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414" r:id="rId3"/>
    <p:sldId id="491" r:id="rId4"/>
    <p:sldId id="551" r:id="rId5"/>
    <p:sldId id="552" r:id="rId6"/>
    <p:sldId id="553" r:id="rId7"/>
    <p:sldId id="554" r:id="rId8"/>
    <p:sldId id="555" r:id="rId9"/>
    <p:sldId id="562" r:id="rId10"/>
    <p:sldId id="557" r:id="rId11"/>
    <p:sldId id="558" r:id="rId12"/>
    <p:sldId id="559" r:id="rId13"/>
    <p:sldId id="560" r:id="rId14"/>
    <p:sldId id="563" r:id="rId15"/>
    <p:sldId id="564" r:id="rId16"/>
    <p:sldId id="565" r:id="rId17"/>
    <p:sldId id="566" r:id="rId18"/>
    <p:sldId id="5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6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ED25-354D-4C90-83CB-817923FD9102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2092-A8D0-4DFF-9EAA-A1FE12ED13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40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CEFF-E674-426E-ABB0-50D95D7F498F}" type="datetimeFigureOut">
              <a:rPr lang="en-GB" smtClean="0"/>
              <a:pPr/>
              <a:t>28/05/2023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1B2A-2F20-40D8-A78B-E0340199E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6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200" kern="1200" dirty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  <a:p>
            <a:pPr eaLnBrk="1" hangingPunct="1"/>
            <a:endParaRPr lang="en-US" sz="1200" kern="1200" dirty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0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1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6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7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5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56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1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14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2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5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1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37" y="1567067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80C4-72BA-469D-808D-83652EF98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71609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6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1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26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9400854" y="174661"/>
            <a:ext cx="2527443" cy="92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80C4-72BA-469D-808D-83652EF98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9400854" y="174661"/>
            <a:ext cx="2527443" cy="92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91886" y="967608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9165949" y="1262009"/>
            <a:ext cx="2584617" cy="5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9182" y="1209646"/>
            <a:ext cx="1553842" cy="862633"/>
          </a:xfrm>
          <a:prstGeom prst="rect">
            <a:avLst/>
          </a:prstGeom>
          <a:blipFill dpi="0" rotWithShape="1">
            <a:blip r:embed="rId10" cstate="print">
              <a:alphaModFix amt="19000"/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0032-E52C-471F-A1DB-53C322C9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57" y="268858"/>
            <a:ext cx="11865429" cy="3160142"/>
          </a:xfrm>
        </p:spPr>
        <p:txBody>
          <a:bodyPr/>
          <a:lstStyle/>
          <a:p>
            <a:pPr algn="ctr"/>
            <a:br>
              <a:rPr lang="el-GR" sz="4400" b="0" i="0" dirty="0">
                <a:solidFill>
                  <a:srgbClr val="00B050"/>
                </a:solidFill>
                <a:effectLst/>
                <a:latin typeface="Amasis MT Pro Medium" panose="020B06040202020202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Searching for Hidden Signals</a:t>
            </a:r>
            <a:br>
              <a:rPr lang="en-US" sz="4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br>
              <a:rPr lang="el-GR" sz="4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r>
              <a:rPr lang="en-US" sz="4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in the</a:t>
            </a:r>
            <a:br>
              <a:rPr lang="en-US" sz="4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br>
              <a:rPr lang="el-GR" sz="4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r>
              <a:rPr lang="en-US" sz="44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Pantheon+ and SH0ES samples</a:t>
            </a:r>
            <a:br>
              <a:rPr lang="en-US" sz="4000" dirty="0"/>
            </a:br>
            <a:br>
              <a:rPr lang="en-US" sz="4000" dirty="0"/>
            </a:b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709" y="3583001"/>
            <a:ext cx="8329863" cy="927944"/>
          </a:xfrm>
        </p:spPr>
        <p:txBody>
          <a:bodyPr/>
          <a:lstStyle/>
          <a:p>
            <a:r>
              <a:rPr lang="en-GB" sz="3200" dirty="0"/>
              <a:t>Leandros </a:t>
            </a:r>
            <a:r>
              <a:rPr lang="en-GB" sz="3200" dirty="0" err="1"/>
              <a:t>Perivolaropoulos</a:t>
            </a:r>
            <a:endParaRPr lang="en-GB" sz="3200" dirty="0"/>
          </a:p>
          <a:p>
            <a:r>
              <a:rPr lang="en-GB" sz="1800" dirty="0"/>
              <a:t>Department of Physics, University of Ioannina, Greece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F055E-06A7-7F36-8EBE-C4952A639352}"/>
              </a:ext>
            </a:extLst>
          </p:cNvPr>
          <p:cNvSpPr txBox="1"/>
          <p:nvPr/>
        </p:nvSpPr>
        <p:spPr>
          <a:xfrm>
            <a:off x="764709" y="5685192"/>
            <a:ext cx="3669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CosmoVerse@Lisbon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9" y="315407"/>
            <a:ext cx="7913914" cy="573081"/>
          </a:xfrm>
        </p:spPr>
        <p:txBody>
          <a:bodyPr/>
          <a:lstStyle/>
          <a:p>
            <a:pPr algn="ctr"/>
            <a:r>
              <a:rPr lang="en-US" b="1" dirty="0" err="1"/>
              <a:t>SnIa</a:t>
            </a:r>
            <a:r>
              <a:rPr lang="en-US" b="1" dirty="0"/>
              <a:t> luminosities in Pantheon+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44D08-8118-0852-F88F-5E38BFFC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36" y="1348355"/>
            <a:ext cx="7364821" cy="45938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864340-E4F9-2C9E-41F6-EC8FF1004CAA}"/>
              </a:ext>
            </a:extLst>
          </p:cNvPr>
          <p:cNvSpPr/>
          <p:nvPr/>
        </p:nvSpPr>
        <p:spPr>
          <a:xfrm>
            <a:off x="4702628" y="2841171"/>
            <a:ext cx="3215847" cy="1417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E6CE0-ADA9-13AE-E78F-54DE21454554}"/>
              </a:ext>
            </a:extLst>
          </p:cNvPr>
          <p:cNvSpPr txBox="1"/>
          <p:nvPr/>
        </p:nvSpPr>
        <p:spPr>
          <a:xfrm>
            <a:off x="81645" y="2319211"/>
            <a:ext cx="4729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Closeby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(d&lt;d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=20Mpc)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in Cepheid hosts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are systematically brighter more distant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(M&lt;M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SH0ES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best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-fit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6C0F9-1A7A-BFD8-E6EE-93DFA7CA03D8}"/>
              </a:ext>
            </a:extLst>
          </p:cNvPr>
          <p:cNvSpPr txBox="1"/>
          <p:nvPr/>
        </p:nvSpPr>
        <p:spPr>
          <a:xfrm>
            <a:off x="81645" y="4678648"/>
            <a:ext cx="4478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How often could this happen by chance?</a:t>
            </a:r>
          </a:p>
        </p:txBody>
      </p:sp>
    </p:spTree>
    <p:extLst>
      <p:ext uri="{BB962C8B-B14F-4D97-AF65-F5344CB8AC3E}">
        <p14:creationId xmlns:p14="http://schemas.microsoft.com/office/powerpoint/2010/main" val="12572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47" y="173020"/>
            <a:ext cx="6280768" cy="573081"/>
          </a:xfrm>
        </p:spPr>
        <p:txBody>
          <a:bodyPr/>
          <a:lstStyle/>
          <a:p>
            <a:pPr algn="ctr"/>
            <a:r>
              <a:rPr lang="en-US" b="1" dirty="0"/>
              <a:t>Monte Carlo Simulation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B0624-815B-FCB8-7347-3443F2735AA3}"/>
              </a:ext>
            </a:extLst>
          </p:cNvPr>
          <p:cNvSpPr txBox="1"/>
          <p:nvPr/>
        </p:nvSpPr>
        <p:spPr>
          <a:xfrm>
            <a:off x="1579355" y="888488"/>
            <a:ext cx="2372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B1408-A6A3-A0B7-9727-4576B07423C2}"/>
              </a:ext>
            </a:extLst>
          </p:cNvPr>
          <p:cNvSpPr txBox="1"/>
          <p:nvPr/>
        </p:nvSpPr>
        <p:spPr>
          <a:xfrm>
            <a:off x="141805" y="1541631"/>
            <a:ext cx="9959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1. Group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that are in the same host and find the weighted mean absolute magnitude corresponding to each j host: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ACDA8-A803-B077-B1FD-3CCFF23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148" y="1256858"/>
            <a:ext cx="2176852" cy="8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F249D-E39B-A9FD-C003-797064304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599" y="1987648"/>
            <a:ext cx="1796777" cy="5833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1E5B25-9624-57AF-CA14-03E9FC52D96D}"/>
              </a:ext>
            </a:extLst>
          </p:cNvPr>
          <p:cNvSpPr txBox="1"/>
          <p:nvPr/>
        </p:nvSpPr>
        <p:spPr>
          <a:xfrm>
            <a:off x="141805" y="3060889"/>
            <a:ext cx="9252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2. For a critical distance d</a:t>
            </a:r>
            <a:r>
              <a:rPr lang="en-US" sz="2400" b="1" baseline="-25000" dirty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split the host absolute magnitudes in low distance and high distance bins e.g.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DC008-C985-400B-95A9-37168910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238" y="2820895"/>
            <a:ext cx="2045824" cy="672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45B783-8D94-0A6A-F0C0-1C23D7AC0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58" y="3493494"/>
            <a:ext cx="1683480" cy="486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68AA86-7646-02FF-9136-15E5804966C5}"/>
              </a:ext>
            </a:extLst>
          </p:cNvPr>
          <p:cNvSpPr txBox="1"/>
          <p:nvPr/>
        </p:nvSpPr>
        <p:spPr>
          <a:xfrm>
            <a:off x="697668" y="4076433"/>
            <a:ext cx="7075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3. For each critical distance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2400" b="1" baseline="-25000" dirty="0" err="1">
                <a:solidFill>
                  <a:schemeClr val="accent1"/>
                </a:solidFill>
                <a:latin typeface="Comic Sans MS" pitchFamily="66" charset="0"/>
              </a:rPr>
              <a:t>crit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, define the M transition statistic: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A609F9-996A-01ED-6349-5182EBC87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257" y="4012629"/>
            <a:ext cx="2736893" cy="8565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386E9E-8A02-DB7E-1A36-A4419DBA7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237" y="4944262"/>
            <a:ext cx="2470277" cy="21591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9833DF-6CDD-9F11-77FB-DF71651CFB4F}"/>
              </a:ext>
            </a:extLst>
          </p:cNvPr>
          <p:cNvCxnSpPr/>
          <p:nvPr/>
        </p:nvCxnSpPr>
        <p:spPr>
          <a:xfrm flipH="1" flipV="1">
            <a:off x="8349634" y="4564485"/>
            <a:ext cx="217714" cy="30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A4E60E-A92F-9D29-1636-F2521A20F980}"/>
              </a:ext>
            </a:extLst>
          </p:cNvPr>
          <p:cNvSpPr txBox="1"/>
          <p:nvPr/>
        </p:nvSpPr>
        <p:spPr>
          <a:xfrm>
            <a:off x="234407" y="5421070"/>
            <a:ext cx="10765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4. In the real data we have </a:t>
            </a:r>
            <a:r>
              <a:rPr lang="el-GR" sz="2400" b="1" dirty="0">
                <a:solidFill>
                  <a:schemeClr val="accent1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chemeClr val="accent1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= 2.75, at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2400" b="1" baseline="-25000" dirty="0" err="1">
                <a:solidFill>
                  <a:schemeClr val="accent1"/>
                </a:solidFill>
                <a:latin typeface="Comic Sans MS" pitchFamily="66" charset="0"/>
              </a:rPr>
              <a:t>crit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=22.4Mpc. 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How often would a larger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max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occur in Monte Carlo simulated SH0ES/Pantheon+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in Cepheid host data? </a:t>
            </a:r>
          </a:p>
        </p:txBody>
      </p:sp>
    </p:spTree>
    <p:extLst>
      <p:ext uri="{BB962C8B-B14F-4D97-AF65-F5344CB8AC3E}">
        <p14:creationId xmlns:p14="http://schemas.microsoft.com/office/powerpoint/2010/main" val="32085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352" y="425207"/>
            <a:ext cx="6280768" cy="573081"/>
          </a:xfrm>
        </p:spPr>
        <p:txBody>
          <a:bodyPr/>
          <a:lstStyle/>
          <a:p>
            <a:pPr algn="ctr"/>
            <a:r>
              <a:rPr lang="en-US" b="1" dirty="0"/>
              <a:t>Monte Carlo Simulation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8C4B2-A826-A829-34D0-F7D0059D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58" y="1253701"/>
            <a:ext cx="6860108" cy="4350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3EF637-65BC-6430-42E9-7F9710F1F18F}"/>
              </a:ext>
            </a:extLst>
          </p:cNvPr>
          <p:cNvSpPr txBox="1"/>
          <p:nvPr/>
        </p:nvSpPr>
        <p:spPr>
          <a:xfrm>
            <a:off x="-1" y="2274838"/>
            <a:ext cx="48507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A: 94% of the simulated datasets have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smaller than the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of the real data and only about 6% have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larger than the real data.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CD9FF-80CD-4FD7-1EBD-3A0ED32F9E09}"/>
              </a:ext>
            </a:extLst>
          </p:cNvPr>
          <p:cNvSpPr txBox="1"/>
          <p:nvPr/>
        </p:nvSpPr>
        <p:spPr>
          <a:xfrm>
            <a:off x="501131" y="5699369"/>
            <a:ext cx="10513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Thus, the part of the M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inconsistency that is due to actual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luminosity mismatch is at about 2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σ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42252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Hemisphere Comparison Method:</a:t>
            </a:r>
            <a:br>
              <a:rPr lang="en-US" b="1" dirty="0"/>
            </a:br>
            <a:r>
              <a:rPr lang="en-US" b="1" dirty="0"/>
              <a:t>Isotropy of </a:t>
            </a:r>
            <a:r>
              <a:rPr lang="en-US" b="1" dirty="0" err="1"/>
              <a:t>SnIa</a:t>
            </a:r>
            <a:r>
              <a:rPr lang="en-US" b="1" dirty="0"/>
              <a:t> Absolute Magnitudes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F7B1D-A4B9-56D1-F9A9-1A75CB79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31" y="2058115"/>
            <a:ext cx="7177548" cy="3707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CB449-6E12-6156-0265-C12DACDD3E4B}"/>
              </a:ext>
            </a:extLst>
          </p:cNvPr>
          <p:cNvSpPr txBox="1"/>
          <p:nvPr/>
        </p:nvSpPr>
        <p:spPr>
          <a:xfrm>
            <a:off x="305436" y="5526230"/>
            <a:ext cx="5454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Standardized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absolute magnitudes</a:t>
            </a:r>
          </a:p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of Pantheon+.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99A722-4A7E-25BB-34CF-DDEA70B9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233" y="1754949"/>
            <a:ext cx="2397528" cy="657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EF4D3F-8438-CD0A-D794-361E10F28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961" y="953489"/>
            <a:ext cx="2202439" cy="3907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80034E-362C-45D4-0E07-F0473480FA24}"/>
              </a:ext>
            </a:extLst>
          </p:cNvPr>
          <p:cNvSpPr txBox="1"/>
          <p:nvPr/>
        </p:nvSpPr>
        <p:spPr>
          <a:xfrm>
            <a:off x="7112248" y="2222709"/>
            <a:ext cx="4884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1. Select random direction and split sky in North-South hemispheres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in given redshift bin.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E3E34-957F-6CB6-1035-7D522E24741C}"/>
              </a:ext>
            </a:extLst>
          </p:cNvPr>
          <p:cNvSpPr txBox="1"/>
          <p:nvPr/>
        </p:nvSpPr>
        <p:spPr>
          <a:xfrm>
            <a:off x="6990920" y="3247765"/>
            <a:ext cx="5043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2. Find weighted average of absolute magnitudes in each hemisphere (M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, M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) and their uncertainties.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4CD30-28E6-816E-AC89-D7FEA4129263}"/>
              </a:ext>
            </a:extLst>
          </p:cNvPr>
          <p:cNvSpPr txBox="1"/>
          <p:nvPr/>
        </p:nvSpPr>
        <p:spPr>
          <a:xfrm>
            <a:off x="6952997" y="4263428"/>
            <a:ext cx="5043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3. Define anisotropy level statistic: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8D2FE4-72C2-7D25-ACE8-25324E97E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530" y="4672420"/>
            <a:ext cx="1792006" cy="7479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426E9C-DDEA-A35E-1CCB-EDA0D14253F8}"/>
              </a:ext>
            </a:extLst>
          </p:cNvPr>
          <p:cNvSpPr txBox="1"/>
          <p:nvPr/>
        </p:nvSpPr>
        <p:spPr>
          <a:xfrm>
            <a:off x="6535227" y="5264297"/>
            <a:ext cx="5043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4. Find direction of maximum anisotropy level </a:t>
            </a: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max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1DEAC-5074-3658-424C-C8924A80661C}"/>
              </a:ext>
            </a:extLst>
          </p:cNvPr>
          <p:cNvSpPr txBox="1"/>
          <p:nvPr/>
        </p:nvSpPr>
        <p:spPr>
          <a:xfrm>
            <a:off x="5562181" y="5972183"/>
            <a:ext cx="6125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5. Repeat for N isotropic Monte-Carlo</a:t>
            </a:r>
            <a:b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samples to find anticipated range of </a:t>
            </a: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max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F12CB2-7163-E2C0-0BEE-B6617ADD3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29" y="1196014"/>
            <a:ext cx="5339204" cy="9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Comparison of Pantheon+ M-anisotropy with isotropic Monte-Carlo samples.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602A8-5586-18B4-5739-0D616F4B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4" y="1504642"/>
            <a:ext cx="5891636" cy="3848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57692-E5CB-E9D3-364B-6E7C6D3B42D7}"/>
              </a:ext>
            </a:extLst>
          </p:cNvPr>
          <p:cNvSpPr txBox="1"/>
          <p:nvPr/>
        </p:nvSpPr>
        <p:spPr>
          <a:xfrm>
            <a:off x="285644" y="5504363"/>
            <a:ext cx="735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Monte-Carlo simulated data are more anisotropic than real data (overestimated uncertainties?)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705DD-C346-C6FB-FEFE-2AEF40122B16}"/>
              </a:ext>
            </a:extLst>
          </p:cNvPr>
          <p:cNvSpPr txBox="1"/>
          <p:nvPr/>
        </p:nvSpPr>
        <p:spPr>
          <a:xfrm>
            <a:off x="245004" y="6157917"/>
            <a:ext cx="735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Sudden changes appear of anisotropy level appear at low redshift bins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62BF7D-11A0-3F00-08B9-362AB2EE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84" y="2440071"/>
            <a:ext cx="4825475" cy="30239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066C42-40E7-84E4-C5D9-B52CB371A338}"/>
              </a:ext>
            </a:extLst>
          </p:cNvPr>
          <p:cNvSpPr txBox="1"/>
          <p:nvPr/>
        </p:nvSpPr>
        <p:spPr>
          <a:xfrm>
            <a:off x="6523884" y="1541064"/>
            <a:ext cx="4825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How frequent are these changes in Monte-Carlo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isotropc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data?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8DA416-6F3B-9E20-2AE3-A76C1332E1F0}"/>
              </a:ext>
            </a:extLst>
          </p:cNvPr>
          <p:cNvCxnSpPr/>
          <p:nvPr/>
        </p:nvCxnSpPr>
        <p:spPr>
          <a:xfrm>
            <a:off x="9956800" y="3312160"/>
            <a:ext cx="1249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0998BA-8C59-1E00-F0AC-53B24592EA98}"/>
              </a:ext>
            </a:extLst>
          </p:cNvPr>
          <p:cNvSpPr txBox="1"/>
          <p:nvPr/>
        </p:nvSpPr>
        <p:spPr>
          <a:xfrm>
            <a:off x="10211161" y="2899845"/>
            <a:ext cx="6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7%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10522-3FFF-1D0E-91AB-C60FBE561C0A}"/>
              </a:ext>
            </a:extLst>
          </p:cNvPr>
          <p:cNvSpPr txBox="1"/>
          <p:nvPr/>
        </p:nvSpPr>
        <p:spPr>
          <a:xfrm>
            <a:off x="9840583" y="5504363"/>
            <a:ext cx="2158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Real data</a:t>
            </a:r>
          </a:p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1-&gt;2 bin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206A9F-BC51-7913-7D21-B83AA485FBCF}"/>
              </a:ext>
            </a:extLst>
          </p:cNvPr>
          <p:cNvCxnSpPr/>
          <p:nvPr/>
        </p:nvCxnSpPr>
        <p:spPr>
          <a:xfrm flipH="1" flipV="1">
            <a:off x="9956800" y="3952053"/>
            <a:ext cx="1249680" cy="151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540D5-15A6-49F8-B783-0C551D0B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884" y="2263581"/>
            <a:ext cx="4926436" cy="3231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Comparison of SH0ES M-anisotropy with isotropic Monte-Carlo samples.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57692-E5CB-E9D3-364B-6E7C6D3B42D7}"/>
              </a:ext>
            </a:extLst>
          </p:cNvPr>
          <p:cNvSpPr txBox="1"/>
          <p:nvPr/>
        </p:nvSpPr>
        <p:spPr>
          <a:xfrm>
            <a:off x="615844" y="5360996"/>
            <a:ext cx="5190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Cumulative low distance bin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705DD-C346-C6FB-FEFE-2AEF40122B16}"/>
              </a:ext>
            </a:extLst>
          </p:cNvPr>
          <p:cNvSpPr txBox="1"/>
          <p:nvPr/>
        </p:nvSpPr>
        <p:spPr>
          <a:xfrm>
            <a:off x="529484" y="5761106"/>
            <a:ext cx="5840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Sudden change appear in anisotropy level of cumulative bin appear at about 30Mpc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66C42-40E7-84E4-C5D9-B52CB371A338}"/>
              </a:ext>
            </a:extLst>
          </p:cNvPr>
          <p:cNvSpPr txBox="1"/>
          <p:nvPr/>
        </p:nvSpPr>
        <p:spPr>
          <a:xfrm>
            <a:off x="6523884" y="1541064"/>
            <a:ext cx="4825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How frequent are these changes in Monte-Carlo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isotropc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data?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8DA416-6F3B-9E20-2AE3-A76C1332E1F0}"/>
              </a:ext>
            </a:extLst>
          </p:cNvPr>
          <p:cNvCxnSpPr>
            <a:cxnSpLocks/>
          </p:cNvCxnSpPr>
          <p:nvPr/>
        </p:nvCxnSpPr>
        <p:spPr>
          <a:xfrm>
            <a:off x="10749281" y="4165600"/>
            <a:ext cx="600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0998BA-8C59-1E00-F0AC-53B24592EA98}"/>
              </a:ext>
            </a:extLst>
          </p:cNvPr>
          <p:cNvSpPr txBox="1"/>
          <p:nvPr/>
        </p:nvSpPr>
        <p:spPr>
          <a:xfrm>
            <a:off x="10729959" y="3723179"/>
            <a:ext cx="6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2%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10522-3FFF-1D0E-91AB-C60FBE561C0A}"/>
              </a:ext>
            </a:extLst>
          </p:cNvPr>
          <p:cNvSpPr txBox="1"/>
          <p:nvPr/>
        </p:nvSpPr>
        <p:spPr>
          <a:xfrm>
            <a:off x="10637044" y="5340009"/>
            <a:ext cx="1424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Real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3C5F8-1C60-7BDB-B306-B9D87B6B0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4" y="1569451"/>
            <a:ext cx="5932276" cy="37948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E47A8E-ACFF-B084-B0DC-492788C63F87}"/>
              </a:ext>
            </a:extLst>
          </p:cNvPr>
          <p:cNvCxnSpPr/>
          <p:nvPr/>
        </p:nvCxnSpPr>
        <p:spPr>
          <a:xfrm flipH="1" flipV="1">
            <a:off x="10749281" y="4419600"/>
            <a:ext cx="843279" cy="89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5"/>
            <a:ext cx="8863448" cy="707886"/>
          </a:xfrm>
        </p:spPr>
        <p:txBody>
          <a:bodyPr/>
          <a:lstStyle/>
          <a:p>
            <a:pPr algn="ctr"/>
            <a:r>
              <a:rPr lang="en-US" b="1" dirty="0"/>
              <a:t>Possible Physical Realization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E79C8-75CB-DDDE-CFC7-CD9D38F5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9" y="812799"/>
            <a:ext cx="6313751" cy="6183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933F6-DE24-E24F-8553-DBEDD7836FC8}"/>
              </a:ext>
            </a:extLst>
          </p:cNvPr>
          <p:cNvSpPr txBox="1"/>
          <p:nvPr/>
        </p:nvSpPr>
        <p:spPr>
          <a:xfrm>
            <a:off x="6512560" y="3429000"/>
            <a:ext cx="48254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Off-center observer in a bubble of distinct transition physics </a:t>
            </a:r>
          </a:p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or </a:t>
            </a:r>
          </a:p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systematics</a:t>
            </a:r>
          </a:p>
        </p:txBody>
      </p:sp>
    </p:spTree>
    <p:extLst>
      <p:ext uri="{BB962C8B-B14F-4D97-AF65-F5344CB8AC3E}">
        <p14:creationId xmlns:p14="http://schemas.microsoft.com/office/powerpoint/2010/main" val="8844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642853" cy="1024844"/>
          </a:xfrm>
        </p:spPr>
        <p:txBody>
          <a:bodyPr/>
          <a:lstStyle/>
          <a:p>
            <a:pPr algn="ctr"/>
            <a:r>
              <a:rPr lang="en-US" b="1" dirty="0"/>
              <a:t>Main Questions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E31EB-0EA8-455C-9DD6-F3A757537388}"/>
              </a:ext>
            </a:extLst>
          </p:cNvPr>
          <p:cNvSpPr txBox="1"/>
          <p:nvPr/>
        </p:nvSpPr>
        <p:spPr>
          <a:xfrm>
            <a:off x="315257" y="2909959"/>
            <a:ext cx="1124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Q2: Is the absolute luminosity of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derived from the SH0ES data homogeneous across the sample?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C935D-046C-4E4A-A532-EE7BF4DA0138}"/>
              </a:ext>
            </a:extLst>
          </p:cNvPr>
          <p:cNvSpPr txBox="1"/>
          <p:nvPr/>
        </p:nvSpPr>
        <p:spPr>
          <a:xfrm>
            <a:off x="937740" y="4143321"/>
            <a:ext cx="10001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Q3: Are the Pantheon+ and SH0ES data at various redshift bins consistent with isotropic Monte-Carlo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simumations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?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014DC-9304-45F9-B0F6-A43229D431F5}"/>
              </a:ext>
            </a:extLst>
          </p:cNvPr>
          <p:cNvSpPr txBox="1"/>
          <p:nvPr/>
        </p:nvSpPr>
        <p:spPr>
          <a:xfrm>
            <a:off x="315257" y="2078607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Q1: Is the absolute magnitude parameter M used for fitting with Pantheon+ homogeneous?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D40F7-4B93-4812-9C73-41C151E9AC33}"/>
              </a:ext>
            </a:extLst>
          </p:cNvPr>
          <p:cNvSpPr txBox="1"/>
          <p:nvPr/>
        </p:nvSpPr>
        <p:spPr>
          <a:xfrm>
            <a:off x="860005" y="2440988"/>
            <a:ext cx="9723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A1: No. The data favor a change of this parameter at about 20Mpc 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22517-BE7B-47CC-A0CD-930BB83105CC}"/>
              </a:ext>
            </a:extLst>
          </p:cNvPr>
          <p:cNvSpPr txBox="1"/>
          <p:nvPr/>
        </p:nvSpPr>
        <p:spPr>
          <a:xfrm>
            <a:off x="394937" y="3553748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A2: Maybe. There are hints at about 2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σ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for a change of this absolute luminosity at about 20-25Mpc.</a:t>
            </a:r>
            <a:endParaRPr lang="en-US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9974-3810-4520-B7F9-37B07A4D95AD}"/>
              </a:ext>
            </a:extLst>
          </p:cNvPr>
          <p:cNvSpPr txBox="1"/>
          <p:nvPr/>
        </p:nvSpPr>
        <p:spPr>
          <a:xfrm>
            <a:off x="285771" y="4757844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A3: Yes. In fact in many bins they are more isotropic than the Monte-Carlo simulations. This may be due to overestimated uncertainties of the Pantheon+ magnitudes. </a:t>
            </a:r>
            <a:endParaRPr lang="en-US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45D7A-165A-2D7F-BA1F-58B3BDE7CF77}"/>
              </a:ext>
            </a:extLst>
          </p:cNvPr>
          <p:cNvSpPr txBox="1"/>
          <p:nvPr/>
        </p:nvSpPr>
        <p:spPr>
          <a:xfrm>
            <a:off x="573146" y="5578561"/>
            <a:ext cx="10001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Q4: Are there unexpected changes of the anisotropy level between consecutive distance/redshift bins?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EF1DD-2949-54E0-DD82-EB5E47FC804E}"/>
              </a:ext>
            </a:extLst>
          </p:cNvPr>
          <p:cNvSpPr txBox="1"/>
          <p:nvPr/>
        </p:nvSpPr>
        <p:spPr>
          <a:xfrm>
            <a:off x="315257" y="6196515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A4: Yes. Based on Monte-Carlo expectations, there is an unexpected rise and drop of the anisotropy at about 25-40Mpc. </a:t>
            </a:r>
            <a:endParaRPr lang="en-US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7" grpId="0"/>
      <p:bldP spid="8" grpId="0"/>
      <p:bldP spid="9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642853" cy="1024844"/>
          </a:xfrm>
        </p:spPr>
        <p:txBody>
          <a:bodyPr/>
          <a:lstStyle/>
          <a:p>
            <a:pPr algn="ctr"/>
            <a:r>
              <a:rPr lang="en-US" b="1" dirty="0"/>
              <a:t>Main Questions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E31EB-0EA8-455C-9DD6-F3A757537388}"/>
              </a:ext>
            </a:extLst>
          </p:cNvPr>
          <p:cNvSpPr txBox="1"/>
          <p:nvPr/>
        </p:nvSpPr>
        <p:spPr>
          <a:xfrm>
            <a:off x="315257" y="2909959"/>
            <a:ext cx="1124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Q2: Is the absolute luminosity of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derived from the SH0ES data homogeneous across the sample?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C935D-046C-4E4A-A532-EE7BF4DA0138}"/>
              </a:ext>
            </a:extLst>
          </p:cNvPr>
          <p:cNvSpPr txBox="1"/>
          <p:nvPr/>
        </p:nvSpPr>
        <p:spPr>
          <a:xfrm>
            <a:off x="937740" y="4143321"/>
            <a:ext cx="10001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Q3: Are the Pantheon+ and SH0ES data at various redshift bins consistent with isotropic Monte-Carlo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simumations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?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014DC-9304-45F9-B0F6-A43229D431F5}"/>
              </a:ext>
            </a:extLst>
          </p:cNvPr>
          <p:cNvSpPr txBox="1"/>
          <p:nvPr/>
        </p:nvSpPr>
        <p:spPr>
          <a:xfrm>
            <a:off x="315257" y="2078607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Q1: Is the absolute magnitude parameter M used for fitting with Pantheon+ homogeneous?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D40F7-4B93-4812-9C73-41C151E9AC33}"/>
              </a:ext>
            </a:extLst>
          </p:cNvPr>
          <p:cNvSpPr txBox="1"/>
          <p:nvPr/>
        </p:nvSpPr>
        <p:spPr>
          <a:xfrm>
            <a:off x="860005" y="2440988"/>
            <a:ext cx="9723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A1: No. The data favor a change of this parameter at about 20Mpc 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22517-BE7B-47CC-A0CD-930BB83105CC}"/>
              </a:ext>
            </a:extLst>
          </p:cNvPr>
          <p:cNvSpPr txBox="1"/>
          <p:nvPr/>
        </p:nvSpPr>
        <p:spPr>
          <a:xfrm>
            <a:off x="394937" y="3553748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A2: Maybe. There are hints at about 2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σ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for a change of this absolute luminosity at about 20-25Mpc.</a:t>
            </a:r>
            <a:endParaRPr lang="en-US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9974-3810-4520-B7F9-37B07A4D95AD}"/>
              </a:ext>
            </a:extLst>
          </p:cNvPr>
          <p:cNvSpPr txBox="1"/>
          <p:nvPr/>
        </p:nvSpPr>
        <p:spPr>
          <a:xfrm>
            <a:off x="285771" y="4757844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A3: Yes. In fact in many bins they are more isotropic than the Monte-Carlo simulations. This may be due to overestimated uncertainties of the Pantheon+ magnitudes. </a:t>
            </a:r>
            <a:endParaRPr lang="en-US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45D7A-165A-2D7F-BA1F-58B3BDE7CF77}"/>
              </a:ext>
            </a:extLst>
          </p:cNvPr>
          <p:cNvSpPr txBox="1"/>
          <p:nvPr/>
        </p:nvSpPr>
        <p:spPr>
          <a:xfrm>
            <a:off x="573146" y="5578561"/>
            <a:ext cx="10001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Q4: Are there unexpected changes of the anisotropy level between consecutive distance/redshift bins?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0EF1DD-2949-54E0-DD82-EB5E47FC804E}"/>
              </a:ext>
            </a:extLst>
          </p:cNvPr>
          <p:cNvSpPr txBox="1"/>
          <p:nvPr/>
        </p:nvSpPr>
        <p:spPr>
          <a:xfrm>
            <a:off x="315257" y="6196515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A4: Yes. Based on Monte-Carlo expectations, there is an unexpected rise and drop of the anisotropy at about 20-40Mpc. </a:t>
            </a:r>
            <a:endParaRPr lang="en-US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7" grpId="0"/>
      <p:bldP spid="8" grpId="0"/>
      <p:bldP spid="9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00" y="652506"/>
            <a:ext cx="10012028" cy="980350"/>
          </a:xfrm>
        </p:spPr>
        <p:txBody>
          <a:bodyPr/>
          <a:lstStyle/>
          <a:p>
            <a:pPr algn="ctr"/>
            <a:r>
              <a:rPr lang="en-US" b="1" dirty="0"/>
              <a:t>Measuring H(z) with the 2022 Pantheon+ dataset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E13CF-0796-62EA-75FF-5A4C334D2539}"/>
              </a:ext>
            </a:extLst>
          </p:cNvPr>
          <p:cNvSpPr txBox="1"/>
          <p:nvPr/>
        </p:nvSpPr>
        <p:spPr>
          <a:xfrm>
            <a:off x="0" y="2111264"/>
            <a:ext cx="11876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1701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datapoints (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,m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Bi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), </a:t>
            </a:r>
            <a:r>
              <a:rPr lang="en-US" sz="2400" b="1" dirty="0" err="1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=1,…,1701,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j=1,…,77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0.001&lt;z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,&lt;2.26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108858" y="3198167"/>
            <a:ext cx="1039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Standard maximum likelihood of previous Pantheon sample (no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023FC-5491-C446-058D-CCD9C9ED66E6}"/>
              </a:ext>
            </a:extLst>
          </p:cNvPr>
          <p:cNvSpPr txBox="1"/>
          <p:nvPr/>
        </p:nvSpPr>
        <p:spPr>
          <a:xfrm>
            <a:off x="4136785" y="1502728"/>
            <a:ext cx="496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rom </a:t>
            </a:r>
            <a:r>
              <a:rPr lang="en-US" sz="18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 in Cepheid hosts at z&lt;0.01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F81406-F502-F296-54BA-934993C1D9E1}"/>
              </a:ext>
            </a:extLst>
          </p:cNvPr>
          <p:cNvCxnSpPr/>
          <p:nvPr/>
        </p:nvCxnSpPr>
        <p:spPr>
          <a:xfrm flipH="1">
            <a:off x="5094514" y="1905000"/>
            <a:ext cx="321128" cy="35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AA9414-9188-23C5-743C-D8D26D8EE529}"/>
              </a:ext>
            </a:extLst>
          </p:cNvPr>
          <p:cNvSpPr txBox="1"/>
          <p:nvPr/>
        </p:nvSpPr>
        <p:spPr>
          <a:xfrm>
            <a:off x="108858" y="2639097"/>
            <a:ext cx="4408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Also provided </a:t>
            </a:r>
            <a:r>
              <a:rPr lang="el-GR" sz="2000" b="1" dirty="0">
                <a:solidFill>
                  <a:srgbClr val="00B050"/>
                </a:solidFill>
                <a:latin typeface="Comic Sans MS" pitchFamily="66" charset="0"/>
              </a:rPr>
              <a:t>μ</a:t>
            </a:r>
            <a:r>
              <a:rPr lang="en-US" sz="2000" b="1" baseline="-25000" dirty="0">
                <a:solidFill>
                  <a:srgbClr val="00B050"/>
                </a:solidFill>
                <a:latin typeface="Comic Sans MS" pitchFamily="66" charset="0"/>
              </a:rPr>
              <a:t>SH0ESi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Bi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-M</a:t>
            </a:r>
            <a:r>
              <a:rPr lang="en-US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Cepheid</a:t>
            </a:r>
            <a:endParaRPr lang="en-US" sz="20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94AC39-0089-9F32-6E3E-09683187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9" y="3725563"/>
            <a:ext cx="3576401" cy="579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AF03C1-1561-3B1D-94C1-A6FFDC78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85" y="3818793"/>
            <a:ext cx="3359316" cy="485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3D75B9-CB79-CE4F-6E1B-0E9C0EC97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341" y="3787196"/>
            <a:ext cx="4678659" cy="517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6098BA-DBB6-5F49-4E28-A5613C9F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79" y="4455420"/>
            <a:ext cx="3170646" cy="7261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E4169E-5936-56E5-9DE0-24776A233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231" y="4388241"/>
            <a:ext cx="4192424" cy="7180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380E2A-8BCE-68A0-E1D6-3029AEBCD2DC}"/>
              </a:ext>
            </a:extLst>
          </p:cNvPr>
          <p:cNvSpPr txBox="1"/>
          <p:nvPr/>
        </p:nvSpPr>
        <p:spPr>
          <a:xfrm>
            <a:off x="1153886" y="5518867"/>
            <a:ext cx="967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Degeneracy between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and M </a:t>
            </a:r>
          </a:p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(no way to fit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without prior knowledge of M)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" name="Εικόνα 19">
            <a:extLst>
              <a:ext uri="{FF2B5EF4-FFF2-40B4-BE49-F238E27FC236}">
                <a16:creationId xmlns:a16="http://schemas.microsoft.com/office/drawing/2014/main" id="{5A8A6B56-B9F0-7754-0DEC-AFF794FD4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61" y="4388241"/>
            <a:ext cx="2880913" cy="71803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3AC54B-1E78-1B67-1879-11B2DE4DC995}"/>
              </a:ext>
            </a:extLst>
          </p:cNvPr>
          <p:cNvCxnSpPr/>
          <p:nvPr/>
        </p:nvCxnSpPr>
        <p:spPr>
          <a:xfrm flipH="1" flipV="1">
            <a:off x="7184571" y="4304600"/>
            <a:ext cx="1273629" cy="23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58" y="193811"/>
            <a:ext cx="5671815" cy="980350"/>
          </a:xfrm>
        </p:spPr>
        <p:txBody>
          <a:bodyPr/>
          <a:lstStyle/>
          <a:p>
            <a:pPr algn="ctr"/>
            <a:r>
              <a:rPr lang="en-US" b="1" dirty="0"/>
              <a:t>Measuring H(z) with the </a:t>
            </a:r>
            <a:br>
              <a:rPr lang="en-US" b="1" dirty="0"/>
            </a:br>
            <a:r>
              <a:rPr lang="en-US" b="1" dirty="0"/>
              <a:t>2022 Pantheon+ dataset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424543" y="2098710"/>
            <a:ext cx="10395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Pantheon+ likelihood: Utilizing the 77 Cepheid distance moduli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in Cepheid hosts: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80E2A-8BCE-68A0-E1D6-3029AEBCD2DC}"/>
              </a:ext>
            </a:extLst>
          </p:cNvPr>
          <p:cNvSpPr txBox="1"/>
          <p:nvPr/>
        </p:nvSpPr>
        <p:spPr>
          <a:xfrm>
            <a:off x="424543" y="4246846"/>
            <a:ext cx="109074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Broken degeneracy between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and M due to the 77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distance moduli in Cepheid hosts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 way to fit H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along with other cosmological parameters without prior knowledge of M!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76166-5427-7A52-F69E-99A2D23D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3" y="2929707"/>
            <a:ext cx="7421229" cy="1175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FC01A-6847-E013-CDCB-31691870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8" y="5816507"/>
            <a:ext cx="4162213" cy="847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038069-7268-0EEE-192C-E2118CFA7067}"/>
              </a:ext>
            </a:extLst>
          </p:cNvPr>
          <p:cNvSpPr txBox="1"/>
          <p:nvPr/>
        </p:nvSpPr>
        <p:spPr>
          <a:xfrm>
            <a:off x="4304371" y="6205494"/>
            <a:ext cx="5330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Brout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et al 2022: M not included in fit.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30C86-866B-B3FD-D2E3-EE92936EC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95" y="3127230"/>
            <a:ext cx="2695933" cy="1048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403732-3945-C672-1168-94D6C526BE5E}"/>
              </a:ext>
            </a:extLst>
          </p:cNvPr>
          <p:cNvSpPr txBox="1"/>
          <p:nvPr/>
        </p:nvSpPr>
        <p:spPr>
          <a:xfrm>
            <a:off x="7860640" y="2731586"/>
            <a:ext cx="3710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Best fit parameter values: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25A96C-AE06-9E5C-6C3B-09A1C1E63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586" y="1063700"/>
            <a:ext cx="3829227" cy="1043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076C9-0D54-BCAF-E605-67155BA24A6A}"/>
              </a:ext>
            </a:extLst>
          </p:cNvPr>
          <p:cNvSpPr/>
          <p:nvPr/>
        </p:nvSpPr>
        <p:spPr>
          <a:xfrm>
            <a:off x="8636095" y="3429000"/>
            <a:ext cx="2325819" cy="728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E01789-F1E7-5542-B86E-D21BEBD56E7E}"/>
              </a:ext>
            </a:extLst>
          </p:cNvPr>
          <p:cNvCxnSpPr/>
          <p:nvPr/>
        </p:nvCxnSpPr>
        <p:spPr>
          <a:xfrm flipV="1">
            <a:off x="7511143" y="4176159"/>
            <a:ext cx="1306286" cy="202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A67B8C-CE2F-827E-F8AA-444F2620BA5A}"/>
              </a:ext>
            </a:extLst>
          </p:cNvPr>
          <p:cNvSpPr txBox="1"/>
          <p:nvPr/>
        </p:nvSpPr>
        <p:spPr>
          <a:xfrm>
            <a:off x="7913914" y="5517861"/>
            <a:ext cx="4110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Agreement with </a:t>
            </a:r>
            <a:r>
              <a:rPr lang="en-US" sz="1800" b="1" dirty="0" err="1">
                <a:solidFill>
                  <a:srgbClr val="00B050"/>
                </a:solidFill>
                <a:latin typeface="Comic Sans MS" pitchFamily="66" charset="0"/>
              </a:rPr>
              <a:t>Brout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 et.al. 2022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C6B5D-578B-3E0E-F277-1EB77AFF5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619" y="-2601"/>
            <a:ext cx="5524590" cy="10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2" grpId="0"/>
      <p:bldP spid="16" grpId="0"/>
      <p:bldP spid="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65" y="139550"/>
            <a:ext cx="7467161" cy="980350"/>
          </a:xfrm>
        </p:spPr>
        <p:txBody>
          <a:bodyPr/>
          <a:lstStyle/>
          <a:p>
            <a:pPr algn="ctr"/>
            <a:r>
              <a:rPr lang="en-US" b="1" dirty="0"/>
              <a:t>New degrees of freedom in the Pantheon+ likelihood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1783860" y="1697297"/>
            <a:ext cx="4562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Allow for a transition of M </a:t>
            </a:r>
          </a:p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at some distance d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c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5742E-A408-88E6-608B-94F704A50464}"/>
              </a:ext>
            </a:extLst>
          </p:cNvPr>
          <p:cNvSpPr txBox="1"/>
          <p:nvPr/>
        </p:nvSpPr>
        <p:spPr>
          <a:xfrm>
            <a:off x="-119743" y="2618937"/>
            <a:ext cx="516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New likelihood for Patheon+: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219E8-4572-5A54-B525-0B02AC66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79" y="171481"/>
            <a:ext cx="5264421" cy="143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8EFAC-A637-F32E-6916-01B650E2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56" y="3054733"/>
            <a:ext cx="8927330" cy="1785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D0EA6-CE04-CFE1-0F18-A0A34B3F3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371" y="1675303"/>
            <a:ext cx="3113315" cy="874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F0A98C-BC7D-C9E7-6E69-77C716CA4C40}"/>
              </a:ext>
            </a:extLst>
          </p:cNvPr>
          <p:cNvSpPr txBox="1"/>
          <p:nvPr/>
        </p:nvSpPr>
        <p:spPr>
          <a:xfrm>
            <a:off x="144365" y="4886642"/>
            <a:ext cx="11666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1. What is the quality of fit of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CDM with the new likelihood?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2. Are the best fit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consistent with each other and with the best fit M of the standard likelihood 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A4B06-E811-B459-9B92-F09AD10A0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686" y="2054102"/>
            <a:ext cx="2470277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65" y="139550"/>
            <a:ext cx="7467161" cy="980350"/>
          </a:xfrm>
        </p:spPr>
        <p:txBody>
          <a:bodyPr/>
          <a:lstStyle/>
          <a:p>
            <a:pPr algn="ctr"/>
            <a:r>
              <a:rPr lang="en-US" b="1" dirty="0"/>
              <a:t>New degrees of freedom in the Pantheon+ likelihood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7841387" y="4200697"/>
            <a:ext cx="4350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Δχ</a:t>
            </a:r>
            <a:r>
              <a:rPr lang="el-GR" sz="24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=-19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Α</a:t>
            </a:r>
            <a:r>
              <a:rPr lang="el-GR" sz="24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No! Significant tension!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CD7C7-E82E-9748-9124-C00D8EF2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" y="1542953"/>
            <a:ext cx="7969660" cy="419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9276C6-8BE3-002C-DAD2-E29CF8C2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10" y="2099550"/>
            <a:ext cx="3059976" cy="2001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67EE3-3B4B-E377-3862-4B0D296F88E7}"/>
              </a:ext>
            </a:extLst>
          </p:cNvPr>
          <p:cNvSpPr txBox="1"/>
          <p:nvPr/>
        </p:nvSpPr>
        <p:spPr>
          <a:xfrm>
            <a:off x="0" y="5808553"/>
            <a:ext cx="11666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What is the origin of this tension? Systematics? New Physics? Both?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3E999-5C4D-C88A-C2EC-8D047C52D1B5}"/>
              </a:ext>
            </a:extLst>
          </p:cNvPr>
          <p:cNvSpPr txBox="1"/>
          <p:nvPr/>
        </p:nvSpPr>
        <p:spPr>
          <a:xfrm>
            <a:off x="4233681" y="1692328"/>
            <a:ext cx="2693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h shifts to </a:t>
            </a:r>
          </a:p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somewhat higher values!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2B95C-8AF6-6629-8F7C-8613A00C84BF}"/>
              </a:ext>
            </a:extLst>
          </p:cNvPr>
          <p:cNvCxnSpPr/>
          <p:nvPr/>
        </p:nvCxnSpPr>
        <p:spPr>
          <a:xfrm>
            <a:off x="5275762" y="2242457"/>
            <a:ext cx="820238" cy="36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A6AC43-D61F-EE17-9438-5DD2F4803778}"/>
              </a:ext>
            </a:extLst>
          </p:cNvPr>
          <p:cNvSpPr txBox="1"/>
          <p:nvPr/>
        </p:nvSpPr>
        <p:spPr>
          <a:xfrm>
            <a:off x="922834" y="1684051"/>
            <a:ext cx="3123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Best fit 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Ω</a:t>
            </a:r>
            <a:r>
              <a:rPr lang="el-GR" sz="16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m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remains unchanged in the new likelihood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166C0-2D99-7973-C7C3-295F1FE569BE}"/>
              </a:ext>
            </a:extLst>
          </p:cNvPr>
          <p:cNvSpPr txBox="1"/>
          <p:nvPr/>
        </p:nvSpPr>
        <p:spPr>
          <a:xfrm>
            <a:off x="6716056" y="385062"/>
            <a:ext cx="5331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Does this modeling of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affect the best fit values of other cosmological parameters?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6F8A5-1D5E-3D9F-E152-B4BC3912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539" y="2889536"/>
            <a:ext cx="1193861" cy="21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D6C3A-511D-23ED-ED0A-158265D00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34" y="3429000"/>
            <a:ext cx="1079555" cy="20956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D6363F-30A1-61EE-3C98-936A3DA1B7E1}"/>
              </a:ext>
            </a:extLst>
          </p:cNvPr>
          <p:cNvCxnSpPr/>
          <p:nvPr/>
        </p:nvCxnSpPr>
        <p:spPr>
          <a:xfrm flipV="1">
            <a:off x="1063256" y="2657303"/>
            <a:ext cx="276446" cy="77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731EF8-7A83-99C6-9519-5B08A163C51B}"/>
              </a:ext>
            </a:extLst>
          </p:cNvPr>
          <p:cNvCxnSpPr/>
          <p:nvPr/>
        </p:nvCxnSpPr>
        <p:spPr>
          <a:xfrm flipV="1">
            <a:off x="1063256" y="3285460"/>
            <a:ext cx="776177" cy="14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2FB3F3-3B36-DDA1-6EB2-34901AB74994}"/>
              </a:ext>
            </a:extLst>
          </p:cNvPr>
          <p:cNvCxnSpPr/>
          <p:nvPr/>
        </p:nvCxnSpPr>
        <p:spPr>
          <a:xfrm flipH="1" flipV="1">
            <a:off x="3170539" y="2656146"/>
            <a:ext cx="327573" cy="23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5" y="240596"/>
            <a:ext cx="11919857" cy="1294290"/>
          </a:xfrm>
        </p:spPr>
        <p:txBody>
          <a:bodyPr/>
          <a:lstStyle/>
          <a:p>
            <a:pPr algn="ctr"/>
            <a:r>
              <a:rPr lang="en-US" b="1" dirty="0"/>
              <a:t>The volumetric redshift bias:</a:t>
            </a:r>
            <a:br>
              <a:rPr lang="en-US" b="1" dirty="0"/>
            </a:br>
            <a:r>
              <a:rPr lang="en-US" b="1" dirty="0"/>
              <a:t>A known </a:t>
            </a:r>
            <a:r>
              <a:rPr lang="en-US" b="1" u="sng" dirty="0">
                <a:solidFill>
                  <a:srgbClr val="FF0000"/>
                </a:solidFill>
              </a:rPr>
              <a:t>but uncorrected </a:t>
            </a:r>
            <a:r>
              <a:rPr lang="en-US" b="1" dirty="0"/>
              <a:t>systematic in Pantheon+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F79FC-5BF5-A4EF-82C3-C07B57B3332E}"/>
              </a:ext>
            </a:extLst>
          </p:cNvPr>
          <p:cNvSpPr txBox="1"/>
          <p:nvPr/>
        </p:nvSpPr>
        <p:spPr>
          <a:xfrm>
            <a:off x="4939393" y="1319892"/>
            <a:ext cx="74185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: Random peculiar velocities in outer shell compared to a given shell at redshift z. </a:t>
            </a:r>
          </a:p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If 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&lt; 0  then the outer shell galaxies are incorrectly projected on the z shell leading to smaller distance estimate than the true distance d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7864E7-D597-6D6D-7B6E-B14222412F38}"/>
              </a:ext>
            </a:extLst>
          </p:cNvPr>
          <p:cNvCxnSpPr/>
          <p:nvPr/>
        </p:nvCxnSpPr>
        <p:spPr>
          <a:xfrm flipH="1">
            <a:off x="3875314" y="1611086"/>
            <a:ext cx="1306285" cy="23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28BFC0-7551-B333-D224-9678DD5B9928}"/>
              </a:ext>
            </a:extLst>
          </p:cNvPr>
          <p:cNvSpPr txBox="1"/>
          <p:nvPr/>
        </p:nvSpPr>
        <p:spPr>
          <a:xfrm>
            <a:off x="4875440" y="3057223"/>
            <a:ext cx="74185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&lt;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: Random peculiar velocities in inner shell compared to a given shell at redshift z. </a:t>
            </a:r>
          </a:p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If 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&gt; 0  then the outer shell galaxies are incorrectly projected on the z shell leading to larger distance estimate than the true distance d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473C38-BD9C-B8E5-8792-D4C8250F5079}"/>
              </a:ext>
            </a:extLst>
          </p:cNvPr>
          <p:cNvCxnSpPr>
            <a:cxnSpLocks/>
          </p:cNvCxnSpPr>
          <p:nvPr/>
        </p:nvCxnSpPr>
        <p:spPr>
          <a:xfrm flipH="1" flipV="1">
            <a:off x="3427639" y="2096959"/>
            <a:ext cx="2100942" cy="1090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771515-0A48-9232-D2EE-9D8758E6FE70}"/>
              </a:ext>
            </a:extLst>
          </p:cNvPr>
          <p:cNvGrpSpPr/>
          <p:nvPr/>
        </p:nvGrpSpPr>
        <p:grpSpPr>
          <a:xfrm>
            <a:off x="1235528" y="1450521"/>
            <a:ext cx="3645353" cy="3284765"/>
            <a:chOff x="866775" y="1973035"/>
            <a:chExt cx="3645353" cy="328476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EDD2CE-FB98-4C09-7F5A-4298462FFF85}"/>
                </a:ext>
              </a:extLst>
            </p:cNvPr>
            <p:cNvSpPr/>
            <p:nvPr/>
          </p:nvSpPr>
          <p:spPr>
            <a:xfrm>
              <a:off x="1719943" y="2764971"/>
              <a:ext cx="1948543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AA8E10-26B4-F629-C74B-E876D5101B62}"/>
                </a:ext>
              </a:extLst>
            </p:cNvPr>
            <p:cNvSpPr/>
            <p:nvPr/>
          </p:nvSpPr>
          <p:spPr>
            <a:xfrm>
              <a:off x="1363435" y="2378528"/>
              <a:ext cx="2661558" cy="25254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BE2C9-57F8-685F-BE25-70B12CC8619D}"/>
                </a:ext>
              </a:extLst>
            </p:cNvPr>
            <p:cNvSpPr/>
            <p:nvPr/>
          </p:nvSpPr>
          <p:spPr>
            <a:xfrm>
              <a:off x="866775" y="1973035"/>
              <a:ext cx="3618140" cy="32847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878801-9474-935E-2676-A1FAB6601A1C}"/>
                </a:ext>
              </a:extLst>
            </p:cNvPr>
            <p:cNvCxnSpPr/>
            <p:nvPr/>
          </p:nvCxnSpPr>
          <p:spPr>
            <a:xfrm flipV="1">
              <a:off x="2906486" y="2378528"/>
              <a:ext cx="130628" cy="38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478118-2D61-D754-DCA4-ED7F6711737B}"/>
                </a:ext>
              </a:extLst>
            </p:cNvPr>
            <p:cNvCxnSpPr/>
            <p:nvPr/>
          </p:nvCxnSpPr>
          <p:spPr>
            <a:xfrm flipH="1">
              <a:off x="3341914" y="2144486"/>
              <a:ext cx="174172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B105AD-EA34-E4E7-7A03-F71F8ACD0FDC}"/>
                </a:ext>
              </a:extLst>
            </p:cNvPr>
            <p:cNvCxnSpPr/>
            <p:nvPr/>
          </p:nvCxnSpPr>
          <p:spPr>
            <a:xfrm flipV="1">
              <a:off x="2710543" y="3080657"/>
              <a:ext cx="1110343" cy="511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F84D20-D1BC-05B1-4D65-D1B2B03A2296}"/>
                </a:ext>
              </a:extLst>
            </p:cNvPr>
            <p:cNvCxnSpPr/>
            <p:nvPr/>
          </p:nvCxnSpPr>
          <p:spPr>
            <a:xfrm>
              <a:off x="2688771" y="3603171"/>
              <a:ext cx="1796144" cy="250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56B115-7F15-DD41-5630-9864E4BA79B7}"/>
                </a:ext>
              </a:extLst>
            </p:cNvPr>
            <p:cNvCxnSpPr/>
            <p:nvPr/>
          </p:nvCxnSpPr>
          <p:spPr>
            <a:xfrm>
              <a:off x="2710543" y="3592286"/>
              <a:ext cx="326571" cy="887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4046DE-EC51-E09C-83BA-BF1390BD5BBC}"/>
                </a:ext>
              </a:extLst>
            </p:cNvPr>
            <p:cNvSpPr txBox="1"/>
            <p:nvPr/>
          </p:nvSpPr>
          <p:spPr>
            <a:xfrm>
              <a:off x="2563585" y="3870654"/>
              <a:ext cx="620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omic Sans MS" pitchFamily="66" charset="0"/>
                </a:rPr>
                <a:t>d</a:t>
              </a:r>
              <a:r>
                <a:rPr lang="en-US" sz="1800" b="1" baseline="-25000" dirty="0">
                  <a:solidFill>
                    <a:srgbClr val="002060"/>
                  </a:solidFill>
                  <a:latin typeface="Comic Sans MS" pitchFamily="66" charset="0"/>
                </a:rPr>
                <a:t>&lt;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0D69B3-D85D-56F5-1927-0DD735D84BEA}"/>
                </a:ext>
              </a:extLst>
            </p:cNvPr>
            <p:cNvSpPr txBox="1"/>
            <p:nvPr/>
          </p:nvSpPr>
          <p:spPr>
            <a:xfrm>
              <a:off x="2873828" y="3086051"/>
              <a:ext cx="620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Comic Sans MS" pitchFamily="66" charset="0"/>
                </a:rPr>
                <a:t>d</a:t>
              </a:r>
              <a:r>
                <a:rPr lang="en-US" sz="1800" b="1" baseline="-25000" dirty="0"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287AC1-3734-3965-0F05-90EF91F619E6}"/>
                </a:ext>
              </a:extLst>
            </p:cNvPr>
            <p:cNvSpPr txBox="1"/>
            <p:nvPr/>
          </p:nvSpPr>
          <p:spPr>
            <a:xfrm>
              <a:off x="4034517" y="3816341"/>
              <a:ext cx="4776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d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itchFamily="66" charset="0"/>
                </a:rPr>
                <a:t>&gt;</a:t>
              </a:r>
              <a:r>
                <a:rPr lang="en-US" sz="1800" b="1" baseline="-250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77480-D7C8-22A9-C225-2873585846C0}"/>
              </a:ext>
            </a:extLst>
          </p:cNvPr>
          <p:cNvSpPr txBox="1"/>
          <p:nvPr/>
        </p:nvSpPr>
        <p:spPr>
          <a:xfrm>
            <a:off x="85045" y="4739434"/>
            <a:ext cx="12021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Problem: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There are more galaxies in the outer shell than in the inner shell due to larger volume of the outer shell!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784272-F91A-756C-AB17-AA98F7CDE439}"/>
              </a:ext>
            </a:extLst>
          </p:cNvPr>
          <p:cNvSpPr txBox="1"/>
          <p:nvPr/>
        </p:nvSpPr>
        <p:spPr>
          <a:xfrm>
            <a:off x="-23132" y="5504643"/>
            <a:ext cx="11742281" cy="1384995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More galaxies at higher distances are incorrectly projected to lower distance in the Hubble diagram</a:t>
            </a: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due to peculiar velocities!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Thus: d-d</a:t>
            </a:r>
            <a:r>
              <a:rPr lang="el-GR" sz="2800" b="1" baseline="-25000" dirty="0">
                <a:solidFill>
                  <a:srgbClr val="00B050"/>
                </a:solidFill>
                <a:latin typeface="Comic Sans MS" pitchFamily="66" charset="0"/>
              </a:rPr>
              <a:t>Λ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CDM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(z)&gt;0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for z&lt;0.01 where the effect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4449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6" y="240596"/>
            <a:ext cx="6335486" cy="573081"/>
          </a:xfrm>
        </p:spPr>
        <p:txBody>
          <a:bodyPr/>
          <a:lstStyle/>
          <a:p>
            <a:pPr algn="ctr"/>
            <a:r>
              <a:rPr lang="en-US" b="1" dirty="0"/>
              <a:t>The volumetric redshift bias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76D0-85DC-39F1-C7B8-AE01315B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13" y="1105211"/>
            <a:ext cx="6096000" cy="484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A833-F51B-1DC4-3774-B8C7C73E3D3A}"/>
              </a:ext>
            </a:extLst>
          </p:cNvPr>
          <p:cNvSpPr txBox="1"/>
          <p:nvPr/>
        </p:nvSpPr>
        <p:spPr>
          <a:xfrm>
            <a:off x="1810343" y="845828"/>
            <a:ext cx="3396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 volumetric redshift bias is dominant at low redshifts where the volume difference is more prominent.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02B5CD-716D-2E30-8867-6FB3A91295D2}"/>
              </a:ext>
            </a:extLst>
          </p:cNvPr>
          <p:cNvCxnSpPr>
            <a:cxnSpLocks/>
          </p:cNvCxnSpPr>
          <p:nvPr/>
        </p:nvCxnSpPr>
        <p:spPr>
          <a:xfrm>
            <a:off x="5140213" y="1814194"/>
            <a:ext cx="2164101" cy="237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EB28478-B842-4673-AFE6-BA53050E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86" y="242205"/>
            <a:ext cx="5236029" cy="935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4B0C0B-E77D-90B2-50A3-36C832D13B86}"/>
              </a:ext>
            </a:extLst>
          </p:cNvPr>
          <p:cNvSpPr txBox="1"/>
          <p:nvPr/>
        </p:nvSpPr>
        <p:spPr>
          <a:xfrm>
            <a:off x="1436320" y="2233506"/>
            <a:ext cx="1861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μ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(z)&gt;0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57D6C9-1DB6-5CAD-E950-53108D2A791E}"/>
              </a:ext>
            </a:extLst>
          </p:cNvPr>
          <p:cNvSpPr txBox="1"/>
          <p:nvPr/>
        </p:nvSpPr>
        <p:spPr>
          <a:xfrm>
            <a:off x="-80786" y="2647363"/>
            <a:ext cx="6701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sz="2400" b="1" baseline="30000" dirty="0" err="1">
                <a:solidFill>
                  <a:srgbClr val="FF0000"/>
                </a:solidFill>
                <a:latin typeface="Comic Sans MS" pitchFamily="66" charset="0"/>
              </a:rPr>
              <a:t>vrb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(z) &gt;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sz="2400" b="1" baseline="30000" dirty="0" err="1">
                <a:solidFill>
                  <a:srgbClr val="FF0000"/>
                </a:solidFill>
                <a:latin typeface="Comic Sans MS" pitchFamily="66" charset="0"/>
              </a:rPr>
              <a:t>true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(z) = 0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5BA94-11C6-F3A7-C94E-E93F359D00D4}"/>
              </a:ext>
            </a:extLst>
          </p:cNvPr>
          <p:cNvSpPr txBox="1"/>
          <p:nvPr/>
        </p:nvSpPr>
        <p:spPr>
          <a:xfrm>
            <a:off x="2154972" y="3532800"/>
            <a:ext cx="1837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&lt;M=M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B6CBBC-1DB2-F5CF-C6BD-617404B5E2EC}"/>
              </a:ext>
            </a:extLst>
          </p:cNvPr>
          <p:cNvSpPr txBox="1"/>
          <p:nvPr/>
        </p:nvSpPr>
        <p:spPr>
          <a:xfrm>
            <a:off x="53387" y="4005241"/>
            <a:ext cx="6031729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If volumetric redshift bias is not corrected it leads to a lower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absolute magnitude at z&lt;0.01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FDE2CA-8419-221F-D4D0-DDE7D6647109}"/>
              </a:ext>
            </a:extLst>
          </p:cNvPr>
          <p:cNvSpPr txBox="1"/>
          <p:nvPr/>
        </p:nvSpPr>
        <p:spPr>
          <a:xfrm>
            <a:off x="19003" y="2270427"/>
            <a:ext cx="1608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For z&lt;0.01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829CC2-951E-99C6-24F0-F07A28BC0096}"/>
              </a:ext>
            </a:extLst>
          </p:cNvPr>
          <p:cNvSpPr txBox="1"/>
          <p:nvPr/>
        </p:nvSpPr>
        <p:spPr>
          <a:xfrm>
            <a:off x="166133" y="5119698"/>
            <a:ext cx="5880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For z&gt;0.01 (no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vrb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): 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-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model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(z)=M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A87A1A-03CB-3CF4-D7D1-2C093C48B826}"/>
              </a:ext>
            </a:extLst>
          </p:cNvPr>
          <p:cNvSpPr txBox="1"/>
          <p:nvPr/>
        </p:nvSpPr>
        <p:spPr>
          <a:xfrm>
            <a:off x="-40275" y="5951417"/>
            <a:ext cx="4337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Thus, we expect: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&gt;M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F36362-FD37-90FC-CD3F-064EBCF807DC}"/>
              </a:ext>
            </a:extLst>
          </p:cNvPr>
          <p:cNvSpPr txBox="1"/>
          <p:nvPr/>
        </p:nvSpPr>
        <p:spPr>
          <a:xfrm>
            <a:off x="3527040" y="5709471"/>
            <a:ext cx="81127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Is this the only reason for the 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-M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inconsistency or there is also a physical transition </a:t>
            </a:r>
          </a:p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of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luminosity?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CAF6C7D-EC87-184F-DA75-A514731D47C7}"/>
              </a:ext>
            </a:extLst>
          </p:cNvPr>
          <p:cNvSpPr/>
          <p:nvPr/>
        </p:nvSpPr>
        <p:spPr>
          <a:xfrm>
            <a:off x="2943287" y="3152210"/>
            <a:ext cx="326571" cy="36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D8558-3CB0-9FB5-7FF0-E74D716EF2B5}"/>
              </a:ext>
            </a:extLst>
          </p:cNvPr>
          <p:cNvSpPr txBox="1"/>
          <p:nvPr/>
        </p:nvSpPr>
        <p:spPr>
          <a:xfrm>
            <a:off x="3106572" y="3096654"/>
            <a:ext cx="283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μ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b="1" baseline="30000" dirty="0" err="1">
                <a:solidFill>
                  <a:srgbClr val="FF0000"/>
                </a:solidFill>
                <a:latin typeface="Comic Sans MS" pitchFamily="66" charset="0"/>
              </a:rPr>
              <a:t>vrb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(z)=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μ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b="1" baseline="30000" dirty="0" err="1">
                <a:solidFill>
                  <a:srgbClr val="FF0000"/>
                </a:solidFill>
                <a:latin typeface="Comic Sans MS" pitchFamily="66" charset="0"/>
              </a:rPr>
              <a:t>true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(z)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39B09-DC75-A341-A0C9-FA199EB801F2}"/>
              </a:ext>
            </a:extLst>
          </p:cNvPr>
          <p:cNvSpPr txBox="1"/>
          <p:nvPr/>
        </p:nvSpPr>
        <p:spPr>
          <a:xfrm>
            <a:off x="153016" y="4658879"/>
            <a:ext cx="2953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sz="1800" b="1" baseline="-25000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sz="18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n-US" sz="1800" b="1" baseline="-25000" dirty="0">
                <a:solidFill>
                  <a:srgbClr val="0070C0"/>
                </a:solidFill>
                <a:latin typeface="Comic Sans MS" pitchFamily="66" charset="0"/>
              </a:rPr>
              <a:t>&gt;</a:t>
            </a:r>
            <a:r>
              <a:rPr lang="el-GR" sz="1800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sz="1800" b="1" baseline="-25000" dirty="0" err="1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sz="1800" b="1" baseline="30000" dirty="0" err="1">
                <a:solidFill>
                  <a:srgbClr val="FF0000"/>
                </a:solidFill>
                <a:latin typeface="Comic Sans MS" pitchFamily="66" charset="0"/>
              </a:rPr>
              <a:t>vrb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US" sz="1800" b="1" dirty="0" err="1">
                <a:solidFill>
                  <a:srgbClr val="0070C0"/>
                </a:solidFill>
                <a:latin typeface="Comic Sans MS" pitchFamily="66" charset="0"/>
              </a:rPr>
              <a:t>z;p</a:t>
            </a:r>
            <a:r>
              <a:rPr lang="en-US" sz="1800" b="1" dirty="0">
                <a:solidFill>
                  <a:srgbClr val="0070C0"/>
                </a:solidFill>
                <a:latin typeface="Comic Sans MS" pitchFamily="66" charset="0"/>
              </a:rPr>
              <a:t>) = 0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8A6D26-77B8-520E-C25B-CFE74CBCE4EE}"/>
              </a:ext>
            </a:extLst>
          </p:cNvPr>
          <p:cNvSpPr/>
          <p:nvPr/>
        </p:nvSpPr>
        <p:spPr>
          <a:xfrm>
            <a:off x="3068550" y="4794751"/>
            <a:ext cx="286142" cy="93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7D7A7F-F914-1EE8-47D1-AFD56A8A8019}"/>
              </a:ext>
            </a:extLst>
          </p:cNvPr>
          <p:cNvSpPr txBox="1"/>
          <p:nvPr/>
        </p:nvSpPr>
        <p:spPr>
          <a:xfrm>
            <a:off x="3261910" y="4659507"/>
            <a:ext cx="2873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Incorrect value for 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6" grpId="0"/>
      <p:bldP spid="28" grpId="0"/>
      <p:bldP spid="36" grpId="0" animBg="1"/>
      <p:bldP spid="39" grpId="0"/>
      <p:bldP spid="41" grpId="0"/>
      <p:bldP spid="44" grpId="0"/>
      <p:bldP spid="45" grpId="0"/>
      <p:bldP spid="3" grpId="0" animBg="1"/>
      <p:bldP spid="6" grpId="0"/>
      <p:bldP spid="9" grpId="0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972" y="175282"/>
            <a:ext cx="7913914" cy="573081"/>
          </a:xfrm>
        </p:spPr>
        <p:txBody>
          <a:bodyPr/>
          <a:lstStyle/>
          <a:p>
            <a:pPr algn="ctr"/>
            <a:r>
              <a:rPr lang="en-US" b="1" dirty="0"/>
              <a:t>Another new likelihood for Pantheon+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F905E-9F8F-3AB0-00B5-867AB440C3DA}"/>
              </a:ext>
            </a:extLst>
          </p:cNvPr>
          <p:cNvSpPr txBox="1"/>
          <p:nvPr/>
        </p:nvSpPr>
        <p:spPr>
          <a:xfrm>
            <a:off x="1719944" y="1040610"/>
            <a:ext cx="9916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Remove Hubble diagram distance moduli data with z&lt;0.01 but keep distance moduli data of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in Cepheid hosts.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38594-3CFB-FA91-81B8-9F334F21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4" y="1871607"/>
            <a:ext cx="7977123" cy="1624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41660-9AB9-061B-0DC4-13F6BE9B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0" y="3535982"/>
            <a:ext cx="6258581" cy="3322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05D1EA-8425-A866-F603-02EAD4BE1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265" y="3661843"/>
            <a:ext cx="1900963" cy="1329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A16A4E-83BC-A4C9-9FF7-A3AC5BB58AC3}"/>
              </a:ext>
            </a:extLst>
          </p:cNvPr>
          <p:cNvSpPr txBox="1"/>
          <p:nvPr/>
        </p:nvSpPr>
        <p:spPr>
          <a:xfrm>
            <a:off x="6678387" y="5157828"/>
            <a:ext cx="5257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The tension between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and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is smaller but a significant part of it remains 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110492</TotalTime>
  <Words>1482</Words>
  <Application>Microsoft Office PowerPoint</Application>
  <PresentationFormat>Widescreen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Amasis MT Pro Medium</vt:lpstr>
      <vt:lpstr>Arial</vt:lpstr>
      <vt:lpstr>Calibri</vt:lpstr>
      <vt:lpstr>Comic Sans MS</vt:lpstr>
      <vt:lpstr>Lucida Grande</vt:lpstr>
      <vt:lpstr>1_Office Theme</vt:lpstr>
      <vt:lpstr>Slide 2: Text Only</vt:lpstr>
      <vt:lpstr> Searching for Hidden Signals  in the  Pantheon+ and SH0ES samples   </vt:lpstr>
      <vt:lpstr>Main Questions</vt:lpstr>
      <vt:lpstr>Measuring H(z) with the 2022 Pantheon+ dataset</vt:lpstr>
      <vt:lpstr>Measuring H(z) with the  2022 Pantheon+ dataset</vt:lpstr>
      <vt:lpstr>New degrees of freedom in the Pantheon+ likelihood</vt:lpstr>
      <vt:lpstr>New degrees of freedom in the Pantheon+ likelihood</vt:lpstr>
      <vt:lpstr>The volumetric redshift bias: A known but uncorrected systematic in Pantheon+</vt:lpstr>
      <vt:lpstr>The volumetric redshift bias </vt:lpstr>
      <vt:lpstr>Another new likelihood for Pantheon+ </vt:lpstr>
      <vt:lpstr>SnIa luminosities in Pantheon+ </vt:lpstr>
      <vt:lpstr>Monte Carlo Simulation </vt:lpstr>
      <vt:lpstr>Monte Carlo Simulation </vt:lpstr>
      <vt:lpstr>Hemisphere Comparison Method: Isotropy of SnIa Absolute Magnitudes </vt:lpstr>
      <vt:lpstr>Comparison of Pantheon+ M-anisotropy with isotropic Monte-Carlo samples. </vt:lpstr>
      <vt:lpstr>Comparison of SH0ES M-anisotropy with isotropic Monte-Carlo samples. </vt:lpstr>
      <vt:lpstr>Possible Physical Realization</vt:lpstr>
      <vt:lpstr>Main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Hints of Modified Gravity in the Cosmos and in the Lab?</dc:title>
  <dc:creator>Perivolaropoulos Leandros</dc:creator>
  <cp:lastModifiedBy>Leandros</cp:lastModifiedBy>
  <cp:revision>1385</cp:revision>
  <dcterms:created xsi:type="dcterms:W3CDTF">2017-06-16T14:11:10Z</dcterms:created>
  <dcterms:modified xsi:type="dcterms:W3CDTF">2023-05-28T05:46:00Z</dcterms:modified>
</cp:coreProperties>
</file>