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9" r:id="rId2"/>
    <p:sldId id="262" r:id="rId3"/>
    <p:sldId id="260" r:id="rId4"/>
    <p:sldId id="264" r:id="rId5"/>
    <p:sldId id="286" r:id="rId6"/>
    <p:sldId id="285" r:id="rId7"/>
    <p:sldId id="287" r:id="rId8"/>
    <p:sldId id="283" r:id="rId9"/>
    <p:sldId id="284" r:id="rId10"/>
    <p:sldId id="273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87" autoAdjust="0"/>
    <p:restoredTop sz="94694"/>
  </p:normalViewPr>
  <p:slideViewPr>
    <p:cSldViewPr snapToGrid="0">
      <p:cViewPr>
        <p:scale>
          <a:sx n="120" d="100"/>
          <a:sy n="120" d="100"/>
        </p:scale>
        <p:origin x="4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EF4AF-38D4-479F-9893-B1D82CA51A47}" type="datetimeFigureOut">
              <a:rPr lang="it-IT" smtClean="0"/>
              <a:t>19/02/25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457CD-1A41-4B18-8790-69E8326676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457CD-1A41-4B18-8790-69E83266761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37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9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761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32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18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61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439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901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8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335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7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B16700-524D-4564-B25E-75E530499BAD}" type="datetimeFigureOut">
              <a:rPr lang="it-IT" smtClean="0"/>
              <a:t>19/02/25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F77B91-0BF6-4BEA-A1B4-6F5D0F53FDB3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6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BC206-3DFC-3ADD-50CC-D8B59C697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BAEE44-4D1B-A8AA-73F6-3A717BEA2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50846-FCA9-78D6-C9C8-4F7FCE06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8AB1F-8B60-1582-A1B7-6BC05ECBF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AEE4AF-3645-1AE6-2AD0-83D07A29A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41A09E-1F5B-E8CC-1C95-8A303D048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6C403C-29A2-D709-41C4-0B9E1700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20" y="5035972"/>
            <a:ext cx="12048066" cy="17383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3200" noProof="0" dirty="0">
                <a:solidFill>
                  <a:schemeClr val="bg1"/>
                </a:solidFill>
              </a:rPr>
              <a:t>Convegno Nazionale PLS-Fisica – Napoli, 20-21 febbraio 2025</a:t>
            </a:r>
            <a:br>
              <a:rPr lang="it-IT" sz="3200" noProof="0" dirty="0">
                <a:solidFill>
                  <a:schemeClr val="bg1"/>
                </a:solidFill>
              </a:rPr>
            </a:br>
            <a:br>
              <a:rPr lang="it-IT" sz="3200" noProof="0" dirty="0"/>
            </a:br>
            <a:r>
              <a:rPr lang="it-IT" sz="2700" u="sng" noProof="0" dirty="0">
                <a:solidFill>
                  <a:schemeClr val="bg1"/>
                </a:solidFill>
              </a:rPr>
              <a:t>Attività della sede  Milano-Bicocca				          (</a:t>
            </a:r>
            <a:r>
              <a:rPr lang="it-IT" sz="2700" u="sng" noProof="0" dirty="0" err="1">
                <a:solidFill>
                  <a:schemeClr val="bg1"/>
                </a:solidFill>
              </a:rPr>
              <a:t>ref</a:t>
            </a:r>
            <a:r>
              <a:rPr lang="it-IT" sz="2700" u="sng" noProof="0" dirty="0">
                <a:solidFill>
                  <a:schemeClr val="bg1"/>
                </a:solidFill>
              </a:rPr>
              <a:t>. Prof.ssa Laura D’Alfonso)</a:t>
            </a:r>
            <a:endParaRPr lang="it-IT" sz="2700" b="1" noProof="0" dirty="0">
              <a:solidFill>
                <a:schemeClr val="bg1"/>
              </a:solidFill>
              <a:ea typeface="Calibri Light"/>
              <a:cs typeface="Calibri Light"/>
            </a:endParaRPr>
          </a:p>
        </p:txBody>
      </p:sp>
      <p:pic>
        <p:nvPicPr>
          <p:cNvPr id="5" name="Immagine 4" descr="Immagine che contiene Elementi grafici, grafica, logo, Policromia&#10;&#10;Il contenuto generato dall'IA potrebbe non essere corretto.">
            <a:extLst>
              <a:ext uri="{FF2B5EF4-FFF2-40B4-BE49-F238E27FC236}">
                <a16:creationId xmlns:a16="http://schemas.microsoft.com/office/drawing/2014/main" id="{1A5D72D1-6C00-ABEB-96D4-6D372CB41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r="26429"/>
          <a:stretch/>
        </p:blipFill>
        <p:spPr>
          <a:xfrm>
            <a:off x="1630968" y="735320"/>
            <a:ext cx="3930869" cy="36185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54F265-D5F2-1CA5-7D9B-054A1C163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EF4598A-FE96-A1E3-CAEC-7D83F50048DE}"/>
              </a:ext>
            </a:extLst>
          </p:cNvPr>
          <p:cNvSpPr/>
          <p:nvPr/>
        </p:nvSpPr>
        <p:spPr>
          <a:xfrm>
            <a:off x="7946796" y="1018095"/>
            <a:ext cx="3136382" cy="3063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LOGO DIPARTIMENTO/UNIVERSITA</a:t>
            </a:r>
          </a:p>
        </p:txBody>
      </p:sp>
      <p:pic>
        <p:nvPicPr>
          <p:cNvPr id="6" name="Picture 5" descr="A logo with a square and x&#10;&#10;Description automatically generated">
            <a:extLst>
              <a:ext uri="{FF2B5EF4-FFF2-40B4-BE49-F238E27FC236}">
                <a16:creationId xmlns:a16="http://schemas.microsoft.com/office/drawing/2014/main" id="{67172584-2A13-8CD2-E303-38D1F3F64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10" y="809656"/>
            <a:ext cx="3226676" cy="34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1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2970D-BEEA-0EE5-594C-5A8927A48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F24228E-688D-E7DF-21E0-C166D204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28" y="1239359"/>
            <a:ext cx="2510941" cy="2978400"/>
          </a:xfrm>
        </p:spPr>
        <p:txBody>
          <a:bodyPr>
            <a:normAutofit/>
          </a:bodyPr>
          <a:lstStyle/>
          <a:p>
            <a:r>
              <a:rPr lang="it-IT" sz="5400" noProof="0" dirty="0"/>
              <a:t>PLS – FISICA</a:t>
            </a:r>
            <a:br>
              <a:rPr lang="it-IT" sz="5400" noProof="0" dirty="0"/>
            </a:br>
            <a:endParaRPr lang="it-IT" sz="5400" noProof="0" dirty="0"/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AAE9FC61-1562-9338-CED7-83426919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042160"/>
            <a:ext cx="6492240" cy="3947160"/>
          </a:xfrm>
        </p:spPr>
        <p:txBody>
          <a:bodyPr>
            <a:normAutofit/>
          </a:bodyPr>
          <a:lstStyle/>
          <a:p>
            <a:r>
              <a:rPr lang="it-IT" sz="4000" noProof="0" dirty="0"/>
              <a:t>Altre azioni</a:t>
            </a:r>
          </a:p>
          <a:p>
            <a:pPr marL="0" indent="0">
              <a:buNone/>
            </a:pPr>
            <a:r>
              <a:rPr lang="it-IT" dirty="0"/>
              <a:t>  con </a:t>
            </a:r>
            <a:r>
              <a:rPr lang="it-IT" dirty="0" err="1"/>
              <a:t>PLS</a:t>
            </a:r>
            <a:r>
              <a:rPr lang="it-IT" dirty="0"/>
              <a:t>-BICOCCA, gruppo di lavoro permanente</a:t>
            </a:r>
          </a:p>
          <a:p>
            <a:endParaRPr lang="it-IT" sz="4000" dirty="0"/>
          </a:p>
          <a:p>
            <a:endParaRPr lang="it-IT" sz="4000" noProof="0" dirty="0"/>
          </a:p>
        </p:txBody>
      </p:sp>
    </p:spTree>
    <p:extLst>
      <p:ext uri="{BB962C8B-B14F-4D97-AF65-F5344CB8AC3E}">
        <p14:creationId xmlns:p14="http://schemas.microsoft.com/office/powerpoint/2010/main" val="303770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AA6E2-D62D-AF26-C2AB-1CBCAD5E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E1101-9F58-49EF-381B-EF7B41CD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7030A0"/>
                </a:solidFill>
              </a:rPr>
              <a:t>Attività di orientamento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2D1FBE6-BFC4-14BB-FE41-FC5F7BAFF5A5}"/>
              </a:ext>
            </a:extLst>
          </p:cNvPr>
          <p:cNvSpPr txBox="1">
            <a:spLocks/>
          </p:cNvSpPr>
          <p:nvPr/>
        </p:nvSpPr>
        <p:spPr>
          <a:xfrm>
            <a:off x="0" y="2498187"/>
            <a:ext cx="11780875" cy="219077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lezioni simulate (3 pomeriggi, 18-19-20 febbraio 2025)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contro stereotipi di genere: video side by side di presentazione corsi di Laurea (</a:t>
            </a:r>
            <a:r>
              <a:rPr lang="it-IT" sz="2000" dirty="0" err="1">
                <a:solidFill>
                  <a:srgbClr val="0070C0"/>
                </a:solidFill>
              </a:rPr>
              <a:t>ABCD</a:t>
            </a:r>
            <a:r>
              <a:rPr lang="it-IT" sz="2000" dirty="0">
                <a:solidFill>
                  <a:srgbClr val="0070C0"/>
                </a:solidFill>
              </a:rPr>
              <a:t>, </a:t>
            </a: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Centro Interdipartimentale per gli Studi di Genere)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indagine sulle matricole (in corso)</a:t>
            </a:r>
          </a:p>
          <a:p>
            <a:pPr marL="1071400" lvl="6" indent="0">
              <a:buClr>
                <a:srgbClr val="0070C0"/>
              </a:buClr>
              <a:buNone/>
            </a:pPr>
            <a:endParaRPr lang="it-IT" sz="2000" dirty="0">
              <a:solidFill>
                <a:srgbClr val="0070C0"/>
              </a:solidFill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dirty="0"/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30749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AA6E2-D62D-AF26-C2AB-1CBCAD5E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E1101-9F58-49EF-381B-EF7B41CD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7030A0"/>
                </a:solidFill>
              </a:rPr>
              <a:t>Attività di formazione tutor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2D1FBE6-BFC4-14BB-FE41-FC5F7BAFF5A5}"/>
              </a:ext>
            </a:extLst>
          </p:cNvPr>
          <p:cNvSpPr txBox="1">
            <a:spLocks/>
          </p:cNvSpPr>
          <p:nvPr/>
        </p:nvSpPr>
        <p:spPr>
          <a:xfrm>
            <a:off x="0" y="2551350"/>
            <a:ext cx="11780875" cy="219077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formazione specifica per il tutoraggio counseling e disciplinare (ottobre/novembre 2024)</a:t>
            </a:r>
          </a:p>
          <a:p>
            <a:pPr marL="1071400" lvl="6" indent="0">
              <a:buClr>
                <a:srgbClr val="0070C0"/>
              </a:buClr>
              <a:buNone/>
            </a:pPr>
            <a:endParaRPr 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la collaborazione dell’Area di Formazione dell’Ateneo, organizzazione di un corso rivolto specificamente a sviluppare strategie di comunicazione didattica (febbraio 2025)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«Richiami di matematica» (</a:t>
            </a:r>
            <a:r>
              <a:rPr lang="it-IT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OFA</a:t>
            </a:r>
            <a:r>
              <a:rPr lang="it-IT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orario curricolare, 2 ore/settimana, I semestre) + «Precorsi di matematica»</a:t>
            </a:r>
            <a:endParaRPr lang="en-IT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dirty="0"/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3347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F8285DB-B060-2586-DB48-E37D3F6C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noProof="0" dirty="0"/>
              <a:t>PLS -Fisica</a:t>
            </a:r>
          </a:p>
        </p:txBody>
      </p:sp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233B139A-8100-F956-A0E9-DC42CAFD01C4}"/>
              </a:ext>
            </a:extLst>
          </p:cNvPr>
          <p:cNvSpPr txBox="1">
            <a:spLocks/>
          </p:cNvSpPr>
          <p:nvPr/>
        </p:nvSpPr>
        <p:spPr>
          <a:xfrm>
            <a:off x="4800600" y="2042160"/>
            <a:ext cx="6492240" cy="39471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/>
              <a:t>Attività destinate agli studenti delle scuole secondarie superiori </a:t>
            </a:r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2153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AAA7E-870F-C37C-C45D-1A4693A2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7030A0"/>
                </a:solidFill>
              </a:rPr>
              <a:t>Laboratori per studenti: LABEX </a:t>
            </a:r>
            <a:r>
              <a:rPr lang="it-IT" sz="1800" noProof="0" dirty="0">
                <a:solidFill>
                  <a:srgbClr val="7030A0"/>
                </a:solidFill>
              </a:rPr>
              <a:t>ma non solo</a:t>
            </a:r>
            <a:endParaRPr lang="it-IT" noProof="0" dirty="0">
              <a:solidFill>
                <a:srgbClr val="7030A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221C08-9CF7-6195-55FC-9EE94F3E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34153"/>
            <a:ext cx="10058400" cy="2083323"/>
          </a:xfrm>
        </p:spPr>
        <p:txBody>
          <a:bodyPr>
            <a:normAutofit/>
          </a:bodyPr>
          <a:lstStyle/>
          <a:p>
            <a:pPr algn="just"/>
            <a:r>
              <a:rPr lang="it-IT" sz="20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LabEx è un laboratorio di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fisica sperimentale </a:t>
            </a:r>
            <a:r>
              <a:rPr lang="it-IT" sz="20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 Dipartimento di Fisica.</a:t>
            </a:r>
          </a:p>
          <a:p>
            <a:pPr algn="l"/>
            <a:endParaRPr lang="it-IT" sz="2000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7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noProof="0" dirty="0"/>
              <a:t>aperto tutto l’anno (novembre/maggio)</a:t>
            </a:r>
          </a:p>
          <a:p>
            <a:pPr lvl="7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studenti lauree triennale e magistrale e dottorandi come tutor</a:t>
            </a:r>
          </a:p>
          <a:p>
            <a:pPr lvl="7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noProof="0" dirty="0"/>
              <a:t>percorsi pensati e organizzati con i docenti</a:t>
            </a:r>
          </a:p>
          <a:p>
            <a:pPr lvl="7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noProof="0" dirty="0"/>
          </a:p>
          <a:p>
            <a:pPr marL="0" indent="0">
              <a:buNone/>
            </a:pPr>
            <a:endParaRPr lang="it-IT" noProof="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52C203C-F64C-7666-A00F-ED51317EBFA4}"/>
              </a:ext>
            </a:extLst>
          </p:cNvPr>
          <p:cNvSpPr txBox="1">
            <a:spLocks/>
          </p:cNvSpPr>
          <p:nvPr/>
        </p:nvSpPr>
        <p:spPr>
          <a:xfrm>
            <a:off x="1249680" y="4509643"/>
            <a:ext cx="7148086" cy="208332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t-IT" sz="2100" dirty="0"/>
              <a:t>oltre a LabEx però facciamo anche: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sz="210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100" dirty="0" err="1"/>
              <a:t>Masterclasse</a:t>
            </a:r>
            <a:r>
              <a:rPr lang="it-IT" sz="2100" dirty="0"/>
              <a:t>(</a:t>
            </a:r>
            <a:r>
              <a:rPr lang="it-IT" sz="2100" dirty="0" err="1"/>
              <a:t>s</a:t>
            </a:r>
            <a:r>
              <a:rPr lang="it-IT" sz="2100" dirty="0"/>
              <a:t>) di Fisica delle Particelle (INFN)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100" dirty="0"/>
              <a:t>International </a:t>
            </a:r>
            <a:r>
              <a:rPr lang="it-IT" sz="2100" dirty="0" err="1"/>
              <a:t>Cosmic</a:t>
            </a:r>
            <a:r>
              <a:rPr lang="it-IT" sz="2100" dirty="0"/>
              <a:t> Day (INFN)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it-IT" dirty="0"/>
          </a:p>
          <a:p>
            <a:pPr marL="0" indent="0">
              <a:buFont typeface="Calibri" panose="020F0502020204030204" pitchFamily="34" charset="0"/>
              <a:buNone/>
            </a:pPr>
            <a:r>
              <a:rPr lang="it-IT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67311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7BE72B-2463-16BA-6DCE-C0442764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80045BC-58DB-469C-8997-6C0C16B17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EF6BB5-A95D-4C59-808C-3B64F444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50BDA68-EBDD-443C-9B6B-03CA14AFF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C07DB3-666C-4A9D-81CE-83B435F95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F11327B-34D2-0B54-4F28-9BAECFB10732}"/>
              </a:ext>
            </a:extLst>
          </p:cNvPr>
          <p:cNvSpPr/>
          <p:nvPr/>
        </p:nvSpPr>
        <p:spPr>
          <a:xfrm>
            <a:off x="845047" y="1776704"/>
            <a:ext cx="4194928" cy="278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</a:t>
            </a:r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8D229D7C-A8FA-C437-2EA2-4D39E2A9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192" y="1700745"/>
            <a:ext cx="6632028" cy="3947160"/>
          </a:xfrm>
        </p:spPr>
        <p:txBody>
          <a:bodyPr>
            <a:normAutofit fontScale="70000" lnSpcReduction="20000"/>
          </a:bodyPr>
          <a:lstStyle/>
          <a:p>
            <a:r>
              <a:rPr lang="it-IT" sz="4600" noProof="0" dirty="0" err="1">
                <a:solidFill>
                  <a:srgbClr val="7030A0"/>
                </a:solidFill>
              </a:rPr>
              <a:t>summer</a:t>
            </a:r>
            <a:r>
              <a:rPr lang="it-IT" sz="4600" noProof="0" dirty="0">
                <a:solidFill>
                  <a:srgbClr val="7030A0"/>
                </a:solidFill>
              </a:rPr>
              <a:t> school(</a:t>
            </a:r>
            <a:r>
              <a:rPr lang="it-IT" sz="4600" noProof="0" dirty="0" err="1">
                <a:solidFill>
                  <a:srgbClr val="7030A0"/>
                </a:solidFill>
              </a:rPr>
              <a:t>s</a:t>
            </a:r>
            <a:r>
              <a:rPr lang="it-IT" sz="4600" noProof="0" dirty="0">
                <a:solidFill>
                  <a:srgbClr val="7030A0"/>
                </a:solidFill>
              </a:rPr>
              <a:t>) </a:t>
            </a:r>
            <a:r>
              <a:rPr lang="it-IT" sz="4600" noProof="0" dirty="0" err="1">
                <a:solidFill>
                  <a:srgbClr val="7030A0"/>
                </a:solidFill>
              </a:rPr>
              <a:t>PNRR</a:t>
            </a:r>
            <a:r>
              <a:rPr lang="it-IT" sz="4600" noProof="0" dirty="0">
                <a:solidFill>
                  <a:srgbClr val="7030A0"/>
                </a:solidFill>
              </a:rPr>
              <a:t> e non </a:t>
            </a:r>
          </a:p>
          <a:p>
            <a:pPr marL="1471400" lvl="8" indent="0">
              <a:buNone/>
            </a:pPr>
            <a:r>
              <a:rPr lang="it-IT" sz="4600" noProof="0" dirty="0">
                <a:solidFill>
                  <a:srgbClr val="7030A0"/>
                </a:solidFill>
              </a:rPr>
              <a:t>				(giugno 24)</a:t>
            </a:r>
          </a:p>
          <a:p>
            <a:endParaRPr lang="it-IT" sz="1800" noProof="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900" noProof="0" dirty="0">
                <a:solidFill>
                  <a:srgbClr val="0070C0"/>
                </a:solidFill>
              </a:rPr>
              <a:t>Fisica Passe-partout</a:t>
            </a:r>
          </a:p>
          <a:p>
            <a:pPr marL="1071400" lvl="6" indent="0">
              <a:buNone/>
            </a:pPr>
            <a:r>
              <a:rPr lang="it-IT" sz="2900" dirty="0">
                <a:solidFill>
                  <a:srgbClr val="0070C0"/>
                </a:solidFill>
              </a:rPr>
              <a:t>	(20 + 23 studenti, 5 giorni, solo fisica)</a:t>
            </a:r>
          </a:p>
          <a:p>
            <a:pPr marL="1071400" lvl="6" indent="0">
              <a:buNone/>
            </a:pPr>
            <a:endParaRPr lang="it-IT" sz="2900" dirty="0">
              <a:solidFill>
                <a:srgbClr val="0070C0"/>
              </a:solidFill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70C0"/>
                </a:solidFill>
              </a:rPr>
              <a:t>Eventi estremi e specie aliene: gli effetti del cambiamento climatico</a:t>
            </a:r>
          </a:p>
          <a:p>
            <a:pPr marL="1471400" lvl="8" indent="0">
              <a:buClr>
                <a:srgbClr val="0070C0"/>
              </a:buClr>
              <a:buNone/>
            </a:pPr>
            <a:r>
              <a:rPr lang="it-IT" sz="2900" dirty="0">
                <a:solidFill>
                  <a:srgbClr val="0070C0"/>
                </a:solidFill>
              </a:rPr>
              <a:t>	(19 studenti, 5 giorni, </a:t>
            </a:r>
            <a:r>
              <a:rPr lang="it-IT" sz="2900" dirty="0" err="1">
                <a:solidFill>
                  <a:srgbClr val="0070C0"/>
                </a:solidFill>
              </a:rPr>
              <a:t>PLS</a:t>
            </a:r>
            <a:r>
              <a:rPr lang="it-IT" sz="2900" dirty="0">
                <a:solidFill>
                  <a:srgbClr val="0070C0"/>
                </a:solidFill>
              </a:rPr>
              <a:t>-BICOCCA)</a:t>
            </a: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None/>
            </a:pPr>
            <a:r>
              <a:rPr lang="it-IT" sz="2400" dirty="0">
                <a:solidFill>
                  <a:srgbClr val="0070C0"/>
                </a:solidFill>
              </a:rPr>
              <a:t>			</a:t>
            </a:r>
            <a:r>
              <a:rPr lang="it-IT" sz="2400" dirty="0">
                <a:solidFill>
                  <a:srgbClr val="002060"/>
                </a:solidFill>
              </a:rPr>
              <a:t>riproposte entrambe per il 2025</a:t>
            </a: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endParaRPr lang="it-IT" sz="2400" noProof="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noProof="0" dirty="0"/>
          </a:p>
          <a:p>
            <a:endParaRPr lang="it-IT" sz="4000" dirty="0"/>
          </a:p>
          <a:p>
            <a:endParaRPr lang="it-IT" sz="4000" noProof="0" dirty="0"/>
          </a:p>
        </p:txBody>
      </p:sp>
      <p:pic>
        <p:nvPicPr>
          <p:cNvPr id="14" name="Picture 13" descr="A pond with plants and trees in the background&#10;&#10;Description automatically generated">
            <a:extLst>
              <a:ext uri="{FF2B5EF4-FFF2-40B4-BE49-F238E27FC236}">
                <a16:creationId xmlns:a16="http://schemas.microsoft.com/office/drawing/2014/main" id="{E10246A7-1059-05CB-A6B0-7F8BAE9CA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2" y="1740310"/>
            <a:ext cx="5068163" cy="288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2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E72B-2463-16BA-6DCE-C0442764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F11327B-34D2-0B54-4F28-9BAECFB10732}"/>
              </a:ext>
            </a:extLst>
          </p:cNvPr>
          <p:cNvSpPr/>
          <p:nvPr/>
        </p:nvSpPr>
        <p:spPr>
          <a:xfrm>
            <a:off x="845047" y="1776704"/>
            <a:ext cx="4194928" cy="278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</a:t>
            </a:r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8D229D7C-A8FA-C437-2EA2-4D39E2A9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043" y="1286072"/>
            <a:ext cx="6047482" cy="3947160"/>
          </a:xfrm>
        </p:spPr>
        <p:txBody>
          <a:bodyPr>
            <a:normAutofit fontScale="70000" lnSpcReduction="20000"/>
          </a:bodyPr>
          <a:lstStyle/>
          <a:p>
            <a:r>
              <a:rPr lang="it-IT" sz="5700" noProof="0" dirty="0">
                <a:solidFill>
                  <a:srgbClr val="7030A0"/>
                </a:solidFill>
              </a:rPr>
              <a:t>spring school </a:t>
            </a:r>
            <a:r>
              <a:rPr lang="it-IT" sz="5700" noProof="0" dirty="0" err="1">
                <a:solidFill>
                  <a:srgbClr val="7030A0"/>
                </a:solidFill>
              </a:rPr>
              <a:t>PNRR</a:t>
            </a:r>
            <a:r>
              <a:rPr lang="it-IT" sz="5700" noProof="0" dirty="0">
                <a:solidFill>
                  <a:srgbClr val="7030A0"/>
                </a:solidFill>
              </a:rPr>
              <a:t> e non </a:t>
            </a:r>
          </a:p>
          <a:p>
            <a:pPr marL="1471400" lvl="8" indent="0">
              <a:buNone/>
            </a:pPr>
            <a:r>
              <a:rPr lang="it-IT" sz="5700" noProof="0" dirty="0">
                <a:solidFill>
                  <a:srgbClr val="7030A0"/>
                </a:solidFill>
              </a:rPr>
              <a:t>			(marzo 25)</a:t>
            </a:r>
          </a:p>
          <a:p>
            <a:endParaRPr lang="it-IT" sz="1800" noProof="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900" noProof="0" dirty="0">
                <a:solidFill>
                  <a:srgbClr val="0070C0"/>
                </a:solidFill>
              </a:rPr>
              <a:t>Fisica: sostantivo femminile plurale</a:t>
            </a:r>
          </a:p>
          <a:p>
            <a:pPr marL="1071400" lvl="6" indent="0">
              <a:buNone/>
            </a:pPr>
            <a:endParaRPr lang="it-IT" sz="2900" dirty="0">
              <a:solidFill>
                <a:srgbClr val="0070C0"/>
              </a:solidFill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70C0"/>
                </a:solidFill>
              </a:rPr>
              <a:t>La fisica che non ti aspetti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70C0"/>
              </a:solidFill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70C0"/>
                </a:solidFill>
              </a:rPr>
              <a:t>Verso l’infinito e oltre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70C0"/>
              </a:solidFill>
            </a:endParaRP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70C0"/>
                </a:solidFill>
              </a:rPr>
              <a:t>Esplorando il Campus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None/>
            </a:pPr>
            <a:r>
              <a:rPr lang="it-IT" sz="2400" dirty="0">
                <a:solidFill>
                  <a:srgbClr val="0070C0"/>
                </a:solidFill>
              </a:rPr>
              <a:t>				</a:t>
            </a:r>
            <a:r>
              <a:rPr lang="it-IT" sz="2400" dirty="0">
                <a:solidFill>
                  <a:srgbClr val="002060"/>
                </a:solidFill>
              </a:rPr>
              <a:t>(solo fisica)</a:t>
            </a: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2060"/>
              </a:solidFill>
            </a:endParaRP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endParaRPr lang="it-IT" sz="2400" noProof="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noProof="0" dirty="0"/>
          </a:p>
          <a:p>
            <a:endParaRPr lang="it-IT" sz="4000" dirty="0"/>
          </a:p>
          <a:p>
            <a:endParaRPr lang="it-IT" sz="4000" noProof="0" dirty="0"/>
          </a:p>
        </p:txBody>
      </p:sp>
      <p:pic>
        <p:nvPicPr>
          <p:cNvPr id="3" name="Picture 2" descr="A person holding a pen and a book&#10;&#10;Description automatically generated">
            <a:extLst>
              <a:ext uri="{FF2B5EF4-FFF2-40B4-BE49-F238E27FC236}">
                <a16:creationId xmlns:a16="http://schemas.microsoft.com/office/drawing/2014/main" id="{8B5B4EE5-F54D-E5C6-752E-C7CD23CE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740"/>
            <a:ext cx="5885537" cy="29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E72B-2463-16BA-6DCE-C0442764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F11327B-34D2-0B54-4F28-9BAECFB10732}"/>
              </a:ext>
            </a:extLst>
          </p:cNvPr>
          <p:cNvSpPr/>
          <p:nvPr/>
        </p:nvSpPr>
        <p:spPr>
          <a:xfrm>
            <a:off x="845047" y="1776704"/>
            <a:ext cx="4194928" cy="278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</a:t>
            </a:r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8D229D7C-A8FA-C437-2EA2-4D39E2A9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458" y="1185694"/>
            <a:ext cx="6632028" cy="3945600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7030A0"/>
                </a:solidFill>
              </a:rPr>
              <a:t>laboratorio di teatro-scienza</a:t>
            </a:r>
            <a:endParaRPr lang="it-IT" sz="4000" noProof="0" dirty="0">
              <a:solidFill>
                <a:srgbClr val="7030A0"/>
              </a:solidFill>
            </a:endParaRPr>
          </a:p>
          <a:p>
            <a:endParaRPr lang="it-IT" sz="1800" noProof="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noProof="0" dirty="0">
                <a:solidFill>
                  <a:srgbClr val="0070C0"/>
                </a:solidFill>
              </a:rPr>
              <a:t>4 incontri 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piccoli gruppi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evento finale modalità contest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70C0"/>
              </a:solidFill>
            </a:endParaRPr>
          </a:p>
          <a:p>
            <a:pPr marL="1071400" lvl="6" indent="0">
              <a:buClr>
                <a:srgbClr val="0070C0"/>
              </a:buClr>
              <a:buNone/>
            </a:pPr>
            <a:r>
              <a:rPr lang="it-IT" sz="2000" dirty="0">
                <a:solidFill>
                  <a:srgbClr val="0070C0"/>
                </a:solidFill>
              </a:rPr>
              <a:t>	</a:t>
            </a:r>
            <a:r>
              <a:rPr lang="it-IT" sz="2000" dirty="0">
                <a:solidFill>
                  <a:srgbClr val="002060"/>
                </a:solidFill>
              </a:rPr>
              <a:t>con attrice/ricercatrice</a:t>
            </a:r>
          </a:p>
          <a:p>
            <a:pPr marL="1071400" lvl="6" indent="0">
              <a:buClr>
                <a:srgbClr val="0070C0"/>
              </a:buClr>
              <a:buNone/>
            </a:pPr>
            <a:r>
              <a:rPr lang="it-IT" sz="2000" dirty="0">
                <a:solidFill>
                  <a:srgbClr val="002060"/>
                </a:solidFill>
              </a:rPr>
              <a:t>		Giulia Toniutti (scuola Brunello)</a:t>
            </a:r>
          </a:p>
          <a:p>
            <a:pPr marL="1471400" lvl="8" indent="0">
              <a:buClr>
                <a:srgbClr val="0070C0"/>
              </a:buClr>
              <a:buNone/>
            </a:pPr>
            <a:r>
              <a:rPr lang="it-IT" sz="2400" dirty="0">
                <a:solidFill>
                  <a:srgbClr val="0070C0"/>
                </a:solidFill>
              </a:rPr>
              <a:t>			</a:t>
            </a:r>
            <a:r>
              <a:rPr lang="it-IT" sz="2000" dirty="0" err="1">
                <a:solidFill>
                  <a:srgbClr val="0070C0"/>
                </a:solidFill>
              </a:rPr>
              <a:t>PLS</a:t>
            </a:r>
            <a:r>
              <a:rPr lang="it-IT" sz="2000" dirty="0">
                <a:solidFill>
                  <a:srgbClr val="0070C0"/>
                </a:solidFill>
              </a:rPr>
              <a:t>-BICOCCA</a:t>
            </a:r>
          </a:p>
          <a:p>
            <a:pPr lvl="6">
              <a:buFont typeface="Arial" panose="020B0604020202020204" pitchFamily="34" charset="0"/>
              <a:buChar char="•"/>
            </a:pPr>
            <a:endParaRPr lang="it-IT" sz="2400" noProof="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noProof="0" dirty="0"/>
          </a:p>
          <a:p>
            <a:endParaRPr lang="it-IT" sz="4000" dirty="0"/>
          </a:p>
          <a:p>
            <a:endParaRPr lang="it-IT" sz="4000" noProof="0" dirty="0"/>
          </a:p>
        </p:txBody>
      </p:sp>
      <p:pic>
        <p:nvPicPr>
          <p:cNvPr id="2" name="Immagine 9">
            <a:extLst>
              <a:ext uri="{FF2B5EF4-FFF2-40B4-BE49-F238E27FC236}">
                <a16:creationId xmlns:a16="http://schemas.microsoft.com/office/drawing/2014/main" id="{44A71956-B7EF-B3CA-7C2D-6745C3E50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5" t="11081" r="22438" b="6342"/>
          <a:stretch/>
        </p:blipFill>
        <p:spPr>
          <a:xfrm>
            <a:off x="830570" y="0"/>
            <a:ext cx="4408351" cy="6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E72B-2463-16BA-6DCE-C0442764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F11327B-34D2-0B54-4F28-9BAECFB10732}"/>
              </a:ext>
            </a:extLst>
          </p:cNvPr>
          <p:cNvSpPr/>
          <p:nvPr/>
        </p:nvSpPr>
        <p:spPr>
          <a:xfrm>
            <a:off x="845047" y="1776704"/>
            <a:ext cx="4194928" cy="27809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</a:t>
            </a:r>
          </a:p>
        </p:txBody>
      </p:sp>
      <p:sp>
        <p:nvSpPr>
          <p:cNvPr id="11" name="Segnaposto contenuto 4">
            <a:extLst>
              <a:ext uri="{FF2B5EF4-FFF2-40B4-BE49-F238E27FC236}">
                <a16:creationId xmlns:a16="http://schemas.microsoft.com/office/drawing/2014/main" id="{8D229D7C-A8FA-C437-2EA2-4D39E2A9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449" y="1217592"/>
            <a:ext cx="5090551" cy="4492800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7030A0"/>
                </a:solidFill>
              </a:rPr>
              <a:t>scienza al cinema</a:t>
            </a:r>
            <a:endParaRPr lang="it-IT" sz="4000" noProof="0" dirty="0">
              <a:solidFill>
                <a:srgbClr val="7030A0"/>
              </a:solidFill>
            </a:endParaRPr>
          </a:p>
          <a:p>
            <a:endParaRPr lang="it-IT" sz="1800" noProof="0" dirty="0"/>
          </a:p>
          <a:p>
            <a:endParaRPr lang="it-IT" sz="1800" noProof="0" dirty="0"/>
          </a:p>
          <a:p>
            <a:pPr algn="ctr"/>
            <a:r>
              <a:rPr lang="it-IT" dirty="0">
                <a:solidFill>
                  <a:srgbClr val="0070C0"/>
                </a:solidFill>
              </a:rPr>
              <a:t>proiezioni scolastiche </a:t>
            </a:r>
          </a:p>
          <a:p>
            <a:pPr algn="ctr"/>
            <a:r>
              <a:rPr lang="it-IT" dirty="0">
                <a:solidFill>
                  <a:srgbClr val="0070C0"/>
                </a:solidFill>
              </a:rPr>
              <a:t>dedicate al mondo della scienza</a:t>
            </a:r>
            <a:endParaRPr lang="it-IT" sz="2200" noProof="0" dirty="0">
              <a:solidFill>
                <a:srgbClr val="0070C0"/>
              </a:solidFill>
            </a:endParaRPr>
          </a:p>
          <a:p>
            <a:pPr algn="ctr"/>
            <a:r>
              <a:rPr lang="it-IT" sz="2200" noProof="0" dirty="0">
                <a:solidFill>
                  <a:srgbClr val="0070C0"/>
                </a:solidFill>
              </a:rPr>
              <a:t>(CONVERSAZIONI ATOMICHE)</a:t>
            </a:r>
          </a:p>
          <a:p>
            <a:pPr marL="1071400" lvl="6" indent="0">
              <a:buClr>
                <a:srgbClr val="0070C0"/>
              </a:buClr>
              <a:buNone/>
            </a:pPr>
            <a:endParaRPr lang="it-IT" sz="2000" dirty="0">
              <a:solidFill>
                <a:srgbClr val="0070C0"/>
              </a:solidFill>
            </a:endParaRPr>
          </a:p>
          <a:p>
            <a:pPr marL="1071400" lvl="6" indent="0">
              <a:buClr>
                <a:srgbClr val="0070C0"/>
              </a:buClr>
              <a:buNone/>
            </a:pPr>
            <a:r>
              <a:rPr lang="it-IT" sz="2000" dirty="0">
                <a:solidFill>
                  <a:srgbClr val="0070C0"/>
                </a:solidFill>
              </a:rPr>
              <a:t>	       </a:t>
            </a:r>
            <a:r>
              <a:rPr lang="it-IT" sz="2000" dirty="0">
                <a:solidFill>
                  <a:srgbClr val="002060"/>
                </a:solidFill>
              </a:rPr>
              <a:t>con cinema Rondinella</a:t>
            </a:r>
          </a:p>
          <a:p>
            <a:pPr marL="1071400" lvl="6" indent="0">
              <a:buClr>
                <a:srgbClr val="0070C0"/>
              </a:buClr>
              <a:buNone/>
            </a:pPr>
            <a:r>
              <a:rPr lang="it-IT" sz="2000" dirty="0">
                <a:solidFill>
                  <a:srgbClr val="002060"/>
                </a:solidFill>
              </a:rPr>
              <a:t>		</a:t>
            </a:r>
            <a:r>
              <a:rPr lang="it-IT" sz="2000" dirty="0" err="1">
                <a:solidFill>
                  <a:srgbClr val="0070C0"/>
                </a:solidFill>
              </a:rPr>
              <a:t>PLS</a:t>
            </a:r>
            <a:r>
              <a:rPr lang="it-IT" sz="2000" dirty="0">
                <a:solidFill>
                  <a:srgbClr val="0070C0"/>
                </a:solidFill>
              </a:rPr>
              <a:t>-BICOCCA</a:t>
            </a:r>
          </a:p>
          <a:p>
            <a:pPr marL="1471400" lvl="8" indent="0">
              <a:buClr>
                <a:srgbClr val="0070C0"/>
              </a:buClr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endParaRPr lang="it-IT" sz="2400" noProof="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noProof="0" dirty="0"/>
          </a:p>
          <a:p>
            <a:endParaRPr lang="it-IT" sz="4000" dirty="0"/>
          </a:p>
          <a:p>
            <a:endParaRPr lang="it-IT" sz="4000" noProof="0" dirty="0"/>
          </a:p>
        </p:txBody>
      </p:sp>
      <p:pic>
        <p:nvPicPr>
          <p:cNvPr id="5" name="Picture 4" descr="A person standing in front of a chalkboard&#10;&#10;Description automatically generated">
            <a:extLst>
              <a:ext uri="{FF2B5EF4-FFF2-40B4-BE49-F238E27FC236}">
                <a16:creationId xmlns:a16="http://schemas.microsoft.com/office/drawing/2014/main" id="{8EBA621C-24E7-E437-7B93-53D2F3675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372"/>
            <a:ext cx="7032054" cy="30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3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EDB70-C45C-31CC-C9D7-662AD22C6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9CDD036-8024-8801-00C4-2D124EDD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noProof="0" dirty="0"/>
              <a:t>PLS -Fisica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40E8A67-FCDA-0D2F-C693-51FC9DAE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2042160"/>
            <a:ext cx="6492240" cy="3947160"/>
          </a:xfrm>
        </p:spPr>
        <p:txBody>
          <a:bodyPr>
            <a:normAutofit/>
          </a:bodyPr>
          <a:lstStyle/>
          <a:p>
            <a:r>
              <a:rPr lang="it-IT" sz="4000" noProof="0" dirty="0"/>
              <a:t>Attività per docenti</a:t>
            </a:r>
            <a:endParaRPr lang="it-IT" sz="4000" dirty="0"/>
          </a:p>
          <a:p>
            <a:endParaRPr lang="it-IT" sz="4000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6A16F70-2BB1-0705-67DA-FFE163725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noProof="0" dirty="0"/>
          </a:p>
        </p:txBody>
      </p:sp>
    </p:spTree>
    <p:extLst>
      <p:ext uri="{BB962C8B-B14F-4D97-AF65-F5344CB8AC3E}">
        <p14:creationId xmlns:p14="http://schemas.microsoft.com/office/powerpoint/2010/main" val="898643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AA6E2-D62D-AF26-C2AB-1CBCAD5E8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7E1101-9F58-49EF-381B-EF7B41CD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dirty="0">
                <a:solidFill>
                  <a:srgbClr val="7030A0"/>
                </a:solidFill>
              </a:rPr>
              <a:t>Corsi di formazione per docenti</a:t>
            </a:r>
          </a:p>
        </p:txBody>
      </p:sp>
      <p:pic>
        <p:nvPicPr>
          <p:cNvPr id="4" name="Immagine 1" descr="Immagine che contiene testo, grafica, schermata&#10;&#10;Descrizione generata automaticamente">
            <a:extLst>
              <a:ext uri="{FF2B5EF4-FFF2-40B4-BE49-F238E27FC236}">
                <a16:creationId xmlns:a16="http://schemas.microsoft.com/office/drawing/2014/main" id="{CF4C06E2-9E4C-96D0-BBB5-B0A651708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0653"/>
            <a:ext cx="6931025" cy="2642235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2D1FBE6-BFC4-14BB-FE41-FC5F7BAFF5A5}"/>
              </a:ext>
            </a:extLst>
          </p:cNvPr>
          <p:cNvSpPr txBox="1">
            <a:spLocks/>
          </p:cNvSpPr>
          <p:nvPr/>
        </p:nvSpPr>
        <p:spPr>
          <a:xfrm>
            <a:off x="6169327" y="2764000"/>
            <a:ext cx="5877362" cy="2192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/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3 pomeriggi con caffè di accoglienza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seminari interdisciplinari</a:t>
            </a:r>
          </a:p>
          <a:p>
            <a:pPr lvl="6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seminari metodologici</a:t>
            </a:r>
          </a:p>
          <a:p>
            <a:pPr marL="1471400" lvl="8" indent="0">
              <a:buClr>
                <a:srgbClr val="0070C0"/>
              </a:buClr>
              <a:buNone/>
            </a:pPr>
            <a:r>
              <a:rPr lang="it-IT" sz="2000" dirty="0">
                <a:solidFill>
                  <a:srgbClr val="0070C0"/>
                </a:solidFill>
              </a:rPr>
              <a:t>		(scienze della formazione)</a:t>
            </a: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0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r>
              <a:rPr lang="it-IT" sz="2000" dirty="0">
                <a:solidFill>
                  <a:srgbClr val="0070C0"/>
                </a:solidFill>
              </a:rPr>
              <a:t>			</a:t>
            </a:r>
            <a:r>
              <a:rPr lang="it-IT" sz="2000" dirty="0" err="1">
                <a:solidFill>
                  <a:srgbClr val="0070C0"/>
                </a:solidFill>
              </a:rPr>
              <a:t>PLS</a:t>
            </a:r>
            <a:r>
              <a:rPr lang="it-IT" sz="2000" dirty="0">
                <a:solidFill>
                  <a:srgbClr val="0070C0"/>
                </a:solidFill>
              </a:rPr>
              <a:t>-BICOCCA</a:t>
            </a: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marL="1471400" lvl="8" indent="0">
              <a:buClr>
                <a:srgbClr val="0070C0"/>
              </a:buClr>
              <a:buFont typeface="Calibri" pitchFamily="34" charset="0"/>
              <a:buNone/>
            </a:pPr>
            <a:endParaRPr lang="it-IT" sz="2400" dirty="0">
              <a:solidFill>
                <a:srgbClr val="0070C0"/>
              </a:solidFill>
            </a:endParaRPr>
          </a:p>
          <a:p>
            <a:pPr lvl="6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1800" dirty="0"/>
          </a:p>
          <a:p>
            <a:endParaRPr lang="it-IT" sz="4000" dirty="0"/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4765695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812</TotalTime>
  <Words>425</Words>
  <Application>Microsoft Office PowerPoint</Application>
  <PresentationFormat>Widescreen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Retrospettivo</vt:lpstr>
      <vt:lpstr>Convegno Nazionale PLS-Fisica – Napoli, 20-21 febbraio 2025  Attività della sede  Milano-Bicocca              (ref. Prof.ssa Laura D’Alfonso)</vt:lpstr>
      <vt:lpstr>PLS -Fisica</vt:lpstr>
      <vt:lpstr>Laboratori per studenti: LABEX ma non solo</vt:lpstr>
      <vt:lpstr>PowerPoint Presentation</vt:lpstr>
      <vt:lpstr>PowerPoint Presentation</vt:lpstr>
      <vt:lpstr>PowerPoint Presentation</vt:lpstr>
      <vt:lpstr>PowerPoint Presentation</vt:lpstr>
      <vt:lpstr>PLS -Fisica</vt:lpstr>
      <vt:lpstr>Corsi di formazione per docenti</vt:lpstr>
      <vt:lpstr>PLS – FISICA </vt:lpstr>
      <vt:lpstr>Attività di orientamento</vt:lpstr>
      <vt:lpstr>Attività di formazione tutor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Convegno Nazionale PLS-Fisica – Napoli, 20-21 febbraio 2025  Attività della sede  Milano-Bicocca              (ref. Prof.ssa Laura D’Alfonso)</dc:title>
  <dc:creator>SILVIA GALANO</dc:creator>
  <cp:lastModifiedBy>Laura</cp:lastModifiedBy>
  <cp:revision>91</cp:revision>
  <dcterms:created xsi:type="dcterms:W3CDTF">2025-02-10T10:11:18Z</dcterms:created>
  <dcterms:modified xsi:type="dcterms:W3CDTF">2025-02-19T16:47:48Z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2025-02-12T22:32:50Z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6343a0fa-52e0-44e2-9f59-919a8e3b2cfe</vt:lpwstr>
  </property>
  <property fmtid="{D5CDD505-2E9C-101B-9397-08002B2CF9AE}" pid="8" name="MSIP_Label_2ad0b24d-6422-44b0-b3de-abb3a9e8c81a_ContentBits">
    <vt:lpwstr>0</vt:lpwstr>
  </property>
  <property fmtid="{D5CDD505-2E9C-101B-9397-08002B2CF9AE}" pid="9" name="MSIP_Label_2ad0b24d-6422-44b0-b3de-abb3a9e8c81a_Tag">
    <vt:lpwstr>10, 3, 0, 1</vt:lpwstr>
  </property>
</Properties>
</file>