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62" r:id="rId2"/>
    <p:sldId id="269" r:id="rId3"/>
    <p:sldId id="260" r:id="rId4"/>
    <p:sldId id="266" r:id="rId5"/>
    <p:sldId id="272" r:id="rId6"/>
    <p:sldId id="271" r:id="rId7"/>
    <p:sldId id="267" r:id="rId8"/>
    <p:sldId id="261" r:id="rId9"/>
    <p:sldId id="257" r:id="rId10"/>
    <p:sldId id="273" r:id="rId11"/>
    <p:sldId id="263" r:id="rId12"/>
    <p:sldId id="264" r:id="rId13"/>
    <p:sldId id="258" r:id="rId14"/>
    <p:sldId id="259" r:id="rId15"/>
    <p:sldId id="274" r:id="rId16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296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2822" autoAdjust="0"/>
    <p:restoredTop sz="83782"/>
  </p:normalViewPr>
  <p:slideViewPr>
    <p:cSldViewPr snapToGrid="0">
      <p:cViewPr varScale="1">
        <p:scale>
          <a:sx n="57" d="100"/>
          <a:sy n="57" d="100"/>
        </p:scale>
        <p:origin x="176" y="8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518C30-471D-BE49-A259-027C5255104D}" type="datetimeFigureOut">
              <a:rPr lang="it-IT" smtClean="0"/>
              <a:t>19/02/2025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8AA3CB-97FC-3D4A-A046-6261FAF74DE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404768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8AA3CB-97FC-3D4A-A046-6261FAF74DE0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075508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  <a:endParaRPr lang="de-DE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de-DE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A8E5F-40E5-4553-9F3C-699F1A5B8145}" type="datetimeFigureOut">
              <a:rPr lang="de-DE" smtClean="0"/>
              <a:t>19.02.2025</a:t>
            </a:fld>
            <a:endParaRPr lang="de-DE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D45B7-DFE2-4393-8D37-380FC36BF3AA}" type="slidenum">
              <a:rPr lang="de-DE" smtClean="0"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861926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de-DE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de-DE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A8E5F-40E5-4553-9F3C-699F1A5B8145}" type="datetimeFigureOut">
              <a:rPr lang="de-DE" smtClean="0"/>
              <a:t>19.02.2025</a:t>
            </a:fld>
            <a:endParaRPr lang="de-DE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D45B7-DFE2-4393-8D37-380FC36BF3AA}" type="slidenum">
              <a:rPr lang="de-DE" smtClean="0"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244690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  <a:endParaRPr lang="de-DE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de-DE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A8E5F-40E5-4553-9F3C-699F1A5B8145}" type="datetimeFigureOut">
              <a:rPr lang="de-DE" smtClean="0"/>
              <a:t>19.02.2025</a:t>
            </a:fld>
            <a:endParaRPr lang="de-DE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D45B7-DFE2-4393-8D37-380FC36BF3AA}" type="slidenum">
              <a:rPr lang="de-DE" smtClean="0"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268423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de-DE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de-DE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A8E5F-40E5-4553-9F3C-699F1A5B8145}" type="datetimeFigureOut">
              <a:rPr lang="de-DE" smtClean="0"/>
              <a:t>19.02.2025</a:t>
            </a:fld>
            <a:endParaRPr lang="de-DE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D45B7-DFE2-4393-8D37-380FC36BF3AA}" type="slidenum">
              <a:rPr lang="de-DE" smtClean="0"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63181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  <a:endParaRPr lang="de-DE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A8E5F-40E5-4553-9F3C-699F1A5B8145}" type="datetimeFigureOut">
              <a:rPr lang="de-DE" smtClean="0"/>
              <a:t>19.02.2025</a:t>
            </a:fld>
            <a:endParaRPr lang="de-DE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D45B7-DFE2-4393-8D37-380FC36BF3AA}" type="slidenum">
              <a:rPr lang="de-DE" smtClean="0"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773935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de-DE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de-DE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de-DE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A8E5F-40E5-4553-9F3C-699F1A5B8145}" type="datetimeFigureOut">
              <a:rPr lang="de-DE" smtClean="0"/>
              <a:t>19.02.2025</a:t>
            </a:fld>
            <a:endParaRPr lang="de-DE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D45B7-DFE2-4393-8D37-380FC36BF3AA}" type="slidenum">
              <a:rPr lang="de-DE" smtClean="0"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840897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  <a:endParaRPr lang="de-DE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de-DE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de-DE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A8E5F-40E5-4553-9F3C-699F1A5B8145}" type="datetimeFigureOut">
              <a:rPr lang="de-DE" smtClean="0"/>
              <a:t>19.02.2025</a:t>
            </a:fld>
            <a:endParaRPr lang="de-DE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D45B7-DFE2-4393-8D37-380FC36BF3AA}" type="slidenum">
              <a:rPr lang="de-DE" smtClean="0"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479829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de-DE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A8E5F-40E5-4553-9F3C-699F1A5B8145}" type="datetimeFigureOut">
              <a:rPr lang="de-DE" smtClean="0"/>
              <a:t>19.02.2025</a:t>
            </a:fld>
            <a:endParaRPr lang="de-DE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D45B7-DFE2-4393-8D37-380FC36BF3AA}" type="slidenum">
              <a:rPr lang="de-DE" smtClean="0"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17825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A8E5F-40E5-4553-9F3C-699F1A5B8145}" type="datetimeFigureOut">
              <a:rPr lang="de-DE" smtClean="0"/>
              <a:t>19.02.2025</a:t>
            </a:fld>
            <a:endParaRPr lang="de-DE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D45B7-DFE2-4393-8D37-380FC36BF3AA}" type="slidenum">
              <a:rPr lang="de-DE" smtClean="0"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940951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  <a:endParaRPr lang="de-DE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de-DE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A8E5F-40E5-4553-9F3C-699F1A5B8145}" type="datetimeFigureOut">
              <a:rPr lang="de-DE" smtClean="0"/>
              <a:t>19.02.2025</a:t>
            </a:fld>
            <a:endParaRPr lang="de-DE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D45B7-DFE2-4393-8D37-380FC36BF3AA}" type="slidenum">
              <a:rPr lang="de-DE" smtClean="0"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658163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  <a:endParaRPr lang="de-DE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A8E5F-40E5-4553-9F3C-699F1A5B8145}" type="datetimeFigureOut">
              <a:rPr lang="de-DE" smtClean="0"/>
              <a:t>19.02.2025</a:t>
            </a:fld>
            <a:endParaRPr lang="de-DE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D45B7-DFE2-4393-8D37-380FC36BF3AA}" type="slidenum">
              <a:rPr lang="de-DE" smtClean="0"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885766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  <a:endParaRPr lang="de-DE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de-DE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64A8E5F-40E5-4553-9F3C-699F1A5B8145}" type="datetimeFigureOut">
              <a:rPr lang="de-DE" smtClean="0"/>
              <a:t>19.02.2025</a:t>
            </a:fld>
            <a:endParaRPr lang="de-DE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6CD45B7-DFE2-4393-8D37-380FC36BF3AA}" type="slidenum">
              <a:rPr lang="de-DE" smtClean="0"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019314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https://elearning.matfis.uniroma3.it/course/index.php?categoryid=10" TargetMode="Externa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magine che contiene testo, schermata, arredo, sedia&#10;&#10;Il contenuto generato dall&amp;#39;intelligenza artificiale potrebbe non essere corretto.">
            <a:extLst>
              <a:ext uri="{FF2B5EF4-FFF2-40B4-BE49-F238E27FC236}">
                <a16:creationId xmlns:a16="http://schemas.microsoft.com/office/drawing/2014/main" id="{97A41537-52E0-7DD8-86BA-E47E650C73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5794" y="804862"/>
            <a:ext cx="5972175" cy="5248275"/>
          </a:xfrm>
          <a:prstGeom prst="rect">
            <a:avLst/>
          </a:prstGeom>
        </p:spPr>
      </p:pic>
      <p:pic>
        <p:nvPicPr>
          <p:cNvPr id="4" name="Immagine 3" descr="Immagine che contiene Carattere, logo, Elementi grafici, testo&#10;&#10;Descrizione generata automaticamente">
            <a:extLst>
              <a:ext uri="{FF2B5EF4-FFF2-40B4-BE49-F238E27FC236}">
                <a16:creationId xmlns:a16="http://schemas.microsoft.com/office/drawing/2014/main" id="{2C45C773-6053-386F-D02E-8D00E8C7D0F3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838" y="714217"/>
            <a:ext cx="4682877" cy="1334620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A4129C4B-9EEC-03E8-3ACE-E741BDFBFED1}"/>
              </a:ext>
            </a:extLst>
          </p:cNvPr>
          <p:cNvSpPr txBox="1"/>
          <p:nvPr/>
        </p:nvSpPr>
        <p:spPr>
          <a:xfrm>
            <a:off x="230152" y="2654935"/>
            <a:ext cx="5597703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dirty="0">
                <a:solidFill>
                  <a:srgbClr val="002961"/>
                </a:solidFill>
                <a:latin typeface="Raleway" panose="020B0503030101060003" pitchFamily="34" charset="77"/>
              </a:rPr>
              <a:t>PLS-</a:t>
            </a:r>
            <a:r>
              <a:rPr lang="en-US" sz="4000" dirty="0" err="1">
                <a:solidFill>
                  <a:srgbClr val="002961"/>
                </a:solidFill>
                <a:latin typeface="Raleway" panose="020B0503030101060003" pitchFamily="34" charset="77"/>
              </a:rPr>
              <a:t>Fisica</a:t>
            </a:r>
            <a:endParaRPr lang="en-US" sz="4000" dirty="0">
              <a:solidFill>
                <a:srgbClr val="002961"/>
              </a:solidFill>
              <a:latin typeface="Raleway" panose="020B0503030101060003" pitchFamily="34" charset="77"/>
            </a:endParaRPr>
          </a:p>
          <a:p>
            <a:pPr algn="ctr"/>
            <a:r>
              <a:rPr lang="en-US" sz="4000" dirty="0">
                <a:solidFill>
                  <a:srgbClr val="002961"/>
                </a:solidFill>
                <a:latin typeface="Raleway" panose="020B0503030101060003" pitchFamily="34" charset="77"/>
              </a:rPr>
              <a:t>Le </a:t>
            </a:r>
            <a:r>
              <a:rPr lang="en-US" sz="4000" dirty="0" err="1">
                <a:solidFill>
                  <a:srgbClr val="002961"/>
                </a:solidFill>
                <a:latin typeface="Raleway" panose="020B0503030101060003" pitchFamily="34" charset="77"/>
              </a:rPr>
              <a:t>attività</a:t>
            </a:r>
            <a:r>
              <a:rPr lang="en-US" sz="4000" dirty="0">
                <a:solidFill>
                  <a:srgbClr val="002961"/>
                </a:solidFill>
                <a:latin typeface="Raleway" panose="020B0503030101060003" pitchFamily="34" charset="77"/>
              </a:rPr>
              <a:t> </a:t>
            </a:r>
            <a:r>
              <a:rPr lang="en-US" sz="4000" dirty="0" err="1">
                <a:solidFill>
                  <a:srgbClr val="002961"/>
                </a:solidFill>
                <a:latin typeface="Raleway" panose="020B0503030101060003" pitchFamily="34" charset="77"/>
              </a:rPr>
              <a:t>della</a:t>
            </a:r>
            <a:r>
              <a:rPr lang="en-US" sz="4000" dirty="0">
                <a:solidFill>
                  <a:srgbClr val="002961"/>
                </a:solidFill>
                <a:latin typeface="Raleway" panose="020B0503030101060003" pitchFamily="34" charset="77"/>
              </a:rPr>
              <a:t> </a:t>
            </a:r>
            <a:r>
              <a:rPr lang="en-US" sz="4000" dirty="0" err="1">
                <a:solidFill>
                  <a:srgbClr val="002961"/>
                </a:solidFill>
                <a:latin typeface="Raleway" panose="020B0503030101060003" pitchFamily="34" charset="77"/>
              </a:rPr>
              <a:t>sede</a:t>
            </a:r>
            <a:endParaRPr lang="en-US" sz="4000" dirty="0">
              <a:solidFill>
                <a:srgbClr val="002961"/>
              </a:solidFill>
              <a:latin typeface="Raleway" panose="020B0503030101060003" pitchFamily="34" charset="77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E5E0FC95-966F-516D-0581-A484A2F5161B}"/>
              </a:ext>
            </a:extLst>
          </p:cNvPr>
          <p:cNvSpPr txBox="1"/>
          <p:nvPr/>
        </p:nvSpPr>
        <p:spPr>
          <a:xfrm>
            <a:off x="625962" y="4338963"/>
            <a:ext cx="4626201" cy="10772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dirty="0">
                <a:solidFill>
                  <a:srgbClr val="002961"/>
                </a:solidFill>
                <a:latin typeface="Raleway" panose="020B0503030101060003" pitchFamily="34" charset="77"/>
              </a:rPr>
              <a:t>Ilaria De Angelis</a:t>
            </a:r>
          </a:p>
          <a:p>
            <a:pPr algn="ctr"/>
            <a:endParaRPr lang="en-US" sz="3200" dirty="0">
              <a:solidFill>
                <a:srgbClr val="002961"/>
              </a:solidFill>
              <a:latin typeface="Raleway" panose="020B05030301010600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5123653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1FCFEEE6-0336-7CDA-9DBE-97817E0152CF}"/>
              </a:ext>
            </a:extLst>
          </p:cNvPr>
          <p:cNvSpPr txBox="1"/>
          <p:nvPr/>
        </p:nvSpPr>
        <p:spPr>
          <a:xfrm>
            <a:off x="3615017" y="-4483"/>
            <a:ext cx="5242111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>
                <a:latin typeface="Raleway" panose="020B0503030101060003" pitchFamily="34" charset="77"/>
              </a:rPr>
              <a:t>Azione C - Pratiche laboratoriali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80A74239-F9CF-33FA-3010-146364BE2953}"/>
              </a:ext>
            </a:extLst>
          </p:cNvPr>
          <p:cNvSpPr txBox="1"/>
          <p:nvPr/>
        </p:nvSpPr>
        <p:spPr>
          <a:xfrm>
            <a:off x="394447" y="1166842"/>
            <a:ext cx="11403106" cy="452431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latin typeface="Raleway" panose="020B0503030101060003" pitchFamily="34" charset="77"/>
              </a:rPr>
              <a:t> </a:t>
            </a:r>
            <a:r>
              <a:rPr lang="en-US" sz="2400" dirty="0" err="1">
                <a:latin typeface="Raleway" panose="020B0503030101060003" pitchFamily="34" charset="77"/>
              </a:rPr>
              <a:t>Professione</a:t>
            </a:r>
            <a:r>
              <a:rPr lang="en-US" sz="2400" dirty="0">
                <a:latin typeface="Raleway" panose="020B0503030101060003" pitchFamily="34" charset="77"/>
              </a:rPr>
              <a:t> </a:t>
            </a:r>
            <a:r>
              <a:rPr lang="en-US" sz="2400" dirty="0" err="1">
                <a:latin typeface="Raleway" panose="020B0503030101060003" pitchFamily="34" charset="77"/>
              </a:rPr>
              <a:t>Ricercatore</a:t>
            </a:r>
            <a:r>
              <a:rPr lang="en-US" sz="2400" dirty="0">
                <a:latin typeface="Raleway" panose="020B0503030101060003" pitchFamily="34" charset="77"/>
              </a:rPr>
              <a:t>: </a:t>
            </a:r>
            <a:r>
              <a:rPr lang="en-US" sz="2400" dirty="0" err="1">
                <a:latin typeface="Raleway" panose="020B0503030101060003" pitchFamily="34" charset="77"/>
              </a:rPr>
              <a:t>scuola</a:t>
            </a:r>
            <a:r>
              <a:rPr lang="en-US" sz="2400" dirty="0">
                <a:latin typeface="Raleway" panose="020B0503030101060003" pitchFamily="34" charset="77"/>
              </a:rPr>
              <a:t> </a:t>
            </a:r>
            <a:r>
              <a:rPr lang="en-US" sz="2400" dirty="0" err="1">
                <a:latin typeface="Raleway" panose="020B0503030101060003" pitchFamily="34" charset="77"/>
              </a:rPr>
              <a:t>estiva</a:t>
            </a:r>
            <a:r>
              <a:rPr lang="en-US" sz="2400" dirty="0">
                <a:latin typeface="Raleway" panose="020B0503030101060003" pitchFamily="34" charset="77"/>
              </a:rPr>
              <a:t> per </a:t>
            </a:r>
            <a:r>
              <a:rPr lang="en-US" sz="2400" dirty="0" err="1">
                <a:latin typeface="Raleway" panose="020B0503030101060003" pitchFamily="34" charset="77"/>
              </a:rPr>
              <a:t>i</a:t>
            </a:r>
            <a:r>
              <a:rPr lang="en-US" sz="2400" dirty="0">
                <a:latin typeface="Raleway" panose="020B0503030101060003" pitchFamily="34" charset="77"/>
              </a:rPr>
              <a:t> </a:t>
            </a:r>
            <a:r>
              <a:rPr lang="en-US" sz="2400" dirty="0" err="1">
                <a:latin typeface="Raleway" panose="020B0503030101060003" pitchFamily="34" charset="77"/>
              </a:rPr>
              <a:t>ragazzi</a:t>
            </a:r>
            <a:r>
              <a:rPr lang="en-US" sz="2400" dirty="0">
                <a:latin typeface="Raleway" panose="020B0503030101060003" pitchFamily="34" charset="77"/>
              </a:rPr>
              <a:t> </a:t>
            </a:r>
            <a:r>
              <a:rPr lang="en-US" sz="2400" dirty="0" err="1">
                <a:latin typeface="Raleway" panose="020B0503030101060003" pitchFamily="34" charset="77"/>
              </a:rPr>
              <a:t>più</a:t>
            </a:r>
            <a:r>
              <a:rPr lang="en-US" sz="2400" dirty="0">
                <a:latin typeface="Raleway" panose="020B0503030101060003" pitchFamily="34" charset="77"/>
              </a:rPr>
              <a:t> </a:t>
            </a:r>
            <a:r>
              <a:rPr lang="en-US" sz="2400" dirty="0" err="1">
                <a:latin typeface="Raleway" panose="020B0503030101060003" pitchFamily="34" charset="77"/>
              </a:rPr>
              <a:t>motivati</a:t>
            </a:r>
            <a:r>
              <a:rPr lang="en-US" sz="2400" dirty="0">
                <a:latin typeface="Raleway" panose="020B0503030101060003" pitchFamily="34" charset="77"/>
              </a:rPr>
              <a:t> </a:t>
            </a:r>
            <a:r>
              <a:rPr lang="en-US" sz="2400" dirty="0" err="1">
                <a:latin typeface="Raleway" panose="020B0503030101060003" pitchFamily="34" charset="77"/>
              </a:rPr>
              <a:t>che</a:t>
            </a:r>
            <a:r>
              <a:rPr lang="en-US" sz="2400" dirty="0">
                <a:latin typeface="Raleway" panose="020B0503030101060003" pitchFamily="34" charset="77"/>
              </a:rPr>
              <a:t> </a:t>
            </a:r>
            <a:r>
              <a:rPr lang="en-US" sz="2400" dirty="0" err="1">
                <a:latin typeface="Raleway" panose="020B0503030101060003" pitchFamily="34" charset="77"/>
              </a:rPr>
              <a:t>si</a:t>
            </a:r>
            <a:r>
              <a:rPr lang="en-US" sz="2400" dirty="0">
                <a:latin typeface="Raleway" panose="020B0503030101060003" pitchFamily="34" charset="77"/>
              </a:rPr>
              <a:t> </a:t>
            </a:r>
            <a:r>
              <a:rPr lang="en-US" sz="2400" dirty="0" err="1">
                <a:latin typeface="Raleway" panose="020B0503030101060003" pitchFamily="34" charset="77"/>
              </a:rPr>
              <a:t>svolge</a:t>
            </a:r>
            <a:r>
              <a:rPr lang="en-US" sz="2400" dirty="0">
                <a:latin typeface="Raleway" panose="020B0503030101060003" pitchFamily="34" charset="77"/>
              </a:rPr>
              <a:t> in </a:t>
            </a:r>
            <a:r>
              <a:rPr lang="en-US" sz="2400" dirty="0" err="1">
                <a:latin typeface="Raleway" panose="020B0503030101060003" pitchFamily="34" charset="77"/>
              </a:rPr>
              <a:t>presenza</a:t>
            </a:r>
            <a:r>
              <a:rPr lang="en-US" sz="2400" dirty="0">
                <a:latin typeface="Raleway" panose="020B0503030101060003" pitchFamily="34" charset="77"/>
              </a:rPr>
              <a:t> </a:t>
            </a:r>
            <a:r>
              <a:rPr lang="en-US" sz="2400" dirty="0" err="1">
                <a:latin typeface="Raleway" panose="020B0503030101060003" pitchFamily="34" charset="77"/>
              </a:rPr>
              <a:t>presso</a:t>
            </a:r>
            <a:r>
              <a:rPr lang="en-US" sz="2400" dirty="0">
                <a:latin typeface="Raleway" panose="020B0503030101060003" pitchFamily="34" charset="77"/>
              </a:rPr>
              <a:t> il </a:t>
            </a:r>
            <a:r>
              <a:rPr lang="en-US" sz="2400" dirty="0" err="1">
                <a:latin typeface="Raleway" panose="020B0503030101060003" pitchFamily="34" charset="77"/>
              </a:rPr>
              <a:t>Dipartimento</a:t>
            </a:r>
            <a:r>
              <a:rPr lang="en-US" sz="2400" dirty="0">
                <a:latin typeface="Raleway" panose="020B0503030101060003" pitchFamily="34" charset="77"/>
              </a:rPr>
              <a:t> di </a:t>
            </a:r>
            <a:r>
              <a:rPr lang="en-US" sz="2400" dirty="0" err="1">
                <a:latin typeface="Raleway" panose="020B0503030101060003" pitchFamily="34" charset="77"/>
              </a:rPr>
              <a:t>Matematica</a:t>
            </a:r>
            <a:r>
              <a:rPr lang="en-US" sz="2400" dirty="0">
                <a:latin typeface="Raleway" panose="020B0503030101060003" pitchFamily="34" charset="77"/>
              </a:rPr>
              <a:t> e </a:t>
            </a:r>
            <a:r>
              <a:rPr lang="en-US" sz="2400" dirty="0" err="1">
                <a:latin typeface="Raleway" panose="020B0503030101060003" pitchFamily="34" charset="77"/>
              </a:rPr>
              <a:t>Fisica</a:t>
            </a:r>
            <a:r>
              <a:rPr lang="en-US" sz="2400" dirty="0">
                <a:latin typeface="Raleway" panose="020B0503030101060003" pitchFamily="34" charset="77"/>
              </a:rPr>
              <a:t> </a:t>
            </a:r>
            <a:r>
              <a:rPr lang="en-US" sz="2400" dirty="0" err="1">
                <a:latin typeface="Raleway" panose="020B0503030101060003" pitchFamily="34" charset="77"/>
              </a:rPr>
              <a:t>nel</a:t>
            </a:r>
            <a:r>
              <a:rPr lang="en-US" sz="2400" dirty="0">
                <a:latin typeface="Raleway" panose="020B0503030101060003" pitchFamily="34" charset="77"/>
              </a:rPr>
              <a:t> mese di </a:t>
            </a:r>
            <a:r>
              <a:rPr lang="en-US" sz="2400" dirty="0" err="1">
                <a:latin typeface="Raleway" panose="020B0503030101060003" pitchFamily="34" charset="77"/>
              </a:rPr>
              <a:t>giugno</a:t>
            </a:r>
            <a:r>
              <a:rPr lang="en-US" sz="2400" dirty="0">
                <a:latin typeface="Raleway" panose="020B0503030101060003" pitchFamily="34" charset="77"/>
              </a:rPr>
              <a:t>. Una </a:t>
            </a:r>
            <a:r>
              <a:rPr lang="en-US" sz="2400" dirty="0" err="1">
                <a:latin typeface="Raleway" panose="020B0503030101060003" pitchFamily="34" charset="77"/>
              </a:rPr>
              <a:t>settimana</a:t>
            </a:r>
            <a:r>
              <a:rPr lang="en-US" sz="2400" dirty="0">
                <a:latin typeface="Raleway" panose="020B0503030101060003" pitchFamily="34" charset="77"/>
              </a:rPr>
              <a:t> di full-immersion con </a:t>
            </a:r>
            <a:r>
              <a:rPr lang="en-US" sz="2400" dirty="0" err="1">
                <a:latin typeface="Raleway" panose="020B0503030101060003" pitchFamily="34" charset="77"/>
              </a:rPr>
              <a:t>lezioni</a:t>
            </a:r>
            <a:r>
              <a:rPr lang="en-US" sz="2400" dirty="0">
                <a:latin typeface="Raleway" panose="020B0503030101060003" pitchFamily="34" charset="77"/>
              </a:rPr>
              <a:t>, </a:t>
            </a:r>
            <a:r>
              <a:rPr lang="en-US" sz="2400" dirty="0" err="1">
                <a:latin typeface="Raleway" panose="020B0503030101060003" pitchFamily="34" charset="77"/>
              </a:rPr>
              <a:t>esperimenti</a:t>
            </a:r>
            <a:r>
              <a:rPr lang="en-US" sz="2400" dirty="0">
                <a:latin typeface="Raleway" panose="020B0503030101060003" pitchFamily="34" charset="77"/>
              </a:rPr>
              <a:t> e </a:t>
            </a:r>
            <a:r>
              <a:rPr lang="en-US" sz="2400" dirty="0" err="1">
                <a:latin typeface="Raleway" panose="020B0503030101060003" pitchFamily="34" charset="77"/>
              </a:rPr>
              <a:t>attività</a:t>
            </a:r>
            <a:r>
              <a:rPr lang="en-US" sz="2400" dirty="0">
                <a:latin typeface="Raleway" panose="020B0503030101060003" pitchFamily="34" charset="77"/>
              </a:rPr>
              <a:t> in </a:t>
            </a:r>
            <a:r>
              <a:rPr lang="en-US" sz="2400" dirty="0" err="1">
                <a:latin typeface="Raleway" panose="020B0503030101060003" pitchFamily="34" charset="77"/>
              </a:rPr>
              <a:t>laboratorio</a:t>
            </a:r>
            <a:r>
              <a:rPr lang="en-US" sz="2400" dirty="0">
                <a:latin typeface="Raleway" panose="020B0503030101060003" pitchFamily="34" charset="77"/>
              </a:rPr>
              <a:t>. </a:t>
            </a:r>
          </a:p>
          <a:p>
            <a:endParaRPr lang="en-US" sz="2400" dirty="0">
              <a:latin typeface="Raleway" panose="020B0503030101060003" pitchFamily="34" charset="77"/>
            </a:endParaRPr>
          </a:p>
          <a:p>
            <a:endParaRPr lang="en-US" sz="2400" dirty="0">
              <a:latin typeface="Raleway" panose="020B0503030101060003" pitchFamily="34" charset="77"/>
            </a:endParaRPr>
          </a:p>
          <a:p>
            <a:r>
              <a:rPr lang="en-US" sz="2400" dirty="0" err="1">
                <a:latin typeface="Raleway" panose="020B0503030101060003" pitchFamily="34" charset="77"/>
              </a:rPr>
              <a:t>Laboratorio</a:t>
            </a:r>
            <a:r>
              <a:rPr lang="en-US" sz="2400" dirty="0">
                <a:latin typeface="Raleway" panose="020B0503030101060003" pitchFamily="34" charset="77"/>
              </a:rPr>
              <a:t> </a:t>
            </a:r>
            <a:r>
              <a:rPr lang="en-US" sz="2400" dirty="0" err="1">
                <a:latin typeface="Raleway" panose="020B0503030101060003" pitchFamily="34" charset="77"/>
              </a:rPr>
              <a:t>Spazio</a:t>
            </a:r>
            <a:r>
              <a:rPr lang="en-US" sz="2400" dirty="0">
                <a:latin typeface="Raleway" panose="020B0503030101060003" pitchFamily="34" charset="77"/>
              </a:rPr>
              <a:t>-tempo, la </a:t>
            </a:r>
            <a:r>
              <a:rPr lang="en-US" sz="2400" dirty="0" err="1">
                <a:latin typeface="Raleway" panose="020B0503030101060003" pitchFamily="34" charset="77"/>
              </a:rPr>
              <a:t>gravità</a:t>
            </a:r>
            <a:r>
              <a:rPr lang="en-US" sz="2400" dirty="0">
                <a:latin typeface="Raleway" panose="020B0503030101060003" pitchFamily="34" charset="77"/>
              </a:rPr>
              <a:t> in </a:t>
            </a:r>
            <a:r>
              <a:rPr lang="en-US" sz="2400" dirty="0" err="1">
                <a:latin typeface="Raleway" panose="020B0503030101060003" pitchFamily="34" charset="77"/>
              </a:rPr>
              <a:t>chiave</a:t>
            </a:r>
            <a:r>
              <a:rPr lang="en-US" sz="2400" dirty="0">
                <a:latin typeface="Raleway" panose="020B0503030101060003" pitchFamily="34" charset="77"/>
              </a:rPr>
              <a:t> </a:t>
            </a:r>
            <a:r>
              <a:rPr lang="en-US" sz="2400" dirty="0" err="1">
                <a:latin typeface="Raleway" panose="020B0503030101060003" pitchFamily="34" charset="77"/>
              </a:rPr>
              <a:t>moderna</a:t>
            </a:r>
            <a:r>
              <a:rPr lang="en-US" sz="2400" dirty="0">
                <a:latin typeface="Raleway" panose="020B0503030101060003" pitchFamily="34" charset="77"/>
              </a:rPr>
              <a:t>.</a:t>
            </a:r>
          </a:p>
          <a:p>
            <a:endParaRPr lang="en-US" sz="2400" dirty="0">
              <a:latin typeface="Raleway" panose="020B0503030101060003" pitchFamily="34" charset="77"/>
            </a:endParaRPr>
          </a:p>
          <a:p>
            <a:endParaRPr lang="en-US" sz="2400" dirty="0">
              <a:latin typeface="Raleway" panose="020B0503030101060003" pitchFamily="34" charset="77"/>
            </a:endParaRPr>
          </a:p>
          <a:p>
            <a:r>
              <a:rPr lang="en-US" sz="2400" dirty="0" err="1">
                <a:latin typeface="Raleway" panose="020B0503030101060003" pitchFamily="34" charset="77"/>
              </a:rPr>
              <a:t>Laboratorio</a:t>
            </a:r>
            <a:r>
              <a:rPr lang="en-US" sz="2400" dirty="0">
                <a:latin typeface="Raleway" panose="020B0503030101060003" pitchFamily="34" charset="77"/>
              </a:rPr>
              <a:t> di </a:t>
            </a:r>
            <a:r>
              <a:rPr lang="en-US" sz="2400" dirty="0" err="1">
                <a:latin typeface="Raleway" panose="020B0503030101060003" pitchFamily="34" charset="77"/>
              </a:rPr>
              <a:t>Fisica</a:t>
            </a:r>
            <a:r>
              <a:rPr lang="en-US" sz="2400" dirty="0">
                <a:latin typeface="Raleway" panose="020B0503030101060003" pitchFamily="34" charset="77"/>
              </a:rPr>
              <a:t> </a:t>
            </a:r>
            <a:r>
              <a:rPr lang="en-US" sz="2400" dirty="0" err="1">
                <a:latin typeface="Raleway" panose="020B0503030101060003" pitchFamily="34" charset="77"/>
              </a:rPr>
              <a:t>delle</a:t>
            </a:r>
            <a:r>
              <a:rPr lang="en-US" sz="2400" dirty="0">
                <a:latin typeface="Raleway" panose="020B0503030101060003" pitchFamily="34" charset="77"/>
              </a:rPr>
              <a:t> </a:t>
            </a:r>
            <a:r>
              <a:rPr lang="en-US" sz="2400" dirty="0" err="1">
                <a:latin typeface="Raleway" panose="020B0503030101060003" pitchFamily="34" charset="77"/>
              </a:rPr>
              <a:t>Particelle</a:t>
            </a:r>
            <a:r>
              <a:rPr lang="en-US" sz="2400" dirty="0">
                <a:latin typeface="Raleway" panose="020B0503030101060003" pitchFamily="34" charset="77"/>
              </a:rPr>
              <a:t>: camera a </a:t>
            </a:r>
            <a:r>
              <a:rPr lang="en-US" sz="2400" dirty="0" err="1">
                <a:latin typeface="Raleway" panose="020B0503030101060003" pitchFamily="34" charset="77"/>
              </a:rPr>
              <a:t>nebbia</a:t>
            </a:r>
            <a:r>
              <a:rPr lang="en-US" sz="2400" dirty="0">
                <a:latin typeface="Raleway" panose="020B0503030101060003" pitchFamily="34" charset="77"/>
              </a:rPr>
              <a:t> </a:t>
            </a:r>
            <a:r>
              <a:rPr lang="en-US" sz="2400" dirty="0" err="1">
                <a:latin typeface="Raleway" panose="020B0503030101060003" pitchFamily="34" charset="77"/>
              </a:rPr>
              <a:t>all’ingresso</a:t>
            </a:r>
            <a:r>
              <a:rPr lang="en-US" sz="2400" dirty="0">
                <a:latin typeface="Raleway" panose="020B0503030101060003" pitchFamily="34" charset="77"/>
              </a:rPr>
              <a:t> </a:t>
            </a:r>
            <a:r>
              <a:rPr lang="en-US" sz="2400" dirty="0" err="1">
                <a:latin typeface="Raleway" panose="020B0503030101060003" pitchFamily="34" charset="77"/>
              </a:rPr>
              <a:t>della</a:t>
            </a:r>
            <a:r>
              <a:rPr lang="en-US" sz="2400" dirty="0">
                <a:latin typeface="Raleway" panose="020B0503030101060003" pitchFamily="34" charset="77"/>
              </a:rPr>
              <a:t> </a:t>
            </a:r>
            <a:r>
              <a:rPr lang="en-US" sz="2400" dirty="0" err="1">
                <a:latin typeface="Raleway" panose="020B0503030101060003" pitchFamily="34" charset="77"/>
              </a:rPr>
              <a:t>sede</a:t>
            </a:r>
            <a:r>
              <a:rPr lang="en-US" sz="2400" dirty="0">
                <a:latin typeface="Raleway" panose="020B0503030101060003" pitchFamily="34" charset="77"/>
              </a:rPr>
              <a:t> del Corso di </a:t>
            </a:r>
            <a:r>
              <a:rPr lang="en-US" sz="2400" dirty="0" err="1">
                <a:latin typeface="Raleway" panose="020B0503030101060003" pitchFamily="34" charset="77"/>
              </a:rPr>
              <a:t>Laurea</a:t>
            </a:r>
            <a:r>
              <a:rPr lang="en-US" sz="2400" dirty="0">
                <a:latin typeface="Raleway" panose="020B0503030101060003" pitchFamily="34" charset="77"/>
              </a:rPr>
              <a:t> in </a:t>
            </a:r>
            <a:r>
              <a:rPr lang="en-US" sz="2400" dirty="0" err="1">
                <a:latin typeface="Raleway" panose="020B0503030101060003" pitchFamily="34" charset="77"/>
              </a:rPr>
              <a:t>Fisica</a:t>
            </a:r>
            <a:r>
              <a:rPr lang="en-US" sz="2400" dirty="0">
                <a:latin typeface="Raleway" panose="020B0503030101060003" pitchFamily="34" charset="77"/>
              </a:rPr>
              <a:t> di Roma Tre). Poi VR in </a:t>
            </a:r>
            <a:r>
              <a:rPr lang="en-US" sz="2400" dirty="0" err="1">
                <a:latin typeface="Raleway" panose="020B0503030101060003" pitchFamily="34" charset="77"/>
              </a:rPr>
              <a:t>collaborazione</a:t>
            </a:r>
            <a:r>
              <a:rPr lang="en-US" sz="2400" dirty="0">
                <a:latin typeface="Raleway" panose="020B0503030101060003" pitchFamily="34" charset="77"/>
              </a:rPr>
              <a:t> con INFN</a:t>
            </a:r>
          </a:p>
          <a:p>
            <a:endParaRPr lang="en-US" sz="2400" dirty="0">
              <a:latin typeface="Raleway" panose="020B0503030101060003" pitchFamily="34" charset="77"/>
            </a:endParaRPr>
          </a:p>
          <a:p>
            <a:r>
              <a:rPr lang="en-US" sz="2400" dirty="0" err="1">
                <a:latin typeface="Raleway" panose="020B0503030101060003" pitchFamily="34" charset="77"/>
              </a:rPr>
              <a:t>Astronomia</a:t>
            </a:r>
            <a:r>
              <a:rPr lang="en-US" sz="2400" dirty="0">
                <a:latin typeface="Raleway" panose="020B0503030101060003" pitchFamily="34" charset="77"/>
              </a:rPr>
              <a:t> a </a:t>
            </a:r>
            <a:r>
              <a:rPr lang="en-US" sz="2400" dirty="0" err="1">
                <a:latin typeface="Raleway" panose="020B0503030101060003" pitchFamily="34" charset="77"/>
              </a:rPr>
              <a:t>scuola</a:t>
            </a:r>
            <a:endParaRPr lang="en-US" sz="2400" dirty="0">
              <a:latin typeface="Raleway" panose="020B05030301010600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7943980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3FE892CC-D959-9EB0-57BC-A6232EE072E7}"/>
              </a:ext>
            </a:extLst>
          </p:cNvPr>
          <p:cNvSpPr txBox="1"/>
          <p:nvPr/>
        </p:nvSpPr>
        <p:spPr>
          <a:xfrm>
            <a:off x="560804" y="679076"/>
            <a:ext cx="11081598" cy="563231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dirty="0" err="1">
                <a:latin typeface="Raleway" panose="020B0503030101060003" pitchFamily="34" charset="77"/>
              </a:rPr>
              <a:t>seminari</a:t>
            </a:r>
            <a:r>
              <a:rPr lang="en-US" sz="2400" dirty="0">
                <a:latin typeface="Raleway" panose="020B0503030101060003" pitchFamily="34" charset="77"/>
              </a:rPr>
              <a:t> di </a:t>
            </a:r>
            <a:r>
              <a:rPr lang="en-US" sz="2400" dirty="0" err="1">
                <a:latin typeface="Raleway" panose="020B0503030101060003" pitchFamily="34" charset="77"/>
              </a:rPr>
              <a:t>approfondimento</a:t>
            </a:r>
            <a:r>
              <a:rPr lang="en-US" sz="2400" dirty="0">
                <a:latin typeface="Raleway" panose="020B0503030101060003" pitchFamily="34" charset="77"/>
              </a:rPr>
              <a:t> </a:t>
            </a:r>
            <a:r>
              <a:rPr lang="en-US" sz="2400" dirty="0" err="1">
                <a:latin typeface="Raleway" panose="020B0503030101060003" pitchFamily="34" charset="77"/>
              </a:rPr>
              <a:t>su</a:t>
            </a:r>
            <a:r>
              <a:rPr lang="en-US" sz="2400" dirty="0">
                <a:latin typeface="Raleway" panose="020B0503030101060003" pitchFamily="34" charset="77"/>
              </a:rPr>
              <a:t> </a:t>
            </a:r>
            <a:r>
              <a:rPr lang="en-US" sz="2400" dirty="0" err="1">
                <a:latin typeface="Raleway" panose="020B0503030101060003" pitchFamily="34" charset="77"/>
              </a:rPr>
              <a:t>tematiche</a:t>
            </a:r>
            <a:r>
              <a:rPr lang="en-US" sz="2400" dirty="0">
                <a:latin typeface="Raleway" panose="020B0503030101060003" pitchFamily="34" charset="77"/>
              </a:rPr>
              <a:t> </a:t>
            </a:r>
            <a:r>
              <a:rPr lang="en-US" sz="2400" dirty="0" err="1">
                <a:latin typeface="Raleway" panose="020B0503030101060003" pitchFamily="34" charset="77"/>
              </a:rPr>
              <a:t>della</a:t>
            </a:r>
            <a:r>
              <a:rPr lang="en-US" sz="2400" dirty="0">
                <a:latin typeface="Raleway" panose="020B0503030101060003" pitchFamily="34" charset="77"/>
              </a:rPr>
              <a:t> </a:t>
            </a:r>
            <a:r>
              <a:rPr lang="en-US" sz="2400" dirty="0" err="1">
                <a:latin typeface="Raleway" panose="020B0503030101060003" pitchFamily="34" charset="77"/>
              </a:rPr>
              <a:t>fisica</a:t>
            </a:r>
            <a:r>
              <a:rPr lang="en-US" sz="2400" dirty="0">
                <a:latin typeface="Raleway" panose="020B0503030101060003" pitchFamily="34" charset="77"/>
              </a:rPr>
              <a:t> </a:t>
            </a:r>
          </a:p>
          <a:p>
            <a:pPr algn="ctr"/>
            <a:r>
              <a:rPr lang="en-US" sz="2400" dirty="0">
                <a:latin typeface="Raleway" panose="020B0503030101060003" pitchFamily="34" charset="77"/>
              </a:rPr>
              <a:t>(9 </a:t>
            </a:r>
            <a:r>
              <a:rPr lang="en-US" sz="2400" dirty="0" err="1">
                <a:latin typeface="Raleway" panose="020B0503030101060003" pitchFamily="34" charset="77"/>
              </a:rPr>
              <a:t>diversi</a:t>
            </a:r>
            <a:r>
              <a:rPr lang="en-US" sz="2400" dirty="0">
                <a:latin typeface="Raleway" panose="020B0503030101060003" pitchFamily="34" charset="77"/>
              </a:rPr>
              <a:t> </a:t>
            </a:r>
            <a:r>
              <a:rPr lang="en-US" sz="2400" dirty="0" err="1">
                <a:latin typeface="Raleway" panose="020B0503030101060003" pitchFamily="34" charset="77"/>
              </a:rPr>
              <a:t>argomenti</a:t>
            </a:r>
            <a:r>
              <a:rPr lang="en-US" sz="2400" dirty="0">
                <a:latin typeface="Raleway" panose="020B0503030101060003" pitchFamily="34" charset="77"/>
              </a:rPr>
              <a:t>). 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en-US" sz="2400" dirty="0">
                <a:latin typeface="Raleway" panose="020B0503030101060003" pitchFamily="34" charset="77"/>
              </a:rPr>
              <a:t>Verso </a:t>
            </a:r>
            <a:r>
              <a:rPr lang="en-US" sz="2400" dirty="0" err="1">
                <a:latin typeface="Raleway" panose="020B0503030101060003" pitchFamily="34" charset="77"/>
              </a:rPr>
              <a:t>L’Università</a:t>
            </a:r>
            <a:r>
              <a:rPr lang="en-US" sz="2400" dirty="0">
                <a:latin typeface="Raleway" panose="020B0503030101060003" pitchFamily="34" charset="77"/>
              </a:rPr>
              <a:t>, </a:t>
            </a:r>
            <a:r>
              <a:rPr lang="en-US" sz="2400" dirty="0" err="1">
                <a:latin typeface="Raleway" panose="020B0503030101060003" pitchFamily="34" charset="77"/>
              </a:rPr>
              <a:t>primi</a:t>
            </a:r>
            <a:r>
              <a:rPr lang="en-US" sz="2400" dirty="0">
                <a:latin typeface="Raleway" panose="020B0503030101060003" pitchFamily="34" charset="77"/>
              </a:rPr>
              <a:t> </a:t>
            </a:r>
            <a:r>
              <a:rPr lang="en-US" sz="2400" dirty="0" err="1">
                <a:latin typeface="Raleway" panose="020B0503030101060003" pitchFamily="34" charset="77"/>
              </a:rPr>
              <a:t>passi</a:t>
            </a:r>
            <a:r>
              <a:rPr lang="en-US" sz="2400" dirty="0">
                <a:latin typeface="Raleway" panose="020B0503030101060003" pitchFamily="34" charset="77"/>
              </a:rPr>
              <a:t> </a:t>
            </a:r>
            <a:r>
              <a:rPr lang="en-US" sz="2400" dirty="0" err="1">
                <a:latin typeface="Raleway" panose="020B0503030101060003" pitchFamily="34" charset="77"/>
              </a:rPr>
              <a:t>nel</a:t>
            </a:r>
            <a:r>
              <a:rPr lang="en-US" sz="2400" dirty="0">
                <a:latin typeface="Raleway" panose="020B0503030101060003" pitchFamily="34" charset="77"/>
              </a:rPr>
              <a:t> mondo </a:t>
            </a:r>
            <a:r>
              <a:rPr lang="en-US" sz="2400" dirty="0" err="1">
                <a:latin typeface="Raleway" panose="020B0503030101060003" pitchFamily="34" charset="77"/>
              </a:rPr>
              <a:t>della</a:t>
            </a:r>
            <a:r>
              <a:rPr lang="en-US" sz="2400" dirty="0">
                <a:latin typeface="Raleway" panose="020B0503030101060003" pitchFamily="34" charset="77"/>
              </a:rPr>
              <a:t> </a:t>
            </a:r>
            <a:r>
              <a:rPr lang="en-US" sz="2400" dirty="0" err="1">
                <a:latin typeface="Raleway" panose="020B0503030101060003" pitchFamily="34" charset="77"/>
              </a:rPr>
              <a:t>Fisica</a:t>
            </a:r>
            <a:r>
              <a:rPr lang="en-US" sz="2400" dirty="0">
                <a:latin typeface="Raleway" panose="020B0503030101060003" pitchFamily="34" charset="77"/>
              </a:rPr>
              <a:t>;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en-US" sz="2400" dirty="0">
                <a:latin typeface="Raleway" panose="020B0503030101060003" pitchFamily="34" charset="77"/>
              </a:rPr>
              <a:t> </a:t>
            </a:r>
            <a:r>
              <a:rPr lang="en-US" sz="2400" dirty="0" err="1">
                <a:latin typeface="Raleway" panose="020B0503030101060003" pitchFamily="34" charset="77"/>
              </a:rPr>
              <a:t>Viaggio</a:t>
            </a:r>
            <a:r>
              <a:rPr lang="en-US" sz="2400" dirty="0">
                <a:latin typeface="Raleway" panose="020B0503030101060003" pitchFamily="34" charset="77"/>
              </a:rPr>
              <a:t> </a:t>
            </a:r>
            <a:r>
              <a:rPr lang="en-US" sz="2400" dirty="0" err="1">
                <a:latin typeface="Raleway" panose="020B0503030101060003" pitchFamily="34" charset="77"/>
              </a:rPr>
              <a:t>nel</a:t>
            </a:r>
            <a:r>
              <a:rPr lang="en-US" sz="2400" dirty="0">
                <a:latin typeface="Raleway" panose="020B0503030101060003" pitchFamily="34" charset="77"/>
              </a:rPr>
              <a:t> tempo </a:t>
            </a:r>
            <a:r>
              <a:rPr lang="en-US" sz="2400" dirty="0" err="1">
                <a:latin typeface="Raleway" panose="020B0503030101060003" pitchFamily="34" charset="77"/>
              </a:rPr>
              <a:t>della</a:t>
            </a:r>
            <a:r>
              <a:rPr lang="en-US" sz="2400" dirty="0">
                <a:latin typeface="Raleway" panose="020B0503030101060003" pitchFamily="34" charset="77"/>
              </a:rPr>
              <a:t> </a:t>
            </a:r>
            <a:r>
              <a:rPr lang="en-US" sz="2400" dirty="0" err="1">
                <a:latin typeface="Raleway" panose="020B0503030101060003" pitchFamily="34" charset="77"/>
              </a:rPr>
              <a:t>fisica</a:t>
            </a:r>
            <a:r>
              <a:rPr lang="en-US" sz="2400" dirty="0">
                <a:latin typeface="Raleway" panose="020B0503030101060003" pitchFamily="34" charset="77"/>
              </a:rPr>
              <a:t> e </a:t>
            </a:r>
            <a:r>
              <a:rPr lang="en-US" sz="2400" dirty="0" err="1">
                <a:latin typeface="Raleway" panose="020B0503030101060003" pitchFamily="34" charset="77"/>
              </a:rPr>
              <a:t>nella</a:t>
            </a:r>
            <a:r>
              <a:rPr lang="en-US" sz="2400" dirty="0">
                <a:latin typeface="Raleway" panose="020B0503030101060003" pitchFamily="34" charset="77"/>
              </a:rPr>
              <a:t> </a:t>
            </a:r>
            <a:r>
              <a:rPr lang="en-US" sz="2400" dirty="0" err="1">
                <a:latin typeface="Raleway" panose="020B0503030101060003" pitchFamily="34" charset="77"/>
              </a:rPr>
              <a:t>fisica</a:t>
            </a:r>
            <a:r>
              <a:rPr lang="en-US" sz="2400" dirty="0">
                <a:latin typeface="Raleway" panose="020B0503030101060003" pitchFamily="34" charset="77"/>
              </a:rPr>
              <a:t> del tempo; 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en-US" sz="2400" dirty="0" err="1">
                <a:latin typeface="Raleway" panose="020B0503030101060003" pitchFamily="34" charset="77"/>
              </a:rPr>
              <a:t>Buchi</a:t>
            </a:r>
            <a:r>
              <a:rPr lang="en-US" sz="2400" dirty="0">
                <a:latin typeface="Raleway" panose="020B0503030101060003" pitchFamily="34" charset="77"/>
              </a:rPr>
              <a:t> </a:t>
            </a:r>
            <a:r>
              <a:rPr lang="en-US" sz="2400" dirty="0" err="1">
                <a:latin typeface="Raleway" panose="020B0503030101060003" pitchFamily="34" charset="77"/>
              </a:rPr>
              <a:t>neri</a:t>
            </a:r>
            <a:r>
              <a:rPr lang="en-US" sz="2400" dirty="0">
                <a:latin typeface="Raleway" panose="020B0503030101060003" pitchFamily="34" charset="77"/>
              </a:rPr>
              <a:t> e </a:t>
            </a:r>
            <a:r>
              <a:rPr lang="en-US" sz="2400" dirty="0" err="1">
                <a:latin typeface="Raleway" panose="020B0503030101060003" pitchFamily="34" charset="77"/>
              </a:rPr>
              <a:t>gravità</a:t>
            </a:r>
            <a:r>
              <a:rPr lang="en-US" sz="2400" dirty="0">
                <a:latin typeface="Raleway" panose="020B0503030101060003" pitchFamily="34" charset="77"/>
              </a:rPr>
              <a:t> </a:t>
            </a:r>
            <a:r>
              <a:rPr lang="en-US" sz="2400" dirty="0" err="1">
                <a:latin typeface="Raleway" panose="020B0503030101060003" pitchFamily="34" charset="77"/>
              </a:rPr>
              <a:t>quantistica</a:t>
            </a:r>
            <a:r>
              <a:rPr lang="en-US" sz="2400" dirty="0">
                <a:latin typeface="Raleway" panose="020B0503030101060003" pitchFamily="34" charset="77"/>
              </a:rPr>
              <a:t>; 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en-US" sz="2400" dirty="0">
                <a:latin typeface="Raleway" panose="020B0503030101060003" pitchFamily="34" charset="77"/>
              </a:rPr>
              <a:t>Come </a:t>
            </a:r>
            <a:r>
              <a:rPr lang="en-US" sz="2400" dirty="0" err="1">
                <a:latin typeface="Raleway" panose="020B0503030101060003" pitchFamily="34" charset="77"/>
              </a:rPr>
              <a:t>funziona</a:t>
            </a:r>
            <a:r>
              <a:rPr lang="en-US" sz="2400" dirty="0">
                <a:latin typeface="Raleway" panose="020B0503030101060003" pitchFamily="34" charset="77"/>
              </a:rPr>
              <a:t> la </a:t>
            </a:r>
            <a:r>
              <a:rPr lang="en-US" sz="2400" dirty="0" err="1">
                <a:latin typeface="Raleway" panose="020B0503030101060003" pitchFamily="34" charset="77"/>
              </a:rPr>
              <a:t>scienza</a:t>
            </a:r>
            <a:r>
              <a:rPr lang="en-US" sz="2400" dirty="0">
                <a:latin typeface="Raleway" panose="020B0503030101060003" pitchFamily="34" charset="77"/>
              </a:rPr>
              <a:t>: </a:t>
            </a:r>
            <a:r>
              <a:rPr lang="en-US" sz="2400" dirty="0" err="1">
                <a:latin typeface="Raleway" panose="020B0503030101060003" pitchFamily="34" charset="77"/>
              </a:rPr>
              <a:t>piccola</a:t>
            </a:r>
            <a:r>
              <a:rPr lang="en-US" sz="2400" dirty="0">
                <a:latin typeface="Raleway" panose="020B0503030101060003" pitchFamily="34" charset="77"/>
              </a:rPr>
              <a:t> </a:t>
            </a:r>
            <a:r>
              <a:rPr lang="en-US" sz="2400" dirty="0" err="1">
                <a:latin typeface="Raleway" panose="020B0503030101060003" pitchFamily="34" charset="77"/>
              </a:rPr>
              <a:t>guida</a:t>
            </a:r>
            <a:r>
              <a:rPr lang="en-US" sz="2400" dirty="0">
                <a:latin typeface="Raleway" panose="020B0503030101060003" pitchFamily="34" charset="77"/>
              </a:rPr>
              <a:t> al </a:t>
            </a:r>
            <a:r>
              <a:rPr lang="en-US" sz="2400" dirty="0" err="1">
                <a:latin typeface="Raleway" panose="020B0503030101060003" pitchFamily="34" charset="77"/>
              </a:rPr>
              <a:t>metodo</a:t>
            </a:r>
            <a:r>
              <a:rPr lang="en-US" sz="2400" dirty="0">
                <a:latin typeface="Raleway" panose="020B0503030101060003" pitchFamily="34" charset="77"/>
              </a:rPr>
              <a:t> </a:t>
            </a:r>
            <a:r>
              <a:rPr lang="en-US" sz="2400" dirty="0" err="1">
                <a:latin typeface="Raleway" panose="020B0503030101060003" pitchFamily="34" charset="77"/>
              </a:rPr>
              <a:t>scientifico</a:t>
            </a:r>
            <a:r>
              <a:rPr lang="en-US" sz="2400" dirty="0">
                <a:latin typeface="Raleway" panose="020B0503030101060003" pitchFamily="34" charset="77"/>
              </a:rPr>
              <a:t>; 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en-US" sz="2400" dirty="0">
                <a:latin typeface="Raleway" panose="020B0503030101060003" pitchFamily="34" charset="77"/>
              </a:rPr>
              <a:t>Dalla </a:t>
            </a:r>
            <a:r>
              <a:rPr lang="en-US" sz="2400" dirty="0" err="1">
                <a:latin typeface="Raleway" panose="020B0503030101060003" pitchFamily="34" charset="77"/>
              </a:rPr>
              <a:t>gravità</a:t>
            </a:r>
            <a:r>
              <a:rPr lang="en-US" sz="2400" dirty="0">
                <a:latin typeface="Raleway" panose="020B0503030101060003" pitchFamily="34" charset="77"/>
              </a:rPr>
              <a:t> ai </a:t>
            </a:r>
            <a:r>
              <a:rPr lang="en-US" sz="2400" dirty="0" err="1">
                <a:latin typeface="Raleway" panose="020B0503030101060003" pitchFamily="34" charset="77"/>
              </a:rPr>
              <a:t>buchi</a:t>
            </a:r>
            <a:r>
              <a:rPr lang="en-US" sz="2400" dirty="0">
                <a:latin typeface="Raleway" panose="020B0503030101060003" pitchFamily="34" charset="77"/>
              </a:rPr>
              <a:t> </a:t>
            </a:r>
            <a:r>
              <a:rPr lang="en-US" sz="2400" dirty="0" err="1">
                <a:latin typeface="Raleway" panose="020B0503030101060003" pitchFamily="34" charset="77"/>
              </a:rPr>
              <a:t>neri</a:t>
            </a:r>
            <a:r>
              <a:rPr lang="en-US" sz="2400" dirty="0">
                <a:latin typeface="Raleway" panose="020B0503030101060003" pitchFamily="34" charset="77"/>
              </a:rPr>
              <a:t>; 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en-US" sz="2400" dirty="0">
                <a:latin typeface="Raleway" panose="020B0503030101060003" pitchFamily="34" charset="77"/>
              </a:rPr>
              <a:t>La </a:t>
            </a:r>
            <a:r>
              <a:rPr lang="en-US" sz="2400" dirty="0" err="1">
                <a:latin typeface="Raleway" panose="020B0503030101060003" pitchFamily="34" charset="77"/>
              </a:rPr>
              <a:t>misura</a:t>
            </a:r>
            <a:r>
              <a:rPr lang="en-US" sz="2400" dirty="0">
                <a:latin typeface="Raleway" panose="020B0503030101060003" pitchFamily="34" charset="77"/>
              </a:rPr>
              <a:t> </a:t>
            </a:r>
            <a:r>
              <a:rPr lang="en-US" sz="2400" dirty="0" err="1">
                <a:latin typeface="Raleway" panose="020B0503030101060003" pitchFamily="34" charset="77"/>
              </a:rPr>
              <a:t>della</a:t>
            </a:r>
            <a:r>
              <a:rPr lang="en-US" sz="2400" dirty="0">
                <a:latin typeface="Raleway" panose="020B0503030101060003" pitchFamily="34" charset="77"/>
              </a:rPr>
              <a:t> </a:t>
            </a:r>
            <a:r>
              <a:rPr lang="en-US" sz="2400" dirty="0" err="1">
                <a:latin typeface="Raleway" panose="020B0503030101060003" pitchFamily="34" charset="77"/>
              </a:rPr>
              <a:t>dimensione</a:t>
            </a:r>
            <a:r>
              <a:rPr lang="en-US" sz="2400" dirty="0">
                <a:latin typeface="Raleway" panose="020B0503030101060003" pitchFamily="34" charset="77"/>
              </a:rPr>
              <a:t> </a:t>
            </a:r>
            <a:r>
              <a:rPr lang="en-US" sz="2400" dirty="0" err="1">
                <a:latin typeface="Raleway" panose="020B0503030101060003" pitchFamily="34" charset="77"/>
              </a:rPr>
              <a:t>dell’Universo</a:t>
            </a:r>
            <a:r>
              <a:rPr lang="en-US" sz="2400" dirty="0">
                <a:latin typeface="Raleway" panose="020B0503030101060003" pitchFamily="34" charset="77"/>
              </a:rPr>
              <a:t>; 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en-US" sz="2400" dirty="0">
                <a:latin typeface="Raleway" panose="020B0503030101060003" pitchFamily="34" charset="77"/>
              </a:rPr>
              <a:t>La </a:t>
            </a:r>
            <a:r>
              <a:rPr lang="en-US" sz="2400" dirty="0" err="1">
                <a:latin typeface="Raleway" panose="020B0503030101060003" pitchFamily="34" charset="77"/>
              </a:rPr>
              <a:t>ricerca</a:t>
            </a:r>
            <a:r>
              <a:rPr lang="en-US" sz="2400" dirty="0">
                <a:latin typeface="Raleway" panose="020B0503030101060003" pitchFamily="34" charset="77"/>
              </a:rPr>
              <a:t> di </a:t>
            </a:r>
            <a:r>
              <a:rPr lang="en-US" sz="2400" dirty="0" err="1">
                <a:latin typeface="Raleway" panose="020B0503030101060003" pitchFamily="34" charset="77"/>
              </a:rPr>
              <a:t>acqua</a:t>
            </a:r>
            <a:r>
              <a:rPr lang="en-US" sz="2400" dirty="0">
                <a:latin typeface="Raleway" panose="020B0503030101060003" pitchFamily="34" charset="77"/>
              </a:rPr>
              <a:t> </a:t>
            </a:r>
            <a:r>
              <a:rPr lang="en-US" sz="2400" dirty="0" err="1">
                <a:latin typeface="Raleway" panose="020B0503030101060003" pitchFamily="34" charset="77"/>
              </a:rPr>
              <a:t>liquida</a:t>
            </a:r>
            <a:r>
              <a:rPr lang="en-US" sz="2400" dirty="0">
                <a:latin typeface="Raleway" panose="020B0503030101060003" pitchFamily="34" charset="77"/>
              </a:rPr>
              <a:t> </a:t>
            </a:r>
            <a:r>
              <a:rPr lang="en-US" sz="2400" dirty="0" err="1">
                <a:latin typeface="Raleway" panose="020B0503030101060003" pitchFamily="34" charset="77"/>
              </a:rPr>
              <a:t>su</a:t>
            </a:r>
            <a:r>
              <a:rPr lang="en-US" sz="2400" dirty="0">
                <a:latin typeface="Raleway" panose="020B0503030101060003" pitchFamily="34" charset="77"/>
              </a:rPr>
              <a:t> </a:t>
            </a:r>
            <a:r>
              <a:rPr lang="en-US" sz="2400" dirty="0" err="1">
                <a:latin typeface="Raleway" panose="020B0503030101060003" pitchFamily="34" charset="77"/>
              </a:rPr>
              <a:t>Marte</a:t>
            </a:r>
            <a:r>
              <a:rPr lang="en-US" sz="2400" dirty="0">
                <a:latin typeface="Raleway" panose="020B0503030101060003" pitchFamily="34" charset="77"/>
              </a:rPr>
              <a:t>; 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en-US" sz="2400" dirty="0">
                <a:latin typeface="Raleway" panose="020B0503030101060003" pitchFamily="34" charset="77"/>
              </a:rPr>
              <a:t>Majorana e </a:t>
            </a:r>
            <a:r>
              <a:rPr lang="en-US" sz="2400" dirty="0" err="1">
                <a:latin typeface="Raleway" panose="020B0503030101060003" pitchFamily="34" charset="77"/>
              </a:rPr>
              <a:t>gli</a:t>
            </a:r>
            <a:r>
              <a:rPr lang="en-US" sz="2400" dirty="0">
                <a:latin typeface="Raleway" panose="020B0503030101060003" pitchFamily="34" charset="77"/>
              </a:rPr>
              <a:t> </a:t>
            </a:r>
            <a:r>
              <a:rPr lang="en-US" sz="2400" dirty="0" err="1">
                <a:latin typeface="Raleway" panose="020B0503030101060003" pitchFamily="34" charset="77"/>
              </a:rPr>
              <a:t>altri</a:t>
            </a:r>
            <a:r>
              <a:rPr lang="en-US" sz="2400" dirty="0">
                <a:latin typeface="Raleway" panose="020B0503030101060003" pitchFamily="34" charset="77"/>
              </a:rPr>
              <a:t> </a:t>
            </a:r>
            <a:r>
              <a:rPr lang="en-US" sz="2400" dirty="0" err="1">
                <a:latin typeface="Raleway" panose="020B0503030101060003" pitchFamily="34" charset="77"/>
              </a:rPr>
              <a:t>ragazzi</a:t>
            </a:r>
            <a:r>
              <a:rPr lang="en-US" sz="2400" dirty="0">
                <a:latin typeface="Raleway" panose="020B0503030101060003" pitchFamily="34" charset="77"/>
              </a:rPr>
              <a:t>: un </a:t>
            </a:r>
            <a:r>
              <a:rPr lang="en-US" sz="2400" dirty="0" err="1">
                <a:latin typeface="Raleway" panose="020B0503030101060003" pitchFamily="34" charset="77"/>
              </a:rPr>
              <a:t>viaggio</a:t>
            </a:r>
            <a:r>
              <a:rPr lang="en-US" sz="2400" dirty="0">
                <a:latin typeface="Raleway" panose="020B0503030101060003" pitchFamily="34" charset="77"/>
              </a:rPr>
              <a:t> </a:t>
            </a:r>
            <a:r>
              <a:rPr lang="en-US" sz="2400" dirty="0" err="1">
                <a:latin typeface="Raleway" panose="020B0503030101060003" pitchFamily="34" charset="77"/>
              </a:rPr>
              <a:t>nel</a:t>
            </a:r>
            <a:r>
              <a:rPr lang="en-US" sz="2400" dirty="0">
                <a:latin typeface="Raleway" panose="020B0503030101060003" pitchFamily="34" charset="77"/>
              </a:rPr>
              <a:t> mondo </a:t>
            </a:r>
            <a:r>
              <a:rPr lang="en-US" sz="2400" dirty="0" err="1">
                <a:latin typeface="Raleway" panose="020B0503030101060003" pitchFamily="34" charset="77"/>
              </a:rPr>
              <a:t>invisibile</a:t>
            </a:r>
            <a:r>
              <a:rPr lang="en-US" sz="2400" dirty="0">
                <a:latin typeface="Raleway" panose="020B0503030101060003" pitchFamily="34" charset="77"/>
              </a:rPr>
              <a:t> da via </a:t>
            </a:r>
            <a:r>
              <a:rPr lang="en-US" sz="2400" dirty="0" err="1">
                <a:latin typeface="Raleway" panose="020B0503030101060003" pitchFamily="34" charset="77"/>
              </a:rPr>
              <a:t>Panisperna</a:t>
            </a:r>
            <a:r>
              <a:rPr lang="en-US" sz="2400" dirty="0">
                <a:latin typeface="Raleway" panose="020B0503030101060003" pitchFamily="34" charset="77"/>
              </a:rPr>
              <a:t> </a:t>
            </a:r>
            <a:r>
              <a:rPr lang="en-US" sz="2400" dirty="0" err="1">
                <a:latin typeface="Raleway" panose="020B0503030101060003" pitchFamily="34" charset="77"/>
              </a:rPr>
              <a:t>agli</a:t>
            </a:r>
            <a:r>
              <a:rPr lang="en-US" sz="2400" dirty="0">
                <a:latin typeface="Raleway" panose="020B0503030101060003" pitchFamily="34" charset="77"/>
              </a:rPr>
              <a:t> </a:t>
            </a:r>
            <a:r>
              <a:rPr lang="en-US" sz="2400" dirty="0" err="1">
                <a:latin typeface="Raleway" panose="020B0503030101060003" pitchFamily="34" charset="77"/>
              </a:rPr>
              <a:t>albori</a:t>
            </a:r>
            <a:r>
              <a:rPr lang="en-US" sz="2400" dirty="0">
                <a:latin typeface="Raleway" panose="020B0503030101060003" pitchFamily="34" charset="77"/>
              </a:rPr>
              <a:t> del </a:t>
            </a:r>
            <a:r>
              <a:rPr lang="en-US" sz="2400" dirty="0" err="1">
                <a:latin typeface="Raleway" panose="020B0503030101060003" pitchFamily="34" charset="77"/>
              </a:rPr>
              <a:t>terzo</a:t>
            </a:r>
            <a:r>
              <a:rPr lang="en-US" sz="2400" dirty="0">
                <a:latin typeface="Raleway" panose="020B0503030101060003" pitchFamily="34" charset="77"/>
              </a:rPr>
              <a:t> </a:t>
            </a:r>
            <a:r>
              <a:rPr lang="en-US" sz="2400" dirty="0" err="1">
                <a:latin typeface="Raleway" panose="020B0503030101060003" pitchFamily="34" charset="77"/>
              </a:rPr>
              <a:t>millennio</a:t>
            </a:r>
            <a:r>
              <a:rPr lang="en-US" sz="2400" dirty="0">
                <a:latin typeface="Raleway" panose="020B0503030101060003" pitchFamily="34" charset="77"/>
              </a:rPr>
              <a:t>; 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en-US" sz="2400" dirty="0" err="1">
                <a:latin typeface="Raleway" panose="020B0503030101060003" pitchFamily="34" charset="77"/>
              </a:rPr>
              <a:t>Neutrini</a:t>
            </a:r>
            <a:r>
              <a:rPr lang="en-US" sz="2400" dirty="0">
                <a:latin typeface="Raleway" panose="020B0503030101060003" pitchFamily="34" charset="77"/>
              </a:rPr>
              <a:t>, </a:t>
            </a:r>
            <a:r>
              <a:rPr lang="en-US" sz="2400" dirty="0" err="1">
                <a:latin typeface="Raleway" panose="020B0503030101060003" pitchFamily="34" charset="77"/>
              </a:rPr>
              <a:t>dalla</a:t>
            </a:r>
            <a:r>
              <a:rPr lang="en-US" sz="2400" dirty="0">
                <a:latin typeface="Raleway" panose="020B0503030101060003" pitchFamily="34" charset="77"/>
              </a:rPr>
              <a:t> </a:t>
            </a:r>
            <a:r>
              <a:rPr lang="en-US" sz="2400" dirty="0" err="1">
                <a:latin typeface="Raleway" panose="020B0503030101060003" pitchFamily="34" charset="77"/>
              </a:rPr>
              <a:t>scoperta</a:t>
            </a:r>
            <a:r>
              <a:rPr lang="en-US" sz="2400" dirty="0">
                <a:latin typeface="Raleway" panose="020B0503030101060003" pitchFamily="34" charset="77"/>
              </a:rPr>
              <a:t> a </a:t>
            </a:r>
            <a:r>
              <a:rPr lang="en-US" sz="2400" dirty="0" err="1">
                <a:latin typeface="Raleway" panose="020B0503030101060003" pitchFamily="34" charset="77"/>
              </a:rPr>
              <a:t>oggi</a:t>
            </a:r>
            <a:r>
              <a:rPr lang="en-US" sz="2400" dirty="0">
                <a:latin typeface="Raleway" panose="020B0503030101060003" pitchFamily="34" charset="77"/>
              </a:rPr>
              <a:t>. </a:t>
            </a:r>
          </a:p>
          <a:p>
            <a:endParaRPr lang="en-US" sz="2400" dirty="0">
              <a:latin typeface="Raleway" panose="020B0503030101060003" pitchFamily="34" charset="77"/>
            </a:endParaRPr>
          </a:p>
          <a:p>
            <a:r>
              <a:rPr lang="en-US" sz="2400" dirty="0" err="1">
                <a:latin typeface="Raleway" panose="020B0503030101060003" pitchFamily="34" charset="77"/>
              </a:rPr>
              <a:t>almeno</a:t>
            </a:r>
            <a:r>
              <a:rPr lang="en-US" sz="2400" dirty="0">
                <a:latin typeface="Raleway" panose="020B0503030101060003" pitchFamily="34" charset="77"/>
              </a:rPr>
              <a:t> 1000 </a:t>
            </a:r>
            <a:r>
              <a:rPr lang="en-US" sz="2400" dirty="0" err="1">
                <a:latin typeface="Raleway" panose="020B0503030101060003" pitchFamily="34" charset="77"/>
              </a:rPr>
              <a:t>studenti</a:t>
            </a:r>
            <a:r>
              <a:rPr lang="en-US" sz="2400" dirty="0">
                <a:latin typeface="Raleway" panose="020B0503030101060003" pitchFamily="34" charset="77"/>
              </a:rPr>
              <a:t>/</a:t>
            </a:r>
            <a:r>
              <a:rPr lang="en-US" sz="2400" dirty="0" err="1">
                <a:latin typeface="Raleway" panose="020B0503030101060003" pitchFamily="34" charset="77"/>
              </a:rPr>
              <a:t>esse</a:t>
            </a:r>
            <a:r>
              <a:rPr lang="en-US" sz="2400" dirty="0">
                <a:latin typeface="Raleway" panose="020B0503030101060003" pitchFamily="34" charset="77"/>
              </a:rPr>
              <a:t> </a:t>
            </a:r>
            <a:r>
              <a:rPr lang="en-US" sz="2400" dirty="0" err="1">
                <a:latin typeface="Raleway" panose="020B0503030101060003" pitchFamily="34" charset="77"/>
              </a:rPr>
              <a:t>partecipanti</a:t>
            </a:r>
            <a:r>
              <a:rPr lang="en-US" sz="2400" dirty="0">
                <a:latin typeface="Raleway" panose="020B0503030101060003" pitchFamily="34" charset="77"/>
              </a:rPr>
              <a:t> a </a:t>
            </a:r>
            <a:r>
              <a:rPr lang="en-US" sz="2400" dirty="0" err="1">
                <a:latin typeface="Raleway" panose="020B0503030101060003" pitchFamily="34" charset="77"/>
              </a:rPr>
              <a:t>questo</a:t>
            </a:r>
            <a:r>
              <a:rPr lang="en-US" sz="2400" dirty="0">
                <a:latin typeface="Raleway" panose="020B0503030101060003" pitchFamily="34" charset="77"/>
              </a:rPr>
              <a:t> </a:t>
            </a:r>
            <a:r>
              <a:rPr lang="en-US" sz="2400" dirty="0" err="1">
                <a:latin typeface="Raleway" panose="020B0503030101060003" pitchFamily="34" charset="77"/>
              </a:rPr>
              <a:t>tipo</a:t>
            </a:r>
            <a:r>
              <a:rPr lang="en-US" sz="2400" dirty="0">
                <a:latin typeface="Raleway" panose="020B0503030101060003" pitchFamily="34" charset="77"/>
              </a:rPr>
              <a:t> di </a:t>
            </a:r>
            <a:r>
              <a:rPr lang="en-US" sz="2400" dirty="0" err="1">
                <a:latin typeface="Raleway" panose="020B0503030101060003" pitchFamily="34" charset="77"/>
              </a:rPr>
              <a:t>iniziativa</a:t>
            </a:r>
            <a:r>
              <a:rPr lang="en-US" sz="2400" dirty="0">
                <a:latin typeface="Raleway" panose="020B0503030101060003" pitchFamily="34" charset="77"/>
              </a:rPr>
              <a:t> </a:t>
            </a:r>
            <a:r>
              <a:rPr lang="en-US" sz="2400" dirty="0" err="1">
                <a:latin typeface="Raleway" panose="020B0503030101060003" pitchFamily="34" charset="77"/>
              </a:rPr>
              <a:t>all’anno</a:t>
            </a:r>
            <a:endParaRPr lang="en-US" sz="2400" dirty="0">
              <a:latin typeface="Raleway" panose="020B0503030101060003" pitchFamily="34" charset="77"/>
            </a:endParaRPr>
          </a:p>
          <a:p>
            <a:endParaRPr lang="en-US" sz="2400" dirty="0">
              <a:latin typeface="Raleway" panose="020B0503030101060003" pitchFamily="34" charset="77"/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D4F0F81D-1463-A754-BD6D-FCF7F669A563}"/>
              </a:ext>
            </a:extLst>
          </p:cNvPr>
          <p:cNvSpPr txBox="1"/>
          <p:nvPr/>
        </p:nvSpPr>
        <p:spPr>
          <a:xfrm>
            <a:off x="160403" y="0"/>
            <a:ext cx="11409402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dirty="0">
                <a:latin typeface="Raleway" panose="020B0503030101060003" pitchFamily="34" charset="77"/>
              </a:rPr>
              <a:t>Azione A - </a:t>
            </a:r>
            <a:r>
              <a:rPr lang="en-US" sz="2400" dirty="0" err="1">
                <a:latin typeface="Raleway" panose="020B0503030101060003" pitchFamily="34" charset="77"/>
              </a:rPr>
              <a:t>Orientamento</a:t>
            </a:r>
            <a:r>
              <a:rPr lang="en-US" sz="2400" dirty="0">
                <a:latin typeface="Raleway" panose="020B0503030101060003" pitchFamily="34" charset="77"/>
              </a:rPr>
              <a:t> alle </a:t>
            </a:r>
            <a:r>
              <a:rPr lang="en-US" sz="2400" dirty="0" err="1">
                <a:latin typeface="Raleway" panose="020B0503030101060003" pitchFamily="34" charset="77"/>
              </a:rPr>
              <a:t>iscrizioni</a:t>
            </a:r>
            <a:endParaRPr lang="en-US" sz="2400" dirty="0">
              <a:latin typeface="Raleway" panose="020B05030301010600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0232077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3FE892CC-D959-9EB0-57BC-A6232EE072E7}"/>
              </a:ext>
            </a:extLst>
          </p:cNvPr>
          <p:cNvSpPr txBox="1"/>
          <p:nvPr/>
        </p:nvSpPr>
        <p:spPr>
          <a:xfrm>
            <a:off x="1064513" y="1644276"/>
            <a:ext cx="10074180" cy="310854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dirty="0" err="1">
                <a:latin typeface="Raleway" panose="020B0503030101060003" pitchFamily="34" charset="77"/>
              </a:rPr>
              <a:t>Abbiamo</a:t>
            </a:r>
            <a:r>
              <a:rPr lang="en-US" sz="2800" dirty="0">
                <a:latin typeface="Raleway" panose="020B0503030101060003" pitchFamily="34" charset="77"/>
              </a:rPr>
              <a:t> </a:t>
            </a:r>
            <a:r>
              <a:rPr lang="en-US" sz="2800" dirty="0" err="1">
                <a:latin typeface="Raleway" panose="020B0503030101060003" pitchFamily="34" charset="77"/>
              </a:rPr>
              <a:t>aderito</a:t>
            </a:r>
            <a:r>
              <a:rPr lang="en-US" sz="2800" dirty="0">
                <a:latin typeface="Raleway" panose="020B0503030101060003" pitchFamily="34" charset="77"/>
              </a:rPr>
              <a:t> </a:t>
            </a:r>
            <a:r>
              <a:rPr lang="en-US" sz="2800" dirty="0" err="1">
                <a:latin typeface="Raleway" panose="020B0503030101060003" pitchFamily="34" charset="77"/>
              </a:rPr>
              <a:t>all’iniziativa</a:t>
            </a:r>
            <a:r>
              <a:rPr lang="en-US" sz="2800" dirty="0">
                <a:latin typeface="Raleway" panose="020B0503030101060003" pitchFamily="34" charset="77"/>
              </a:rPr>
              <a:t> </a:t>
            </a:r>
            <a:r>
              <a:rPr lang="en-US" sz="2800" dirty="0" err="1">
                <a:latin typeface="Raleway" panose="020B0503030101060003" pitchFamily="34" charset="77"/>
              </a:rPr>
              <a:t>delle</a:t>
            </a:r>
            <a:r>
              <a:rPr lang="en-US" sz="2800" dirty="0">
                <a:latin typeface="Raleway" panose="020B0503030101060003" pitchFamily="34" charset="77"/>
              </a:rPr>
              <a:t> Italian Quantum Weeks </a:t>
            </a:r>
            <a:r>
              <a:rPr lang="en-US" sz="2800" dirty="0" err="1">
                <a:latin typeface="Raleway" panose="020B0503030101060003" pitchFamily="34" charset="77"/>
              </a:rPr>
              <a:t>proponendo</a:t>
            </a:r>
            <a:r>
              <a:rPr lang="en-US" sz="2800" dirty="0">
                <a:latin typeface="Raleway" panose="020B0503030101060003" pitchFamily="34" charset="77"/>
              </a:rPr>
              <a:t> </a:t>
            </a:r>
            <a:r>
              <a:rPr lang="en-US" sz="2800" dirty="0" err="1">
                <a:latin typeface="Raleway" panose="020B0503030101060003" pitchFamily="34" charset="77"/>
              </a:rPr>
              <a:t>una</a:t>
            </a:r>
            <a:r>
              <a:rPr lang="en-US" sz="2800" dirty="0">
                <a:latin typeface="Raleway" panose="020B0503030101060003" pitchFamily="34" charset="77"/>
              </a:rPr>
              <a:t> </a:t>
            </a:r>
            <a:r>
              <a:rPr lang="en-US" sz="2800" dirty="0" err="1">
                <a:latin typeface="Raleway" panose="020B0503030101060003" pitchFamily="34" charset="77"/>
              </a:rPr>
              <a:t>versione</a:t>
            </a:r>
            <a:r>
              <a:rPr lang="en-US" sz="2800" dirty="0">
                <a:latin typeface="Raleway" panose="020B0503030101060003" pitchFamily="34" charset="77"/>
              </a:rPr>
              <a:t> </a:t>
            </a:r>
            <a:r>
              <a:rPr lang="en-US" sz="2800" dirty="0" err="1">
                <a:latin typeface="Raleway" panose="020B0503030101060003" pitchFamily="34" charset="77"/>
              </a:rPr>
              <a:t>su</a:t>
            </a:r>
            <a:r>
              <a:rPr lang="en-US" sz="2800" dirty="0">
                <a:latin typeface="Raleway" panose="020B0503030101060003" pitchFamily="34" charset="77"/>
              </a:rPr>
              <a:t> </a:t>
            </a:r>
            <a:r>
              <a:rPr lang="en-US" sz="2800" dirty="0" err="1">
                <a:latin typeface="Raleway" panose="020B0503030101060003" pitchFamily="34" charset="77"/>
              </a:rPr>
              <a:t>misura</a:t>
            </a:r>
            <a:r>
              <a:rPr lang="en-US" sz="2800" dirty="0">
                <a:latin typeface="Raleway" panose="020B0503030101060003" pitchFamily="34" charset="77"/>
              </a:rPr>
              <a:t> per le </a:t>
            </a:r>
            <a:r>
              <a:rPr lang="en-US" sz="2800" dirty="0" err="1">
                <a:latin typeface="Raleway" panose="020B0503030101060003" pitchFamily="34" charset="77"/>
              </a:rPr>
              <a:t>nostre</a:t>
            </a:r>
            <a:r>
              <a:rPr lang="en-US" sz="2800" dirty="0">
                <a:latin typeface="Raleway" panose="020B0503030101060003" pitchFamily="34" charset="77"/>
              </a:rPr>
              <a:t> </a:t>
            </a:r>
            <a:r>
              <a:rPr lang="en-US" sz="2800" dirty="0" err="1">
                <a:latin typeface="Raleway" panose="020B0503030101060003" pitchFamily="34" charset="77"/>
              </a:rPr>
              <a:t>scuole</a:t>
            </a:r>
            <a:r>
              <a:rPr lang="en-US" sz="2800" dirty="0">
                <a:latin typeface="Raleway" panose="020B0503030101060003" pitchFamily="34" charset="77"/>
              </a:rPr>
              <a:t> partner PLS </a:t>
            </a:r>
            <a:r>
              <a:rPr lang="en-US" sz="2800" dirty="0" err="1">
                <a:latin typeface="Raleway" panose="020B0503030101060003" pitchFamily="34" charset="77"/>
              </a:rPr>
              <a:t>della</a:t>
            </a:r>
            <a:r>
              <a:rPr lang="en-US" sz="2800" dirty="0">
                <a:latin typeface="Raleway" panose="020B0503030101060003" pitchFamily="34" charset="77"/>
              </a:rPr>
              <a:t> </a:t>
            </a:r>
            <a:r>
              <a:rPr lang="en-US" sz="2800" dirty="0" err="1">
                <a:latin typeface="Raleway" panose="020B0503030101060003" pitchFamily="34" charset="77"/>
              </a:rPr>
              <a:t>mostra</a:t>
            </a:r>
            <a:r>
              <a:rPr lang="en-US" sz="2800" dirty="0">
                <a:latin typeface="Raleway" panose="020B0503030101060003" pitchFamily="34" charset="77"/>
              </a:rPr>
              <a:t> Dire </a:t>
            </a:r>
            <a:r>
              <a:rPr lang="en-US" sz="2800" dirty="0" err="1">
                <a:latin typeface="Raleway" panose="020B0503030101060003" pitchFamily="34" charset="77"/>
              </a:rPr>
              <a:t>l’indicibile</a:t>
            </a:r>
            <a:r>
              <a:rPr lang="en-US" sz="2800" dirty="0">
                <a:latin typeface="Raleway" panose="020B0503030101060003" pitchFamily="34" charset="77"/>
              </a:rPr>
              <a:t> – La </a:t>
            </a:r>
            <a:r>
              <a:rPr lang="en-US" sz="2800" dirty="0" err="1">
                <a:latin typeface="Raleway" panose="020B0503030101060003" pitchFamily="34" charset="77"/>
              </a:rPr>
              <a:t>sovrapposizione</a:t>
            </a:r>
            <a:r>
              <a:rPr lang="en-US" sz="2800" dirty="0">
                <a:latin typeface="Raleway" panose="020B0503030101060003" pitchFamily="34" charset="77"/>
              </a:rPr>
              <a:t> </a:t>
            </a:r>
            <a:r>
              <a:rPr lang="en-US" sz="2800" dirty="0" err="1">
                <a:latin typeface="Raleway" panose="020B0503030101060003" pitchFamily="34" charset="77"/>
              </a:rPr>
              <a:t>quantistica</a:t>
            </a:r>
            <a:r>
              <a:rPr lang="en-US" sz="2800" dirty="0">
                <a:latin typeface="Raleway" panose="020B0503030101060003" pitchFamily="34" charset="77"/>
              </a:rPr>
              <a:t> </a:t>
            </a:r>
            <a:r>
              <a:rPr lang="en-US" sz="2800" dirty="0" err="1">
                <a:latin typeface="Raleway" panose="020B0503030101060003" pitchFamily="34" charset="77"/>
              </a:rPr>
              <a:t>che</a:t>
            </a:r>
            <a:r>
              <a:rPr lang="en-US" sz="2800" dirty="0">
                <a:latin typeface="Raleway" panose="020B0503030101060003" pitchFamily="34" charset="77"/>
              </a:rPr>
              <a:t> </a:t>
            </a:r>
            <a:r>
              <a:rPr lang="en-US" sz="2800" dirty="0" err="1">
                <a:latin typeface="Raleway" panose="020B0503030101060003" pitchFamily="34" charset="77"/>
              </a:rPr>
              <a:t>prevedeva</a:t>
            </a:r>
            <a:r>
              <a:rPr lang="en-US" sz="2800" dirty="0">
                <a:latin typeface="Raleway" panose="020B0503030101060003" pitchFamily="34" charset="77"/>
              </a:rPr>
              <a:t> </a:t>
            </a:r>
            <a:r>
              <a:rPr lang="en-US" sz="2800" dirty="0" err="1">
                <a:latin typeface="Raleway" panose="020B0503030101060003" pitchFamily="34" charset="77"/>
              </a:rPr>
              <a:t>una</a:t>
            </a:r>
            <a:r>
              <a:rPr lang="en-US" sz="2800" dirty="0">
                <a:latin typeface="Raleway" panose="020B0503030101060003" pitchFamily="34" charset="77"/>
              </a:rPr>
              <a:t> </a:t>
            </a:r>
            <a:r>
              <a:rPr lang="en-US" sz="2800" dirty="0" err="1">
                <a:latin typeface="Raleway" panose="020B0503030101060003" pitchFamily="34" charset="77"/>
              </a:rPr>
              <a:t>visita</a:t>
            </a:r>
            <a:r>
              <a:rPr lang="en-US" sz="2800" dirty="0">
                <a:latin typeface="Raleway" panose="020B0503030101060003" pitchFamily="34" charset="77"/>
              </a:rPr>
              <a:t> </a:t>
            </a:r>
            <a:r>
              <a:rPr lang="en-US" sz="2800" dirty="0" err="1">
                <a:latin typeface="Raleway" panose="020B0503030101060003" pitchFamily="34" charset="77"/>
              </a:rPr>
              <a:t>guidata</a:t>
            </a:r>
            <a:r>
              <a:rPr lang="en-US" sz="2800" dirty="0">
                <a:latin typeface="Raleway" panose="020B0503030101060003" pitchFamily="34" charset="77"/>
              </a:rPr>
              <a:t> </a:t>
            </a:r>
            <a:r>
              <a:rPr lang="en-US" sz="2800" dirty="0" err="1">
                <a:latin typeface="Raleway" panose="020B0503030101060003" pitchFamily="34" charset="77"/>
              </a:rPr>
              <a:t>interattiva</a:t>
            </a:r>
            <a:r>
              <a:rPr lang="en-US" sz="2800" dirty="0">
                <a:latin typeface="Raleway" panose="020B0503030101060003" pitchFamily="34" charset="77"/>
              </a:rPr>
              <a:t> di circa 2 ore</a:t>
            </a:r>
          </a:p>
          <a:p>
            <a:pPr algn="ctr"/>
            <a:endParaRPr lang="en-US" sz="2800" dirty="0">
              <a:latin typeface="Raleway" panose="020B0503030101060003" pitchFamily="34" charset="77"/>
            </a:endParaRPr>
          </a:p>
          <a:p>
            <a:pPr algn="ctr"/>
            <a:r>
              <a:rPr lang="en-US" sz="2800" dirty="0" err="1">
                <a:latin typeface="Raleway" panose="020B0503030101060003" pitchFamily="34" charset="77"/>
              </a:rPr>
              <a:t>Diventato</a:t>
            </a:r>
            <a:r>
              <a:rPr lang="en-US" sz="2800" dirty="0">
                <a:latin typeface="Raleway" panose="020B0503030101060003" pitchFamily="34" charset="77"/>
              </a:rPr>
              <a:t> </a:t>
            </a:r>
            <a:r>
              <a:rPr lang="en-US" sz="2800" dirty="0" err="1">
                <a:latin typeface="Raleway" panose="020B0503030101060003" pitchFamily="34" charset="77"/>
              </a:rPr>
              <a:t>appuntamento</a:t>
            </a:r>
            <a:r>
              <a:rPr lang="en-US" sz="2800" dirty="0">
                <a:latin typeface="Raleway" panose="020B0503030101060003" pitchFamily="34" charset="77"/>
              </a:rPr>
              <a:t> </a:t>
            </a:r>
            <a:r>
              <a:rPr lang="en-US" sz="2800" dirty="0" err="1">
                <a:latin typeface="Raleway" panose="020B0503030101060003" pitchFamily="34" charset="77"/>
              </a:rPr>
              <a:t>fisso</a:t>
            </a:r>
            <a:r>
              <a:rPr lang="en-US" sz="2800" dirty="0">
                <a:latin typeface="Raleway" panose="020B0503030101060003" pitchFamily="34" charset="77"/>
              </a:rPr>
              <a:t>!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D4F0F81D-1463-A754-BD6D-FCF7F669A563}"/>
              </a:ext>
            </a:extLst>
          </p:cNvPr>
          <p:cNvSpPr txBox="1"/>
          <p:nvPr/>
        </p:nvSpPr>
        <p:spPr>
          <a:xfrm>
            <a:off x="160403" y="0"/>
            <a:ext cx="11409402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dirty="0">
                <a:latin typeface="Raleway" panose="020B0503030101060003" pitchFamily="34" charset="77"/>
              </a:rPr>
              <a:t>Azione A - </a:t>
            </a:r>
            <a:r>
              <a:rPr lang="en-US" sz="3200" dirty="0" err="1">
                <a:latin typeface="Raleway" panose="020B0503030101060003" pitchFamily="34" charset="77"/>
              </a:rPr>
              <a:t>Orientamento</a:t>
            </a:r>
            <a:r>
              <a:rPr lang="en-US" sz="3200" dirty="0">
                <a:latin typeface="Raleway" panose="020B0503030101060003" pitchFamily="34" charset="77"/>
              </a:rPr>
              <a:t> alle </a:t>
            </a:r>
            <a:r>
              <a:rPr lang="en-US" sz="3200" dirty="0" err="1">
                <a:latin typeface="Raleway" panose="020B0503030101060003" pitchFamily="34" charset="77"/>
              </a:rPr>
              <a:t>iscrizioni</a:t>
            </a:r>
            <a:endParaRPr lang="en-US" sz="3200" dirty="0">
              <a:latin typeface="Raleway" panose="020B05030301010600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1950461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73585CAF-F07D-CA40-DFA3-1A89D36C9E24}"/>
              </a:ext>
            </a:extLst>
          </p:cNvPr>
          <p:cNvSpPr txBox="1"/>
          <p:nvPr/>
        </p:nvSpPr>
        <p:spPr>
          <a:xfrm>
            <a:off x="400246" y="81088"/>
            <a:ext cx="11409402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dirty="0">
                <a:latin typeface="Raleway" panose="020B0503030101060003" pitchFamily="34" charset="77"/>
              </a:rPr>
              <a:t>Azione A - </a:t>
            </a:r>
            <a:r>
              <a:rPr lang="en-US" sz="2400" dirty="0" err="1">
                <a:latin typeface="Raleway" panose="020B0503030101060003" pitchFamily="34" charset="77"/>
              </a:rPr>
              <a:t>Orientamento</a:t>
            </a:r>
            <a:r>
              <a:rPr lang="en-US" sz="2400" dirty="0">
                <a:latin typeface="Raleway" panose="020B0503030101060003" pitchFamily="34" charset="77"/>
              </a:rPr>
              <a:t> alle </a:t>
            </a:r>
            <a:r>
              <a:rPr lang="en-US" sz="2400" dirty="0" err="1">
                <a:latin typeface="Raleway" panose="020B0503030101060003" pitchFamily="34" charset="77"/>
              </a:rPr>
              <a:t>iscrizioni</a:t>
            </a:r>
            <a:endParaRPr lang="en-US" sz="2400" dirty="0">
              <a:latin typeface="Raleway" panose="020B0503030101060003" pitchFamily="34" charset="77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3FE892CC-D959-9EB0-57BC-A6232EE072E7}"/>
              </a:ext>
            </a:extLst>
          </p:cNvPr>
          <p:cNvSpPr txBox="1"/>
          <p:nvPr/>
        </p:nvSpPr>
        <p:spPr>
          <a:xfrm>
            <a:off x="560804" y="650827"/>
            <a:ext cx="11081598" cy="230832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latin typeface="Raleway" panose="020B0503030101060003" pitchFamily="34" charset="77"/>
              </a:rPr>
              <a:t>Per </a:t>
            </a:r>
            <a:r>
              <a:rPr lang="en-US" sz="2400" dirty="0" err="1">
                <a:latin typeface="Raleway" panose="020B0503030101060003" pitchFamily="34" charset="77"/>
              </a:rPr>
              <a:t>favorire</a:t>
            </a:r>
            <a:r>
              <a:rPr lang="en-US" sz="2400" dirty="0">
                <a:latin typeface="Raleway" panose="020B0503030101060003" pitchFamily="34" charset="77"/>
              </a:rPr>
              <a:t> </a:t>
            </a:r>
            <a:r>
              <a:rPr lang="en-US" sz="2400" dirty="0" err="1">
                <a:latin typeface="Raleway" panose="020B0503030101060003" pitchFamily="34" charset="77"/>
              </a:rPr>
              <a:t>un’iscrizione</a:t>
            </a:r>
            <a:r>
              <a:rPr lang="en-US" sz="2400" dirty="0">
                <a:latin typeface="Raleway" panose="020B0503030101060003" pitchFamily="34" charset="77"/>
              </a:rPr>
              <a:t> </a:t>
            </a:r>
            <a:r>
              <a:rPr lang="en-US" sz="2400" dirty="0" err="1">
                <a:latin typeface="Raleway" panose="020B0503030101060003" pitchFamily="34" charset="77"/>
              </a:rPr>
              <a:t>informata</a:t>
            </a:r>
            <a:r>
              <a:rPr lang="en-US" sz="2400" dirty="0">
                <a:latin typeface="Raleway" panose="020B0503030101060003" pitchFamily="34" charset="77"/>
              </a:rPr>
              <a:t> e </a:t>
            </a:r>
            <a:r>
              <a:rPr lang="en-US" sz="2400" dirty="0" err="1">
                <a:latin typeface="Raleway" panose="020B0503030101060003" pitchFamily="34" charset="77"/>
              </a:rPr>
              <a:t>consapevole</a:t>
            </a:r>
            <a:r>
              <a:rPr lang="en-US" sz="2400" dirty="0">
                <a:latin typeface="Raleway" panose="020B0503030101060003" pitchFamily="34" charset="77"/>
              </a:rPr>
              <a:t> </a:t>
            </a:r>
            <a:r>
              <a:rPr lang="en-US" sz="2400" dirty="0" err="1">
                <a:latin typeface="Raleway" panose="020B0503030101060003" pitchFamily="34" charset="77"/>
              </a:rPr>
              <a:t>organizziamo</a:t>
            </a:r>
            <a:r>
              <a:rPr lang="en-US" sz="2400" dirty="0">
                <a:latin typeface="Raleway" panose="020B0503030101060003" pitchFamily="34" charset="77"/>
              </a:rPr>
              <a:t> </a:t>
            </a:r>
            <a:r>
              <a:rPr lang="en-US" sz="2400" dirty="0" err="1">
                <a:latin typeface="Raleway" panose="020B0503030101060003" pitchFamily="34" charset="77"/>
              </a:rPr>
              <a:t>incontri</a:t>
            </a:r>
            <a:r>
              <a:rPr lang="en-US" sz="2400" dirty="0">
                <a:latin typeface="Raleway" panose="020B0503030101060003" pitchFamily="34" charset="77"/>
              </a:rPr>
              <a:t> di </a:t>
            </a:r>
            <a:r>
              <a:rPr lang="en-US" sz="2400" dirty="0" err="1">
                <a:latin typeface="Raleway" panose="020B0503030101060003" pitchFamily="34" charset="77"/>
              </a:rPr>
              <a:t>orientamento</a:t>
            </a:r>
            <a:r>
              <a:rPr lang="en-US" sz="2400" dirty="0">
                <a:latin typeface="Raleway" panose="020B0503030101060003" pitchFamily="34" charset="77"/>
              </a:rPr>
              <a:t> </a:t>
            </a:r>
            <a:r>
              <a:rPr lang="en-US" sz="2400" dirty="0" err="1">
                <a:latin typeface="Raleway" panose="020B0503030101060003" pitchFamily="34" charset="77"/>
              </a:rPr>
              <a:t>rivolti</a:t>
            </a:r>
            <a:r>
              <a:rPr lang="en-US" sz="2400" dirty="0">
                <a:latin typeface="Raleway" panose="020B0503030101060003" pitchFamily="34" charset="77"/>
              </a:rPr>
              <a:t> a </a:t>
            </a:r>
            <a:r>
              <a:rPr lang="en-US" sz="2400" dirty="0" err="1">
                <a:latin typeface="Raleway" panose="020B0503030101060003" pitchFamily="34" charset="77"/>
              </a:rPr>
              <a:t>studenti</a:t>
            </a:r>
            <a:r>
              <a:rPr lang="en-US" sz="2400" dirty="0">
                <a:latin typeface="Raleway" panose="020B0503030101060003" pitchFamily="34" charset="77"/>
              </a:rPr>
              <a:t>/</a:t>
            </a:r>
            <a:r>
              <a:rPr lang="en-US" sz="2400" dirty="0" err="1">
                <a:latin typeface="Raleway" panose="020B0503030101060003" pitchFamily="34" charset="77"/>
              </a:rPr>
              <a:t>esse</a:t>
            </a:r>
            <a:r>
              <a:rPr lang="en-US" sz="2400" dirty="0">
                <a:latin typeface="Raleway" panose="020B0503030101060003" pitchFamily="34" charset="77"/>
              </a:rPr>
              <a:t> </a:t>
            </a:r>
            <a:r>
              <a:rPr lang="en-US" sz="2400" dirty="0" err="1">
                <a:latin typeface="Raleway" panose="020B0503030101060003" pitchFamily="34" charset="77"/>
              </a:rPr>
              <a:t>degli</a:t>
            </a:r>
            <a:r>
              <a:rPr lang="en-US" sz="2400" dirty="0">
                <a:latin typeface="Raleway" panose="020B0503030101060003" pitchFamily="34" charset="77"/>
              </a:rPr>
              <a:t> </a:t>
            </a:r>
            <a:r>
              <a:rPr lang="en-US" sz="2400" dirty="0" err="1">
                <a:latin typeface="Raleway" panose="020B0503030101060003" pitchFamily="34" charset="77"/>
              </a:rPr>
              <a:t>ultimi</a:t>
            </a:r>
            <a:r>
              <a:rPr lang="en-US" sz="2400" dirty="0">
                <a:latin typeface="Raleway" panose="020B0503030101060003" pitchFamily="34" charset="77"/>
              </a:rPr>
              <a:t> anni </a:t>
            </a:r>
            <a:r>
              <a:rPr lang="en-US" sz="2400" dirty="0" err="1">
                <a:latin typeface="Raleway" panose="020B0503030101060003" pitchFamily="34" charset="77"/>
              </a:rPr>
              <a:t>della</a:t>
            </a:r>
            <a:r>
              <a:rPr lang="en-US" sz="2400" dirty="0">
                <a:latin typeface="Raleway" panose="020B0503030101060003" pitchFamily="34" charset="77"/>
              </a:rPr>
              <a:t> </a:t>
            </a:r>
            <a:r>
              <a:rPr lang="en-US" sz="2400" dirty="0" err="1">
                <a:latin typeface="Raleway" panose="020B0503030101060003" pitchFamily="34" charset="77"/>
              </a:rPr>
              <a:t>scuola</a:t>
            </a:r>
            <a:r>
              <a:rPr lang="en-US" sz="2400" dirty="0">
                <a:latin typeface="Raleway" panose="020B0503030101060003" pitchFamily="34" charset="77"/>
              </a:rPr>
              <a:t> </a:t>
            </a:r>
            <a:r>
              <a:rPr lang="en-US" sz="2400" dirty="0" err="1">
                <a:latin typeface="Raleway" panose="020B0503030101060003" pitchFamily="34" charset="77"/>
              </a:rPr>
              <a:t>superiore</a:t>
            </a:r>
            <a:r>
              <a:rPr lang="en-US" sz="2400" dirty="0">
                <a:latin typeface="Raleway" panose="020B0503030101060003" pitchFamily="34" charset="77"/>
              </a:rPr>
              <a:t>.</a:t>
            </a:r>
          </a:p>
          <a:p>
            <a:r>
              <a:rPr lang="en-US" sz="2400" dirty="0">
                <a:latin typeface="Raleway" panose="020B0503030101060003" pitchFamily="34" charset="77"/>
              </a:rPr>
              <a:t>	Staff </a:t>
            </a:r>
            <a:r>
              <a:rPr lang="en-US" sz="2400" dirty="0" err="1">
                <a:latin typeface="Raleway" panose="020B0503030101060003" pitchFamily="34" charset="77"/>
              </a:rPr>
              <a:t>composto</a:t>
            </a:r>
            <a:r>
              <a:rPr lang="en-US" sz="2400" dirty="0">
                <a:latin typeface="Raleway" panose="020B0503030101060003" pitchFamily="34" charset="77"/>
              </a:rPr>
              <a:t> da 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sz="2400" dirty="0" err="1">
                <a:latin typeface="Raleway" panose="020B0503030101060003" pitchFamily="34" charset="77"/>
              </a:rPr>
              <a:t>personale</a:t>
            </a:r>
            <a:r>
              <a:rPr lang="en-US" sz="2400" dirty="0">
                <a:latin typeface="Raleway" panose="020B0503030101060003" pitchFamily="34" charset="77"/>
              </a:rPr>
              <a:t> </a:t>
            </a:r>
            <a:r>
              <a:rPr lang="en-US" sz="2400" dirty="0" err="1">
                <a:latin typeface="Raleway" panose="020B0503030101060003" pitchFamily="34" charset="77"/>
              </a:rPr>
              <a:t>delle</a:t>
            </a:r>
            <a:r>
              <a:rPr lang="en-US" sz="2400" dirty="0">
                <a:latin typeface="Raleway" panose="020B0503030101060003" pitchFamily="34" charset="77"/>
              </a:rPr>
              <a:t> </a:t>
            </a:r>
            <a:r>
              <a:rPr lang="en-US" sz="2400" dirty="0" err="1">
                <a:latin typeface="Raleway" panose="020B0503030101060003" pitchFamily="34" charset="77"/>
              </a:rPr>
              <a:t>segreterie</a:t>
            </a:r>
            <a:r>
              <a:rPr lang="en-US" sz="2400" dirty="0">
                <a:latin typeface="Raleway" panose="020B0503030101060003" pitchFamily="34" charset="77"/>
              </a:rPr>
              <a:t> </a:t>
            </a:r>
            <a:r>
              <a:rPr lang="en-US" sz="2400" dirty="0" err="1">
                <a:latin typeface="Raleway" panose="020B0503030101060003" pitchFamily="34" charset="77"/>
              </a:rPr>
              <a:t>didattiche</a:t>
            </a:r>
            <a:r>
              <a:rPr lang="en-US" sz="2400" dirty="0">
                <a:latin typeface="Raleway" panose="020B0503030101060003" pitchFamily="34" charset="77"/>
              </a:rPr>
              <a:t>, 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sz="2400" dirty="0" err="1">
                <a:latin typeface="Raleway" panose="020B0503030101060003" pitchFamily="34" charset="77"/>
              </a:rPr>
              <a:t>ricercatori</a:t>
            </a:r>
            <a:r>
              <a:rPr lang="en-US" sz="2400" dirty="0">
                <a:latin typeface="Raleway" panose="020B0503030101060003" pitchFamily="34" charset="77"/>
              </a:rPr>
              <a:t> e </a:t>
            </a:r>
            <a:r>
              <a:rPr lang="en-US" sz="2400" dirty="0" err="1">
                <a:latin typeface="Raleway" panose="020B0503030101060003" pitchFamily="34" charset="77"/>
              </a:rPr>
              <a:t>ricercatrici</a:t>
            </a:r>
            <a:endParaRPr lang="en-US" sz="2400" dirty="0">
              <a:latin typeface="Raleway" panose="020B0503030101060003" pitchFamily="34" charset="77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en-US" sz="2400" dirty="0" err="1">
                <a:latin typeface="Raleway" panose="020B0503030101060003" pitchFamily="34" charset="77"/>
              </a:rPr>
              <a:t>studenti</a:t>
            </a:r>
            <a:r>
              <a:rPr lang="en-US" sz="2400" dirty="0">
                <a:latin typeface="Raleway" panose="020B0503030101060003" pitchFamily="34" charset="77"/>
              </a:rPr>
              <a:t> e </a:t>
            </a:r>
            <a:r>
              <a:rPr lang="en-US" sz="2400" dirty="0" err="1">
                <a:latin typeface="Raleway" panose="020B0503030101060003" pitchFamily="34" charset="77"/>
              </a:rPr>
              <a:t>studentesse</a:t>
            </a:r>
            <a:r>
              <a:rPr lang="en-US" sz="2400" dirty="0">
                <a:latin typeface="Raleway" panose="020B0503030101060003" pitchFamily="34" charset="77"/>
              </a:rPr>
              <a:t> </a:t>
            </a:r>
            <a:r>
              <a:rPr lang="en-US" sz="2400" dirty="0" err="1">
                <a:latin typeface="Raleway" panose="020B0503030101060003" pitchFamily="34" charset="77"/>
              </a:rPr>
              <a:t>universitari</a:t>
            </a:r>
            <a:endParaRPr lang="en-US" sz="2400" dirty="0">
              <a:latin typeface="Raleway" panose="020B0503030101060003" pitchFamily="34" charset="77"/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37283C35-EC6E-3881-D1ED-D202E5DA133B}"/>
              </a:ext>
            </a:extLst>
          </p:cNvPr>
          <p:cNvSpPr txBox="1"/>
          <p:nvPr/>
        </p:nvSpPr>
        <p:spPr>
          <a:xfrm>
            <a:off x="400246" y="1673149"/>
            <a:ext cx="11081598" cy="193899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endParaRPr lang="en-US" sz="2400" dirty="0">
              <a:latin typeface="Raleway" panose="020B0503030101060003" pitchFamily="34" charset="77"/>
            </a:endParaRPr>
          </a:p>
          <a:p>
            <a:pPr algn="r"/>
            <a:r>
              <a:rPr lang="en-US" sz="2400" dirty="0">
                <a:latin typeface="Raleway" panose="020B0503030101060003" pitchFamily="34" charset="77"/>
              </a:rPr>
              <a:t>Che </a:t>
            </a:r>
            <a:r>
              <a:rPr lang="en-US" sz="2400" dirty="0" err="1">
                <a:latin typeface="Raleway" panose="020B0503030101060003" pitchFamily="34" charset="77"/>
              </a:rPr>
              <a:t>fornisce</a:t>
            </a:r>
            <a:r>
              <a:rPr lang="en-US" sz="2400" dirty="0">
                <a:latin typeface="Raleway" panose="020B0503030101060003" pitchFamily="34" charset="77"/>
              </a:rPr>
              <a:t> </a:t>
            </a:r>
            <a:r>
              <a:rPr lang="en-US" sz="2400" dirty="0" err="1">
                <a:latin typeface="Raleway" panose="020B0503030101060003" pitchFamily="34" charset="77"/>
              </a:rPr>
              <a:t>informazioni</a:t>
            </a:r>
            <a:r>
              <a:rPr lang="en-US" sz="2400" dirty="0">
                <a:latin typeface="Raleway" panose="020B0503030101060003" pitchFamily="34" charset="77"/>
              </a:rPr>
              <a:t>:</a:t>
            </a:r>
          </a:p>
          <a:p>
            <a:pPr marL="742950" lvl="1" indent="-285750" algn="r">
              <a:buFont typeface="Wingdings" pitchFamily="2" charset="2"/>
              <a:buChar char="ü"/>
            </a:pPr>
            <a:r>
              <a:rPr lang="en-US" sz="2400" dirty="0" err="1">
                <a:latin typeface="Raleway" panose="020B0503030101060003" pitchFamily="34" charset="77"/>
              </a:rPr>
              <a:t>sull'offerta</a:t>
            </a:r>
            <a:r>
              <a:rPr lang="en-US" sz="2400" dirty="0">
                <a:latin typeface="Raleway" panose="020B0503030101060003" pitchFamily="34" charset="77"/>
              </a:rPr>
              <a:t> </a:t>
            </a:r>
            <a:r>
              <a:rPr lang="en-US" sz="2400" dirty="0" err="1">
                <a:latin typeface="Raleway" panose="020B0503030101060003" pitchFamily="34" charset="77"/>
              </a:rPr>
              <a:t>formativa</a:t>
            </a:r>
            <a:r>
              <a:rPr lang="en-US" sz="2400" dirty="0">
                <a:latin typeface="Raleway" panose="020B0503030101060003" pitchFamily="34" charset="77"/>
              </a:rPr>
              <a:t>, </a:t>
            </a:r>
          </a:p>
          <a:p>
            <a:pPr marL="742950" lvl="1" indent="-285750" algn="r">
              <a:buFont typeface="Wingdings" pitchFamily="2" charset="2"/>
              <a:buChar char="ü"/>
            </a:pPr>
            <a:r>
              <a:rPr lang="en-US" sz="2400" dirty="0" err="1">
                <a:latin typeface="Raleway" panose="020B0503030101060003" pitchFamily="34" charset="77"/>
              </a:rPr>
              <a:t>sulle</a:t>
            </a:r>
            <a:r>
              <a:rPr lang="en-US" sz="2400" dirty="0">
                <a:latin typeface="Raleway" panose="020B0503030101060003" pitchFamily="34" charset="77"/>
              </a:rPr>
              <a:t> </a:t>
            </a:r>
            <a:r>
              <a:rPr lang="en-US" sz="2400" dirty="0" err="1">
                <a:latin typeface="Raleway" panose="020B0503030101060003" pitchFamily="34" charset="77"/>
              </a:rPr>
              <a:t>modalità</a:t>
            </a:r>
            <a:r>
              <a:rPr lang="en-US" sz="2400" dirty="0">
                <a:latin typeface="Raleway" panose="020B0503030101060003" pitchFamily="34" charset="77"/>
              </a:rPr>
              <a:t> di accesso </a:t>
            </a:r>
          </a:p>
          <a:p>
            <a:pPr algn="r"/>
            <a:r>
              <a:rPr lang="en-US" sz="2400" dirty="0">
                <a:latin typeface="Raleway" panose="020B0503030101060003" pitchFamily="34" charset="77"/>
              </a:rPr>
              <a:t>    e </a:t>
            </a:r>
            <a:r>
              <a:rPr lang="en-US" sz="2400" dirty="0" err="1">
                <a:latin typeface="Raleway" panose="020B0503030101060003" pitchFamily="34" charset="77"/>
              </a:rPr>
              <a:t>accompagna</a:t>
            </a:r>
            <a:r>
              <a:rPr lang="en-US" sz="2400" dirty="0">
                <a:latin typeface="Raleway" panose="020B0503030101060003" pitchFamily="34" charset="77"/>
              </a:rPr>
              <a:t> </a:t>
            </a:r>
            <a:r>
              <a:rPr lang="en-US" sz="2400" dirty="0" err="1">
                <a:latin typeface="Raleway" panose="020B0503030101060003" pitchFamily="34" charset="77"/>
              </a:rPr>
              <a:t>gli</a:t>
            </a:r>
            <a:r>
              <a:rPr lang="en-US" sz="2400" dirty="0">
                <a:latin typeface="Raleway" panose="020B0503030101060003" pitchFamily="34" charset="77"/>
              </a:rPr>
              <a:t> </a:t>
            </a:r>
            <a:r>
              <a:rPr lang="en-US" sz="2400" dirty="0" err="1">
                <a:latin typeface="Raleway" panose="020B0503030101060003" pitchFamily="34" charset="77"/>
              </a:rPr>
              <a:t>studenti</a:t>
            </a:r>
            <a:r>
              <a:rPr lang="en-US" sz="2400" dirty="0">
                <a:latin typeface="Raleway" panose="020B0503030101060003" pitchFamily="34" charset="77"/>
              </a:rPr>
              <a:t> in </a:t>
            </a:r>
            <a:r>
              <a:rPr lang="en-US" sz="2400" dirty="0" err="1">
                <a:latin typeface="Raleway" panose="020B0503030101060003" pitchFamily="34" charset="77"/>
              </a:rPr>
              <a:t>visite</a:t>
            </a:r>
            <a:r>
              <a:rPr lang="en-US" sz="2400" dirty="0">
                <a:latin typeface="Raleway" panose="020B0503030101060003" pitchFamily="34" charset="77"/>
              </a:rPr>
              <a:t> ai </a:t>
            </a:r>
            <a:r>
              <a:rPr lang="en-US" sz="2400" dirty="0" err="1">
                <a:latin typeface="Raleway" panose="020B0503030101060003" pitchFamily="34" charset="77"/>
              </a:rPr>
              <a:t>laboratori</a:t>
            </a:r>
            <a:r>
              <a:rPr lang="en-US" sz="2400" dirty="0">
                <a:latin typeface="Raleway" panose="020B0503030101060003" pitchFamily="34" charset="77"/>
              </a:rPr>
              <a:t> e alle </a:t>
            </a:r>
            <a:r>
              <a:rPr lang="en-US" sz="2400" dirty="0" err="1">
                <a:latin typeface="Raleway" panose="020B0503030101060003" pitchFamily="34" charset="77"/>
              </a:rPr>
              <a:t>strutture</a:t>
            </a:r>
            <a:r>
              <a:rPr lang="en-US" sz="2400" dirty="0">
                <a:latin typeface="Raleway" panose="020B0503030101060003" pitchFamily="34" charset="77"/>
              </a:rPr>
              <a:t> </a:t>
            </a:r>
            <a:r>
              <a:rPr lang="en-US" sz="2400" dirty="0" err="1">
                <a:latin typeface="Raleway" panose="020B0503030101060003" pitchFamily="34" charset="77"/>
              </a:rPr>
              <a:t>didattiche</a:t>
            </a:r>
            <a:r>
              <a:rPr lang="en-US" sz="2400" dirty="0">
                <a:latin typeface="Raleway" panose="020B0503030101060003" pitchFamily="34" charset="77"/>
              </a:rPr>
              <a:t>. 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2196B3CC-32B2-80D7-A020-43C0A044A3C8}"/>
              </a:ext>
            </a:extLst>
          </p:cNvPr>
          <p:cNvSpPr txBox="1"/>
          <p:nvPr/>
        </p:nvSpPr>
        <p:spPr>
          <a:xfrm>
            <a:off x="49301" y="3848436"/>
            <a:ext cx="12077741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dirty="0" err="1">
                <a:latin typeface="Raleway" panose="020B0503030101060003" pitchFamily="34" charset="77"/>
              </a:rPr>
              <a:t>Orientarsi</a:t>
            </a:r>
            <a:r>
              <a:rPr lang="en-US" sz="2400" dirty="0">
                <a:latin typeface="Raleway" panose="020B0503030101060003" pitchFamily="34" charset="77"/>
              </a:rPr>
              <a:t> a Roma Tre – </a:t>
            </a:r>
            <a:r>
              <a:rPr lang="en-US" sz="2400" dirty="0" err="1">
                <a:latin typeface="Raleway" panose="020B0503030101060003" pitchFamily="34" charset="77"/>
              </a:rPr>
              <a:t>luglio</a:t>
            </a:r>
            <a:r>
              <a:rPr lang="en-US" sz="2400" dirty="0">
                <a:latin typeface="Raleway" panose="020B0503030101060003" pitchFamily="34" charset="77"/>
              </a:rPr>
              <a:t> 2025 </a:t>
            </a:r>
            <a:r>
              <a:rPr lang="en-US" dirty="0">
                <a:latin typeface="Raleway" panose="020B0503030101060003" pitchFamily="34" charset="77"/>
              </a:rPr>
              <a:t>(circa 100 </a:t>
            </a:r>
            <a:r>
              <a:rPr lang="en-US" dirty="0" err="1">
                <a:latin typeface="Raleway" panose="020B0503030101060003" pitchFamily="34" charset="77"/>
              </a:rPr>
              <a:t>partecipanti</a:t>
            </a:r>
            <a:r>
              <a:rPr lang="en-US" dirty="0">
                <a:latin typeface="Raleway" panose="020B0503030101060003" pitchFamily="34" charset="77"/>
              </a:rPr>
              <a:t> </a:t>
            </a:r>
            <a:r>
              <a:rPr lang="en-US" dirty="0" err="1">
                <a:latin typeface="Raleway" panose="020B0503030101060003" pitchFamily="34" charset="77"/>
              </a:rPr>
              <a:t>sia</a:t>
            </a:r>
            <a:r>
              <a:rPr lang="en-US" dirty="0">
                <a:latin typeface="Raleway" panose="020B0503030101060003" pitchFamily="34" charset="77"/>
              </a:rPr>
              <a:t> </a:t>
            </a:r>
            <a:r>
              <a:rPr lang="en-US" dirty="0" err="1">
                <a:latin typeface="Raleway" panose="020B0503030101060003" pitchFamily="34" charset="77"/>
              </a:rPr>
              <a:t>nel</a:t>
            </a:r>
            <a:r>
              <a:rPr lang="en-US" dirty="0">
                <a:latin typeface="Raleway" panose="020B0503030101060003" pitchFamily="34" charset="77"/>
              </a:rPr>
              <a:t> 2023 </a:t>
            </a:r>
            <a:r>
              <a:rPr lang="en-US" dirty="0" err="1">
                <a:latin typeface="Raleway" panose="020B0503030101060003" pitchFamily="34" charset="77"/>
              </a:rPr>
              <a:t>che</a:t>
            </a:r>
            <a:r>
              <a:rPr lang="en-US" dirty="0">
                <a:latin typeface="Raleway" panose="020B0503030101060003" pitchFamily="34" charset="77"/>
              </a:rPr>
              <a:t> </a:t>
            </a:r>
            <a:r>
              <a:rPr lang="en-US" dirty="0" err="1">
                <a:latin typeface="Raleway" panose="020B0503030101060003" pitchFamily="34" charset="77"/>
              </a:rPr>
              <a:t>nel</a:t>
            </a:r>
            <a:r>
              <a:rPr lang="en-US" dirty="0">
                <a:latin typeface="Raleway" panose="020B0503030101060003" pitchFamily="34" charset="77"/>
              </a:rPr>
              <a:t> 2024) </a:t>
            </a:r>
            <a:r>
              <a:rPr lang="en-US" sz="2400" dirty="0">
                <a:latin typeface="Raleway" panose="020B0503030101060003" pitchFamily="34" charset="77"/>
              </a:rPr>
              <a:t>al </a:t>
            </a:r>
            <a:r>
              <a:rPr lang="en-US" sz="2400" dirty="0" err="1">
                <a:latin typeface="Raleway" panose="020B0503030101060003" pitchFamily="34" charset="77"/>
              </a:rPr>
              <a:t>Rettorato</a:t>
            </a:r>
            <a:endParaRPr lang="en-US" sz="2400" dirty="0">
              <a:latin typeface="Raleway" panose="020B0503030101060003" pitchFamily="34" charset="77"/>
            </a:endParaRPr>
          </a:p>
          <a:p>
            <a:r>
              <a:rPr lang="en-US" sz="2400" dirty="0" err="1">
                <a:latin typeface="Raleway" panose="020B0503030101060003" pitchFamily="34" charset="77"/>
              </a:rPr>
              <a:t>Giornata</a:t>
            </a:r>
            <a:r>
              <a:rPr lang="en-US" sz="2400" dirty="0">
                <a:latin typeface="Raleway" panose="020B0503030101060003" pitchFamily="34" charset="77"/>
              </a:rPr>
              <a:t> di Vita </a:t>
            </a:r>
            <a:r>
              <a:rPr lang="en-US" sz="2400" dirty="0" err="1">
                <a:latin typeface="Raleway" panose="020B0503030101060003" pitchFamily="34" charset="77"/>
              </a:rPr>
              <a:t>Universitaria</a:t>
            </a:r>
            <a:r>
              <a:rPr lang="en-US" sz="2400" dirty="0">
                <a:latin typeface="Raleway" panose="020B0503030101060003" pitchFamily="34" charset="77"/>
              </a:rPr>
              <a:t> - 6 </a:t>
            </a:r>
            <a:r>
              <a:rPr lang="en-US" sz="2400" dirty="0" err="1">
                <a:latin typeface="Raleway" panose="020B0503030101060003" pitchFamily="34" charset="77"/>
              </a:rPr>
              <a:t>marzo</a:t>
            </a:r>
            <a:r>
              <a:rPr lang="en-US" sz="2400" dirty="0">
                <a:latin typeface="Raleway" panose="020B0503030101060003" pitchFamily="34" charset="77"/>
              </a:rPr>
              <a:t> 2025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aleway" panose="020B0503030101060003" pitchFamily="34" charset="77"/>
                <a:ea typeface="+mn-ea"/>
                <a:cs typeface="+mn-cs"/>
              </a:rPr>
              <a:t>(circa 150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aleway" panose="020B0503030101060003" pitchFamily="34" charset="77"/>
                <a:ea typeface="+mn-ea"/>
                <a:cs typeface="+mn-cs"/>
              </a:rPr>
              <a:t>partecipanti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aleway" panose="020B0503030101060003" pitchFamily="34" charset="77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aleway" panose="020B0503030101060003" pitchFamily="34" charset="77"/>
                <a:ea typeface="+mn-ea"/>
                <a:cs typeface="+mn-cs"/>
              </a:rPr>
              <a:t>sia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aleway" panose="020B0503030101060003" pitchFamily="34" charset="77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aleway" panose="020B0503030101060003" pitchFamily="34" charset="77"/>
                <a:ea typeface="+mn-ea"/>
                <a:cs typeface="+mn-cs"/>
              </a:rPr>
              <a:t>nel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aleway" panose="020B0503030101060003" pitchFamily="34" charset="77"/>
                <a:ea typeface="+mn-ea"/>
                <a:cs typeface="+mn-cs"/>
              </a:rPr>
              <a:t> 2023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aleway" panose="020B0503030101060003" pitchFamily="34" charset="77"/>
                <a:ea typeface="+mn-ea"/>
                <a:cs typeface="+mn-cs"/>
              </a:rPr>
              <a:t>che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aleway" panose="020B0503030101060003" pitchFamily="34" charset="77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aleway" panose="020B0503030101060003" pitchFamily="34" charset="77"/>
                <a:ea typeface="+mn-ea"/>
                <a:cs typeface="+mn-cs"/>
              </a:rPr>
              <a:t>nel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aleway" panose="020B0503030101060003" pitchFamily="34" charset="77"/>
                <a:ea typeface="+mn-ea"/>
                <a:cs typeface="+mn-cs"/>
              </a:rPr>
              <a:t> 2024) </a:t>
            </a:r>
            <a:endParaRPr lang="en-US" sz="2400" dirty="0">
              <a:latin typeface="Raleway" panose="020B0503030101060003" pitchFamily="34" charset="77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1BE2A512-349C-CBBC-F785-6CA477357991}"/>
              </a:ext>
            </a:extLst>
          </p:cNvPr>
          <p:cNvSpPr txBox="1"/>
          <p:nvPr/>
        </p:nvSpPr>
        <p:spPr>
          <a:xfrm>
            <a:off x="400246" y="5333258"/>
            <a:ext cx="11081598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latin typeface="Raleway" panose="020B0503030101060003" pitchFamily="34" charset="77"/>
              </a:rPr>
              <a:t>Il 6 </a:t>
            </a:r>
            <a:r>
              <a:rPr lang="en-US" sz="2400" dirty="0" err="1">
                <a:latin typeface="Raleway" panose="020B0503030101060003" pitchFamily="34" charset="77"/>
              </a:rPr>
              <a:t>marzo</a:t>
            </a:r>
            <a:r>
              <a:rPr lang="en-US" sz="2400" dirty="0">
                <a:latin typeface="Raleway" panose="020B0503030101060003" pitchFamily="34" charset="77"/>
              </a:rPr>
              <a:t> </a:t>
            </a:r>
            <a:r>
              <a:rPr lang="en-US" sz="2400" dirty="0" err="1">
                <a:latin typeface="Raleway" panose="020B0503030101060003" pitchFamily="34" charset="77"/>
              </a:rPr>
              <a:t>svolgeremo</a:t>
            </a:r>
            <a:r>
              <a:rPr lang="en-US" sz="2400" dirty="0">
                <a:latin typeface="Raleway" panose="020B0503030101060003" pitchFamily="34" charset="77"/>
              </a:rPr>
              <a:t> </a:t>
            </a:r>
            <a:r>
              <a:rPr lang="en-US" sz="2400" dirty="0" err="1">
                <a:latin typeface="Raleway" panose="020B0503030101060003" pitchFamily="34" charset="77"/>
              </a:rPr>
              <a:t>anche</a:t>
            </a:r>
            <a:r>
              <a:rPr lang="en-US" sz="2400" dirty="0">
                <a:latin typeface="Raleway" panose="020B0503030101060003" pitchFamily="34" charset="77"/>
              </a:rPr>
              <a:t> la </a:t>
            </a:r>
            <a:r>
              <a:rPr lang="en-US" sz="2400" b="1" dirty="0" err="1">
                <a:latin typeface="Raleway" panose="020B0503030101060003" pitchFamily="34" charset="77"/>
              </a:rPr>
              <a:t>simulazioni</a:t>
            </a:r>
            <a:r>
              <a:rPr lang="en-US" sz="2400" b="1" dirty="0">
                <a:latin typeface="Raleway" panose="020B0503030101060003" pitchFamily="34" charset="77"/>
              </a:rPr>
              <a:t> </a:t>
            </a:r>
            <a:r>
              <a:rPr lang="en-US" sz="2400" b="1" dirty="0" err="1">
                <a:latin typeface="Raleway" panose="020B0503030101060003" pitchFamily="34" charset="77"/>
              </a:rPr>
              <a:t>della</a:t>
            </a:r>
            <a:r>
              <a:rPr lang="en-US" sz="2400" b="1" dirty="0">
                <a:latin typeface="Raleway" panose="020B0503030101060003" pitchFamily="34" charset="77"/>
              </a:rPr>
              <a:t> </a:t>
            </a:r>
            <a:r>
              <a:rPr lang="en-US" sz="2400" b="1" dirty="0" err="1">
                <a:latin typeface="Raleway" panose="020B0503030101060003" pitchFamily="34" charset="77"/>
              </a:rPr>
              <a:t>prova</a:t>
            </a:r>
            <a:r>
              <a:rPr lang="en-US" sz="2400" b="1" dirty="0">
                <a:latin typeface="Raleway" panose="020B0503030101060003" pitchFamily="34" charset="77"/>
              </a:rPr>
              <a:t> di accesso</a:t>
            </a:r>
            <a:r>
              <a:rPr lang="en-US" sz="2400" dirty="0">
                <a:latin typeface="Raleway" panose="020B0503030101060003" pitchFamily="34" charset="77"/>
              </a:rPr>
              <a:t>, con un nostro test </a:t>
            </a:r>
            <a:r>
              <a:rPr lang="en-US" sz="2400" dirty="0" err="1">
                <a:latin typeface="Raleway" panose="020B0503030101060003" pitchFamily="34" charset="77"/>
              </a:rPr>
              <a:t>simil</a:t>
            </a:r>
            <a:r>
              <a:rPr lang="en-US" sz="2400" dirty="0">
                <a:latin typeface="Raleway" panose="020B0503030101060003" pitchFamily="34" charset="77"/>
              </a:rPr>
              <a:t> CISIA e </a:t>
            </a:r>
            <a:r>
              <a:rPr lang="en-US" sz="2400" dirty="0" err="1">
                <a:latin typeface="Raleway" panose="020B0503030101060003" pitchFamily="34" charset="77"/>
              </a:rPr>
              <a:t>dando</a:t>
            </a:r>
            <a:r>
              <a:rPr lang="en-US" sz="2400" dirty="0">
                <a:latin typeface="Raleway" panose="020B0503030101060003" pitchFamily="34" charset="77"/>
              </a:rPr>
              <a:t> </a:t>
            </a:r>
            <a:r>
              <a:rPr lang="en-US" sz="2400" dirty="0" err="1">
                <a:latin typeface="Raleway" panose="020B0503030101060003" pitchFamily="34" charset="77"/>
              </a:rPr>
              <a:t>tutte</a:t>
            </a:r>
            <a:r>
              <a:rPr lang="en-US" sz="2400" dirty="0">
                <a:latin typeface="Raleway" panose="020B0503030101060003" pitchFamily="34" charset="77"/>
              </a:rPr>
              <a:t> le </a:t>
            </a:r>
            <a:r>
              <a:rPr lang="en-US" sz="2400" dirty="0" err="1">
                <a:latin typeface="Raleway" panose="020B0503030101060003" pitchFamily="34" charset="77"/>
              </a:rPr>
              <a:t>informazioni</a:t>
            </a:r>
            <a:r>
              <a:rPr lang="en-US" sz="2400" dirty="0">
                <a:latin typeface="Raleway" panose="020B0503030101060003" pitchFamily="34" charset="77"/>
              </a:rPr>
              <a:t> </a:t>
            </a:r>
            <a:r>
              <a:rPr lang="en-US" sz="2400" dirty="0" err="1">
                <a:latin typeface="Raleway" panose="020B0503030101060003" pitchFamily="34" charset="77"/>
              </a:rPr>
              <a:t>utili</a:t>
            </a:r>
            <a:r>
              <a:rPr lang="en-US" sz="2400" dirty="0">
                <a:latin typeface="Raleway" panose="020B0503030101060003" pitchFamily="34" charset="77"/>
              </a:rPr>
              <a:t> ai </a:t>
            </a:r>
            <a:r>
              <a:rPr lang="en-US" sz="2400" dirty="0" err="1">
                <a:latin typeface="Raleway" panose="020B0503030101060003" pitchFamily="34" charset="77"/>
              </a:rPr>
              <a:t>partecipanti</a:t>
            </a:r>
            <a:r>
              <a:rPr lang="en-US" sz="2400" dirty="0">
                <a:latin typeface="Raleway" panose="020B0503030101060003" pitchFamily="34" charset="77"/>
              </a:rPr>
              <a:t> </a:t>
            </a:r>
          </a:p>
          <a:p>
            <a:r>
              <a:rPr lang="en-US" sz="2400" dirty="0">
                <a:latin typeface="Raleway" panose="020B0503030101060003" pitchFamily="34" charset="77"/>
              </a:rPr>
              <a:t>(</a:t>
            </a:r>
            <a:r>
              <a:rPr lang="en-US" sz="2400" dirty="0" err="1">
                <a:latin typeface="Raleway" panose="020B0503030101060003" pitchFamily="34" charset="77"/>
              </a:rPr>
              <a:t>marzo</a:t>
            </a:r>
            <a:r>
              <a:rPr lang="en-US" sz="2400" dirty="0">
                <a:latin typeface="Raleway" panose="020B0503030101060003" pitchFamily="34" charset="77"/>
              </a:rPr>
              <a:t> 2023: 32 </a:t>
            </a:r>
            <a:r>
              <a:rPr lang="en-US" sz="2400" dirty="0" err="1">
                <a:latin typeface="Raleway" panose="020B0503030101060003" pitchFamily="34" charset="77"/>
              </a:rPr>
              <a:t>partecipanti</a:t>
            </a:r>
            <a:r>
              <a:rPr lang="en-US" sz="2400" dirty="0">
                <a:latin typeface="Raleway" panose="020B0503030101060003" pitchFamily="34" charset="77"/>
              </a:rPr>
              <a:t>; </a:t>
            </a:r>
            <a:r>
              <a:rPr lang="en-US" sz="2400" dirty="0" err="1">
                <a:latin typeface="Raleway" panose="020B0503030101060003" pitchFamily="34" charset="77"/>
              </a:rPr>
              <a:t>marzo</a:t>
            </a:r>
            <a:r>
              <a:rPr lang="en-US" sz="2400" dirty="0">
                <a:latin typeface="Raleway" panose="020B0503030101060003" pitchFamily="34" charset="77"/>
              </a:rPr>
              <a:t> 2024: 21 </a:t>
            </a:r>
            <a:r>
              <a:rPr lang="en-US" sz="2400" dirty="0" err="1">
                <a:latin typeface="Raleway" panose="020B0503030101060003" pitchFamily="34" charset="77"/>
              </a:rPr>
              <a:t>partecipanti</a:t>
            </a:r>
            <a:r>
              <a:rPr lang="en-US" sz="2400" dirty="0">
                <a:latin typeface="Raleway" panose="020B0503030101060003" pitchFamily="34" charset="77"/>
              </a:rPr>
              <a:t>). </a:t>
            </a:r>
          </a:p>
        </p:txBody>
      </p:sp>
    </p:spTree>
    <p:extLst>
      <p:ext uri="{BB962C8B-B14F-4D97-AF65-F5344CB8AC3E}">
        <p14:creationId xmlns:p14="http://schemas.microsoft.com/office/powerpoint/2010/main" val="23012818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223922AE-5A9D-A8EF-BDDC-455A1D8FD991}"/>
              </a:ext>
            </a:extLst>
          </p:cNvPr>
          <p:cNvSpPr txBox="1"/>
          <p:nvPr/>
        </p:nvSpPr>
        <p:spPr>
          <a:xfrm>
            <a:off x="412518" y="186018"/>
            <a:ext cx="10795464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dirty="0">
                <a:latin typeface="Raleway" panose="020B0503030101060003" pitchFamily="34" charset="77"/>
              </a:rPr>
              <a:t>Azione D - </a:t>
            </a:r>
            <a:r>
              <a:rPr lang="en-US" sz="2800" dirty="0" err="1">
                <a:latin typeface="Raleway" panose="020B0503030101060003" pitchFamily="34" charset="77"/>
              </a:rPr>
              <a:t>Attività</a:t>
            </a:r>
            <a:r>
              <a:rPr lang="en-US" sz="2800" dirty="0">
                <a:latin typeface="Raleway" panose="020B0503030101060003" pitchFamily="34" charset="77"/>
              </a:rPr>
              <a:t> di </a:t>
            </a:r>
            <a:r>
              <a:rPr lang="en-US" sz="2800" dirty="0" err="1">
                <a:latin typeface="Raleway" panose="020B0503030101060003" pitchFamily="34" charset="77"/>
              </a:rPr>
              <a:t>autovalutazione</a:t>
            </a:r>
            <a:r>
              <a:rPr lang="en-US" sz="2800" dirty="0">
                <a:latin typeface="Raleway" panose="020B0503030101060003" pitchFamily="34" charset="77"/>
              </a:rPr>
              <a:t> e </a:t>
            </a:r>
            <a:r>
              <a:rPr lang="en-US" sz="2800" dirty="0" err="1">
                <a:latin typeface="Raleway" panose="020B0503030101060003" pitchFamily="34" charset="77"/>
              </a:rPr>
              <a:t>recupero</a:t>
            </a:r>
            <a:r>
              <a:rPr lang="en-US" sz="2800" dirty="0">
                <a:latin typeface="Raleway" panose="020B0503030101060003" pitchFamily="34" charset="77"/>
              </a:rPr>
              <a:t> </a:t>
            </a:r>
            <a:r>
              <a:rPr lang="en-US" sz="2800" dirty="0" err="1">
                <a:latin typeface="Raleway" panose="020B0503030101060003" pitchFamily="34" charset="77"/>
              </a:rPr>
              <a:t>delle</a:t>
            </a:r>
            <a:r>
              <a:rPr lang="en-US" sz="2800" dirty="0">
                <a:latin typeface="Raleway" panose="020B0503030101060003" pitchFamily="34" charset="77"/>
              </a:rPr>
              <a:t> </a:t>
            </a:r>
            <a:r>
              <a:rPr lang="en-US" sz="2800" dirty="0" err="1">
                <a:latin typeface="Raleway" panose="020B0503030101060003" pitchFamily="34" charset="77"/>
              </a:rPr>
              <a:t>conoscenze</a:t>
            </a:r>
            <a:r>
              <a:rPr lang="en-US" sz="2800" dirty="0">
                <a:latin typeface="Raleway" panose="020B0503030101060003" pitchFamily="34" charset="77"/>
              </a:rPr>
              <a:t> per </a:t>
            </a:r>
            <a:r>
              <a:rPr lang="en-US" sz="2800" dirty="0" err="1">
                <a:latin typeface="Raleway" panose="020B0503030101060003" pitchFamily="34" charset="77"/>
              </a:rPr>
              <a:t>l’ingresso</a:t>
            </a:r>
            <a:r>
              <a:rPr lang="en-US" sz="2800" dirty="0">
                <a:latin typeface="Raleway" panose="020B0503030101060003" pitchFamily="34" charset="77"/>
              </a:rPr>
              <a:t> </a:t>
            </a:r>
            <a:r>
              <a:rPr lang="en-US" sz="2800" dirty="0" err="1">
                <a:latin typeface="Raleway" panose="020B0503030101060003" pitchFamily="34" charset="77"/>
              </a:rPr>
              <a:t>all’università</a:t>
            </a:r>
            <a:endParaRPr lang="en-US" sz="2800" dirty="0">
              <a:latin typeface="Raleway" panose="020B0503030101060003" pitchFamily="34" charset="77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1311F13A-5163-9E1E-E3CB-6A8E7FDAC51A}"/>
              </a:ext>
            </a:extLst>
          </p:cNvPr>
          <p:cNvSpPr txBox="1"/>
          <p:nvPr/>
        </p:nvSpPr>
        <p:spPr>
          <a:xfrm>
            <a:off x="812052" y="1594493"/>
            <a:ext cx="10640695" cy="378565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it-IT" sz="2400" dirty="0">
                <a:latin typeface="Raleway" panose="020B0503030101060003" pitchFamily="34" charset="77"/>
                <a:ea typeface="+mn-lt"/>
                <a:cs typeface="+mn-lt"/>
              </a:rPr>
              <a:t>Utilizziamo su base regolare la piattaforma E-Learning </a:t>
            </a:r>
            <a:r>
              <a:rPr lang="it-IT" sz="2400" dirty="0">
                <a:latin typeface="Raleway" panose="020B0503030101060003" pitchFamily="34" charset="77"/>
                <a:ea typeface="+mn-lt"/>
                <a:cs typeface="+mn-lt"/>
                <a:hlinkClick r:id="rId2"/>
              </a:rPr>
              <a:t>https://elearning.matfis.uniroma3.it/course/index.php?categoryid=10</a:t>
            </a:r>
            <a:r>
              <a:rPr lang="it-IT" sz="2400" dirty="0">
                <a:latin typeface="Raleway" panose="020B0503030101060003" pitchFamily="34" charset="77"/>
                <a:ea typeface="+mn-lt"/>
                <a:cs typeface="+mn-lt"/>
              </a:rPr>
              <a:t>, implementata nei precedenti PLS, aperta sia alle matricole del Corso di Laurea in Fisica e in Matematica sia agli studenti/esse delle scuole. </a:t>
            </a:r>
          </a:p>
          <a:p>
            <a:endParaRPr lang="it-IT" sz="2400" dirty="0">
              <a:latin typeface="Raleway" panose="020B0503030101060003" pitchFamily="34" charset="77"/>
              <a:ea typeface="+mn-lt"/>
              <a:cs typeface="+mn-lt"/>
            </a:endParaRPr>
          </a:p>
          <a:p>
            <a:endParaRPr lang="it-IT" sz="2400" dirty="0">
              <a:latin typeface="Raleway" panose="020B0503030101060003" pitchFamily="34" charset="77"/>
              <a:ea typeface="+mn-lt"/>
              <a:cs typeface="+mn-lt"/>
            </a:endParaRPr>
          </a:p>
          <a:p>
            <a:r>
              <a:rPr lang="it-IT" sz="2400" dirty="0">
                <a:latin typeface="Raleway" panose="020B0503030101060003" pitchFamily="34" charset="77"/>
                <a:ea typeface="+mn-lt"/>
                <a:cs typeface="+mn-lt"/>
              </a:rPr>
              <a:t>Inoltre, in collaborazione con il PLS di Matematica, ogni anno i primi di settembre proponiamo un corso (4 o 5 incontri) di preparazione gratuito e in presenza presso le nostre aule per chi voglia ripassare la matematica di base prima dell’inizio delle lezioni universitarie e delle date di settembre/ottobre del CISIA. </a:t>
            </a:r>
            <a:endParaRPr lang="it-IT" sz="2400" dirty="0">
              <a:latin typeface="Raleway" panose="020B05030301010600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1937846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magine che contiene testo, schermata, arredo, sedia&#10;&#10;Il contenuto generato dall&amp;#39;intelligenza artificiale potrebbe non essere corretto.">
            <a:extLst>
              <a:ext uri="{FF2B5EF4-FFF2-40B4-BE49-F238E27FC236}">
                <a16:creationId xmlns:a16="http://schemas.microsoft.com/office/drawing/2014/main" id="{97A41537-52E0-7DD8-86BA-E47E650C73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5794" y="804862"/>
            <a:ext cx="5972175" cy="5248275"/>
          </a:xfrm>
          <a:prstGeom prst="rect">
            <a:avLst/>
          </a:prstGeom>
        </p:spPr>
      </p:pic>
      <p:pic>
        <p:nvPicPr>
          <p:cNvPr id="4" name="Immagine 3" descr="Immagine che contiene Carattere, logo, Elementi grafici, testo&#10;&#10;Descrizione generata automaticamente">
            <a:extLst>
              <a:ext uri="{FF2B5EF4-FFF2-40B4-BE49-F238E27FC236}">
                <a16:creationId xmlns:a16="http://schemas.microsoft.com/office/drawing/2014/main" id="{2C45C773-6053-386F-D02E-8D00E8C7D0F3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838" y="714217"/>
            <a:ext cx="4682877" cy="1334620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A4129C4B-9EEC-03E8-3ACE-E741BDFBFED1}"/>
              </a:ext>
            </a:extLst>
          </p:cNvPr>
          <p:cNvSpPr txBox="1"/>
          <p:nvPr/>
        </p:nvSpPr>
        <p:spPr>
          <a:xfrm>
            <a:off x="230152" y="2654935"/>
            <a:ext cx="5597703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dirty="0">
                <a:solidFill>
                  <a:srgbClr val="002961"/>
                </a:solidFill>
                <a:latin typeface="Raleway" panose="020B0503030101060003" pitchFamily="34" charset="77"/>
              </a:rPr>
              <a:t>PLS-</a:t>
            </a:r>
            <a:r>
              <a:rPr lang="en-US" sz="4000" dirty="0" err="1">
                <a:solidFill>
                  <a:srgbClr val="002961"/>
                </a:solidFill>
                <a:latin typeface="Raleway" panose="020B0503030101060003" pitchFamily="34" charset="77"/>
              </a:rPr>
              <a:t>Fisica</a:t>
            </a:r>
            <a:endParaRPr lang="en-US" sz="4000" dirty="0">
              <a:solidFill>
                <a:srgbClr val="002961"/>
              </a:solidFill>
              <a:latin typeface="Raleway" panose="020B0503030101060003" pitchFamily="34" charset="77"/>
            </a:endParaRPr>
          </a:p>
          <a:p>
            <a:pPr algn="ctr"/>
            <a:r>
              <a:rPr lang="en-US" sz="4000" dirty="0">
                <a:solidFill>
                  <a:srgbClr val="002961"/>
                </a:solidFill>
                <a:latin typeface="Raleway" panose="020B0503030101060003" pitchFamily="34" charset="77"/>
              </a:rPr>
              <a:t>Le </a:t>
            </a:r>
            <a:r>
              <a:rPr lang="en-US" sz="4000" dirty="0" err="1">
                <a:solidFill>
                  <a:srgbClr val="002961"/>
                </a:solidFill>
                <a:latin typeface="Raleway" panose="020B0503030101060003" pitchFamily="34" charset="77"/>
              </a:rPr>
              <a:t>attività</a:t>
            </a:r>
            <a:r>
              <a:rPr lang="en-US" sz="4000" dirty="0">
                <a:solidFill>
                  <a:srgbClr val="002961"/>
                </a:solidFill>
                <a:latin typeface="Raleway" panose="020B0503030101060003" pitchFamily="34" charset="77"/>
              </a:rPr>
              <a:t> </a:t>
            </a:r>
            <a:r>
              <a:rPr lang="en-US" sz="4000" dirty="0" err="1">
                <a:solidFill>
                  <a:srgbClr val="002961"/>
                </a:solidFill>
                <a:latin typeface="Raleway" panose="020B0503030101060003" pitchFamily="34" charset="77"/>
              </a:rPr>
              <a:t>della</a:t>
            </a:r>
            <a:r>
              <a:rPr lang="en-US" sz="4000" dirty="0">
                <a:solidFill>
                  <a:srgbClr val="002961"/>
                </a:solidFill>
                <a:latin typeface="Raleway" panose="020B0503030101060003" pitchFamily="34" charset="77"/>
              </a:rPr>
              <a:t> </a:t>
            </a:r>
            <a:r>
              <a:rPr lang="en-US" sz="4000" dirty="0" err="1">
                <a:solidFill>
                  <a:srgbClr val="002961"/>
                </a:solidFill>
                <a:latin typeface="Raleway" panose="020B0503030101060003" pitchFamily="34" charset="77"/>
              </a:rPr>
              <a:t>sede</a:t>
            </a:r>
            <a:endParaRPr lang="en-US" sz="4000" dirty="0">
              <a:solidFill>
                <a:srgbClr val="002961"/>
              </a:solidFill>
              <a:latin typeface="Raleway" panose="020B0503030101060003" pitchFamily="34" charset="77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E5E0FC95-966F-516D-0581-A484A2F5161B}"/>
              </a:ext>
            </a:extLst>
          </p:cNvPr>
          <p:cNvSpPr txBox="1"/>
          <p:nvPr/>
        </p:nvSpPr>
        <p:spPr>
          <a:xfrm>
            <a:off x="625962" y="4338963"/>
            <a:ext cx="4626201" cy="10772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dirty="0">
                <a:solidFill>
                  <a:srgbClr val="002961"/>
                </a:solidFill>
                <a:latin typeface="Raleway" panose="020B0503030101060003" pitchFamily="34" charset="77"/>
              </a:rPr>
              <a:t>Ilaria De Angelis</a:t>
            </a:r>
          </a:p>
          <a:p>
            <a:pPr algn="ctr"/>
            <a:endParaRPr lang="en-US" sz="3200" dirty="0">
              <a:solidFill>
                <a:srgbClr val="002961"/>
              </a:solidFill>
              <a:latin typeface="Raleway" panose="020B05030301010600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5735576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magine che contiene testo, elettronica, schermata, software&#10;&#10;Descrizione generata automaticamente">
            <a:extLst>
              <a:ext uri="{FF2B5EF4-FFF2-40B4-BE49-F238E27FC236}">
                <a16:creationId xmlns:a16="http://schemas.microsoft.com/office/drawing/2014/main" id="{65897A05-58AC-D195-A0A8-8D7D4E6A74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0785" y="408769"/>
            <a:ext cx="2985002" cy="6040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Immagine che contiene testo, schermata, diagramma, Carattere&#10;&#10;Descrizione generata automaticamente">
            <a:extLst>
              <a:ext uri="{FF2B5EF4-FFF2-40B4-BE49-F238E27FC236}">
                <a16:creationId xmlns:a16="http://schemas.microsoft.com/office/drawing/2014/main" id="{2022FA8D-A82B-3388-340B-2086ECAFFF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3809" y="3428999"/>
            <a:ext cx="2985002" cy="2810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0D18F538-547A-5623-BD28-B3FC6F7DE179}"/>
              </a:ext>
            </a:extLst>
          </p:cNvPr>
          <p:cNvSpPr txBox="1"/>
          <p:nvPr/>
        </p:nvSpPr>
        <p:spPr>
          <a:xfrm>
            <a:off x="1745612" y="1660972"/>
            <a:ext cx="4861395" cy="175432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dirty="0">
                <a:latin typeface="Raleway" panose="020B0503030101060003" pitchFamily="34" charset="77"/>
              </a:rPr>
              <a:t>25 </a:t>
            </a:r>
            <a:r>
              <a:rPr lang="en-US" sz="3600" dirty="0" err="1">
                <a:latin typeface="Raleway" panose="020B0503030101060003" pitchFamily="34" charset="77"/>
              </a:rPr>
              <a:t>scuole</a:t>
            </a:r>
            <a:r>
              <a:rPr lang="en-US" sz="3600" dirty="0">
                <a:latin typeface="Raleway" panose="020B0503030101060003" pitchFamily="34" charset="77"/>
              </a:rPr>
              <a:t> partner (</a:t>
            </a:r>
            <a:r>
              <a:rPr lang="en-US" sz="3600" dirty="0" err="1">
                <a:latin typeface="Raleway" panose="020B0503030101060003" pitchFamily="34" charset="77"/>
              </a:rPr>
              <a:t>principali</a:t>
            </a:r>
            <a:r>
              <a:rPr lang="en-US" sz="3600" dirty="0">
                <a:latin typeface="Raleway" panose="020B0503030101060003" pitchFamily="34" charset="77"/>
              </a:rPr>
              <a:t>) </a:t>
            </a:r>
          </a:p>
          <a:p>
            <a:pPr algn="ctr"/>
            <a:r>
              <a:rPr lang="en-US" sz="3600" dirty="0">
                <a:latin typeface="Raleway" panose="020B0503030101060003" pitchFamily="34" charset="77"/>
              </a:rPr>
              <a:t>+</a:t>
            </a:r>
          </a:p>
        </p:txBody>
      </p:sp>
      <p:pic>
        <p:nvPicPr>
          <p:cNvPr id="5" name="Immagine 4" descr="Immagine che contiene Carattere, logo, Elementi grafici, testo&#10;&#10;Descrizione generata automaticamente">
            <a:extLst>
              <a:ext uri="{FF2B5EF4-FFF2-40B4-BE49-F238E27FC236}">
                <a16:creationId xmlns:a16="http://schemas.microsoft.com/office/drawing/2014/main" id="{8B7A031A-29A8-6D7A-9CBD-C4AC34A8C11F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3307"/>
            <a:ext cx="3870146" cy="1102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792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Immagine che contiene testo, schermata&#10;&#10;Descrizione generata automaticamente">
            <a:extLst>
              <a:ext uri="{FF2B5EF4-FFF2-40B4-BE49-F238E27FC236}">
                <a16:creationId xmlns:a16="http://schemas.microsoft.com/office/drawing/2014/main" id="{CE0CDEAC-F14D-CB26-00D2-D8FE6F0EB8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7577" y="518738"/>
            <a:ext cx="1158345" cy="1550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6ADBA1ED-0B81-8254-B4FB-630EE3705E74}"/>
              </a:ext>
            </a:extLst>
          </p:cNvPr>
          <p:cNvSpPr txBox="1"/>
          <p:nvPr/>
        </p:nvSpPr>
        <p:spPr>
          <a:xfrm>
            <a:off x="-4482" y="-4482"/>
            <a:ext cx="12196482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dirty="0">
                <a:latin typeface="Raleway" panose="020B0503030101060003" pitchFamily="34" charset="77"/>
              </a:rPr>
              <a:t>Azione E - </a:t>
            </a:r>
            <a:r>
              <a:rPr lang="en-US" sz="2800" dirty="0" err="1">
                <a:latin typeface="Raleway" panose="020B0503030101060003" pitchFamily="34" charset="77"/>
              </a:rPr>
              <a:t>Crescita</a:t>
            </a:r>
            <a:r>
              <a:rPr lang="en-US" sz="2800" dirty="0">
                <a:latin typeface="Raleway" panose="020B0503030101060003" pitchFamily="34" charset="77"/>
              </a:rPr>
              <a:t> </a:t>
            </a:r>
            <a:r>
              <a:rPr lang="en-US" sz="2800" dirty="0" err="1">
                <a:latin typeface="Raleway" panose="020B0503030101060003" pitchFamily="34" charset="77"/>
              </a:rPr>
              <a:t>professionale</a:t>
            </a:r>
            <a:r>
              <a:rPr lang="en-US" sz="2800" dirty="0">
                <a:latin typeface="Raleway" panose="020B0503030101060003" pitchFamily="34" charset="77"/>
              </a:rPr>
              <a:t> </a:t>
            </a:r>
            <a:r>
              <a:rPr lang="en-US" sz="2800" dirty="0" err="1">
                <a:latin typeface="Raleway" panose="020B0503030101060003" pitchFamily="34" charset="77"/>
              </a:rPr>
              <a:t>dei</a:t>
            </a:r>
            <a:r>
              <a:rPr lang="en-US" sz="2800" dirty="0">
                <a:latin typeface="Raleway" panose="020B0503030101060003" pitchFamily="34" charset="77"/>
              </a:rPr>
              <a:t> </a:t>
            </a:r>
            <a:r>
              <a:rPr lang="en-US" sz="2800" dirty="0" err="1">
                <a:latin typeface="Raleway" panose="020B0503030101060003" pitchFamily="34" charset="77"/>
              </a:rPr>
              <a:t>docenti</a:t>
            </a:r>
            <a:r>
              <a:rPr lang="en-US" sz="2800" dirty="0">
                <a:latin typeface="Raleway" panose="020B0503030101060003" pitchFamily="34" charset="77"/>
              </a:rPr>
              <a:t> </a:t>
            </a:r>
            <a:r>
              <a:rPr lang="en-US" sz="2800" dirty="0" err="1">
                <a:latin typeface="Raleway" panose="020B0503030101060003" pitchFamily="34" charset="77"/>
              </a:rPr>
              <a:t>delle</a:t>
            </a:r>
            <a:r>
              <a:rPr lang="en-US" sz="2800" dirty="0">
                <a:latin typeface="Raleway" panose="020B0503030101060003" pitchFamily="34" charset="77"/>
              </a:rPr>
              <a:t> </a:t>
            </a:r>
            <a:r>
              <a:rPr lang="en-US" sz="2800" dirty="0" err="1">
                <a:latin typeface="Raleway" panose="020B0503030101060003" pitchFamily="34" charset="77"/>
              </a:rPr>
              <a:t>Scuole</a:t>
            </a:r>
            <a:r>
              <a:rPr lang="en-US" sz="2800" dirty="0">
                <a:latin typeface="Raleway" panose="020B0503030101060003" pitchFamily="34" charset="77"/>
              </a:rPr>
              <a:t> </a:t>
            </a:r>
            <a:r>
              <a:rPr lang="en-US" sz="2800" dirty="0" err="1">
                <a:latin typeface="Raleway" panose="020B0503030101060003" pitchFamily="34" charset="77"/>
              </a:rPr>
              <a:t>Superiori</a:t>
            </a:r>
            <a:endParaRPr lang="en-US" sz="2800" dirty="0">
              <a:latin typeface="Raleway" panose="020B0503030101060003" pitchFamily="34" charset="77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41662FD5-E01F-F9FE-4407-F2B8205F4DEA}"/>
              </a:ext>
            </a:extLst>
          </p:cNvPr>
          <p:cNvSpPr txBox="1"/>
          <p:nvPr/>
        </p:nvSpPr>
        <p:spPr>
          <a:xfrm>
            <a:off x="289560" y="884424"/>
            <a:ext cx="11490960" cy="58169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latin typeface="Raleway" panose="020B0503030101060003" pitchFamily="34" charset="77"/>
                <a:ea typeface="+mn-lt"/>
                <a:cs typeface="+mn-lt"/>
              </a:rPr>
              <a:t>1) </a:t>
            </a:r>
            <a:r>
              <a:rPr lang="en-US" sz="2400" dirty="0" err="1">
                <a:latin typeface="Raleway" panose="020B0503030101060003" pitchFamily="34" charset="77"/>
                <a:ea typeface="+mn-lt"/>
                <a:cs typeface="+mn-lt"/>
              </a:rPr>
              <a:t>Forniamo</a:t>
            </a:r>
            <a:r>
              <a:rPr lang="en-US" sz="2400" dirty="0">
                <a:latin typeface="Raleway" panose="020B0503030101060003" pitchFamily="34" charset="77"/>
                <a:ea typeface="+mn-lt"/>
                <a:cs typeface="+mn-lt"/>
              </a:rPr>
              <a:t>/</a:t>
            </a:r>
            <a:r>
              <a:rPr lang="en-US" sz="2400" dirty="0" err="1">
                <a:latin typeface="Raleway" panose="020B0503030101060003" pitchFamily="34" charset="77"/>
                <a:ea typeface="+mn-lt"/>
                <a:cs typeface="+mn-lt"/>
              </a:rPr>
              <a:t>segnaliamo</a:t>
            </a:r>
            <a:r>
              <a:rPr lang="en-US" sz="2400" dirty="0">
                <a:latin typeface="Raleway" panose="020B0503030101060003" pitchFamily="34" charset="77"/>
                <a:ea typeface="+mn-lt"/>
                <a:cs typeface="+mn-lt"/>
              </a:rPr>
              <a:t> ai </a:t>
            </a:r>
            <a:r>
              <a:rPr lang="en-US" sz="2400" dirty="0" err="1">
                <a:latin typeface="Raleway" panose="020B0503030101060003" pitchFamily="34" charset="77"/>
                <a:ea typeface="+mn-lt"/>
                <a:cs typeface="+mn-lt"/>
              </a:rPr>
              <a:t>docenti</a:t>
            </a:r>
            <a:r>
              <a:rPr lang="en-US" sz="2400" dirty="0">
                <a:latin typeface="Raleway" panose="020B0503030101060003" pitchFamily="34" charset="77"/>
                <a:ea typeface="+mn-lt"/>
                <a:cs typeface="+mn-lt"/>
              </a:rPr>
              <a:t> libri-</a:t>
            </a:r>
            <a:r>
              <a:rPr lang="en-US" sz="2400" dirty="0" err="1">
                <a:latin typeface="Raleway" panose="020B0503030101060003" pitchFamily="34" charset="77"/>
                <a:ea typeface="+mn-lt"/>
                <a:cs typeface="+mn-lt"/>
              </a:rPr>
              <a:t>manuali</a:t>
            </a:r>
            <a:r>
              <a:rPr lang="en-US" sz="2400" dirty="0">
                <a:latin typeface="Raleway" panose="020B0503030101060003" pitchFamily="34" charset="77"/>
                <a:ea typeface="+mn-lt"/>
                <a:cs typeface="+mn-lt"/>
              </a:rPr>
              <a:t>: </a:t>
            </a:r>
            <a:br>
              <a:rPr lang="en-US" sz="2400" dirty="0">
                <a:latin typeface="Raleway" panose="020B0503030101060003" pitchFamily="34" charset="77"/>
                <a:ea typeface="+mn-lt"/>
                <a:cs typeface="+mn-lt"/>
              </a:rPr>
            </a:br>
            <a:r>
              <a:rPr lang="en-US" sz="2400" dirty="0">
                <a:latin typeface="Raleway" panose="020B0503030101060003" pitchFamily="34" charset="77"/>
                <a:ea typeface="+mn-lt"/>
                <a:cs typeface="+mn-lt"/>
              </a:rPr>
              <a:t>		</a:t>
            </a:r>
            <a:r>
              <a:rPr lang="en-US" sz="2000" dirty="0">
                <a:latin typeface="Raleway" panose="020B0503030101060003" pitchFamily="34" charset="77"/>
                <a:ea typeface="+mn-lt"/>
                <a:cs typeface="+mn-lt"/>
              </a:rPr>
              <a:t>“</a:t>
            </a:r>
            <a:r>
              <a:rPr lang="en-US" sz="2000" dirty="0" err="1">
                <a:latin typeface="Raleway" panose="020B0503030101060003" pitchFamily="34" charset="77"/>
                <a:ea typeface="+mn-lt"/>
                <a:cs typeface="+mn-lt"/>
              </a:rPr>
              <a:t>Termodinamica</a:t>
            </a:r>
            <a:r>
              <a:rPr lang="en-US" sz="2000" dirty="0">
                <a:latin typeface="Raleway" panose="020B0503030101060003" pitchFamily="34" charset="77"/>
                <a:ea typeface="+mn-lt"/>
                <a:cs typeface="+mn-lt"/>
              </a:rPr>
              <a:t> e </a:t>
            </a:r>
            <a:r>
              <a:rPr lang="en-US" sz="2000" dirty="0" err="1">
                <a:latin typeface="Raleway" panose="020B0503030101060003" pitchFamily="34" charset="77"/>
                <a:ea typeface="+mn-lt"/>
                <a:cs typeface="+mn-lt"/>
              </a:rPr>
              <a:t>teoria</a:t>
            </a:r>
            <a:r>
              <a:rPr lang="en-US" sz="2000" dirty="0">
                <a:latin typeface="Raleway" panose="020B0503030101060003" pitchFamily="34" charset="77"/>
                <a:ea typeface="+mn-lt"/>
                <a:cs typeface="+mn-lt"/>
              </a:rPr>
              <a:t> </a:t>
            </a:r>
            <a:r>
              <a:rPr lang="en-US" sz="2000" dirty="0" err="1">
                <a:latin typeface="Raleway" panose="020B0503030101060003" pitchFamily="34" charset="77"/>
                <a:ea typeface="+mn-lt"/>
                <a:cs typeface="+mn-lt"/>
              </a:rPr>
              <a:t>microscopica</a:t>
            </a:r>
            <a:r>
              <a:rPr lang="en-US" sz="2000" dirty="0">
                <a:latin typeface="Raleway" panose="020B0503030101060003" pitchFamily="34" charset="77"/>
                <a:ea typeface="+mn-lt"/>
                <a:cs typeface="+mn-lt"/>
              </a:rPr>
              <a:t>” e 							“</a:t>
            </a:r>
            <a:r>
              <a:rPr lang="en-US" sz="2000" dirty="0" err="1">
                <a:latin typeface="Raleway" panose="020B0503030101060003" pitchFamily="34" charset="77"/>
                <a:ea typeface="+mn-lt"/>
                <a:cs typeface="+mn-lt"/>
              </a:rPr>
              <a:t>Sperimentare</a:t>
            </a:r>
            <a:r>
              <a:rPr lang="en-US" sz="2000" dirty="0">
                <a:latin typeface="Raleway" panose="020B0503030101060003" pitchFamily="34" charset="77"/>
                <a:ea typeface="+mn-lt"/>
                <a:cs typeface="+mn-lt"/>
              </a:rPr>
              <a:t> la </a:t>
            </a:r>
            <a:r>
              <a:rPr lang="en-US" sz="2000" dirty="0" err="1">
                <a:latin typeface="Raleway" panose="020B0503030101060003" pitchFamily="34" charset="77"/>
                <a:ea typeface="+mn-lt"/>
                <a:cs typeface="+mn-lt"/>
              </a:rPr>
              <a:t>gravità</a:t>
            </a:r>
            <a:r>
              <a:rPr lang="en-US" sz="2000" dirty="0">
                <a:latin typeface="Raleway" panose="020B0503030101060003" pitchFamily="34" charset="77"/>
                <a:ea typeface="+mn-lt"/>
                <a:cs typeface="+mn-lt"/>
              </a:rPr>
              <a:t> con il </a:t>
            </a:r>
            <a:r>
              <a:rPr lang="en-US" sz="2000" dirty="0" err="1">
                <a:latin typeface="Raleway" panose="020B0503030101060003" pitchFamily="34" charset="77"/>
                <a:ea typeface="+mn-lt"/>
                <a:cs typeface="+mn-lt"/>
              </a:rPr>
              <a:t>telo</a:t>
            </a:r>
            <a:r>
              <a:rPr lang="en-US" sz="2000" dirty="0">
                <a:latin typeface="Raleway" panose="020B0503030101060003" pitchFamily="34" charset="77"/>
                <a:ea typeface="+mn-lt"/>
                <a:cs typeface="+mn-lt"/>
              </a:rPr>
              <a:t> </a:t>
            </a:r>
            <a:r>
              <a:rPr lang="en-US" sz="2000" dirty="0" err="1">
                <a:latin typeface="Raleway" panose="020B0503030101060003" pitchFamily="34" charset="77"/>
                <a:ea typeface="+mn-lt"/>
                <a:cs typeface="+mn-lt"/>
              </a:rPr>
              <a:t>elastico</a:t>
            </a:r>
            <a:r>
              <a:rPr lang="en-US" sz="2000" dirty="0">
                <a:latin typeface="Raleway" panose="020B0503030101060003" pitchFamily="34" charset="77"/>
                <a:ea typeface="+mn-lt"/>
                <a:cs typeface="+mn-lt"/>
              </a:rPr>
              <a:t>: </a:t>
            </a:r>
            <a:r>
              <a:rPr lang="en-US" sz="2000" dirty="0" err="1">
                <a:latin typeface="Raleway" panose="020B0503030101060003" pitchFamily="34" charset="77"/>
                <a:ea typeface="+mn-lt"/>
                <a:cs typeface="+mn-lt"/>
              </a:rPr>
              <a:t>linee</a:t>
            </a:r>
            <a:r>
              <a:rPr lang="en-US" sz="2000" dirty="0">
                <a:latin typeface="Raleway" panose="020B0503030101060003" pitchFamily="34" charset="77"/>
                <a:ea typeface="+mn-lt"/>
                <a:cs typeface="+mn-lt"/>
              </a:rPr>
              <a:t> </a:t>
            </a:r>
            <a:r>
              <a:rPr lang="en-US" sz="2000" dirty="0" err="1">
                <a:latin typeface="Raleway" panose="020B0503030101060003" pitchFamily="34" charset="77"/>
                <a:ea typeface="+mn-lt"/>
                <a:cs typeface="+mn-lt"/>
              </a:rPr>
              <a:t>guida</a:t>
            </a:r>
            <a:r>
              <a:rPr lang="en-US" sz="2000" dirty="0">
                <a:latin typeface="Raleway" panose="020B0503030101060003" pitchFamily="34" charset="77"/>
                <a:ea typeface="+mn-lt"/>
                <a:cs typeface="+mn-lt"/>
              </a:rPr>
              <a:t> e </a:t>
            </a:r>
            <a:r>
              <a:rPr lang="en-US" sz="2000" dirty="0" err="1">
                <a:latin typeface="Raleway" panose="020B0503030101060003" pitchFamily="34" charset="77"/>
                <a:ea typeface="+mn-lt"/>
                <a:cs typeface="+mn-lt"/>
              </a:rPr>
              <a:t>trucchi</a:t>
            </a:r>
            <a:r>
              <a:rPr lang="en-US" sz="2000" dirty="0">
                <a:latin typeface="Raleway" panose="020B0503030101060003" pitchFamily="34" charset="77"/>
                <a:ea typeface="+mn-lt"/>
                <a:cs typeface="+mn-lt"/>
              </a:rPr>
              <a:t>”</a:t>
            </a:r>
            <a:br>
              <a:rPr lang="en-US" sz="2000" dirty="0">
                <a:latin typeface="Raleway" panose="020B0503030101060003" pitchFamily="34" charset="77"/>
                <a:ea typeface="+mn-lt"/>
                <a:cs typeface="+mn-lt"/>
              </a:rPr>
            </a:br>
            <a:r>
              <a:rPr lang="en-US" sz="2000" dirty="0">
                <a:latin typeface="Raleway" panose="020B0503030101060003" pitchFamily="34" charset="77"/>
                <a:ea typeface="+mn-lt"/>
                <a:cs typeface="+mn-lt"/>
              </a:rPr>
              <a:t>		”Fare </a:t>
            </a:r>
            <a:r>
              <a:rPr lang="en-US" sz="2000" dirty="0" err="1">
                <a:latin typeface="Raleway" panose="020B0503030101060003" pitchFamily="34" charset="77"/>
                <a:ea typeface="+mn-lt"/>
                <a:cs typeface="+mn-lt"/>
              </a:rPr>
              <a:t>laboratorio</a:t>
            </a:r>
            <a:r>
              <a:rPr lang="en-US" sz="2000" dirty="0">
                <a:latin typeface="Raleway" panose="020B0503030101060003" pitchFamily="34" charset="77"/>
                <a:ea typeface="+mn-lt"/>
                <a:cs typeface="+mn-lt"/>
              </a:rPr>
              <a:t>: </a:t>
            </a:r>
            <a:r>
              <a:rPr lang="en-US" sz="2000" dirty="0" err="1">
                <a:latin typeface="Raleway" panose="020B0503030101060003" pitchFamily="34" charset="77"/>
                <a:ea typeface="+mn-lt"/>
                <a:cs typeface="+mn-lt"/>
              </a:rPr>
              <a:t>guida</a:t>
            </a:r>
            <a:r>
              <a:rPr lang="en-US" sz="2000" dirty="0">
                <a:latin typeface="Raleway" panose="020B0503030101060003" pitchFamily="34" charset="77"/>
                <a:ea typeface="+mn-lt"/>
                <a:cs typeface="+mn-lt"/>
              </a:rPr>
              <a:t> </a:t>
            </a:r>
            <a:r>
              <a:rPr lang="en-US" sz="2000" dirty="0" err="1">
                <a:latin typeface="Raleway" panose="020B0503030101060003" pitchFamily="34" charset="77"/>
                <a:ea typeface="+mn-lt"/>
                <a:cs typeface="+mn-lt"/>
              </a:rPr>
              <a:t>alla</a:t>
            </a:r>
            <a:r>
              <a:rPr lang="en-US" sz="2000" dirty="0">
                <a:latin typeface="Raleway" panose="020B0503030101060003" pitchFamily="34" charset="77"/>
                <a:ea typeface="+mn-lt"/>
                <a:cs typeface="+mn-lt"/>
              </a:rPr>
              <a:t> </a:t>
            </a:r>
            <a:r>
              <a:rPr lang="en-US" sz="2000" dirty="0" err="1">
                <a:latin typeface="Raleway" panose="020B0503030101060003" pitchFamily="34" charset="77"/>
                <a:ea typeface="+mn-lt"/>
                <a:cs typeface="+mn-lt"/>
              </a:rPr>
              <a:t>didattica</a:t>
            </a:r>
            <a:r>
              <a:rPr lang="en-US" sz="2000" dirty="0">
                <a:latin typeface="Raleway" panose="020B0503030101060003" pitchFamily="34" charset="77"/>
                <a:ea typeface="+mn-lt"/>
                <a:cs typeface="+mn-lt"/>
              </a:rPr>
              <a:t> </a:t>
            </a:r>
            <a:r>
              <a:rPr lang="en-US" sz="2000" dirty="0" err="1">
                <a:latin typeface="Raleway" panose="020B0503030101060003" pitchFamily="34" charset="77"/>
                <a:ea typeface="+mn-lt"/>
                <a:cs typeface="+mn-lt"/>
              </a:rPr>
              <a:t>esperienziale</a:t>
            </a:r>
            <a:endParaRPr lang="en-US" sz="2400" dirty="0">
              <a:latin typeface="Raleway" panose="020B0503030101060003" pitchFamily="34" charset="77"/>
              <a:ea typeface="+mn-lt"/>
              <a:cs typeface="+mn-lt"/>
            </a:endParaRPr>
          </a:p>
          <a:p>
            <a:endParaRPr lang="en-US" sz="2400" dirty="0">
              <a:latin typeface="Raleway" panose="020B0503030101060003" pitchFamily="34" charset="77"/>
            </a:endParaRPr>
          </a:p>
          <a:p>
            <a:r>
              <a:rPr lang="en-US" sz="2400" dirty="0">
                <a:latin typeface="Raleway" panose="020B0503030101060003" pitchFamily="34" charset="77"/>
                <a:ea typeface="+mn-lt"/>
                <a:cs typeface="+mn-lt"/>
              </a:rPr>
              <a:t>2) </a:t>
            </a:r>
            <a:r>
              <a:rPr lang="en-US" sz="2400" dirty="0" err="1">
                <a:latin typeface="Raleway" panose="020B0503030101060003" pitchFamily="34" charset="77"/>
                <a:ea typeface="+mn-lt"/>
                <a:cs typeface="+mn-lt"/>
              </a:rPr>
              <a:t>Collaboriamo</a:t>
            </a:r>
            <a:r>
              <a:rPr lang="en-US" sz="2400" dirty="0">
                <a:latin typeface="Raleway" panose="020B0503030101060003" pitchFamily="34" charset="77"/>
                <a:ea typeface="+mn-lt"/>
                <a:cs typeface="+mn-lt"/>
              </a:rPr>
              <a:t> a </a:t>
            </a:r>
            <a:r>
              <a:rPr lang="en-US" sz="2400" dirty="0" err="1">
                <a:latin typeface="Raleway" panose="020B0503030101060003" pitchFamily="34" charset="77"/>
                <a:ea typeface="+mn-lt"/>
                <a:cs typeface="+mn-lt"/>
              </a:rPr>
              <a:t>corsi</a:t>
            </a:r>
            <a:r>
              <a:rPr lang="en-US" sz="2400" dirty="0">
                <a:latin typeface="Raleway" panose="020B0503030101060003" pitchFamily="34" charset="77"/>
                <a:ea typeface="+mn-lt"/>
                <a:cs typeface="+mn-lt"/>
              </a:rPr>
              <a:t> di </a:t>
            </a:r>
            <a:r>
              <a:rPr lang="en-US" sz="2400" dirty="0" err="1">
                <a:latin typeface="Raleway" panose="020B0503030101060003" pitchFamily="34" charset="77"/>
                <a:ea typeface="+mn-lt"/>
                <a:cs typeface="+mn-lt"/>
              </a:rPr>
              <a:t>formazione</a:t>
            </a:r>
            <a:r>
              <a:rPr lang="en-US" sz="2400" dirty="0">
                <a:latin typeface="Raleway" panose="020B0503030101060003" pitchFamily="34" charset="77"/>
                <a:ea typeface="+mn-lt"/>
                <a:cs typeface="+mn-lt"/>
              </a:rPr>
              <a:t> </a:t>
            </a:r>
            <a:r>
              <a:rPr lang="en-US" sz="2400" dirty="0" err="1">
                <a:latin typeface="Raleway" panose="020B0503030101060003" pitchFamily="34" charset="77"/>
                <a:ea typeface="+mn-lt"/>
                <a:cs typeface="+mn-lt"/>
              </a:rPr>
              <a:t>organizzati</a:t>
            </a:r>
            <a:r>
              <a:rPr lang="en-US" sz="2400" dirty="0">
                <a:latin typeface="Raleway" panose="020B0503030101060003" pitchFamily="34" charset="77"/>
                <a:ea typeface="+mn-lt"/>
                <a:cs typeface="+mn-lt"/>
              </a:rPr>
              <a:t> da </a:t>
            </a:r>
            <a:r>
              <a:rPr lang="en-US" sz="2400" dirty="0" err="1">
                <a:latin typeface="Raleway" panose="020B0503030101060003" pitchFamily="34" charset="77"/>
                <a:ea typeface="+mn-lt"/>
                <a:cs typeface="+mn-lt"/>
              </a:rPr>
              <a:t>altre</a:t>
            </a:r>
            <a:r>
              <a:rPr lang="en-US" sz="2400" dirty="0">
                <a:latin typeface="Raleway" panose="020B0503030101060003" pitchFamily="34" charset="77"/>
                <a:ea typeface="+mn-lt"/>
                <a:cs typeface="+mn-lt"/>
              </a:rPr>
              <a:t> </a:t>
            </a:r>
            <a:r>
              <a:rPr lang="en-US" sz="2400" dirty="0" err="1">
                <a:latin typeface="Raleway" panose="020B0503030101060003" pitchFamily="34" charset="77"/>
                <a:ea typeface="+mn-lt"/>
                <a:cs typeface="+mn-lt"/>
              </a:rPr>
              <a:t>sedi</a:t>
            </a:r>
            <a:r>
              <a:rPr lang="en-US" sz="2400" dirty="0">
                <a:latin typeface="Raleway" panose="020B0503030101060003" pitchFamily="34" charset="77"/>
                <a:ea typeface="+mn-lt"/>
                <a:cs typeface="+mn-lt"/>
              </a:rPr>
              <a:t> PLS o </a:t>
            </a:r>
            <a:r>
              <a:rPr lang="en-US" sz="2400" dirty="0" err="1">
                <a:latin typeface="Raleway" panose="020B0503030101060003" pitchFamily="34" charset="77"/>
                <a:ea typeface="+mn-lt"/>
                <a:cs typeface="+mn-lt"/>
              </a:rPr>
              <a:t>scuole</a:t>
            </a:r>
            <a:r>
              <a:rPr lang="en-US" sz="2400" dirty="0">
                <a:latin typeface="Raleway" panose="020B0503030101060003" pitchFamily="34" charset="77"/>
                <a:ea typeface="+mn-lt"/>
                <a:cs typeface="+mn-lt"/>
              </a:rPr>
              <a:t>: </a:t>
            </a:r>
            <a:endParaRPr lang="en-US" sz="2400" dirty="0">
              <a:latin typeface="Raleway" panose="020B0503030101060003" pitchFamily="34" charset="77"/>
            </a:endParaRPr>
          </a:p>
          <a:p>
            <a:r>
              <a:rPr lang="en-US" sz="2400" dirty="0">
                <a:latin typeface="Raleway" panose="020B0503030101060003" pitchFamily="34" charset="77"/>
                <a:ea typeface="+mn-lt"/>
                <a:cs typeface="+mn-lt"/>
              </a:rPr>
              <a:t>    </a:t>
            </a:r>
            <a:r>
              <a:rPr lang="en-US" sz="2000" dirty="0">
                <a:latin typeface="Raleway" panose="020B0503030101060003" pitchFamily="34" charset="77"/>
                <a:ea typeface="+mn-lt"/>
                <a:cs typeface="+mn-lt"/>
              </a:rPr>
              <a:t>- “</a:t>
            </a:r>
            <a:r>
              <a:rPr lang="en-US" sz="2000" dirty="0" err="1">
                <a:latin typeface="Raleway" panose="020B0503030101060003" pitchFamily="34" charset="77"/>
                <a:ea typeface="+mn-lt"/>
                <a:cs typeface="+mn-lt"/>
              </a:rPr>
              <a:t>Scuola</a:t>
            </a:r>
            <a:r>
              <a:rPr lang="en-US" sz="2000" dirty="0">
                <a:latin typeface="Raleway" panose="020B0503030101060003" pitchFamily="34" charset="77"/>
                <a:ea typeface="+mn-lt"/>
                <a:cs typeface="+mn-lt"/>
              </a:rPr>
              <a:t> di </a:t>
            </a:r>
            <a:r>
              <a:rPr lang="en-US" sz="2000" dirty="0" err="1">
                <a:latin typeface="Raleway" panose="020B0503030101060003" pitchFamily="34" charset="77"/>
                <a:ea typeface="+mn-lt"/>
                <a:cs typeface="+mn-lt"/>
              </a:rPr>
              <a:t>didattica</a:t>
            </a:r>
            <a:r>
              <a:rPr lang="en-US" sz="2000" dirty="0">
                <a:latin typeface="Raleway" panose="020B0503030101060003" pitchFamily="34" charset="77"/>
                <a:ea typeface="+mn-lt"/>
                <a:cs typeface="+mn-lt"/>
              </a:rPr>
              <a:t> </a:t>
            </a:r>
            <a:r>
              <a:rPr lang="en-US" sz="2000" dirty="0" err="1">
                <a:latin typeface="Raleway" panose="020B0503030101060003" pitchFamily="34" charset="77"/>
                <a:ea typeface="+mn-lt"/>
                <a:cs typeface="+mn-lt"/>
              </a:rPr>
              <a:t>della</a:t>
            </a:r>
            <a:r>
              <a:rPr lang="en-US" sz="2000" dirty="0">
                <a:latin typeface="Raleway" panose="020B0503030101060003" pitchFamily="34" charset="77"/>
                <a:ea typeface="+mn-lt"/>
                <a:cs typeface="+mn-lt"/>
              </a:rPr>
              <a:t> </a:t>
            </a:r>
            <a:r>
              <a:rPr lang="en-US" sz="2000" dirty="0" err="1">
                <a:latin typeface="Raleway" panose="020B0503030101060003" pitchFamily="34" charset="77"/>
                <a:ea typeface="+mn-lt"/>
                <a:cs typeface="+mn-lt"/>
              </a:rPr>
              <a:t>Fisica</a:t>
            </a:r>
            <a:r>
              <a:rPr lang="en-US" sz="2000" dirty="0">
                <a:latin typeface="Raleway" panose="020B0503030101060003" pitchFamily="34" charset="77"/>
                <a:ea typeface="+mn-lt"/>
                <a:cs typeface="+mn-lt"/>
              </a:rPr>
              <a:t>, STEAM Academy” </a:t>
            </a:r>
            <a:r>
              <a:rPr lang="en-US" dirty="0">
                <a:latin typeface="Raleway" panose="020B0503030101060003" pitchFamily="34" charset="77"/>
                <a:ea typeface="+mn-lt"/>
                <a:cs typeface="+mn-lt"/>
              </a:rPr>
              <a:t>Caltanissetta </a:t>
            </a:r>
            <a:r>
              <a:rPr lang="en-US" dirty="0" err="1">
                <a:latin typeface="Raleway" panose="020B0503030101060003" pitchFamily="34" charset="77"/>
                <a:ea typeface="+mn-lt"/>
                <a:cs typeface="+mn-lt"/>
              </a:rPr>
              <a:t>settembre</a:t>
            </a:r>
            <a:r>
              <a:rPr lang="en-US" dirty="0">
                <a:latin typeface="Raleway" panose="020B0503030101060003" pitchFamily="34" charset="77"/>
                <a:ea typeface="+mn-lt"/>
                <a:cs typeface="+mn-lt"/>
              </a:rPr>
              <a:t> 2024. </a:t>
            </a:r>
            <a:endParaRPr lang="en-US" sz="2000" dirty="0">
              <a:latin typeface="Raleway" panose="020B0503030101060003" pitchFamily="34" charset="77"/>
            </a:endParaRPr>
          </a:p>
          <a:p>
            <a:r>
              <a:rPr lang="en-US" sz="2000" dirty="0">
                <a:latin typeface="Raleway" panose="020B0503030101060003" pitchFamily="34" charset="77"/>
                <a:ea typeface="+mn-lt"/>
                <a:cs typeface="+mn-lt"/>
              </a:rPr>
              <a:t>    - Master IDIFO </a:t>
            </a:r>
            <a:r>
              <a:rPr lang="en-US" dirty="0">
                <a:latin typeface="Raleway" panose="020B0503030101060003" pitchFamily="34" charset="77"/>
                <a:ea typeface="+mn-lt"/>
                <a:cs typeface="+mn-lt"/>
              </a:rPr>
              <a:t>con moduli </a:t>
            </a:r>
            <a:r>
              <a:rPr lang="en-US" dirty="0" err="1">
                <a:latin typeface="Raleway" panose="020B0503030101060003" pitchFamily="34" charset="77"/>
                <a:ea typeface="+mn-lt"/>
                <a:cs typeface="+mn-lt"/>
              </a:rPr>
              <a:t>su</a:t>
            </a:r>
            <a:r>
              <a:rPr lang="en-US" dirty="0">
                <a:latin typeface="Raleway" panose="020B0503030101060003" pitchFamily="34" charset="77"/>
                <a:ea typeface="+mn-lt"/>
                <a:cs typeface="+mn-lt"/>
              </a:rPr>
              <a:t> </a:t>
            </a:r>
            <a:r>
              <a:rPr lang="en-US" sz="2000" dirty="0" err="1">
                <a:latin typeface="Raleway" panose="020B0503030101060003" pitchFamily="34" charset="77"/>
                <a:ea typeface="+mn-lt"/>
                <a:cs typeface="+mn-lt"/>
              </a:rPr>
              <a:t>Gravità</a:t>
            </a:r>
            <a:r>
              <a:rPr lang="en-US" sz="2000" dirty="0">
                <a:latin typeface="Raleway" panose="020B0503030101060003" pitchFamily="34" charset="77"/>
                <a:ea typeface="+mn-lt"/>
                <a:cs typeface="+mn-lt"/>
              </a:rPr>
              <a:t> </a:t>
            </a:r>
            <a:r>
              <a:rPr lang="en-US" dirty="0">
                <a:latin typeface="Raleway" panose="020B0503030101060003" pitchFamily="34" charset="77"/>
                <a:ea typeface="+mn-lt"/>
                <a:cs typeface="+mn-lt"/>
              </a:rPr>
              <a:t>e </a:t>
            </a:r>
            <a:r>
              <a:rPr lang="en-US" sz="2000" dirty="0" err="1">
                <a:latin typeface="Raleway" panose="020B0503030101060003" pitchFamily="34" charset="77"/>
                <a:ea typeface="+mn-lt"/>
                <a:cs typeface="+mn-lt"/>
              </a:rPr>
              <a:t>Termodinamica</a:t>
            </a:r>
            <a:r>
              <a:rPr lang="en-US" sz="2000" dirty="0">
                <a:latin typeface="Raleway" panose="020B0503030101060003" pitchFamily="34" charset="77"/>
                <a:ea typeface="+mn-lt"/>
                <a:cs typeface="+mn-lt"/>
              </a:rPr>
              <a:t>.  </a:t>
            </a:r>
            <a:endParaRPr lang="en-US" sz="2000" dirty="0">
              <a:latin typeface="Raleway" panose="020B0503030101060003" pitchFamily="34" charset="77"/>
            </a:endParaRPr>
          </a:p>
          <a:p>
            <a:endParaRPr lang="en-US" sz="2400" dirty="0">
              <a:latin typeface="Raleway" panose="020B0503030101060003" pitchFamily="34" charset="77"/>
            </a:endParaRPr>
          </a:p>
          <a:p>
            <a:r>
              <a:rPr lang="en-US" sz="2400" dirty="0">
                <a:latin typeface="Raleway" panose="020B0503030101060003" pitchFamily="34" charset="77"/>
                <a:ea typeface="+mn-lt"/>
                <a:cs typeface="+mn-lt"/>
              </a:rPr>
              <a:t>3) Co-</a:t>
            </a:r>
            <a:r>
              <a:rPr lang="en-US" sz="2400" dirty="0" err="1">
                <a:latin typeface="Raleway" panose="020B0503030101060003" pitchFamily="34" charset="77"/>
                <a:ea typeface="+mn-lt"/>
                <a:cs typeface="+mn-lt"/>
              </a:rPr>
              <a:t>progettiamo</a:t>
            </a:r>
            <a:r>
              <a:rPr lang="en-US" sz="2400" dirty="0">
                <a:latin typeface="Raleway" panose="020B0503030101060003" pitchFamily="34" charset="77"/>
                <a:ea typeface="+mn-lt"/>
                <a:cs typeface="+mn-lt"/>
              </a:rPr>
              <a:t> con </a:t>
            </a:r>
            <a:r>
              <a:rPr lang="en-US" sz="2400" dirty="0" err="1">
                <a:latin typeface="Raleway" panose="020B0503030101060003" pitchFamily="34" charset="77"/>
                <a:ea typeface="+mn-lt"/>
                <a:cs typeface="+mn-lt"/>
              </a:rPr>
              <a:t>i</a:t>
            </a:r>
            <a:r>
              <a:rPr lang="en-US" sz="2400" dirty="0">
                <a:latin typeface="Raleway" panose="020B0503030101060003" pitchFamily="34" charset="77"/>
                <a:ea typeface="+mn-lt"/>
                <a:cs typeface="+mn-lt"/>
              </a:rPr>
              <a:t> </a:t>
            </a:r>
            <a:r>
              <a:rPr lang="en-US" sz="2400" dirty="0" err="1">
                <a:latin typeface="Raleway" panose="020B0503030101060003" pitchFamily="34" charset="77"/>
                <a:ea typeface="+mn-lt"/>
                <a:cs typeface="+mn-lt"/>
              </a:rPr>
              <a:t>singoli</a:t>
            </a:r>
            <a:r>
              <a:rPr lang="en-US" sz="2400" dirty="0">
                <a:latin typeface="Raleway" panose="020B0503030101060003" pitchFamily="34" charset="77"/>
                <a:ea typeface="+mn-lt"/>
                <a:cs typeface="+mn-lt"/>
              </a:rPr>
              <a:t> </a:t>
            </a:r>
            <a:r>
              <a:rPr lang="en-US" sz="2400" dirty="0" err="1">
                <a:latin typeface="Raleway" panose="020B0503030101060003" pitchFamily="34" charset="77"/>
                <a:ea typeface="+mn-lt"/>
                <a:cs typeface="+mn-lt"/>
              </a:rPr>
              <a:t>docenti</a:t>
            </a:r>
            <a:r>
              <a:rPr lang="en-US" sz="2400" dirty="0">
                <a:latin typeface="Raleway" panose="020B0503030101060003" pitchFamily="34" charset="77"/>
                <a:ea typeface="+mn-lt"/>
                <a:cs typeface="+mn-lt"/>
              </a:rPr>
              <a:t> </a:t>
            </a:r>
            <a:r>
              <a:rPr lang="en-US" sz="2400" dirty="0" err="1">
                <a:latin typeface="Raleway" panose="020B0503030101060003" pitchFamily="34" charset="77"/>
                <a:ea typeface="+mn-lt"/>
                <a:cs typeface="+mn-lt"/>
              </a:rPr>
              <a:t>percorsi</a:t>
            </a:r>
            <a:r>
              <a:rPr lang="en-US" sz="2400" dirty="0">
                <a:latin typeface="Raleway" panose="020B0503030101060003" pitchFamily="34" charset="77"/>
                <a:ea typeface="+mn-lt"/>
                <a:cs typeface="+mn-lt"/>
              </a:rPr>
              <a:t> </a:t>
            </a:r>
            <a:r>
              <a:rPr lang="en-US" sz="2400" dirty="0" err="1">
                <a:latin typeface="Raleway" panose="020B0503030101060003" pitchFamily="34" charset="77"/>
                <a:ea typeface="+mn-lt"/>
                <a:cs typeface="+mn-lt"/>
              </a:rPr>
              <a:t>didattici</a:t>
            </a:r>
            <a:r>
              <a:rPr lang="en-US" sz="2400" dirty="0">
                <a:latin typeface="Raleway" panose="020B0503030101060003" pitchFamily="34" charset="77"/>
                <a:ea typeface="+mn-lt"/>
                <a:cs typeface="+mn-lt"/>
              </a:rPr>
              <a:t> e </a:t>
            </a:r>
            <a:r>
              <a:rPr lang="en-US" sz="2400" dirty="0" err="1">
                <a:latin typeface="Raleway" panose="020B0503030101060003" pitchFamily="34" charset="77"/>
                <a:ea typeface="+mn-lt"/>
                <a:cs typeface="+mn-lt"/>
              </a:rPr>
              <a:t>Laboratori</a:t>
            </a:r>
            <a:r>
              <a:rPr lang="en-US" sz="2400" dirty="0">
                <a:latin typeface="Raleway" panose="020B0503030101060003" pitchFamily="34" charset="77"/>
                <a:ea typeface="+mn-lt"/>
                <a:cs typeface="+mn-lt"/>
              </a:rPr>
              <a:t> PLS</a:t>
            </a:r>
            <a:endParaRPr lang="en-US" sz="2400" dirty="0">
              <a:latin typeface="Raleway" panose="020B0503030101060003" pitchFamily="34" charset="77"/>
            </a:endParaRPr>
          </a:p>
          <a:p>
            <a:endParaRPr lang="en-US" sz="2400" dirty="0">
              <a:latin typeface="Raleway" panose="020B0503030101060003" pitchFamily="34" charset="77"/>
            </a:endParaRPr>
          </a:p>
          <a:p>
            <a:r>
              <a:rPr lang="en-US" sz="2400" dirty="0">
                <a:latin typeface="Raleway" panose="020B0503030101060003" pitchFamily="34" charset="77"/>
                <a:ea typeface="+mn-lt"/>
                <a:cs typeface="+mn-lt"/>
              </a:rPr>
              <a:t>4) </a:t>
            </a:r>
            <a:r>
              <a:rPr lang="en-US" sz="2400" dirty="0" err="1">
                <a:latin typeface="Raleway" panose="020B0503030101060003" pitchFamily="34" charset="77"/>
                <a:ea typeface="+mn-lt"/>
                <a:cs typeface="+mn-lt"/>
              </a:rPr>
              <a:t>Organizziamo</a:t>
            </a:r>
            <a:r>
              <a:rPr lang="en-US" sz="2400" dirty="0">
                <a:latin typeface="Raleway" panose="020B0503030101060003" pitchFamily="34" charset="77"/>
                <a:ea typeface="+mn-lt"/>
                <a:cs typeface="+mn-lt"/>
              </a:rPr>
              <a:t> e </a:t>
            </a:r>
            <a:r>
              <a:rPr lang="en-US" sz="2400" dirty="0" err="1">
                <a:latin typeface="Raleway" panose="020B0503030101060003" pitchFamily="34" charset="77"/>
                <a:ea typeface="+mn-lt"/>
                <a:cs typeface="+mn-lt"/>
              </a:rPr>
              <a:t>proponiamo</a:t>
            </a:r>
            <a:r>
              <a:rPr lang="en-US" sz="2400" dirty="0">
                <a:latin typeface="Raleway" panose="020B0503030101060003" pitchFamily="34" charset="77"/>
                <a:ea typeface="+mn-lt"/>
                <a:cs typeface="+mn-lt"/>
              </a:rPr>
              <a:t> </a:t>
            </a:r>
            <a:r>
              <a:rPr lang="en-US" sz="2400" dirty="0" err="1">
                <a:latin typeface="Raleway" panose="020B0503030101060003" pitchFamily="34" charset="77"/>
                <a:ea typeface="+mn-lt"/>
                <a:cs typeface="+mn-lt"/>
              </a:rPr>
              <a:t>seminari</a:t>
            </a:r>
            <a:r>
              <a:rPr lang="en-US" sz="2400" dirty="0">
                <a:latin typeface="Raleway" panose="020B0503030101060003" pitchFamily="34" charset="77"/>
                <a:ea typeface="+mn-lt"/>
                <a:cs typeface="+mn-lt"/>
              </a:rPr>
              <a:t> e </a:t>
            </a:r>
            <a:r>
              <a:rPr lang="en-US" sz="2400" dirty="0" err="1">
                <a:latin typeface="Raleway" panose="020B0503030101060003" pitchFamily="34" charset="77"/>
                <a:ea typeface="+mn-lt"/>
                <a:cs typeface="+mn-lt"/>
              </a:rPr>
              <a:t>corsi</a:t>
            </a:r>
            <a:r>
              <a:rPr lang="en-US" sz="2400" dirty="0">
                <a:latin typeface="Raleway" panose="020B0503030101060003" pitchFamily="34" charset="77"/>
                <a:ea typeface="+mn-lt"/>
                <a:cs typeface="+mn-lt"/>
              </a:rPr>
              <a:t> di </a:t>
            </a:r>
            <a:r>
              <a:rPr lang="en-US" sz="2400" dirty="0" err="1">
                <a:latin typeface="Raleway" panose="020B0503030101060003" pitchFamily="34" charset="77"/>
                <a:ea typeface="+mn-lt"/>
                <a:cs typeface="+mn-lt"/>
              </a:rPr>
              <a:t>formazione</a:t>
            </a:r>
            <a:br>
              <a:rPr lang="it-IT" sz="2400" dirty="0">
                <a:latin typeface="Raleway" panose="020B0503030101060003" pitchFamily="34" charset="77"/>
                <a:ea typeface="+mn-lt"/>
                <a:cs typeface="+mn-lt"/>
              </a:rPr>
            </a:br>
            <a:r>
              <a:rPr lang="it-IT" sz="2400" dirty="0">
                <a:latin typeface="Raleway" panose="020B0503030101060003" pitchFamily="34" charset="77"/>
                <a:ea typeface="+mn-lt"/>
                <a:cs typeface="+mn-lt"/>
              </a:rPr>
              <a:t>	</a:t>
            </a:r>
          </a:p>
          <a:p>
            <a:r>
              <a:rPr lang="it-IT" sz="2400" dirty="0">
                <a:latin typeface="Raleway" panose="020B0503030101060003" pitchFamily="34" charset="77"/>
                <a:ea typeface="+mn-lt"/>
                <a:cs typeface="+mn-lt"/>
              </a:rPr>
              <a:t>5) Ogni anno 1 corso in presenza:</a:t>
            </a:r>
            <a:br>
              <a:rPr lang="it-IT" sz="2400" dirty="0">
                <a:latin typeface="Raleway" panose="020B0503030101060003" pitchFamily="34" charset="77"/>
                <a:ea typeface="+mn-lt"/>
                <a:cs typeface="+mn-lt"/>
              </a:rPr>
            </a:br>
            <a:r>
              <a:rPr lang="it-IT" sz="2400" dirty="0">
                <a:latin typeface="Raleway" panose="020B0503030101060003" pitchFamily="34" charset="77"/>
                <a:ea typeface="+mn-lt"/>
                <a:cs typeface="+mn-lt"/>
              </a:rPr>
              <a:t>	</a:t>
            </a:r>
            <a:r>
              <a:rPr lang="en-US" sz="2400" dirty="0" err="1">
                <a:latin typeface="Raleway" panose="020B0503030101060003" pitchFamily="34" charset="77"/>
                <a:ea typeface="+mn-lt"/>
                <a:cs typeface="+mn-lt"/>
              </a:rPr>
              <a:t>tra</a:t>
            </a:r>
            <a:r>
              <a:rPr lang="en-US" sz="2400" dirty="0">
                <a:latin typeface="Raleway" panose="020B0503030101060003" pitchFamily="34" charset="77"/>
                <a:ea typeface="+mn-lt"/>
                <a:cs typeface="+mn-lt"/>
              </a:rPr>
              <a:t> </a:t>
            </a:r>
            <a:r>
              <a:rPr lang="en-US" sz="2400" dirty="0" err="1">
                <a:latin typeface="Raleway" panose="020B0503030101060003" pitchFamily="34" charset="77"/>
                <a:ea typeface="+mn-lt"/>
                <a:cs typeface="+mn-lt"/>
              </a:rPr>
              <a:t>ottobre</a:t>
            </a:r>
            <a:r>
              <a:rPr lang="en-US" sz="2400" dirty="0">
                <a:latin typeface="Raleway" panose="020B0503030101060003" pitchFamily="34" charset="77"/>
                <a:ea typeface="+mn-lt"/>
                <a:cs typeface="+mn-lt"/>
              </a:rPr>
              <a:t> e </a:t>
            </a:r>
            <a:r>
              <a:rPr lang="en-US" sz="2400" dirty="0" err="1">
                <a:latin typeface="Raleway" panose="020B0503030101060003" pitchFamily="34" charset="77"/>
                <a:ea typeface="+mn-lt"/>
                <a:cs typeface="+mn-lt"/>
              </a:rPr>
              <a:t>febbraio</a:t>
            </a:r>
            <a:r>
              <a:rPr lang="en-US" sz="2400" dirty="0">
                <a:latin typeface="Raleway" panose="020B0503030101060003" pitchFamily="34" charset="77"/>
                <a:ea typeface="+mn-lt"/>
                <a:cs typeface="+mn-lt"/>
              </a:rPr>
              <a:t> – 1 </a:t>
            </a:r>
            <a:r>
              <a:rPr lang="en-US" sz="2400" dirty="0" err="1">
                <a:latin typeface="Raleway" panose="020B0503030101060003" pitchFamily="34" charset="77"/>
                <a:ea typeface="+mn-lt"/>
                <a:cs typeface="+mn-lt"/>
              </a:rPr>
              <a:t>pomeriggio</a:t>
            </a:r>
            <a:r>
              <a:rPr lang="en-US" sz="2400" dirty="0">
                <a:latin typeface="Raleway" panose="020B0503030101060003" pitchFamily="34" charset="77"/>
                <a:ea typeface="+mn-lt"/>
                <a:cs typeface="+mn-lt"/>
              </a:rPr>
              <a:t> a </a:t>
            </a:r>
            <a:r>
              <a:rPr lang="en-US" sz="2400" dirty="0" err="1">
                <a:latin typeface="Raleway" panose="020B0503030101060003" pitchFamily="34" charset="77"/>
                <a:ea typeface="+mn-lt"/>
                <a:cs typeface="+mn-lt"/>
              </a:rPr>
              <a:t>settimana</a:t>
            </a:r>
            <a:r>
              <a:rPr lang="en-US" sz="2400" dirty="0">
                <a:latin typeface="Raleway" panose="020B0503030101060003" pitchFamily="34" charset="77"/>
                <a:ea typeface="+mn-lt"/>
                <a:cs typeface="+mn-lt"/>
              </a:rPr>
              <a:t> – 25/40 ore </a:t>
            </a:r>
            <a:br>
              <a:rPr lang="en-US" sz="2400" dirty="0">
                <a:latin typeface="Raleway" panose="020B0503030101060003" pitchFamily="34" charset="77"/>
                <a:ea typeface="+mn-lt"/>
                <a:cs typeface="+mn-lt"/>
              </a:rPr>
            </a:br>
            <a:r>
              <a:rPr lang="en-US" sz="2400" dirty="0">
                <a:latin typeface="Raleway" panose="020B0503030101060003" pitchFamily="34" charset="77"/>
                <a:ea typeface="+mn-lt"/>
                <a:cs typeface="+mn-lt"/>
              </a:rPr>
              <a:t>	circa 15-20 </a:t>
            </a:r>
            <a:r>
              <a:rPr lang="en-US" sz="2400" dirty="0" err="1">
                <a:latin typeface="Raleway" panose="020B0503030101060003" pitchFamily="34" charset="77"/>
                <a:ea typeface="+mn-lt"/>
                <a:cs typeface="+mn-lt"/>
              </a:rPr>
              <a:t>docenti</a:t>
            </a:r>
            <a:r>
              <a:rPr lang="en-US" sz="2400" dirty="0">
                <a:latin typeface="Raleway" panose="020B0503030101060003" pitchFamily="34" charset="77"/>
                <a:ea typeface="+mn-lt"/>
                <a:cs typeface="+mn-lt"/>
              </a:rPr>
              <a:t> </a:t>
            </a:r>
            <a:r>
              <a:rPr lang="en-US" sz="2400" dirty="0" err="1">
                <a:latin typeface="Raleway" panose="020B0503030101060003" pitchFamily="34" charset="77"/>
                <a:ea typeface="+mn-lt"/>
                <a:cs typeface="+mn-lt"/>
              </a:rPr>
              <a:t>all’anno</a:t>
            </a:r>
            <a:endParaRPr lang="en-US" sz="2400" dirty="0">
              <a:latin typeface="Raleway" panose="020B0503030101060003" pitchFamily="34" charset="77"/>
            </a:endParaRPr>
          </a:p>
        </p:txBody>
      </p:sp>
      <p:pic>
        <p:nvPicPr>
          <p:cNvPr id="2050" name="Picture 2" descr="Immagine che contiene testo, schermata&#10;&#10;Descrizione generata automaticamente">
            <a:extLst>
              <a:ext uri="{FF2B5EF4-FFF2-40B4-BE49-F238E27FC236}">
                <a16:creationId xmlns:a16="http://schemas.microsoft.com/office/drawing/2014/main" id="{A06BBCC6-8653-1CE5-BB6C-29EC9452A7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2368" y="1027441"/>
            <a:ext cx="1309632" cy="1776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magine che contiene testo, diagramma, design&#10;&#10;Descrizione generata automaticamente">
            <a:extLst>
              <a:ext uri="{FF2B5EF4-FFF2-40B4-BE49-F238E27FC236}">
                <a16:creationId xmlns:a16="http://schemas.microsoft.com/office/drawing/2014/main" id="{1EC21C79-319D-5821-9AD8-EEA311A69C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1106" y="4573467"/>
            <a:ext cx="1309632" cy="1765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02155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6ADBA1ED-0B81-8254-B4FB-630EE3705E74}"/>
              </a:ext>
            </a:extLst>
          </p:cNvPr>
          <p:cNvSpPr txBox="1"/>
          <p:nvPr/>
        </p:nvSpPr>
        <p:spPr>
          <a:xfrm>
            <a:off x="-4482" y="-4482"/>
            <a:ext cx="12196482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dirty="0">
                <a:latin typeface="Raleway" panose="020B0503030101060003" pitchFamily="34" charset="77"/>
              </a:rPr>
              <a:t>Azione E - </a:t>
            </a:r>
            <a:r>
              <a:rPr lang="en-US" sz="2800" dirty="0" err="1">
                <a:latin typeface="Raleway" panose="020B0503030101060003" pitchFamily="34" charset="77"/>
              </a:rPr>
              <a:t>Crescita</a:t>
            </a:r>
            <a:r>
              <a:rPr lang="en-US" sz="2800" dirty="0">
                <a:latin typeface="Raleway" panose="020B0503030101060003" pitchFamily="34" charset="77"/>
              </a:rPr>
              <a:t> </a:t>
            </a:r>
            <a:r>
              <a:rPr lang="en-US" sz="2800" dirty="0" err="1">
                <a:latin typeface="Raleway" panose="020B0503030101060003" pitchFamily="34" charset="77"/>
              </a:rPr>
              <a:t>professionale</a:t>
            </a:r>
            <a:r>
              <a:rPr lang="en-US" sz="2800" dirty="0">
                <a:latin typeface="Raleway" panose="020B0503030101060003" pitchFamily="34" charset="77"/>
              </a:rPr>
              <a:t> </a:t>
            </a:r>
            <a:r>
              <a:rPr lang="en-US" sz="2800" dirty="0" err="1">
                <a:latin typeface="Raleway" panose="020B0503030101060003" pitchFamily="34" charset="77"/>
              </a:rPr>
              <a:t>dei</a:t>
            </a:r>
            <a:r>
              <a:rPr lang="en-US" sz="2800" dirty="0">
                <a:latin typeface="Raleway" panose="020B0503030101060003" pitchFamily="34" charset="77"/>
              </a:rPr>
              <a:t> </a:t>
            </a:r>
            <a:r>
              <a:rPr lang="en-US" sz="2800" dirty="0" err="1">
                <a:latin typeface="Raleway" panose="020B0503030101060003" pitchFamily="34" charset="77"/>
              </a:rPr>
              <a:t>docenti</a:t>
            </a:r>
            <a:r>
              <a:rPr lang="en-US" sz="2800" dirty="0">
                <a:latin typeface="Raleway" panose="020B0503030101060003" pitchFamily="34" charset="77"/>
              </a:rPr>
              <a:t> </a:t>
            </a:r>
            <a:r>
              <a:rPr lang="en-US" sz="2800" dirty="0" err="1">
                <a:latin typeface="Raleway" panose="020B0503030101060003" pitchFamily="34" charset="77"/>
              </a:rPr>
              <a:t>delle</a:t>
            </a:r>
            <a:r>
              <a:rPr lang="en-US" sz="2800" dirty="0">
                <a:latin typeface="Raleway" panose="020B0503030101060003" pitchFamily="34" charset="77"/>
              </a:rPr>
              <a:t> </a:t>
            </a:r>
            <a:r>
              <a:rPr lang="en-US" sz="2800" dirty="0" err="1">
                <a:latin typeface="Raleway" panose="020B0503030101060003" pitchFamily="34" charset="77"/>
              </a:rPr>
              <a:t>Scuole</a:t>
            </a:r>
            <a:r>
              <a:rPr lang="en-US" sz="2800" dirty="0">
                <a:latin typeface="Raleway" panose="020B0503030101060003" pitchFamily="34" charset="77"/>
              </a:rPr>
              <a:t> </a:t>
            </a:r>
            <a:r>
              <a:rPr lang="en-US" sz="2800" dirty="0" err="1">
                <a:latin typeface="Raleway" panose="020B0503030101060003" pitchFamily="34" charset="77"/>
              </a:rPr>
              <a:t>Superiori</a:t>
            </a:r>
            <a:endParaRPr lang="en-US" sz="2800" dirty="0">
              <a:latin typeface="Raleway" panose="020B0503030101060003" pitchFamily="34" charset="77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41662FD5-E01F-F9FE-4407-F2B8205F4DEA}"/>
              </a:ext>
            </a:extLst>
          </p:cNvPr>
          <p:cNvSpPr txBox="1"/>
          <p:nvPr/>
        </p:nvSpPr>
        <p:spPr>
          <a:xfrm>
            <a:off x="549598" y="693927"/>
            <a:ext cx="11081598" cy="483209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 sz="2200" dirty="0">
              <a:latin typeface="Raleway" panose="020B0503030101060003" pitchFamily="34" charset="77"/>
            </a:endParaRPr>
          </a:p>
          <a:p>
            <a:r>
              <a:rPr lang="en-US" sz="2200" dirty="0">
                <a:latin typeface="Raleway" panose="020B0503030101060003" pitchFamily="34" charset="77"/>
                <a:ea typeface="+mn-lt"/>
                <a:cs typeface="+mn-lt"/>
              </a:rPr>
              <a:t>3)    co-</a:t>
            </a:r>
            <a:r>
              <a:rPr lang="en-US" sz="2200" dirty="0" err="1">
                <a:latin typeface="Raleway" panose="020B0503030101060003" pitchFamily="34" charset="77"/>
                <a:ea typeface="+mn-lt"/>
                <a:cs typeface="+mn-lt"/>
              </a:rPr>
              <a:t>progettazione</a:t>
            </a:r>
            <a:r>
              <a:rPr lang="en-US" sz="2200" dirty="0">
                <a:latin typeface="Raleway" panose="020B0503030101060003" pitchFamily="34" charset="77"/>
                <a:ea typeface="+mn-lt"/>
                <a:cs typeface="+mn-lt"/>
              </a:rPr>
              <a:t> di </a:t>
            </a:r>
            <a:r>
              <a:rPr lang="en-US" sz="2200" dirty="0" err="1">
                <a:latin typeface="Raleway" panose="020B0503030101060003" pitchFamily="34" charset="77"/>
                <a:ea typeface="+mn-lt"/>
                <a:cs typeface="+mn-lt"/>
              </a:rPr>
              <a:t>percorsi</a:t>
            </a:r>
            <a:r>
              <a:rPr lang="en-US" sz="2200" dirty="0">
                <a:latin typeface="Raleway" panose="020B0503030101060003" pitchFamily="34" charset="77"/>
                <a:ea typeface="+mn-lt"/>
                <a:cs typeface="+mn-lt"/>
              </a:rPr>
              <a:t> e </a:t>
            </a:r>
            <a:r>
              <a:rPr lang="en-US" sz="2200" dirty="0" err="1">
                <a:latin typeface="Raleway" panose="020B0503030101060003" pitchFamily="34" charset="77"/>
                <a:ea typeface="+mn-lt"/>
                <a:cs typeface="+mn-lt"/>
              </a:rPr>
              <a:t>materiali</a:t>
            </a:r>
            <a:r>
              <a:rPr lang="en-US" sz="2200" dirty="0">
                <a:latin typeface="Raleway" panose="020B0503030101060003" pitchFamily="34" charset="77"/>
                <a:ea typeface="+mn-lt"/>
                <a:cs typeface="+mn-lt"/>
              </a:rPr>
              <a:t> </a:t>
            </a:r>
            <a:r>
              <a:rPr lang="en-US" sz="2200" dirty="0" err="1">
                <a:latin typeface="Raleway" panose="020B0503030101060003" pitchFamily="34" charset="77"/>
                <a:ea typeface="+mn-lt"/>
                <a:cs typeface="+mn-lt"/>
              </a:rPr>
              <a:t>didattici</a:t>
            </a:r>
            <a:r>
              <a:rPr lang="en-US" sz="2200" dirty="0">
                <a:latin typeface="Raleway" panose="020B0503030101060003" pitchFamily="34" charset="77"/>
                <a:ea typeface="+mn-lt"/>
                <a:cs typeface="+mn-lt"/>
              </a:rPr>
              <a:t>. </a:t>
            </a:r>
          </a:p>
          <a:p>
            <a:endParaRPr lang="en-US" sz="2200" dirty="0">
              <a:latin typeface="Raleway" panose="020B0503030101060003" pitchFamily="34" charset="77"/>
              <a:ea typeface="+mn-lt"/>
              <a:cs typeface="+mn-lt"/>
            </a:endParaRPr>
          </a:p>
          <a:p>
            <a:r>
              <a:rPr lang="en-US" sz="2200" dirty="0">
                <a:latin typeface="Raleway" panose="020B0503030101060003" pitchFamily="34" charset="77"/>
                <a:ea typeface="+mn-lt"/>
                <a:cs typeface="+mn-lt"/>
              </a:rPr>
              <a:t>	</a:t>
            </a:r>
            <a:r>
              <a:rPr lang="en-US" sz="2200" dirty="0" err="1">
                <a:latin typeface="Raleway" panose="020B0503030101060003" pitchFamily="34" charset="77"/>
                <a:ea typeface="+mn-lt"/>
                <a:cs typeface="+mn-lt"/>
              </a:rPr>
              <a:t>Attività</a:t>
            </a:r>
            <a:r>
              <a:rPr lang="en-US" sz="2200" dirty="0">
                <a:latin typeface="Raleway" panose="020B0503030101060003" pitchFamily="34" charset="77"/>
                <a:ea typeface="+mn-lt"/>
                <a:cs typeface="+mn-lt"/>
              </a:rPr>
              <a:t> </a:t>
            </a:r>
            <a:r>
              <a:rPr lang="en-US" sz="2200" dirty="0" err="1">
                <a:latin typeface="Raleway" panose="020B0503030101060003" pitchFamily="34" charset="77"/>
                <a:ea typeface="+mn-lt"/>
                <a:cs typeface="+mn-lt"/>
              </a:rPr>
              <a:t>abituali</a:t>
            </a:r>
            <a:r>
              <a:rPr lang="en-US" sz="2200" dirty="0">
                <a:latin typeface="Raleway" panose="020B0503030101060003" pitchFamily="34" charset="77"/>
                <a:ea typeface="+mn-lt"/>
                <a:cs typeface="+mn-lt"/>
              </a:rPr>
              <a:t>: </a:t>
            </a:r>
            <a:br>
              <a:rPr lang="en-US" sz="2200" dirty="0">
                <a:latin typeface="Raleway" panose="020B0503030101060003" pitchFamily="34" charset="77"/>
                <a:ea typeface="+mn-lt"/>
                <a:cs typeface="+mn-lt"/>
              </a:rPr>
            </a:br>
            <a:r>
              <a:rPr lang="en-US" sz="2200" dirty="0">
                <a:latin typeface="Raleway" panose="020B0503030101060003" pitchFamily="34" charset="77"/>
                <a:ea typeface="+mn-lt"/>
                <a:cs typeface="+mn-lt"/>
              </a:rPr>
              <a:t>	di anno in anno </a:t>
            </a:r>
            <a:r>
              <a:rPr lang="en-US" sz="2200" dirty="0" err="1">
                <a:latin typeface="Raleway" panose="020B0503030101060003" pitchFamily="34" charset="77"/>
                <a:ea typeface="+mn-lt"/>
                <a:cs typeface="+mn-lt"/>
              </a:rPr>
              <a:t>adattamento</a:t>
            </a:r>
            <a:r>
              <a:rPr lang="en-US" sz="2200" dirty="0">
                <a:latin typeface="Raleway" panose="020B0503030101060003" pitchFamily="34" charset="77"/>
                <a:ea typeface="+mn-lt"/>
                <a:cs typeface="+mn-lt"/>
              </a:rPr>
              <a:t>, in base al </a:t>
            </a:r>
            <a:r>
              <a:rPr lang="en-US" sz="2200" dirty="0" err="1">
                <a:latin typeface="Raleway" panose="020B0503030101060003" pitchFamily="34" charset="77"/>
                <a:ea typeface="+mn-lt"/>
                <a:cs typeface="+mn-lt"/>
              </a:rPr>
              <a:t>gruppo</a:t>
            </a:r>
            <a:r>
              <a:rPr lang="en-US" sz="2200" dirty="0">
                <a:latin typeface="Raleway" panose="020B0503030101060003" pitchFamily="34" charset="77"/>
                <a:ea typeface="+mn-lt"/>
                <a:cs typeface="+mn-lt"/>
              </a:rPr>
              <a:t> </a:t>
            </a:r>
            <a:r>
              <a:rPr lang="en-US" sz="2200" dirty="0" err="1">
                <a:latin typeface="Raleway" panose="020B0503030101060003" pitchFamily="34" charset="77"/>
                <a:ea typeface="+mn-lt"/>
                <a:cs typeface="+mn-lt"/>
              </a:rPr>
              <a:t>classe</a:t>
            </a:r>
            <a:r>
              <a:rPr lang="en-US" sz="2200" dirty="0">
                <a:latin typeface="Raleway" panose="020B0503030101060003" pitchFamily="34" charset="77"/>
                <a:ea typeface="+mn-lt"/>
                <a:cs typeface="+mn-lt"/>
              </a:rPr>
              <a:t> del </a:t>
            </a:r>
            <a:r>
              <a:rPr lang="en-US" sz="2200" dirty="0" err="1">
                <a:latin typeface="Raleway" panose="020B0503030101060003" pitchFamily="34" charset="77"/>
                <a:ea typeface="+mn-lt"/>
                <a:cs typeface="+mn-lt"/>
              </a:rPr>
              <a:t>singolo</a:t>
            </a:r>
            <a:r>
              <a:rPr lang="en-US" sz="2200" dirty="0">
                <a:latin typeface="Raleway" panose="020B0503030101060003" pitchFamily="34" charset="77"/>
                <a:ea typeface="+mn-lt"/>
                <a:cs typeface="+mn-lt"/>
              </a:rPr>
              <a:t> </a:t>
            </a:r>
            <a:r>
              <a:rPr lang="en-US" sz="2200" dirty="0" err="1">
                <a:latin typeface="Raleway" panose="020B0503030101060003" pitchFamily="34" charset="77"/>
                <a:ea typeface="+mn-lt"/>
                <a:cs typeface="+mn-lt"/>
              </a:rPr>
              <a:t>docente</a:t>
            </a:r>
            <a:r>
              <a:rPr lang="en-US" sz="2200" dirty="0">
                <a:latin typeface="Raleway" panose="020B0503030101060003" pitchFamily="34" charset="77"/>
                <a:ea typeface="+mn-lt"/>
                <a:cs typeface="+mn-lt"/>
              </a:rPr>
              <a:t> </a:t>
            </a:r>
          </a:p>
          <a:p>
            <a:endParaRPr lang="en-US" sz="2200" dirty="0">
              <a:latin typeface="Raleway" panose="020B0503030101060003" pitchFamily="34" charset="77"/>
              <a:ea typeface="+mn-lt"/>
              <a:cs typeface="+mn-lt"/>
            </a:endParaRPr>
          </a:p>
          <a:p>
            <a:r>
              <a:rPr lang="en-US" sz="2200" dirty="0" err="1">
                <a:latin typeface="Raleway" panose="020B0503030101060003" pitchFamily="34" charset="77"/>
                <a:ea typeface="+mn-lt"/>
                <a:cs typeface="+mn-lt"/>
              </a:rPr>
              <a:t>della</a:t>
            </a:r>
            <a:r>
              <a:rPr lang="en-US" sz="2200" dirty="0">
                <a:latin typeface="Raleway" panose="020B0503030101060003" pitchFamily="34" charset="77"/>
                <a:ea typeface="+mn-lt"/>
                <a:cs typeface="+mn-lt"/>
              </a:rPr>
              <a:t> </a:t>
            </a:r>
            <a:r>
              <a:rPr lang="en-US" sz="2200" dirty="0" err="1">
                <a:latin typeface="Raleway" panose="020B0503030101060003" pitchFamily="34" charset="77"/>
                <a:ea typeface="+mn-lt"/>
                <a:cs typeface="+mn-lt"/>
              </a:rPr>
              <a:t>visita</a:t>
            </a:r>
            <a:r>
              <a:rPr lang="en-US" sz="2200" dirty="0">
                <a:latin typeface="Raleway" panose="020B0503030101060003" pitchFamily="34" charset="77"/>
                <a:ea typeface="+mn-lt"/>
                <a:cs typeface="+mn-lt"/>
              </a:rPr>
              <a:t> </a:t>
            </a:r>
            <a:r>
              <a:rPr lang="en-US" sz="2200" dirty="0" err="1">
                <a:latin typeface="Raleway" panose="020B0503030101060003" pitchFamily="34" charset="77"/>
                <a:ea typeface="+mn-lt"/>
                <a:cs typeface="+mn-lt"/>
              </a:rPr>
              <a:t>guidata</a:t>
            </a:r>
            <a:r>
              <a:rPr lang="en-US" sz="2200" dirty="0">
                <a:latin typeface="Raleway" panose="020B0503030101060003" pitchFamily="34" charset="77"/>
                <a:ea typeface="+mn-lt"/>
                <a:cs typeface="+mn-lt"/>
              </a:rPr>
              <a:t> </a:t>
            </a:r>
            <a:r>
              <a:rPr lang="en-US" sz="2200" dirty="0" err="1">
                <a:latin typeface="Raleway" panose="020B0503030101060003" pitchFamily="34" charset="77"/>
                <a:ea typeface="+mn-lt"/>
                <a:cs typeface="+mn-lt"/>
              </a:rPr>
              <a:t>della</a:t>
            </a:r>
            <a:r>
              <a:rPr lang="en-US" sz="2200" dirty="0">
                <a:latin typeface="Raleway" panose="020B0503030101060003" pitchFamily="34" charset="77"/>
                <a:ea typeface="+mn-lt"/>
                <a:cs typeface="+mn-lt"/>
              </a:rPr>
              <a:t> </a:t>
            </a:r>
            <a:r>
              <a:rPr lang="en-US" sz="2200" dirty="0" err="1">
                <a:latin typeface="Raleway" panose="020B0503030101060003" pitchFamily="34" charset="77"/>
                <a:ea typeface="+mn-lt"/>
                <a:cs typeface="+mn-lt"/>
              </a:rPr>
              <a:t>mostra</a:t>
            </a:r>
            <a:r>
              <a:rPr lang="en-US" sz="2200" dirty="0">
                <a:latin typeface="Raleway" panose="020B0503030101060003" pitchFamily="34" charset="77"/>
                <a:ea typeface="+mn-lt"/>
                <a:cs typeface="+mn-lt"/>
              </a:rPr>
              <a:t> “Dire </a:t>
            </a:r>
            <a:r>
              <a:rPr lang="en-US" sz="2200" dirty="0" err="1">
                <a:latin typeface="Raleway" panose="020B0503030101060003" pitchFamily="34" charset="77"/>
                <a:ea typeface="+mn-lt"/>
                <a:cs typeface="+mn-lt"/>
              </a:rPr>
              <a:t>l’indicibile</a:t>
            </a:r>
            <a:r>
              <a:rPr lang="en-US" sz="2200" dirty="0">
                <a:latin typeface="Raleway" panose="020B0503030101060003" pitchFamily="34" charset="77"/>
                <a:ea typeface="+mn-lt"/>
                <a:cs typeface="+mn-lt"/>
              </a:rPr>
              <a:t> - la </a:t>
            </a:r>
            <a:r>
              <a:rPr lang="en-US" sz="2200" dirty="0" err="1">
                <a:latin typeface="Raleway" panose="020B0503030101060003" pitchFamily="34" charset="77"/>
                <a:ea typeface="+mn-lt"/>
                <a:cs typeface="+mn-lt"/>
              </a:rPr>
              <a:t>sovrapposizione</a:t>
            </a:r>
            <a:r>
              <a:rPr lang="en-US" sz="2200" dirty="0">
                <a:latin typeface="Raleway" panose="020B0503030101060003" pitchFamily="34" charset="77"/>
                <a:ea typeface="+mn-lt"/>
                <a:cs typeface="+mn-lt"/>
              </a:rPr>
              <a:t> </a:t>
            </a:r>
            <a:r>
              <a:rPr lang="en-US" sz="2200" dirty="0" err="1">
                <a:latin typeface="Raleway" panose="020B0503030101060003" pitchFamily="34" charset="77"/>
                <a:ea typeface="+mn-lt"/>
                <a:cs typeface="+mn-lt"/>
              </a:rPr>
              <a:t>quantistica</a:t>
            </a:r>
            <a:r>
              <a:rPr lang="en-US" sz="2200" dirty="0">
                <a:latin typeface="Raleway" panose="020B0503030101060003" pitchFamily="34" charset="77"/>
                <a:ea typeface="+mn-lt"/>
                <a:cs typeface="+mn-lt"/>
              </a:rPr>
              <a:t>”; </a:t>
            </a:r>
          </a:p>
          <a:p>
            <a:endParaRPr lang="en-US" sz="2200" dirty="0">
              <a:latin typeface="Raleway" panose="020B0503030101060003" pitchFamily="34" charset="77"/>
              <a:ea typeface="+mn-lt"/>
              <a:cs typeface="+mn-lt"/>
            </a:endParaRPr>
          </a:p>
          <a:p>
            <a:r>
              <a:rPr lang="en-US" sz="2200" dirty="0">
                <a:latin typeface="Raleway" panose="020B0503030101060003" pitchFamily="34" charset="77"/>
                <a:ea typeface="+mn-lt"/>
                <a:cs typeface="+mn-lt"/>
              </a:rPr>
              <a:t>del </a:t>
            </a:r>
            <a:r>
              <a:rPr lang="en-US" sz="2200" dirty="0" err="1">
                <a:latin typeface="Raleway" panose="020B0503030101060003" pitchFamily="34" charset="77"/>
                <a:ea typeface="+mn-lt"/>
                <a:cs typeface="+mn-lt"/>
              </a:rPr>
              <a:t>laboratorio</a:t>
            </a:r>
            <a:r>
              <a:rPr lang="en-US" sz="2200" dirty="0">
                <a:latin typeface="Raleway" panose="020B0503030101060003" pitchFamily="34" charset="77"/>
                <a:ea typeface="+mn-lt"/>
                <a:cs typeface="+mn-lt"/>
              </a:rPr>
              <a:t> “La </a:t>
            </a:r>
            <a:r>
              <a:rPr lang="en-US" sz="2200" dirty="0" err="1">
                <a:latin typeface="Raleway" panose="020B0503030101060003" pitchFamily="34" charset="77"/>
                <a:ea typeface="+mn-lt"/>
                <a:cs typeface="+mn-lt"/>
              </a:rPr>
              <a:t>realtà</a:t>
            </a:r>
            <a:r>
              <a:rPr lang="en-US" sz="2200" dirty="0">
                <a:latin typeface="Raleway" panose="020B0503030101060003" pitchFamily="34" charset="77"/>
                <a:ea typeface="+mn-lt"/>
                <a:cs typeface="+mn-lt"/>
              </a:rPr>
              <a:t> </a:t>
            </a:r>
            <a:r>
              <a:rPr lang="en-US" sz="2200" dirty="0" err="1">
                <a:latin typeface="Raleway" panose="020B0503030101060003" pitchFamily="34" charset="77"/>
                <a:ea typeface="+mn-lt"/>
                <a:cs typeface="+mn-lt"/>
              </a:rPr>
              <a:t>virtuale</a:t>
            </a:r>
            <a:r>
              <a:rPr lang="en-US" sz="2200" dirty="0">
                <a:latin typeface="Raleway" panose="020B0503030101060003" pitchFamily="34" charset="77"/>
                <a:ea typeface="+mn-lt"/>
                <a:cs typeface="+mn-lt"/>
              </a:rPr>
              <a:t> </a:t>
            </a:r>
            <a:r>
              <a:rPr lang="en-US" sz="2200" dirty="0" err="1">
                <a:latin typeface="Raleway" panose="020B0503030101060003" pitchFamily="34" charset="77"/>
                <a:ea typeface="+mn-lt"/>
                <a:cs typeface="+mn-lt"/>
              </a:rPr>
              <a:t>nella</a:t>
            </a:r>
            <a:r>
              <a:rPr lang="en-US" sz="2200" dirty="0">
                <a:latin typeface="Raleway" panose="020B0503030101060003" pitchFamily="34" charset="77"/>
                <a:ea typeface="+mn-lt"/>
                <a:cs typeface="+mn-lt"/>
              </a:rPr>
              <a:t> </a:t>
            </a:r>
            <a:r>
              <a:rPr lang="en-US" sz="2200" dirty="0" err="1">
                <a:latin typeface="Raleway" panose="020B0503030101060003" pitchFamily="34" charset="77"/>
                <a:ea typeface="+mn-lt"/>
                <a:cs typeface="+mn-lt"/>
              </a:rPr>
              <a:t>fisica</a:t>
            </a:r>
            <a:r>
              <a:rPr lang="en-US" sz="2200" dirty="0">
                <a:latin typeface="Raleway" panose="020B0503030101060003" pitchFamily="34" charset="77"/>
                <a:ea typeface="+mn-lt"/>
                <a:cs typeface="+mn-lt"/>
              </a:rPr>
              <a:t> </a:t>
            </a:r>
            <a:r>
              <a:rPr lang="en-US" sz="2200" dirty="0" err="1">
                <a:latin typeface="Raleway" panose="020B0503030101060003" pitchFamily="34" charset="77"/>
                <a:ea typeface="+mn-lt"/>
                <a:cs typeface="+mn-lt"/>
              </a:rPr>
              <a:t>delle</a:t>
            </a:r>
            <a:r>
              <a:rPr lang="en-US" sz="2200" dirty="0">
                <a:latin typeface="Raleway" panose="020B0503030101060003" pitchFamily="34" charset="77"/>
                <a:ea typeface="+mn-lt"/>
                <a:cs typeface="+mn-lt"/>
              </a:rPr>
              <a:t> </a:t>
            </a:r>
            <a:r>
              <a:rPr lang="en-US" sz="2200" dirty="0" err="1">
                <a:latin typeface="Raleway" panose="020B0503030101060003" pitchFamily="34" charset="77"/>
                <a:ea typeface="+mn-lt"/>
                <a:cs typeface="+mn-lt"/>
              </a:rPr>
              <a:t>particelle</a:t>
            </a:r>
            <a:r>
              <a:rPr lang="en-US" sz="2200" dirty="0">
                <a:latin typeface="Raleway" panose="020B0503030101060003" pitchFamily="34" charset="77"/>
                <a:ea typeface="+mn-lt"/>
                <a:cs typeface="+mn-lt"/>
              </a:rPr>
              <a:t>”; </a:t>
            </a:r>
          </a:p>
          <a:p>
            <a:endParaRPr lang="en-US" sz="2200" dirty="0">
              <a:latin typeface="Raleway" panose="020B0503030101060003" pitchFamily="34" charset="77"/>
              <a:ea typeface="+mn-lt"/>
              <a:cs typeface="+mn-lt"/>
            </a:endParaRPr>
          </a:p>
          <a:p>
            <a:r>
              <a:rPr lang="en-US" sz="2200" dirty="0">
                <a:latin typeface="Raleway" panose="020B0503030101060003" pitchFamily="34" charset="77"/>
                <a:ea typeface="+mn-lt"/>
                <a:cs typeface="+mn-lt"/>
              </a:rPr>
              <a:t>del </a:t>
            </a:r>
            <a:r>
              <a:rPr lang="en-US" sz="2200" dirty="0" err="1">
                <a:latin typeface="Raleway" panose="020B0503030101060003" pitchFamily="34" charset="77"/>
                <a:ea typeface="+mn-lt"/>
                <a:cs typeface="+mn-lt"/>
              </a:rPr>
              <a:t>laboratorio</a:t>
            </a:r>
            <a:r>
              <a:rPr lang="en-US" sz="2200" dirty="0">
                <a:latin typeface="Raleway" panose="020B0503030101060003" pitchFamily="34" charset="77"/>
                <a:ea typeface="+mn-lt"/>
                <a:cs typeface="+mn-lt"/>
              </a:rPr>
              <a:t> “Spazio-tempo”; </a:t>
            </a:r>
          </a:p>
          <a:p>
            <a:endParaRPr lang="en-US" sz="2200" dirty="0">
              <a:latin typeface="Raleway" panose="020B0503030101060003" pitchFamily="34" charset="77"/>
              <a:ea typeface="+mn-lt"/>
              <a:cs typeface="+mn-lt"/>
            </a:endParaRPr>
          </a:p>
          <a:p>
            <a:r>
              <a:rPr lang="en-US" sz="2200" dirty="0" err="1">
                <a:latin typeface="Raleway" panose="020B0503030101060003" pitchFamily="34" charset="77"/>
                <a:ea typeface="+mn-lt"/>
                <a:cs typeface="+mn-lt"/>
              </a:rPr>
              <a:t>dei</a:t>
            </a:r>
            <a:r>
              <a:rPr lang="en-US" sz="2200" dirty="0">
                <a:latin typeface="Raleway" panose="020B0503030101060003" pitchFamily="34" charset="77"/>
                <a:ea typeface="+mn-lt"/>
                <a:cs typeface="+mn-lt"/>
              </a:rPr>
              <a:t> </a:t>
            </a:r>
            <a:r>
              <a:rPr lang="en-US" sz="2200" dirty="0" err="1">
                <a:latin typeface="Raleway" panose="020B0503030101060003" pitchFamily="34" charset="77"/>
                <a:ea typeface="+mn-lt"/>
                <a:cs typeface="+mn-lt"/>
              </a:rPr>
              <a:t>laboratori</a:t>
            </a:r>
            <a:r>
              <a:rPr lang="en-US" sz="2200" dirty="0">
                <a:latin typeface="Raleway" panose="020B0503030101060003" pitchFamily="34" charset="77"/>
                <a:ea typeface="+mn-lt"/>
                <a:cs typeface="+mn-lt"/>
              </a:rPr>
              <a:t> </a:t>
            </a:r>
            <a:r>
              <a:rPr lang="en-US" sz="2200" dirty="0" err="1">
                <a:latin typeface="Raleway" panose="020B0503030101060003" pitchFamily="34" charset="77"/>
                <a:ea typeface="+mn-lt"/>
                <a:cs typeface="+mn-lt"/>
              </a:rPr>
              <a:t>sulla</a:t>
            </a:r>
            <a:r>
              <a:rPr lang="en-US" sz="2200" dirty="0">
                <a:latin typeface="Raleway" panose="020B0503030101060003" pitchFamily="34" charset="77"/>
                <a:ea typeface="+mn-lt"/>
                <a:cs typeface="+mn-lt"/>
              </a:rPr>
              <a:t> luce. </a:t>
            </a:r>
            <a:endParaRPr lang="en-US" sz="2200" dirty="0">
              <a:latin typeface="Raleway" panose="020B0503030101060003" pitchFamily="34" charset="77"/>
            </a:endParaRPr>
          </a:p>
          <a:p>
            <a:endParaRPr lang="en-US" sz="2200" dirty="0">
              <a:latin typeface="Raleway" panose="020B05030301010600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9324150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6ADBA1ED-0B81-8254-B4FB-630EE3705E74}"/>
              </a:ext>
            </a:extLst>
          </p:cNvPr>
          <p:cNvSpPr txBox="1"/>
          <p:nvPr/>
        </p:nvSpPr>
        <p:spPr>
          <a:xfrm>
            <a:off x="-4482" y="-4482"/>
            <a:ext cx="12196482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dirty="0">
                <a:latin typeface="Raleway" panose="020B0503030101060003" pitchFamily="34" charset="77"/>
              </a:rPr>
              <a:t>Azione E - </a:t>
            </a:r>
            <a:r>
              <a:rPr lang="en-US" sz="2800" dirty="0" err="1">
                <a:latin typeface="Raleway" panose="020B0503030101060003" pitchFamily="34" charset="77"/>
              </a:rPr>
              <a:t>Crescita</a:t>
            </a:r>
            <a:r>
              <a:rPr lang="en-US" sz="2800" dirty="0">
                <a:latin typeface="Raleway" panose="020B0503030101060003" pitchFamily="34" charset="77"/>
              </a:rPr>
              <a:t> </a:t>
            </a:r>
            <a:r>
              <a:rPr lang="en-US" sz="2800" dirty="0" err="1">
                <a:latin typeface="Raleway" panose="020B0503030101060003" pitchFamily="34" charset="77"/>
              </a:rPr>
              <a:t>professionale</a:t>
            </a:r>
            <a:r>
              <a:rPr lang="en-US" sz="2800" dirty="0">
                <a:latin typeface="Raleway" panose="020B0503030101060003" pitchFamily="34" charset="77"/>
              </a:rPr>
              <a:t> </a:t>
            </a:r>
            <a:r>
              <a:rPr lang="en-US" sz="2800" dirty="0" err="1">
                <a:latin typeface="Raleway" panose="020B0503030101060003" pitchFamily="34" charset="77"/>
              </a:rPr>
              <a:t>dei</a:t>
            </a:r>
            <a:r>
              <a:rPr lang="en-US" sz="2800" dirty="0">
                <a:latin typeface="Raleway" panose="020B0503030101060003" pitchFamily="34" charset="77"/>
              </a:rPr>
              <a:t> </a:t>
            </a:r>
            <a:r>
              <a:rPr lang="en-US" sz="2800" dirty="0" err="1">
                <a:latin typeface="Raleway" panose="020B0503030101060003" pitchFamily="34" charset="77"/>
              </a:rPr>
              <a:t>docenti</a:t>
            </a:r>
            <a:r>
              <a:rPr lang="en-US" sz="2800" dirty="0">
                <a:latin typeface="Raleway" panose="020B0503030101060003" pitchFamily="34" charset="77"/>
              </a:rPr>
              <a:t> </a:t>
            </a:r>
            <a:r>
              <a:rPr lang="en-US" sz="2800" dirty="0" err="1">
                <a:latin typeface="Raleway" panose="020B0503030101060003" pitchFamily="34" charset="77"/>
              </a:rPr>
              <a:t>delle</a:t>
            </a:r>
            <a:r>
              <a:rPr lang="en-US" sz="2800" dirty="0">
                <a:latin typeface="Raleway" panose="020B0503030101060003" pitchFamily="34" charset="77"/>
              </a:rPr>
              <a:t> </a:t>
            </a:r>
            <a:r>
              <a:rPr lang="en-US" sz="2800" dirty="0" err="1">
                <a:latin typeface="Raleway" panose="020B0503030101060003" pitchFamily="34" charset="77"/>
              </a:rPr>
              <a:t>Scuole</a:t>
            </a:r>
            <a:r>
              <a:rPr lang="en-US" sz="2800" dirty="0">
                <a:latin typeface="Raleway" panose="020B0503030101060003" pitchFamily="34" charset="77"/>
              </a:rPr>
              <a:t> </a:t>
            </a:r>
            <a:r>
              <a:rPr lang="en-US" sz="2800" dirty="0" err="1">
                <a:latin typeface="Raleway" panose="020B0503030101060003" pitchFamily="34" charset="77"/>
              </a:rPr>
              <a:t>Superiori</a:t>
            </a:r>
            <a:endParaRPr lang="en-US" sz="2800" dirty="0">
              <a:latin typeface="Raleway" panose="020B0503030101060003" pitchFamily="34" charset="77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41662FD5-E01F-F9FE-4407-F2B8205F4DEA}"/>
              </a:ext>
            </a:extLst>
          </p:cNvPr>
          <p:cNvSpPr txBox="1"/>
          <p:nvPr/>
        </p:nvSpPr>
        <p:spPr>
          <a:xfrm>
            <a:off x="549598" y="879666"/>
            <a:ext cx="11081598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latin typeface="Raleway" panose="020B0503030101060003" pitchFamily="34" charset="77"/>
                <a:ea typeface="+mn-lt"/>
                <a:cs typeface="+mn-lt"/>
              </a:rPr>
              <a:t>  </a:t>
            </a:r>
            <a:r>
              <a:rPr lang="en-US" sz="2400" dirty="0" err="1">
                <a:latin typeface="Raleway" panose="020B0503030101060003" pitchFamily="34" charset="77"/>
                <a:ea typeface="+mn-lt"/>
                <a:cs typeface="+mn-lt"/>
              </a:rPr>
              <a:t>tra</a:t>
            </a:r>
            <a:r>
              <a:rPr lang="en-US" sz="2400" dirty="0">
                <a:latin typeface="Raleway" panose="020B0503030101060003" pitchFamily="34" charset="77"/>
                <a:ea typeface="+mn-lt"/>
                <a:cs typeface="+mn-lt"/>
              </a:rPr>
              <a:t> </a:t>
            </a:r>
            <a:r>
              <a:rPr lang="en-US" sz="2400" dirty="0" err="1">
                <a:latin typeface="Raleway" panose="020B0503030101060003" pitchFamily="34" charset="77"/>
                <a:ea typeface="+mn-lt"/>
                <a:cs typeface="+mn-lt"/>
              </a:rPr>
              <a:t>ottobre</a:t>
            </a:r>
            <a:r>
              <a:rPr lang="en-US" sz="2400" dirty="0">
                <a:latin typeface="Raleway" panose="020B0503030101060003" pitchFamily="34" charset="77"/>
                <a:ea typeface="+mn-lt"/>
                <a:cs typeface="+mn-lt"/>
              </a:rPr>
              <a:t> e </a:t>
            </a:r>
            <a:r>
              <a:rPr lang="en-US" sz="2400" dirty="0" err="1">
                <a:latin typeface="Raleway" panose="020B0503030101060003" pitchFamily="34" charset="77"/>
                <a:ea typeface="+mn-lt"/>
                <a:cs typeface="+mn-lt"/>
              </a:rPr>
              <a:t>febbraio</a:t>
            </a:r>
            <a:r>
              <a:rPr lang="en-US" sz="2400" dirty="0">
                <a:latin typeface="Raleway" panose="020B0503030101060003" pitchFamily="34" charset="77"/>
                <a:ea typeface="+mn-lt"/>
                <a:cs typeface="+mn-lt"/>
              </a:rPr>
              <a:t> – 1 </a:t>
            </a:r>
            <a:r>
              <a:rPr lang="en-US" sz="2400" dirty="0" err="1">
                <a:latin typeface="Raleway" panose="020B0503030101060003" pitchFamily="34" charset="77"/>
                <a:ea typeface="+mn-lt"/>
                <a:cs typeface="+mn-lt"/>
              </a:rPr>
              <a:t>pomeriggio</a:t>
            </a:r>
            <a:r>
              <a:rPr lang="en-US" sz="2400" dirty="0">
                <a:latin typeface="Raleway" panose="020B0503030101060003" pitchFamily="34" charset="77"/>
                <a:ea typeface="+mn-lt"/>
                <a:cs typeface="+mn-lt"/>
              </a:rPr>
              <a:t> a </a:t>
            </a:r>
            <a:r>
              <a:rPr lang="en-US" sz="2400" dirty="0" err="1">
                <a:latin typeface="Raleway" panose="020B0503030101060003" pitchFamily="34" charset="77"/>
                <a:ea typeface="+mn-lt"/>
                <a:cs typeface="+mn-lt"/>
              </a:rPr>
              <a:t>settimana</a:t>
            </a:r>
            <a:r>
              <a:rPr lang="en-US" sz="2400" dirty="0">
                <a:latin typeface="Raleway" panose="020B0503030101060003" pitchFamily="34" charset="77"/>
                <a:ea typeface="+mn-lt"/>
                <a:cs typeface="+mn-lt"/>
              </a:rPr>
              <a:t> – 30 ore </a:t>
            </a:r>
            <a:br>
              <a:rPr lang="en-US" sz="2400" dirty="0">
                <a:latin typeface="Raleway" panose="020B0503030101060003" pitchFamily="34" charset="77"/>
                <a:ea typeface="+mn-lt"/>
                <a:cs typeface="+mn-lt"/>
              </a:rPr>
            </a:br>
            <a:r>
              <a:rPr lang="en-US" sz="2400" dirty="0">
                <a:latin typeface="Raleway" panose="020B0503030101060003" pitchFamily="34" charset="77"/>
                <a:ea typeface="+mn-lt"/>
                <a:cs typeface="+mn-lt"/>
              </a:rPr>
              <a:t>	circa 15 </a:t>
            </a:r>
            <a:r>
              <a:rPr lang="en-US" sz="2400" dirty="0" err="1">
                <a:latin typeface="Raleway" panose="020B0503030101060003" pitchFamily="34" charset="77"/>
                <a:ea typeface="+mn-lt"/>
                <a:cs typeface="+mn-lt"/>
              </a:rPr>
              <a:t>docenti</a:t>
            </a:r>
            <a:endParaRPr lang="en-US" sz="2400" dirty="0">
              <a:latin typeface="Raleway" panose="020B0503030101060003" pitchFamily="34" charset="77"/>
            </a:endParaRPr>
          </a:p>
        </p:txBody>
      </p:sp>
      <p:pic>
        <p:nvPicPr>
          <p:cNvPr id="5" name="Immagine 4" descr="Immagine che contiene testo, schermata, design&#10;&#10;Descrizione generata automaticamente">
            <a:extLst>
              <a:ext uri="{FF2B5EF4-FFF2-40B4-BE49-F238E27FC236}">
                <a16:creationId xmlns:a16="http://schemas.microsoft.com/office/drawing/2014/main" id="{4999701A-433A-7698-5C38-E614909C7B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6421" y="879666"/>
            <a:ext cx="4019550" cy="5924706"/>
          </a:xfrm>
          <a:prstGeom prst="rect">
            <a:avLst/>
          </a:prstGeom>
        </p:spPr>
      </p:pic>
      <p:pic>
        <p:nvPicPr>
          <p:cNvPr id="9" name="Immagine 8" descr="Immagine che contiene arredo, sedia, tavolo, pavimento&#10;&#10;Descrizione generata automaticamente">
            <a:extLst>
              <a:ext uri="{FF2B5EF4-FFF2-40B4-BE49-F238E27FC236}">
                <a16:creationId xmlns:a16="http://schemas.microsoft.com/office/drawing/2014/main" id="{DA9071A2-E34A-C068-5530-707CD21108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9191" y="1861884"/>
            <a:ext cx="3583867" cy="4791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9240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6ADBA1ED-0B81-8254-B4FB-630EE3705E74}"/>
              </a:ext>
            </a:extLst>
          </p:cNvPr>
          <p:cNvSpPr txBox="1"/>
          <p:nvPr/>
        </p:nvSpPr>
        <p:spPr>
          <a:xfrm>
            <a:off x="-4482" y="-4482"/>
            <a:ext cx="12196482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dirty="0">
                <a:latin typeface="Raleway" panose="020B0503030101060003" pitchFamily="34" charset="77"/>
              </a:rPr>
              <a:t>Azione E - </a:t>
            </a:r>
            <a:r>
              <a:rPr lang="en-US" sz="2800" dirty="0" err="1">
                <a:latin typeface="Raleway" panose="020B0503030101060003" pitchFamily="34" charset="77"/>
              </a:rPr>
              <a:t>Crescita</a:t>
            </a:r>
            <a:r>
              <a:rPr lang="en-US" sz="2800" dirty="0">
                <a:latin typeface="Raleway" panose="020B0503030101060003" pitchFamily="34" charset="77"/>
              </a:rPr>
              <a:t> </a:t>
            </a:r>
            <a:r>
              <a:rPr lang="en-US" sz="2800" dirty="0" err="1">
                <a:latin typeface="Raleway" panose="020B0503030101060003" pitchFamily="34" charset="77"/>
              </a:rPr>
              <a:t>professionale</a:t>
            </a:r>
            <a:r>
              <a:rPr lang="en-US" sz="2800" dirty="0">
                <a:latin typeface="Raleway" panose="020B0503030101060003" pitchFamily="34" charset="77"/>
              </a:rPr>
              <a:t> </a:t>
            </a:r>
            <a:r>
              <a:rPr lang="en-US" sz="2800" dirty="0" err="1">
                <a:latin typeface="Raleway" panose="020B0503030101060003" pitchFamily="34" charset="77"/>
              </a:rPr>
              <a:t>dei</a:t>
            </a:r>
            <a:r>
              <a:rPr lang="en-US" sz="2800" dirty="0">
                <a:latin typeface="Raleway" panose="020B0503030101060003" pitchFamily="34" charset="77"/>
              </a:rPr>
              <a:t> </a:t>
            </a:r>
            <a:r>
              <a:rPr lang="en-US" sz="2800" dirty="0" err="1">
                <a:latin typeface="Raleway" panose="020B0503030101060003" pitchFamily="34" charset="77"/>
              </a:rPr>
              <a:t>docenti</a:t>
            </a:r>
            <a:r>
              <a:rPr lang="en-US" sz="2800" dirty="0">
                <a:latin typeface="Raleway" panose="020B0503030101060003" pitchFamily="34" charset="77"/>
              </a:rPr>
              <a:t> </a:t>
            </a:r>
            <a:r>
              <a:rPr lang="en-US" sz="2800" dirty="0" err="1">
                <a:latin typeface="Raleway" panose="020B0503030101060003" pitchFamily="34" charset="77"/>
              </a:rPr>
              <a:t>delle</a:t>
            </a:r>
            <a:r>
              <a:rPr lang="en-US" sz="2800" dirty="0">
                <a:latin typeface="Raleway" panose="020B0503030101060003" pitchFamily="34" charset="77"/>
              </a:rPr>
              <a:t> </a:t>
            </a:r>
            <a:r>
              <a:rPr lang="en-US" sz="2800" dirty="0" err="1">
                <a:latin typeface="Raleway" panose="020B0503030101060003" pitchFamily="34" charset="77"/>
              </a:rPr>
              <a:t>Scuole</a:t>
            </a:r>
            <a:r>
              <a:rPr lang="en-US" sz="2800" dirty="0">
                <a:latin typeface="Raleway" panose="020B0503030101060003" pitchFamily="34" charset="77"/>
              </a:rPr>
              <a:t> </a:t>
            </a:r>
            <a:r>
              <a:rPr lang="en-US" sz="2800" dirty="0" err="1">
                <a:latin typeface="Raleway" panose="020B0503030101060003" pitchFamily="34" charset="77"/>
              </a:rPr>
              <a:t>Superiori</a:t>
            </a:r>
            <a:endParaRPr lang="en-US" sz="2800" dirty="0">
              <a:latin typeface="Raleway" panose="020B0503030101060003" pitchFamily="34" charset="77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41662FD5-E01F-F9FE-4407-F2B8205F4DEA}"/>
              </a:ext>
            </a:extLst>
          </p:cNvPr>
          <p:cNvSpPr txBox="1"/>
          <p:nvPr/>
        </p:nvSpPr>
        <p:spPr>
          <a:xfrm>
            <a:off x="549598" y="879666"/>
            <a:ext cx="11081598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latin typeface="Raleway" panose="020B0503030101060003" pitchFamily="34" charset="77"/>
                <a:ea typeface="+mn-lt"/>
                <a:cs typeface="+mn-lt"/>
              </a:rPr>
              <a:t>  </a:t>
            </a:r>
            <a:r>
              <a:rPr lang="en-US" sz="2400" dirty="0" err="1">
                <a:latin typeface="Raleway" panose="020B0503030101060003" pitchFamily="34" charset="77"/>
                <a:ea typeface="+mn-lt"/>
                <a:cs typeface="+mn-lt"/>
              </a:rPr>
              <a:t>tra</a:t>
            </a:r>
            <a:r>
              <a:rPr lang="en-US" sz="2400" dirty="0">
                <a:latin typeface="Raleway" panose="020B0503030101060003" pitchFamily="34" charset="77"/>
                <a:ea typeface="+mn-lt"/>
                <a:cs typeface="+mn-lt"/>
              </a:rPr>
              <a:t> </a:t>
            </a:r>
            <a:r>
              <a:rPr lang="en-US" sz="2400" dirty="0" err="1">
                <a:latin typeface="Raleway" panose="020B0503030101060003" pitchFamily="34" charset="77"/>
                <a:ea typeface="+mn-lt"/>
                <a:cs typeface="+mn-lt"/>
              </a:rPr>
              <a:t>ottobre</a:t>
            </a:r>
            <a:r>
              <a:rPr lang="en-US" sz="2400" dirty="0">
                <a:latin typeface="Raleway" panose="020B0503030101060003" pitchFamily="34" charset="77"/>
                <a:ea typeface="+mn-lt"/>
                <a:cs typeface="+mn-lt"/>
              </a:rPr>
              <a:t> e </a:t>
            </a:r>
            <a:r>
              <a:rPr lang="en-US" sz="2400" dirty="0" err="1">
                <a:latin typeface="Raleway" panose="020B0503030101060003" pitchFamily="34" charset="77"/>
                <a:ea typeface="+mn-lt"/>
                <a:cs typeface="+mn-lt"/>
              </a:rPr>
              <a:t>febbraio</a:t>
            </a:r>
            <a:r>
              <a:rPr lang="en-US" sz="2400" dirty="0">
                <a:latin typeface="Raleway" panose="020B0503030101060003" pitchFamily="34" charset="77"/>
                <a:ea typeface="+mn-lt"/>
                <a:cs typeface="+mn-lt"/>
              </a:rPr>
              <a:t> – 1 </a:t>
            </a:r>
            <a:r>
              <a:rPr lang="en-US" sz="2400" dirty="0" err="1">
                <a:latin typeface="Raleway" panose="020B0503030101060003" pitchFamily="34" charset="77"/>
                <a:ea typeface="+mn-lt"/>
                <a:cs typeface="+mn-lt"/>
              </a:rPr>
              <a:t>pomeriggio</a:t>
            </a:r>
            <a:r>
              <a:rPr lang="en-US" sz="2400" dirty="0">
                <a:latin typeface="Raleway" panose="020B0503030101060003" pitchFamily="34" charset="77"/>
                <a:ea typeface="+mn-lt"/>
                <a:cs typeface="+mn-lt"/>
              </a:rPr>
              <a:t> a </a:t>
            </a:r>
            <a:r>
              <a:rPr lang="en-US" sz="2400" dirty="0" err="1">
                <a:latin typeface="Raleway" panose="020B0503030101060003" pitchFamily="34" charset="77"/>
                <a:ea typeface="+mn-lt"/>
                <a:cs typeface="+mn-lt"/>
              </a:rPr>
              <a:t>settimana</a:t>
            </a:r>
            <a:r>
              <a:rPr lang="en-US" sz="2400" dirty="0">
                <a:latin typeface="Raleway" panose="020B0503030101060003" pitchFamily="34" charset="77"/>
                <a:ea typeface="+mn-lt"/>
                <a:cs typeface="+mn-lt"/>
              </a:rPr>
              <a:t> – 30 ore </a:t>
            </a:r>
            <a:br>
              <a:rPr lang="en-US" sz="2400" dirty="0">
                <a:latin typeface="Raleway" panose="020B0503030101060003" pitchFamily="34" charset="77"/>
                <a:ea typeface="+mn-lt"/>
                <a:cs typeface="+mn-lt"/>
              </a:rPr>
            </a:br>
            <a:r>
              <a:rPr lang="en-US" sz="2400" dirty="0">
                <a:latin typeface="Raleway" panose="020B0503030101060003" pitchFamily="34" charset="77"/>
                <a:ea typeface="+mn-lt"/>
                <a:cs typeface="+mn-lt"/>
              </a:rPr>
              <a:t>	circa 15 </a:t>
            </a:r>
            <a:r>
              <a:rPr lang="en-US" sz="2400" dirty="0" err="1">
                <a:latin typeface="Raleway" panose="020B0503030101060003" pitchFamily="34" charset="77"/>
                <a:ea typeface="+mn-lt"/>
                <a:cs typeface="+mn-lt"/>
              </a:rPr>
              <a:t>docenti</a:t>
            </a:r>
            <a:endParaRPr lang="en-US" sz="2400" dirty="0">
              <a:latin typeface="Raleway" panose="020B0503030101060003" pitchFamily="34" charset="77"/>
            </a:endParaRPr>
          </a:p>
        </p:txBody>
      </p:sp>
      <p:pic>
        <p:nvPicPr>
          <p:cNvPr id="6" name="Immagine 5" descr="Immagine che contiene vestiti, calzature, persona, interno&#10;&#10;Descrizione generata automaticamente">
            <a:extLst>
              <a:ext uri="{FF2B5EF4-FFF2-40B4-BE49-F238E27FC236}">
                <a16:creationId xmlns:a16="http://schemas.microsoft.com/office/drawing/2014/main" id="{59E04FC8-BC47-97AF-1836-A0F2C95557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0" y="2387600"/>
            <a:ext cx="4241800" cy="4241800"/>
          </a:xfrm>
          <a:prstGeom prst="rect">
            <a:avLst/>
          </a:prstGeom>
        </p:spPr>
      </p:pic>
      <p:pic>
        <p:nvPicPr>
          <p:cNvPr id="8" name="Immagine 7" descr="Immagine che contiene testo, schermata, Carattere&#10;&#10;Descrizione generata automaticamente">
            <a:extLst>
              <a:ext uri="{FF2B5EF4-FFF2-40B4-BE49-F238E27FC236}">
                <a16:creationId xmlns:a16="http://schemas.microsoft.com/office/drawing/2014/main" id="{BA6A715F-1926-0DDA-FE5C-E7DEF7A85B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1520664"/>
            <a:ext cx="4241800" cy="5108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7145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6ADBA1ED-0B81-8254-B4FB-630EE3705E74}"/>
              </a:ext>
            </a:extLst>
          </p:cNvPr>
          <p:cNvSpPr txBox="1"/>
          <p:nvPr/>
        </p:nvSpPr>
        <p:spPr>
          <a:xfrm>
            <a:off x="-4482" y="-4482"/>
            <a:ext cx="12196482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dirty="0">
                <a:latin typeface="Raleway" panose="020B0503030101060003" pitchFamily="34" charset="77"/>
              </a:rPr>
              <a:t>Azione E - </a:t>
            </a:r>
            <a:r>
              <a:rPr lang="en-US" sz="2800" dirty="0" err="1">
                <a:latin typeface="Raleway" panose="020B0503030101060003" pitchFamily="34" charset="77"/>
              </a:rPr>
              <a:t>Crescita</a:t>
            </a:r>
            <a:r>
              <a:rPr lang="en-US" sz="2800" dirty="0">
                <a:latin typeface="Raleway" panose="020B0503030101060003" pitchFamily="34" charset="77"/>
              </a:rPr>
              <a:t> </a:t>
            </a:r>
            <a:r>
              <a:rPr lang="en-US" sz="2800" dirty="0" err="1">
                <a:latin typeface="Raleway" panose="020B0503030101060003" pitchFamily="34" charset="77"/>
              </a:rPr>
              <a:t>professionale</a:t>
            </a:r>
            <a:r>
              <a:rPr lang="en-US" sz="2800" dirty="0">
                <a:latin typeface="Raleway" panose="020B0503030101060003" pitchFamily="34" charset="77"/>
              </a:rPr>
              <a:t> </a:t>
            </a:r>
            <a:r>
              <a:rPr lang="en-US" sz="2800" dirty="0" err="1">
                <a:latin typeface="Raleway" panose="020B0503030101060003" pitchFamily="34" charset="77"/>
              </a:rPr>
              <a:t>dei</a:t>
            </a:r>
            <a:r>
              <a:rPr lang="en-US" sz="2800" dirty="0">
                <a:latin typeface="Raleway" panose="020B0503030101060003" pitchFamily="34" charset="77"/>
              </a:rPr>
              <a:t> </a:t>
            </a:r>
            <a:r>
              <a:rPr lang="en-US" sz="2800" dirty="0" err="1">
                <a:latin typeface="Raleway" panose="020B0503030101060003" pitchFamily="34" charset="77"/>
              </a:rPr>
              <a:t>docenti</a:t>
            </a:r>
            <a:r>
              <a:rPr lang="en-US" sz="2800" dirty="0">
                <a:latin typeface="Raleway" panose="020B0503030101060003" pitchFamily="34" charset="77"/>
              </a:rPr>
              <a:t> </a:t>
            </a:r>
            <a:r>
              <a:rPr lang="en-US" sz="2800" dirty="0" err="1">
                <a:latin typeface="Raleway" panose="020B0503030101060003" pitchFamily="34" charset="77"/>
              </a:rPr>
              <a:t>delle</a:t>
            </a:r>
            <a:r>
              <a:rPr lang="en-US" sz="2800" dirty="0">
                <a:latin typeface="Raleway" panose="020B0503030101060003" pitchFamily="34" charset="77"/>
              </a:rPr>
              <a:t> </a:t>
            </a:r>
            <a:r>
              <a:rPr lang="en-US" sz="2800" dirty="0" err="1">
                <a:latin typeface="Raleway" panose="020B0503030101060003" pitchFamily="34" charset="77"/>
              </a:rPr>
              <a:t>Scuole</a:t>
            </a:r>
            <a:r>
              <a:rPr lang="en-US" sz="2800" dirty="0">
                <a:latin typeface="Raleway" panose="020B0503030101060003" pitchFamily="34" charset="77"/>
              </a:rPr>
              <a:t> </a:t>
            </a:r>
            <a:r>
              <a:rPr lang="en-US" sz="2800" dirty="0" err="1">
                <a:latin typeface="Raleway" panose="020B0503030101060003" pitchFamily="34" charset="77"/>
              </a:rPr>
              <a:t>Superiori</a:t>
            </a:r>
            <a:endParaRPr lang="en-US" sz="2800" dirty="0">
              <a:latin typeface="Raleway" panose="020B0503030101060003" pitchFamily="34" charset="77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41662FD5-E01F-F9FE-4407-F2B8205F4DEA}"/>
              </a:ext>
            </a:extLst>
          </p:cNvPr>
          <p:cNvSpPr txBox="1"/>
          <p:nvPr/>
        </p:nvSpPr>
        <p:spPr>
          <a:xfrm>
            <a:off x="549598" y="879666"/>
            <a:ext cx="11081598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latin typeface="Raleway" panose="020B0503030101060003" pitchFamily="34" charset="77"/>
                <a:ea typeface="+mn-lt"/>
                <a:cs typeface="+mn-lt"/>
              </a:rPr>
              <a:t>  </a:t>
            </a:r>
            <a:r>
              <a:rPr lang="en-US" sz="2400" dirty="0" err="1">
                <a:latin typeface="Raleway" panose="020B0503030101060003" pitchFamily="34" charset="77"/>
                <a:ea typeface="+mn-lt"/>
                <a:cs typeface="+mn-lt"/>
              </a:rPr>
              <a:t>tra</a:t>
            </a:r>
            <a:r>
              <a:rPr lang="en-US" sz="2400" dirty="0">
                <a:latin typeface="Raleway" panose="020B0503030101060003" pitchFamily="34" charset="77"/>
                <a:ea typeface="+mn-lt"/>
                <a:cs typeface="+mn-lt"/>
              </a:rPr>
              <a:t> </a:t>
            </a:r>
            <a:r>
              <a:rPr lang="en-US" sz="2400" dirty="0" err="1">
                <a:latin typeface="Raleway" panose="020B0503030101060003" pitchFamily="34" charset="77"/>
                <a:ea typeface="+mn-lt"/>
                <a:cs typeface="+mn-lt"/>
              </a:rPr>
              <a:t>ottobre</a:t>
            </a:r>
            <a:r>
              <a:rPr lang="en-US" sz="2400" dirty="0">
                <a:latin typeface="Raleway" panose="020B0503030101060003" pitchFamily="34" charset="77"/>
                <a:ea typeface="+mn-lt"/>
                <a:cs typeface="+mn-lt"/>
              </a:rPr>
              <a:t> e </a:t>
            </a:r>
            <a:r>
              <a:rPr lang="en-US" sz="2400" dirty="0" err="1">
                <a:latin typeface="Raleway" panose="020B0503030101060003" pitchFamily="34" charset="77"/>
                <a:ea typeface="+mn-lt"/>
                <a:cs typeface="+mn-lt"/>
              </a:rPr>
              <a:t>febbraio</a:t>
            </a:r>
            <a:r>
              <a:rPr lang="en-US" sz="2400" dirty="0">
                <a:latin typeface="Raleway" panose="020B0503030101060003" pitchFamily="34" charset="77"/>
                <a:ea typeface="+mn-lt"/>
                <a:cs typeface="+mn-lt"/>
              </a:rPr>
              <a:t> – 1 </a:t>
            </a:r>
            <a:r>
              <a:rPr lang="en-US" sz="2400" dirty="0" err="1">
                <a:latin typeface="Raleway" panose="020B0503030101060003" pitchFamily="34" charset="77"/>
                <a:ea typeface="+mn-lt"/>
                <a:cs typeface="+mn-lt"/>
              </a:rPr>
              <a:t>pomeriggio</a:t>
            </a:r>
            <a:r>
              <a:rPr lang="en-US" sz="2400" dirty="0">
                <a:latin typeface="Raleway" panose="020B0503030101060003" pitchFamily="34" charset="77"/>
                <a:ea typeface="+mn-lt"/>
                <a:cs typeface="+mn-lt"/>
              </a:rPr>
              <a:t> a </a:t>
            </a:r>
            <a:r>
              <a:rPr lang="en-US" sz="2400" dirty="0" err="1">
                <a:latin typeface="Raleway" panose="020B0503030101060003" pitchFamily="34" charset="77"/>
                <a:ea typeface="+mn-lt"/>
                <a:cs typeface="+mn-lt"/>
              </a:rPr>
              <a:t>settimana</a:t>
            </a:r>
            <a:r>
              <a:rPr lang="en-US" sz="2400" dirty="0">
                <a:latin typeface="Raleway" panose="020B0503030101060003" pitchFamily="34" charset="77"/>
                <a:ea typeface="+mn-lt"/>
                <a:cs typeface="+mn-lt"/>
              </a:rPr>
              <a:t> – 30 ore </a:t>
            </a:r>
            <a:br>
              <a:rPr lang="en-US" sz="2400" dirty="0">
                <a:latin typeface="Raleway" panose="020B0503030101060003" pitchFamily="34" charset="77"/>
                <a:ea typeface="+mn-lt"/>
                <a:cs typeface="+mn-lt"/>
              </a:rPr>
            </a:br>
            <a:r>
              <a:rPr lang="en-US" sz="2400" dirty="0">
                <a:latin typeface="Raleway" panose="020B0503030101060003" pitchFamily="34" charset="77"/>
                <a:ea typeface="+mn-lt"/>
                <a:cs typeface="+mn-lt"/>
              </a:rPr>
              <a:t>	circa 15 </a:t>
            </a:r>
            <a:r>
              <a:rPr lang="en-US" sz="2400" dirty="0" err="1">
                <a:latin typeface="Raleway" panose="020B0503030101060003" pitchFamily="34" charset="77"/>
                <a:ea typeface="+mn-lt"/>
                <a:cs typeface="+mn-lt"/>
              </a:rPr>
              <a:t>docenti</a:t>
            </a:r>
            <a:endParaRPr lang="en-US" sz="2400" dirty="0">
              <a:latin typeface="Raleway" panose="020B0503030101060003" pitchFamily="34" charset="77"/>
            </a:endParaRPr>
          </a:p>
        </p:txBody>
      </p:sp>
      <p:pic>
        <p:nvPicPr>
          <p:cNvPr id="4" name="GommaQuantisticaEsteso_DocentiRomaTre_4E4CD437-6633-407E-B266-3C9737268293.mp4">
            <a:hlinkClick r:id="" action="ppaction://media"/>
            <a:extLst>
              <a:ext uri="{FF2B5EF4-FFF2-40B4-BE49-F238E27FC236}">
                <a16:creationId xmlns:a16="http://schemas.microsoft.com/office/drawing/2014/main" id="{CAAF2AAC-304A-20CD-00A9-9ECCC4A978D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55800" y="1995391"/>
            <a:ext cx="7620000" cy="428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450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3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EBE14767-297B-ED4D-A94C-7D37D1250EC3}"/>
              </a:ext>
            </a:extLst>
          </p:cNvPr>
          <p:cNvSpPr txBox="1"/>
          <p:nvPr/>
        </p:nvSpPr>
        <p:spPr>
          <a:xfrm>
            <a:off x="-4482" y="-4482"/>
            <a:ext cx="12196482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dirty="0">
                <a:latin typeface="Raleway" panose="020B0503030101060003" pitchFamily="34" charset="77"/>
              </a:rPr>
              <a:t>Azione B - </a:t>
            </a:r>
            <a:r>
              <a:rPr lang="en-US" sz="2400" dirty="0" err="1">
                <a:latin typeface="Raleway" panose="020B0503030101060003" pitchFamily="34" charset="77"/>
              </a:rPr>
              <a:t>Attività</a:t>
            </a:r>
            <a:r>
              <a:rPr lang="en-US" sz="2400" dirty="0">
                <a:latin typeface="Raleway" panose="020B0503030101060003" pitchFamily="34" charset="77"/>
              </a:rPr>
              <a:t> di </a:t>
            </a:r>
            <a:r>
              <a:rPr lang="en-US" sz="2400" dirty="0" err="1">
                <a:latin typeface="Raleway" panose="020B0503030101060003" pitchFamily="34" charset="77"/>
              </a:rPr>
              <a:t>tutorato</a:t>
            </a:r>
            <a:endParaRPr lang="en-US" sz="2400" dirty="0">
              <a:latin typeface="Raleway" panose="020B0503030101060003" pitchFamily="34" charset="77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A1EF5726-82E9-6A06-B3CA-476686DC2F81}"/>
              </a:ext>
            </a:extLst>
          </p:cNvPr>
          <p:cNvSpPr txBox="1"/>
          <p:nvPr/>
        </p:nvSpPr>
        <p:spPr>
          <a:xfrm>
            <a:off x="550108" y="679076"/>
            <a:ext cx="11091785" cy="113877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dirty="0">
                <a:latin typeface="Raleway" panose="020B0503030101060003" pitchFamily="34" charset="77"/>
                <a:ea typeface="+mn-lt"/>
                <a:cs typeface="+mn-lt"/>
              </a:rPr>
              <a:t>La </a:t>
            </a:r>
            <a:r>
              <a:rPr lang="en-US" sz="2000" dirty="0" err="1">
                <a:latin typeface="Raleway" panose="020B0503030101060003" pitchFamily="34" charset="77"/>
                <a:ea typeface="+mn-lt"/>
                <a:cs typeface="+mn-lt"/>
              </a:rPr>
              <a:t>formazione</a:t>
            </a:r>
            <a:r>
              <a:rPr lang="en-US" sz="2000" dirty="0">
                <a:latin typeface="Raleway" panose="020B0503030101060003" pitchFamily="34" charset="77"/>
                <a:ea typeface="+mn-lt"/>
                <a:cs typeface="+mn-lt"/>
              </a:rPr>
              <a:t> </a:t>
            </a:r>
            <a:r>
              <a:rPr lang="en-US" sz="2000" dirty="0" err="1">
                <a:latin typeface="Raleway" panose="020B0503030101060003" pitchFamily="34" charset="77"/>
                <a:ea typeface="+mn-lt"/>
                <a:cs typeface="+mn-lt"/>
              </a:rPr>
              <a:t>dei</a:t>
            </a:r>
            <a:r>
              <a:rPr lang="en-US" sz="2000" dirty="0">
                <a:latin typeface="Raleway" panose="020B0503030101060003" pitchFamily="34" charset="77"/>
                <a:ea typeface="+mn-lt"/>
                <a:cs typeface="+mn-lt"/>
              </a:rPr>
              <a:t> tutor </a:t>
            </a:r>
            <a:r>
              <a:rPr lang="en-US" sz="2000" dirty="0" err="1">
                <a:latin typeface="Raleway" panose="020B0503030101060003" pitchFamily="34" charset="77"/>
                <a:ea typeface="+mn-lt"/>
                <a:cs typeface="+mn-lt"/>
              </a:rPr>
              <a:t>è</a:t>
            </a:r>
            <a:r>
              <a:rPr lang="en-US" sz="2000" dirty="0">
                <a:latin typeface="Raleway" panose="020B0503030101060003" pitchFamily="34" charset="77"/>
                <a:ea typeface="+mn-lt"/>
                <a:cs typeface="+mn-lt"/>
              </a:rPr>
              <a:t> in </a:t>
            </a:r>
            <a:r>
              <a:rPr lang="en-US" sz="2000" dirty="0" err="1">
                <a:latin typeface="Raleway" panose="020B0503030101060003" pitchFamily="34" charset="77"/>
                <a:ea typeface="+mn-lt"/>
                <a:cs typeface="+mn-lt"/>
              </a:rPr>
              <a:t>collaborazione</a:t>
            </a:r>
            <a:r>
              <a:rPr lang="en-US" sz="2000" dirty="0">
                <a:latin typeface="Raleway" panose="020B0503030101060003" pitchFamily="34" charset="77"/>
                <a:ea typeface="+mn-lt"/>
                <a:cs typeface="+mn-lt"/>
              </a:rPr>
              <a:t> con il PLS di Matematica di Roma Tre.</a:t>
            </a:r>
          </a:p>
          <a:p>
            <a:pPr algn="ctr"/>
            <a:r>
              <a:rPr lang="en-US" sz="2400" dirty="0" err="1">
                <a:latin typeface="Raleway" panose="020B0503030101060003" pitchFamily="34" charset="77"/>
                <a:ea typeface="+mn-lt"/>
                <a:cs typeface="+mn-lt"/>
              </a:rPr>
              <a:t>Approfondire</a:t>
            </a:r>
            <a:r>
              <a:rPr lang="en-US" sz="2400" dirty="0">
                <a:latin typeface="Raleway" panose="020B0503030101060003" pitchFamily="34" charset="77"/>
                <a:ea typeface="+mn-lt"/>
                <a:cs typeface="+mn-lt"/>
              </a:rPr>
              <a:t> dal punto di vista </a:t>
            </a:r>
            <a:r>
              <a:rPr lang="en-US" sz="2400" b="1" dirty="0" err="1">
                <a:latin typeface="Raleway" panose="020B0503030101060003" pitchFamily="34" charset="77"/>
                <a:ea typeface="+mn-lt"/>
                <a:cs typeface="+mn-lt"/>
              </a:rPr>
              <a:t>anche</a:t>
            </a:r>
            <a:r>
              <a:rPr lang="en-US" sz="2400" b="1" dirty="0">
                <a:latin typeface="Raleway" panose="020B0503030101060003" pitchFamily="34" charset="77"/>
                <a:ea typeface="+mn-lt"/>
                <a:cs typeface="+mn-lt"/>
              </a:rPr>
              <a:t> </a:t>
            </a:r>
            <a:r>
              <a:rPr lang="en-US" sz="2400" b="1" dirty="0" err="1">
                <a:latin typeface="Raleway" panose="020B0503030101060003" pitchFamily="34" charset="77"/>
                <a:ea typeface="+mn-lt"/>
                <a:cs typeface="+mn-lt"/>
              </a:rPr>
              <a:t>esperienziale</a:t>
            </a:r>
            <a:r>
              <a:rPr lang="en-US" sz="2400" b="1" dirty="0">
                <a:latin typeface="Raleway" panose="020B0503030101060003" pitchFamily="34" charset="77"/>
                <a:ea typeface="+mn-lt"/>
                <a:cs typeface="+mn-lt"/>
              </a:rPr>
              <a:t> </a:t>
            </a:r>
            <a:r>
              <a:rPr lang="en-US" sz="2400" dirty="0" err="1">
                <a:latin typeface="Raleway" panose="020B0503030101060003" pitchFamily="34" charset="77"/>
                <a:ea typeface="+mn-lt"/>
                <a:cs typeface="+mn-lt"/>
              </a:rPr>
              <a:t>gli</a:t>
            </a:r>
            <a:r>
              <a:rPr lang="en-US" sz="2400" dirty="0">
                <a:latin typeface="Raleway" panose="020B0503030101060003" pitchFamily="34" charset="77"/>
                <a:ea typeface="+mn-lt"/>
                <a:cs typeface="+mn-lt"/>
              </a:rPr>
              <a:t> </a:t>
            </a:r>
            <a:r>
              <a:rPr lang="en-US" sz="2400" dirty="0" err="1">
                <a:latin typeface="Raleway" panose="020B0503030101060003" pitchFamily="34" charset="77"/>
                <a:ea typeface="+mn-lt"/>
                <a:cs typeface="+mn-lt"/>
              </a:rPr>
              <a:t>argomenti</a:t>
            </a:r>
            <a:r>
              <a:rPr lang="en-US" sz="2400" dirty="0">
                <a:latin typeface="Raleway" panose="020B0503030101060003" pitchFamily="34" charset="77"/>
                <a:ea typeface="+mn-lt"/>
                <a:cs typeface="+mn-lt"/>
              </a:rPr>
              <a:t> </a:t>
            </a:r>
            <a:r>
              <a:rPr lang="en-US" sz="2400" dirty="0" err="1">
                <a:latin typeface="Raleway" panose="020B0503030101060003" pitchFamily="34" charset="77"/>
                <a:ea typeface="+mn-lt"/>
                <a:cs typeface="+mn-lt"/>
              </a:rPr>
              <a:t>affrontati</a:t>
            </a:r>
            <a:r>
              <a:rPr lang="en-US" sz="2400" dirty="0">
                <a:latin typeface="Raleway" panose="020B0503030101060003" pitchFamily="34" charset="77"/>
                <a:ea typeface="+mn-lt"/>
                <a:cs typeface="+mn-lt"/>
              </a:rPr>
              <a:t> </a:t>
            </a:r>
            <a:r>
              <a:rPr lang="en-US" sz="2400" dirty="0" err="1">
                <a:latin typeface="Raleway" panose="020B0503030101060003" pitchFamily="34" charset="77"/>
                <a:ea typeface="+mn-lt"/>
                <a:cs typeface="+mn-lt"/>
              </a:rPr>
              <a:t>negli</a:t>
            </a:r>
            <a:r>
              <a:rPr lang="en-US" sz="2400" dirty="0">
                <a:latin typeface="Raleway" panose="020B0503030101060003" pitchFamily="34" charset="77"/>
                <a:ea typeface="+mn-lt"/>
                <a:cs typeface="+mn-lt"/>
              </a:rPr>
              <a:t> </a:t>
            </a:r>
            <a:r>
              <a:rPr lang="en-US" sz="2400" dirty="0" err="1">
                <a:latin typeface="Raleway" panose="020B0503030101060003" pitchFamily="34" charset="77"/>
                <a:ea typeface="+mn-lt"/>
                <a:cs typeface="+mn-lt"/>
              </a:rPr>
              <a:t>insegnamenti</a:t>
            </a:r>
            <a:r>
              <a:rPr lang="en-US" sz="2400" dirty="0">
                <a:latin typeface="Raleway" panose="020B0503030101060003" pitchFamily="34" charset="77"/>
                <a:ea typeface="+mn-lt"/>
                <a:cs typeface="+mn-lt"/>
              </a:rPr>
              <a:t> </a:t>
            </a:r>
            <a:r>
              <a:rPr lang="en-US" sz="2400" dirty="0" err="1">
                <a:latin typeface="Raleway" panose="020B0503030101060003" pitchFamily="34" charset="77"/>
                <a:ea typeface="+mn-lt"/>
                <a:cs typeface="+mn-lt"/>
              </a:rPr>
              <a:t>dei</a:t>
            </a:r>
            <a:r>
              <a:rPr lang="en-US" sz="2400" dirty="0">
                <a:latin typeface="Raleway" panose="020B0503030101060003" pitchFamily="34" charset="77"/>
                <a:ea typeface="+mn-lt"/>
                <a:cs typeface="+mn-lt"/>
              </a:rPr>
              <a:t> </a:t>
            </a:r>
            <a:r>
              <a:rPr lang="en-US" sz="2400" dirty="0" err="1">
                <a:latin typeface="Raleway" panose="020B0503030101060003" pitchFamily="34" charset="77"/>
                <a:ea typeface="+mn-lt"/>
                <a:cs typeface="+mn-lt"/>
              </a:rPr>
              <a:t>primi</a:t>
            </a:r>
            <a:r>
              <a:rPr lang="en-US" sz="2400" dirty="0">
                <a:latin typeface="Raleway" panose="020B0503030101060003" pitchFamily="34" charset="77"/>
                <a:ea typeface="+mn-lt"/>
                <a:cs typeface="+mn-lt"/>
              </a:rPr>
              <a:t> due anni del Corso di Laurea in </a:t>
            </a:r>
            <a:r>
              <a:rPr lang="en-US" sz="2400" dirty="0" err="1">
                <a:latin typeface="Raleway" panose="020B0503030101060003" pitchFamily="34" charset="77"/>
                <a:ea typeface="+mn-lt"/>
                <a:cs typeface="+mn-lt"/>
              </a:rPr>
              <a:t>Fisica</a:t>
            </a:r>
            <a:r>
              <a:rPr lang="en-US" sz="2400" dirty="0">
                <a:latin typeface="Raleway" panose="020B0503030101060003" pitchFamily="34" charset="77"/>
                <a:ea typeface="+mn-lt"/>
                <a:cs typeface="+mn-lt"/>
              </a:rPr>
              <a:t>.</a:t>
            </a:r>
          </a:p>
        </p:txBody>
      </p:sp>
      <p:pic>
        <p:nvPicPr>
          <p:cNvPr id="4" name="WhatsApp Video 2025-02-19 at 14.46.20">
            <a:hlinkClick r:id="" action="ppaction://media"/>
            <a:extLst>
              <a:ext uri="{FF2B5EF4-FFF2-40B4-BE49-F238E27FC236}">
                <a16:creationId xmlns:a16="http://schemas.microsoft.com/office/drawing/2014/main" id="{F3ED4D40-50C4-ADB5-2F96-94DE612B63E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11029" b="14537"/>
          <a:stretch/>
        </p:blipFill>
        <p:spPr>
          <a:xfrm>
            <a:off x="711200" y="2050675"/>
            <a:ext cx="10769600" cy="4518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047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1FCFEEE6-0336-7CDA-9DBE-97817E0152CF}"/>
              </a:ext>
            </a:extLst>
          </p:cNvPr>
          <p:cNvSpPr txBox="1"/>
          <p:nvPr/>
        </p:nvSpPr>
        <p:spPr>
          <a:xfrm>
            <a:off x="3615017" y="-4483"/>
            <a:ext cx="5242111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>
                <a:latin typeface="Raleway" panose="020B0503030101060003" pitchFamily="34" charset="77"/>
              </a:rPr>
              <a:t>Azione C - Pratiche laboratoriali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80A74239-F9CF-33FA-3010-146364BE2953}"/>
              </a:ext>
            </a:extLst>
          </p:cNvPr>
          <p:cNvSpPr txBox="1"/>
          <p:nvPr/>
        </p:nvSpPr>
        <p:spPr>
          <a:xfrm>
            <a:off x="394447" y="1306606"/>
            <a:ext cx="11403106" cy="526297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b="1" dirty="0" err="1">
                <a:latin typeface="Raleway" panose="020B0503030101060003" pitchFamily="34" charset="77"/>
              </a:rPr>
              <a:t>Prestito</a:t>
            </a:r>
            <a:r>
              <a:rPr lang="en-US" sz="2800" b="1" dirty="0">
                <a:latin typeface="Raleway" panose="020B0503030101060003" pitchFamily="34" charset="77"/>
              </a:rPr>
              <a:t> di Kit</a:t>
            </a:r>
            <a:r>
              <a:rPr lang="en-US" sz="2200" dirty="0">
                <a:latin typeface="Raleway" panose="020B0503030101060003" pitchFamily="34" charset="77"/>
              </a:rPr>
              <a:t> di </a:t>
            </a:r>
            <a:r>
              <a:rPr lang="en-US" sz="2200" dirty="0" err="1">
                <a:latin typeface="Raleway" panose="020B0503030101060003" pitchFamily="34" charset="77"/>
              </a:rPr>
              <a:t>attività</a:t>
            </a:r>
            <a:r>
              <a:rPr lang="en-US" sz="2200" dirty="0">
                <a:latin typeface="Raleway" panose="020B0503030101060003" pitchFamily="34" charset="77"/>
              </a:rPr>
              <a:t> </a:t>
            </a:r>
            <a:r>
              <a:rPr lang="en-US" sz="2200" dirty="0" err="1">
                <a:latin typeface="Raleway" panose="020B0503030101060003" pitchFamily="34" charset="77"/>
              </a:rPr>
              <a:t>laboratoriali</a:t>
            </a:r>
            <a:r>
              <a:rPr lang="en-US" sz="2200" dirty="0">
                <a:latin typeface="Raleway" panose="020B0503030101060003" pitchFamily="34" charset="77"/>
              </a:rPr>
              <a:t> </a:t>
            </a:r>
            <a:r>
              <a:rPr lang="en-US" sz="2200" dirty="0" err="1">
                <a:latin typeface="Raleway" panose="020B0503030101060003" pitchFamily="34" charset="77"/>
              </a:rPr>
              <a:t>che</a:t>
            </a:r>
            <a:r>
              <a:rPr lang="en-US" sz="2200" dirty="0">
                <a:latin typeface="Raleway" panose="020B0503030101060003" pitchFamily="34" charset="77"/>
              </a:rPr>
              <a:t> </a:t>
            </a:r>
            <a:r>
              <a:rPr lang="en-US" sz="2200" dirty="0" err="1">
                <a:latin typeface="Raleway" panose="020B0503030101060003" pitchFamily="34" charset="77"/>
              </a:rPr>
              <a:t>abbiamo</a:t>
            </a:r>
            <a:r>
              <a:rPr lang="en-US" sz="2200" dirty="0">
                <a:latin typeface="Raleway" panose="020B0503030101060003" pitchFamily="34" charset="77"/>
              </a:rPr>
              <a:t> </a:t>
            </a:r>
            <a:r>
              <a:rPr lang="en-US" sz="2200" dirty="0" err="1">
                <a:latin typeface="Raleway" panose="020B0503030101060003" pitchFamily="34" charset="77"/>
              </a:rPr>
              <a:t>inserito</a:t>
            </a:r>
            <a:r>
              <a:rPr lang="en-US" sz="2200" dirty="0">
                <a:latin typeface="Raleway" panose="020B0503030101060003" pitchFamily="34" charset="77"/>
              </a:rPr>
              <a:t> </a:t>
            </a:r>
            <a:r>
              <a:rPr lang="en-US" sz="2200" dirty="0" err="1">
                <a:latin typeface="Raleway" panose="020B0503030101060003" pitchFamily="34" charset="77"/>
              </a:rPr>
              <a:t>nei</a:t>
            </a:r>
            <a:r>
              <a:rPr lang="en-US" sz="2200" dirty="0">
                <a:latin typeface="Raleway" panose="020B0503030101060003" pitchFamily="34" charset="77"/>
              </a:rPr>
              <a:t> </a:t>
            </a:r>
            <a:r>
              <a:rPr lang="en-US" sz="2200" dirty="0" err="1">
                <a:latin typeface="Raleway" panose="020B0503030101060003" pitchFamily="34" charset="77"/>
              </a:rPr>
              <a:t>corsi</a:t>
            </a:r>
            <a:r>
              <a:rPr lang="en-US" sz="2200" dirty="0">
                <a:latin typeface="Raleway" panose="020B0503030101060003" pitchFamily="34" charset="77"/>
              </a:rPr>
              <a:t> di </a:t>
            </a:r>
            <a:r>
              <a:rPr lang="en-US" sz="2200" dirty="0" err="1">
                <a:latin typeface="Raleway" panose="020B0503030101060003" pitchFamily="34" charset="77"/>
              </a:rPr>
              <a:t>formazione</a:t>
            </a:r>
            <a:r>
              <a:rPr lang="en-US" sz="2200" dirty="0">
                <a:latin typeface="Raleway" panose="020B0503030101060003" pitchFamily="34" charset="77"/>
              </a:rPr>
              <a:t> </a:t>
            </a:r>
            <a:r>
              <a:rPr lang="en-US" sz="2200" dirty="0" err="1">
                <a:latin typeface="Raleway" panose="020B0503030101060003" pitchFamily="34" charset="77"/>
              </a:rPr>
              <a:t>svolti</a:t>
            </a:r>
            <a:r>
              <a:rPr lang="en-US" sz="2200" dirty="0">
                <a:latin typeface="Raleway" panose="020B0503030101060003" pitchFamily="34" charset="77"/>
              </a:rPr>
              <a:t> </a:t>
            </a:r>
            <a:r>
              <a:rPr lang="en-US" sz="2200" dirty="0" err="1">
                <a:latin typeface="Raleway" panose="020B0503030101060003" pitchFamily="34" charset="77"/>
              </a:rPr>
              <a:t>negli</a:t>
            </a:r>
            <a:r>
              <a:rPr lang="en-US" sz="2200" dirty="0">
                <a:latin typeface="Raleway" panose="020B0503030101060003" pitchFamily="34" charset="77"/>
              </a:rPr>
              <a:t> anni ai </a:t>
            </a:r>
            <a:r>
              <a:rPr lang="en-US" sz="2200" dirty="0" err="1">
                <a:latin typeface="Raleway" panose="020B0503030101060003" pitchFamily="34" charset="77"/>
              </a:rPr>
              <a:t>docenti</a:t>
            </a:r>
            <a:r>
              <a:rPr lang="en-US" sz="2200" dirty="0">
                <a:latin typeface="Raleway" panose="020B0503030101060003" pitchFamily="34" charset="77"/>
              </a:rPr>
              <a:t> </a:t>
            </a:r>
            <a:r>
              <a:rPr lang="en-US" sz="2200" dirty="0" err="1">
                <a:latin typeface="Raleway" panose="020B0503030101060003" pitchFamily="34" charset="77"/>
              </a:rPr>
              <a:t>che</a:t>
            </a:r>
            <a:r>
              <a:rPr lang="en-US" sz="2200" dirty="0">
                <a:latin typeface="Raleway" panose="020B0503030101060003" pitchFamily="34" charset="77"/>
              </a:rPr>
              <a:t> vi </a:t>
            </a:r>
            <a:r>
              <a:rPr lang="en-US" sz="2200" dirty="0" err="1">
                <a:latin typeface="Raleway" panose="020B0503030101060003" pitchFamily="34" charset="77"/>
              </a:rPr>
              <a:t>hanno</a:t>
            </a:r>
            <a:r>
              <a:rPr lang="en-US" sz="2200" dirty="0">
                <a:latin typeface="Raleway" panose="020B0503030101060003" pitchFamily="34" charset="77"/>
              </a:rPr>
              <a:t> </a:t>
            </a:r>
            <a:r>
              <a:rPr lang="en-US" sz="2200" dirty="0" err="1">
                <a:latin typeface="Raleway" panose="020B0503030101060003" pitchFamily="34" charset="77"/>
              </a:rPr>
              <a:t>preso</a:t>
            </a:r>
            <a:r>
              <a:rPr lang="en-US" sz="2200" dirty="0">
                <a:latin typeface="Raleway" panose="020B0503030101060003" pitchFamily="34" charset="77"/>
              </a:rPr>
              <a:t> </a:t>
            </a:r>
            <a:r>
              <a:rPr lang="en-US" sz="2200" dirty="0" err="1">
                <a:latin typeface="Raleway" panose="020B0503030101060003" pitchFamily="34" charset="77"/>
              </a:rPr>
              <a:t>parte</a:t>
            </a:r>
            <a:r>
              <a:rPr lang="en-US" sz="2200" dirty="0">
                <a:latin typeface="Raleway" panose="020B0503030101060003" pitchFamily="34" charset="77"/>
              </a:rPr>
              <a:t>, per </a:t>
            </a:r>
            <a:r>
              <a:rPr lang="en-US" sz="2200" dirty="0" err="1">
                <a:latin typeface="Raleway" panose="020B0503030101060003" pitchFamily="34" charset="77"/>
              </a:rPr>
              <a:t>poter</a:t>
            </a:r>
            <a:r>
              <a:rPr lang="en-US" sz="2200" dirty="0">
                <a:latin typeface="Raleway" panose="020B0503030101060003" pitchFamily="34" charset="77"/>
              </a:rPr>
              <a:t> </a:t>
            </a:r>
            <a:r>
              <a:rPr lang="en-US" sz="2200" dirty="0" err="1">
                <a:latin typeface="Raleway" panose="020B0503030101060003" pitchFamily="34" charset="77"/>
              </a:rPr>
              <a:t>svolgere</a:t>
            </a:r>
            <a:r>
              <a:rPr lang="en-US" sz="2200" dirty="0">
                <a:latin typeface="Raleway" panose="020B0503030101060003" pitchFamily="34" charset="77"/>
              </a:rPr>
              <a:t> in </a:t>
            </a:r>
            <a:r>
              <a:rPr lang="en-US" sz="2200" dirty="0" err="1">
                <a:latin typeface="Raleway" panose="020B0503030101060003" pitchFamily="34" charset="77"/>
              </a:rPr>
              <a:t>autonomia</a:t>
            </a:r>
            <a:r>
              <a:rPr lang="en-US" sz="2200" dirty="0">
                <a:latin typeface="Raleway" panose="020B0503030101060003" pitchFamily="34" charset="77"/>
              </a:rPr>
              <a:t> </a:t>
            </a:r>
            <a:r>
              <a:rPr lang="en-US" sz="2200" dirty="0" err="1">
                <a:latin typeface="Raleway" panose="020B0503030101060003" pitchFamily="34" charset="77"/>
              </a:rPr>
              <a:t>tali</a:t>
            </a:r>
            <a:r>
              <a:rPr lang="en-US" sz="2200" dirty="0">
                <a:latin typeface="Raleway" panose="020B0503030101060003" pitchFamily="34" charset="77"/>
              </a:rPr>
              <a:t> </a:t>
            </a:r>
            <a:r>
              <a:rPr lang="en-US" sz="2200" dirty="0" err="1">
                <a:latin typeface="Raleway" panose="020B0503030101060003" pitchFamily="34" charset="77"/>
              </a:rPr>
              <a:t>laboratori</a:t>
            </a:r>
            <a:r>
              <a:rPr lang="en-US" sz="2200" dirty="0">
                <a:latin typeface="Raleway" panose="020B0503030101060003" pitchFamily="34" charset="77"/>
              </a:rPr>
              <a:t> </a:t>
            </a:r>
            <a:r>
              <a:rPr lang="en-US" sz="2200" dirty="0" err="1">
                <a:latin typeface="Raleway" panose="020B0503030101060003" pitchFamily="34" charset="77"/>
              </a:rPr>
              <a:t>nelle</a:t>
            </a:r>
            <a:r>
              <a:rPr lang="en-US" sz="2200" dirty="0">
                <a:latin typeface="Raleway" panose="020B0503030101060003" pitchFamily="34" charset="77"/>
              </a:rPr>
              <a:t> </a:t>
            </a:r>
            <a:r>
              <a:rPr lang="en-US" sz="2200" dirty="0" err="1">
                <a:latin typeface="Raleway" panose="020B0503030101060003" pitchFamily="34" charset="77"/>
              </a:rPr>
              <a:t>loro</a:t>
            </a:r>
            <a:r>
              <a:rPr lang="en-US" sz="2200" dirty="0">
                <a:latin typeface="Raleway" panose="020B0503030101060003" pitchFamily="34" charset="77"/>
              </a:rPr>
              <a:t> </a:t>
            </a:r>
            <a:r>
              <a:rPr lang="en-US" sz="2200" dirty="0" err="1">
                <a:latin typeface="Raleway" panose="020B0503030101060003" pitchFamily="34" charset="77"/>
              </a:rPr>
              <a:t>classi</a:t>
            </a:r>
            <a:r>
              <a:rPr lang="en-US" sz="2200" dirty="0">
                <a:latin typeface="Raleway" panose="020B0503030101060003" pitchFamily="34" charset="77"/>
              </a:rPr>
              <a:t> </a:t>
            </a:r>
            <a:r>
              <a:rPr lang="en-US" sz="2200" dirty="0" err="1">
                <a:latin typeface="Raleway" panose="020B0503030101060003" pitchFamily="34" charset="77"/>
              </a:rPr>
              <a:t>avendo</a:t>
            </a:r>
            <a:r>
              <a:rPr lang="en-US" sz="2200" dirty="0">
                <a:latin typeface="Raleway" panose="020B0503030101060003" pitchFamily="34" charset="77"/>
              </a:rPr>
              <a:t> </a:t>
            </a:r>
            <a:r>
              <a:rPr lang="en-US" sz="2200" dirty="0" err="1">
                <a:latin typeface="Raleway" panose="020B0503030101060003" pitchFamily="34" charset="77"/>
              </a:rPr>
              <a:t>anche</a:t>
            </a:r>
            <a:r>
              <a:rPr lang="en-US" sz="2200" dirty="0">
                <a:latin typeface="Raleway" panose="020B0503030101060003" pitchFamily="34" charset="77"/>
              </a:rPr>
              <a:t> </a:t>
            </a:r>
            <a:r>
              <a:rPr lang="en-US" sz="2200" dirty="0" err="1">
                <a:latin typeface="Raleway" panose="020B0503030101060003" pitchFamily="34" charset="77"/>
              </a:rPr>
              <a:t>tutto</a:t>
            </a:r>
            <a:r>
              <a:rPr lang="en-US" sz="2200" dirty="0">
                <a:latin typeface="Raleway" panose="020B0503030101060003" pitchFamily="34" charset="77"/>
              </a:rPr>
              <a:t> il </a:t>
            </a:r>
            <a:r>
              <a:rPr lang="en-US" sz="2200" dirty="0" err="1">
                <a:latin typeface="Raleway" panose="020B0503030101060003" pitchFamily="34" charset="77"/>
              </a:rPr>
              <a:t>materiale</a:t>
            </a:r>
            <a:r>
              <a:rPr lang="en-US" sz="2200" dirty="0">
                <a:latin typeface="Raleway" panose="020B0503030101060003" pitchFamily="34" charset="77"/>
              </a:rPr>
              <a:t> a </a:t>
            </a:r>
            <a:r>
              <a:rPr lang="en-US" sz="2200" dirty="0" err="1">
                <a:latin typeface="Raleway" panose="020B0503030101060003" pitchFamily="34" charset="77"/>
              </a:rPr>
              <a:t>disposizione</a:t>
            </a:r>
            <a:r>
              <a:rPr lang="en-US" sz="2200" dirty="0">
                <a:latin typeface="Raleway" panose="020B0503030101060003" pitchFamily="34" charset="77"/>
              </a:rPr>
              <a:t>. </a:t>
            </a:r>
          </a:p>
          <a:p>
            <a:endParaRPr lang="en-US" sz="2200" dirty="0">
              <a:latin typeface="Raleway" panose="020B0503030101060003" pitchFamily="34" charset="77"/>
            </a:endParaRPr>
          </a:p>
          <a:p>
            <a:r>
              <a:rPr lang="en-US" sz="2200" dirty="0">
                <a:latin typeface="Raleway" panose="020B0503030101060003" pitchFamily="34" charset="77"/>
              </a:rPr>
              <a:t>I </a:t>
            </a:r>
            <a:r>
              <a:rPr lang="en-US" sz="2200" dirty="0" err="1">
                <a:latin typeface="Raleway" panose="020B0503030101060003" pitchFamily="34" charset="77"/>
              </a:rPr>
              <a:t>docenti</a:t>
            </a:r>
            <a:r>
              <a:rPr lang="en-US" sz="2200" dirty="0">
                <a:latin typeface="Raleway" panose="020B0503030101060003" pitchFamily="34" charset="77"/>
              </a:rPr>
              <a:t> </a:t>
            </a:r>
            <a:r>
              <a:rPr lang="en-US" sz="2200" dirty="0" err="1">
                <a:latin typeface="Raleway" panose="020B0503030101060003" pitchFamily="34" charset="77"/>
              </a:rPr>
              <a:t>prenotano</a:t>
            </a:r>
            <a:r>
              <a:rPr lang="en-US" sz="2200" dirty="0">
                <a:latin typeface="Raleway" panose="020B0503030101060003" pitchFamily="34" charset="77"/>
              </a:rPr>
              <a:t> in </a:t>
            </a:r>
            <a:r>
              <a:rPr lang="en-US" sz="2200" dirty="0" err="1">
                <a:latin typeface="Raleway" panose="020B0503030101060003" pitchFamily="34" charset="77"/>
              </a:rPr>
              <a:t>anticipo</a:t>
            </a:r>
            <a:r>
              <a:rPr lang="en-US" sz="2200" dirty="0">
                <a:latin typeface="Raleway" panose="020B0503030101060003" pitchFamily="34" charset="77"/>
              </a:rPr>
              <a:t> il kit </a:t>
            </a:r>
            <a:r>
              <a:rPr lang="en-US" sz="2200" dirty="0" err="1">
                <a:latin typeface="Raleway" panose="020B0503030101060003" pitchFamily="34" charset="77"/>
              </a:rPr>
              <a:t>che</a:t>
            </a:r>
            <a:r>
              <a:rPr lang="en-US" sz="2200" dirty="0">
                <a:latin typeface="Raleway" panose="020B0503030101060003" pitchFamily="34" charset="77"/>
              </a:rPr>
              <a:t> serve </a:t>
            </a:r>
            <a:r>
              <a:rPr lang="en-US" sz="2200" dirty="0" err="1">
                <a:latin typeface="Raleway" panose="020B0503030101060003" pitchFamily="34" charset="77"/>
              </a:rPr>
              <a:t>loro</a:t>
            </a:r>
            <a:r>
              <a:rPr lang="en-US" sz="2200" dirty="0">
                <a:latin typeface="Raleway" panose="020B0503030101060003" pitchFamily="34" charset="77"/>
              </a:rPr>
              <a:t> e lo </a:t>
            </a:r>
            <a:r>
              <a:rPr lang="en-US" sz="2200" dirty="0" err="1">
                <a:latin typeface="Raleway" panose="020B0503030101060003" pitchFamily="34" charset="77"/>
              </a:rPr>
              <a:t>riportano</a:t>
            </a:r>
            <a:r>
              <a:rPr lang="en-US" sz="2200" dirty="0">
                <a:latin typeface="Raleway" panose="020B0503030101060003" pitchFamily="34" charset="77"/>
              </a:rPr>
              <a:t> a </a:t>
            </a:r>
            <a:r>
              <a:rPr lang="en-US" sz="2200" dirty="0" err="1">
                <a:latin typeface="Raleway" panose="020B0503030101060003" pitchFamily="34" charset="77"/>
              </a:rPr>
              <a:t>conclusione</a:t>
            </a:r>
            <a:r>
              <a:rPr lang="en-US" sz="2200" dirty="0">
                <a:latin typeface="Raleway" panose="020B0503030101060003" pitchFamily="34" charset="77"/>
              </a:rPr>
              <a:t> </a:t>
            </a:r>
            <a:r>
              <a:rPr lang="en-US" sz="2200" dirty="0" err="1">
                <a:latin typeface="Raleway" panose="020B0503030101060003" pitchFamily="34" charset="77"/>
              </a:rPr>
              <a:t>dell’attività</a:t>
            </a:r>
            <a:r>
              <a:rPr lang="en-US" sz="2200" dirty="0">
                <a:latin typeface="Raleway" panose="020B0503030101060003" pitchFamily="34" charset="77"/>
              </a:rPr>
              <a:t>. </a:t>
            </a:r>
          </a:p>
          <a:p>
            <a:endParaRPr lang="en-US" sz="2200" dirty="0">
              <a:latin typeface="Raleway" panose="020B0503030101060003" pitchFamily="34" charset="77"/>
            </a:endParaRPr>
          </a:p>
          <a:p>
            <a:r>
              <a:rPr lang="en-US" sz="2200" dirty="0" err="1">
                <a:latin typeface="Raleway" panose="020B0503030101060003" pitchFamily="34" charset="77"/>
              </a:rPr>
              <a:t>Alcuni</a:t>
            </a:r>
            <a:r>
              <a:rPr lang="en-US" sz="2200" dirty="0">
                <a:latin typeface="Raleway" panose="020B0503030101060003" pitchFamily="34" charset="77"/>
              </a:rPr>
              <a:t> </a:t>
            </a:r>
            <a:r>
              <a:rPr lang="en-US" sz="2200" dirty="0" err="1">
                <a:latin typeface="Raleway" panose="020B0503030101060003" pitchFamily="34" charset="77"/>
              </a:rPr>
              <a:t>docenti</a:t>
            </a:r>
            <a:r>
              <a:rPr lang="en-US" sz="2200" dirty="0">
                <a:latin typeface="Raleway" panose="020B0503030101060003" pitchFamily="34" charset="77"/>
              </a:rPr>
              <a:t> </a:t>
            </a:r>
            <a:r>
              <a:rPr lang="en-US" sz="2200" dirty="0" err="1">
                <a:latin typeface="Raleway" panose="020B0503030101060003" pitchFamily="34" charset="77"/>
              </a:rPr>
              <a:t>hanno</a:t>
            </a:r>
            <a:r>
              <a:rPr lang="en-US" sz="2200" dirty="0">
                <a:latin typeface="Raleway" panose="020B0503030101060003" pitchFamily="34" charset="77"/>
              </a:rPr>
              <a:t> </a:t>
            </a:r>
            <a:r>
              <a:rPr lang="en-US" sz="2200" dirty="0" err="1">
                <a:latin typeface="Raleway" panose="020B0503030101060003" pitchFamily="34" charset="77"/>
              </a:rPr>
              <a:t>usufruito</a:t>
            </a:r>
            <a:r>
              <a:rPr lang="en-US" sz="2200" dirty="0">
                <a:latin typeface="Raleway" panose="020B0503030101060003" pitchFamily="34" charset="77"/>
              </a:rPr>
              <a:t> del </a:t>
            </a:r>
            <a:r>
              <a:rPr lang="en-US" sz="2200" dirty="0" err="1">
                <a:latin typeface="Raleway" panose="020B0503030101060003" pitchFamily="34" charset="77"/>
              </a:rPr>
              <a:t>prestito</a:t>
            </a:r>
            <a:r>
              <a:rPr lang="en-US" sz="2200" dirty="0">
                <a:latin typeface="Raleway" panose="020B0503030101060003" pitchFamily="34" charset="77"/>
              </a:rPr>
              <a:t> di kit </a:t>
            </a:r>
            <a:r>
              <a:rPr lang="en-US" sz="2200" dirty="0" err="1">
                <a:latin typeface="Raleway" panose="020B0503030101060003" pitchFamily="34" charset="77"/>
              </a:rPr>
              <a:t>anche</a:t>
            </a:r>
            <a:r>
              <a:rPr lang="en-US" sz="2200" dirty="0">
                <a:latin typeface="Raleway" panose="020B0503030101060003" pitchFamily="34" charset="77"/>
              </a:rPr>
              <a:t> per </a:t>
            </a:r>
            <a:r>
              <a:rPr lang="en-US" sz="2200" dirty="0" err="1">
                <a:latin typeface="Raleway" panose="020B0503030101060003" pitchFamily="34" charset="77"/>
              </a:rPr>
              <a:t>proporre</a:t>
            </a:r>
            <a:r>
              <a:rPr lang="en-US" sz="2200" dirty="0">
                <a:latin typeface="Raleway" panose="020B0503030101060003" pitchFamily="34" charset="77"/>
              </a:rPr>
              <a:t> </a:t>
            </a:r>
            <a:r>
              <a:rPr lang="en-US" sz="2200" dirty="0" err="1">
                <a:latin typeface="Raleway" panose="020B0503030101060003" pitchFamily="34" charset="77"/>
              </a:rPr>
              <a:t>i</a:t>
            </a:r>
            <a:r>
              <a:rPr lang="en-US" sz="2200" dirty="0">
                <a:latin typeface="Raleway" panose="020B0503030101060003" pitchFamily="34" charset="77"/>
              </a:rPr>
              <a:t> </a:t>
            </a:r>
            <a:r>
              <a:rPr lang="en-US" sz="2200" dirty="0" err="1">
                <a:latin typeface="Raleway" panose="020B0503030101060003" pitchFamily="34" charset="77"/>
              </a:rPr>
              <a:t>loro</a:t>
            </a:r>
            <a:r>
              <a:rPr lang="en-US" sz="2200" dirty="0">
                <a:latin typeface="Raleway" panose="020B0503030101060003" pitchFamily="34" charset="77"/>
              </a:rPr>
              <a:t> </a:t>
            </a:r>
            <a:r>
              <a:rPr lang="en-US" sz="2200" dirty="0" err="1">
                <a:latin typeface="Raleway" panose="020B0503030101060003" pitchFamily="34" charset="77"/>
              </a:rPr>
              <a:t>percorsi</a:t>
            </a:r>
            <a:r>
              <a:rPr lang="en-US" sz="2200" dirty="0">
                <a:latin typeface="Raleway" panose="020B0503030101060003" pitchFamily="34" charset="77"/>
              </a:rPr>
              <a:t> PNRR </a:t>
            </a:r>
            <a:r>
              <a:rPr lang="en-US" sz="2200" dirty="0" err="1">
                <a:latin typeface="Raleway" panose="020B0503030101060003" pitchFamily="34" charset="77"/>
              </a:rPr>
              <a:t>presso</a:t>
            </a:r>
            <a:r>
              <a:rPr lang="en-US" sz="2200" dirty="0">
                <a:latin typeface="Raleway" panose="020B0503030101060003" pitchFamily="34" charset="77"/>
              </a:rPr>
              <a:t> la propria </a:t>
            </a:r>
            <a:r>
              <a:rPr lang="en-US" sz="2200" dirty="0" err="1">
                <a:latin typeface="Raleway" panose="020B0503030101060003" pitchFamily="34" charset="77"/>
              </a:rPr>
              <a:t>scuola</a:t>
            </a:r>
            <a:r>
              <a:rPr lang="en-US" sz="2200" dirty="0">
                <a:latin typeface="Raleway" panose="020B0503030101060003" pitchFamily="34" charset="77"/>
              </a:rPr>
              <a:t>. </a:t>
            </a:r>
          </a:p>
          <a:p>
            <a:endParaRPr lang="en-US" sz="2200" dirty="0">
              <a:latin typeface="Raleway" panose="020B0503030101060003" pitchFamily="34" charset="77"/>
            </a:endParaRPr>
          </a:p>
          <a:p>
            <a:pPr algn="ctr"/>
            <a:r>
              <a:rPr lang="en-US" sz="2200" dirty="0" err="1">
                <a:latin typeface="Raleway" panose="020B0503030101060003" pitchFamily="34" charset="77"/>
              </a:rPr>
              <a:t>ottica</a:t>
            </a:r>
            <a:r>
              <a:rPr lang="en-US" sz="2200" dirty="0">
                <a:latin typeface="Raleway" panose="020B0503030101060003" pitchFamily="34" charset="77"/>
              </a:rPr>
              <a:t> </a:t>
            </a:r>
            <a:r>
              <a:rPr lang="en-US" sz="2200" dirty="0" err="1">
                <a:latin typeface="Raleway" panose="020B0503030101060003" pitchFamily="34" charset="77"/>
              </a:rPr>
              <a:t>geometrica</a:t>
            </a:r>
            <a:r>
              <a:rPr lang="en-US" sz="2200" dirty="0">
                <a:latin typeface="Raleway" panose="020B0503030101060003" pitchFamily="34" charset="77"/>
              </a:rPr>
              <a:t>, </a:t>
            </a:r>
          </a:p>
          <a:p>
            <a:pPr algn="ctr"/>
            <a:r>
              <a:rPr lang="en-US" sz="2200" dirty="0" err="1">
                <a:latin typeface="Raleway" panose="020B0503030101060003" pitchFamily="34" charset="77"/>
              </a:rPr>
              <a:t>ottica</a:t>
            </a:r>
            <a:r>
              <a:rPr lang="en-US" sz="2200" dirty="0">
                <a:latin typeface="Raleway" panose="020B0503030101060003" pitchFamily="34" charset="77"/>
              </a:rPr>
              <a:t> </a:t>
            </a:r>
            <a:r>
              <a:rPr lang="en-US" sz="2200" dirty="0" err="1">
                <a:latin typeface="Raleway" panose="020B0503030101060003" pitchFamily="34" charset="77"/>
              </a:rPr>
              <a:t>fisica</a:t>
            </a:r>
            <a:r>
              <a:rPr lang="en-US" sz="2200" dirty="0">
                <a:latin typeface="Raleway" panose="020B0503030101060003" pitchFamily="34" charset="77"/>
              </a:rPr>
              <a:t>, </a:t>
            </a:r>
          </a:p>
          <a:p>
            <a:pPr algn="ctr"/>
            <a:r>
              <a:rPr lang="en-US" sz="2200" dirty="0">
                <a:latin typeface="Raleway" panose="020B0503030101060003" pitchFamily="34" charset="77"/>
              </a:rPr>
              <a:t> </a:t>
            </a:r>
            <a:r>
              <a:rPr lang="en-US" sz="2200" dirty="0" err="1">
                <a:latin typeface="Raleway" panose="020B0503030101060003" pitchFamily="34" charset="77"/>
              </a:rPr>
              <a:t>misura</a:t>
            </a:r>
            <a:r>
              <a:rPr lang="en-US" sz="2200" dirty="0">
                <a:latin typeface="Raleway" panose="020B0503030101060003" pitchFamily="34" charset="77"/>
              </a:rPr>
              <a:t> e </a:t>
            </a:r>
            <a:r>
              <a:rPr lang="en-US" sz="2200" dirty="0" err="1">
                <a:latin typeface="Raleway" panose="020B0503030101060003" pitchFamily="34" charset="77"/>
              </a:rPr>
              <a:t>errori</a:t>
            </a:r>
            <a:r>
              <a:rPr lang="en-US" sz="2200" dirty="0">
                <a:latin typeface="Raleway" panose="020B0503030101060003" pitchFamily="34" charset="77"/>
              </a:rPr>
              <a:t> di </a:t>
            </a:r>
            <a:r>
              <a:rPr lang="en-US" sz="2200" dirty="0" err="1">
                <a:latin typeface="Raleway" panose="020B0503030101060003" pitchFamily="34" charset="77"/>
              </a:rPr>
              <a:t>misura</a:t>
            </a:r>
            <a:r>
              <a:rPr lang="en-US" sz="2200" dirty="0">
                <a:latin typeface="Raleway" panose="020B0503030101060003" pitchFamily="34" charset="77"/>
              </a:rPr>
              <a:t>, </a:t>
            </a:r>
          </a:p>
          <a:p>
            <a:pPr algn="ctr"/>
            <a:r>
              <a:rPr lang="en-US" sz="2200" dirty="0">
                <a:latin typeface="Raleway" panose="020B0503030101060003" pitchFamily="34" charset="77"/>
              </a:rPr>
              <a:t> </a:t>
            </a:r>
            <a:r>
              <a:rPr lang="en-US" sz="2200" dirty="0" err="1">
                <a:latin typeface="Raleway" panose="020B0503030101060003" pitchFamily="34" charset="77"/>
              </a:rPr>
              <a:t>gravità</a:t>
            </a:r>
            <a:r>
              <a:rPr lang="en-US" sz="2200" dirty="0">
                <a:latin typeface="Raleway" panose="020B0503030101060003" pitchFamily="34" charset="77"/>
              </a:rPr>
              <a:t>, </a:t>
            </a:r>
          </a:p>
          <a:p>
            <a:pPr algn="ctr"/>
            <a:r>
              <a:rPr lang="en-US" sz="2200" dirty="0" err="1">
                <a:latin typeface="Raleway" panose="020B0503030101060003" pitchFamily="34" charset="77"/>
              </a:rPr>
              <a:t>introduzione</a:t>
            </a:r>
            <a:r>
              <a:rPr lang="en-US" sz="2200" dirty="0">
                <a:latin typeface="Raleway" panose="020B0503030101060003" pitchFamily="34" charset="77"/>
              </a:rPr>
              <a:t> </a:t>
            </a:r>
            <a:r>
              <a:rPr lang="en-US" sz="2200" dirty="0" err="1">
                <a:latin typeface="Raleway" panose="020B0503030101060003" pitchFamily="34" charset="77"/>
              </a:rPr>
              <a:t>alla</a:t>
            </a:r>
            <a:r>
              <a:rPr lang="en-US" sz="2200" dirty="0">
                <a:latin typeface="Raleway" panose="020B0503030101060003" pitchFamily="34" charset="77"/>
              </a:rPr>
              <a:t> </a:t>
            </a:r>
            <a:r>
              <a:rPr lang="en-US" sz="2200" dirty="0" err="1">
                <a:latin typeface="Raleway" panose="020B0503030101060003" pitchFamily="34" charset="77"/>
              </a:rPr>
              <a:t>fisica</a:t>
            </a:r>
            <a:r>
              <a:rPr lang="en-US" sz="2200" dirty="0">
                <a:latin typeface="Raleway" panose="020B0503030101060003" pitchFamily="34" charset="77"/>
              </a:rPr>
              <a:t> </a:t>
            </a:r>
            <a:r>
              <a:rPr lang="en-US" sz="2200" dirty="0" err="1">
                <a:latin typeface="Raleway" panose="020B0503030101060003" pitchFamily="34" charset="77"/>
              </a:rPr>
              <a:t>quantistica</a:t>
            </a:r>
            <a:endParaRPr lang="en-US" sz="2200" dirty="0">
              <a:latin typeface="Raleway" panose="020B05030301010600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54169847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 panose="020B00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406</TotalTime>
  <Words>1005</Words>
  <Application>Microsoft Office PowerPoint</Application>
  <PresentationFormat>Widescreen</PresentationFormat>
  <Paragraphs>102</Paragraphs>
  <Slides>15</Slides>
  <Notes>1</Notes>
  <HiddenSlides>0</HiddenSlides>
  <MMClips>2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15</vt:i4>
      </vt:variant>
    </vt:vector>
  </HeadingPairs>
  <TitlesOfParts>
    <vt:vector size="16" baseType="lpstr"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/>
  <cp:lastModifiedBy>Ilaria De Angelis</cp:lastModifiedBy>
  <cp:revision>59</cp:revision>
  <dcterms:created xsi:type="dcterms:W3CDTF">2025-02-18T18:55:21Z</dcterms:created>
  <dcterms:modified xsi:type="dcterms:W3CDTF">2025-02-19T21:09:05Z</dcterms:modified>
</cp:coreProperties>
</file>