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147471704" r:id="rId4"/>
    <p:sldId id="771" r:id="rId5"/>
    <p:sldId id="2147471702" r:id="rId6"/>
    <p:sldId id="2147471705" r:id="rId7"/>
    <p:sldId id="214747170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5924"/>
    <a:srgbClr val="AF6D62"/>
    <a:srgbClr val="247520"/>
    <a:srgbClr val="35A142"/>
    <a:srgbClr val="5D661A"/>
    <a:srgbClr val="0831B3"/>
    <a:srgbClr val="821A09"/>
    <a:srgbClr val="546A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158" y="43"/>
      </p:cViewPr>
      <p:guideLst>
        <p:guide orient="horz" pos="136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C49AC-77D1-A2EA-BC53-D6E91CC2D3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C6F4AB-4675-C544-E430-0076A4283B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EDF89-1DD2-AFC6-DDC8-283AD15C6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A1E3-649B-4783-95C1-E5833DD4721D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543EC-AFCE-0887-BAC7-A6E38D722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BA8E9-223C-17E4-991C-72CD31225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4BDC9-F649-4645-9EC0-4C5C2CEE28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874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70ACE-26EC-9E7F-5407-62BFEC326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A47F96-0D39-F0F8-D7A9-B6D1F08CD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0610C-81E7-91DF-33A0-E58ECB633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A1E3-649B-4783-95C1-E5833DD4721D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EFF1C-12CD-B35C-7EE5-27E8070C8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C1E97-E011-A317-8E8E-55E115298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4BDC9-F649-4645-9EC0-4C5C2CEE28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38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D0F3D2-1C52-0B53-80D8-7DBE100590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A6436B-D75E-C893-BD42-44C842A01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15ABF-A286-4A40-F34C-C2D3971EF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A1E3-649B-4783-95C1-E5833DD4721D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FC38C-2A83-3A06-CE5A-E4A9D5B41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E9098-0649-9D3D-0971-9BCD62F5A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4BDC9-F649-4645-9EC0-4C5C2CEE28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88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10B5A-BA23-68EC-8BFB-50F959CD9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037C7-3052-F112-DBB2-DF19777D7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3F950-9122-5078-4D3D-35A39856A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A1E3-649B-4783-95C1-E5833DD4721D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F7A70-D6F3-0883-E84F-8BE525AED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24C92-9F7F-FF83-9696-2A0365DA8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4BDC9-F649-4645-9EC0-4C5C2CEE28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861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329F9-68CD-1DE3-7496-767CDD385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A23A9-2CA1-4E96-4EE0-14625E767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F375C-855C-FB15-A8D2-5660DB960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A1E3-649B-4783-95C1-E5833DD4721D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1B54C-2AE2-229E-D3F7-7E8C49829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723C7-1EE0-2127-47D1-671701897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4BDC9-F649-4645-9EC0-4C5C2CEE28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92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C0453-447A-5779-4E19-09EAAC385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AE77C-04C9-217C-B5FE-9C1DE591A8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4AEB70-70B9-8CD8-DA46-D41FE3A6B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A298FC-4DED-33B0-4289-A19E44790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A1E3-649B-4783-95C1-E5833DD4721D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25AE1B-062F-D0CD-2160-3C0783796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707BA7-536F-16FB-BB09-87872A8A6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4BDC9-F649-4645-9EC0-4C5C2CEE28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977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7D20C-B00E-4373-B158-9598673D3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D9FB-D7B6-7637-0A53-FA90F8799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3695F8-1FDE-50E4-FC21-699F8C861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B71BB5-D77B-6633-CF14-614594FF08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999F9B-87E7-4575-37DC-59AED2B0DB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28A16E-36E1-0407-C428-A3A7B257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A1E3-649B-4783-95C1-E5833DD4721D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0B2A7-A8B4-0042-EA22-D8AAC9211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135C7F-055F-9E90-BC1E-4C7B826FF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4BDC9-F649-4645-9EC0-4C5C2CEE28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387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7CBAE-A9B5-C487-177B-63DE7255F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C604C5-C3B6-90DD-6A21-8588FA8C5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A1E3-649B-4783-95C1-E5833DD4721D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93098D-F68C-CEDF-6AA2-67CA1519D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FE62F7-0A63-FA6E-5678-724210864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4BDC9-F649-4645-9EC0-4C5C2CEE28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86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72DBE7-E256-E803-9131-5A0958F83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A1E3-649B-4783-95C1-E5833DD4721D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B5BAC0-2CB4-D4EE-2320-0E1F717CB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C2B601-772C-8122-AED9-A4C28D043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4BDC9-F649-4645-9EC0-4C5C2CEE28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5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5027E-AFC5-80FE-68A2-7D42A6F24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FC7E2-FBA6-E0AD-49B9-6A48CCBF5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36D480-2845-8B53-0B1F-894B9572B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CADE1-5B8D-B3AD-5298-05D147A6F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A1E3-649B-4783-95C1-E5833DD4721D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9CBF5-4E5D-E84D-949D-0B2AD8416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AE65A6-7B82-7055-0736-8EFD4A89A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4BDC9-F649-4645-9EC0-4C5C2CEE28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22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FDD88-899F-A189-52C2-C4448973F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35CCA5-AC80-26AD-504E-4E88FB3C6A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FB1D0E-95BE-38E5-7669-BF6176393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C5D28-1DF5-2B02-0D4F-BEAC0B8C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AA1E3-649B-4783-95C1-E5833DD4721D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478A46-EA61-B57D-3EFF-5303A069F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2D41C-8D63-3413-BDB9-8D2E54052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4BDC9-F649-4645-9EC0-4C5C2CEE28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63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B0F724-AAB9-6A1B-7082-3466EC1A9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3C1434-5AA0-0265-45D6-5A5CA6904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2CF3C-D611-DADC-3B1D-94E9B7B9C5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5AA1E3-649B-4783-95C1-E5833DD4721D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DA6C9-380A-2F7D-CA8D-C88E2F1259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A59FD-14B3-0BF3-9D25-AF6E1A67B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64BDC9-F649-4645-9EC0-4C5C2CEE28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89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1EEC835-D2BC-C67E-ED02-04B55AECE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0850" y="1882517"/>
            <a:ext cx="8750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b="1" kern="0" dirty="0">
                <a:solidFill>
                  <a:srgbClr val="1D5924"/>
                </a:solidFill>
                <a:latin typeface="Copperplate Gothic Light" pitchFamily="34" charset="0"/>
                <a:ea typeface="Osaka" pitchFamily="68" charset="-128"/>
              </a:rPr>
              <a:t>U</a:t>
            </a:r>
            <a:r>
              <a:rPr lang="it-IT" sz="3600" kern="0" dirty="0">
                <a:solidFill>
                  <a:srgbClr val="1D5924"/>
                </a:solidFill>
                <a:latin typeface="Copperplate Gothic Light" pitchFamily="34" charset="0"/>
                <a:ea typeface="Osaka" pitchFamily="68" charset="-128"/>
              </a:rPr>
              <a:t>nivers</a:t>
            </a:r>
            <a:r>
              <a:rPr lang="it-IT" sz="3600" b="1" kern="0" dirty="0">
                <a:solidFill>
                  <a:srgbClr val="1D5924"/>
                </a:solidFill>
                <a:latin typeface="Copperplate Gothic Light" pitchFamily="34" charset="0"/>
                <a:ea typeface="Osaka" pitchFamily="68" charset="-128"/>
              </a:rPr>
              <a:t>ità dell’Insubria - Como</a:t>
            </a:r>
            <a:endParaRPr lang="en-US" sz="3600" b="1" kern="0" dirty="0">
              <a:solidFill>
                <a:srgbClr val="1D5924"/>
              </a:solidFill>
              <a:latin typeface="Copperplate Gothic Light" pitchFamily="34" charset="0"/>
              <a:ea typeface="Osaka" pitchFamily="68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3B445E-4617-C8FB-324E-B9EB6877CE3A}"/>
              </a:ext>
            </a:extLst>
          </p:cNvPr>
          <p:cNvSpPr txBox="1"/>
          <p:nvPr/>
        </p:nvSpPr>
        <p:spPr>
          <a:xfrm>
            <a:off x="3048372" y="3625286"/>
            <a:ext cx="609525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 kern="0" dirty="0">
                <a:solidFill>
                  <a:srgbClr val="821A09"/>
                </a:solidFill>
                <a:latin typeface="Garamond" panose="02020404030301010803" pitchFamily="18" charset="0"/>
                <a:ea typeface="Osaka" pitchFamily="68" charset="-128"/>
              </a:rPr>
              <a:t>Maria Bondani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4DADF6-3054-6002-E3E3-B0592EBC3F84}"/>
              </a:ext>
            </a:extLst>
          </p:cNvPr>
          <p:cNvSpPr/>
          <p:nvPr/>
        </p:nvSpPr>
        <p:spPr>
          <a:xfrm>
            <a:off x="206023" y="993423"/>
            <a:ext cx="11779955" cy="5300134"/>
          </a:xfrm>
          <a:prstGeom prst="rect">
            <a:avLst/>
          </a:prstGeom>
          <a:noFill/>
          <a:ln w="38100">
            <a:solidFill>
              <a:srgbClr val="1D59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C234C24-01B6-7FA4-2C29-83E395C8F953}"/>
              </a:ext>
            </a:extLst>
          </p:cNvPr>
          <p:cNvSpPr/>
          <p:nvPr/>
        </p:nvSpPr>
        <p:spPr>
          <a:xfrm>
            <a:off x="5144911" y="176762"/>
            <a:ext cx="1902178" cy="15560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2623BA2-0658-2BD3-027F-6436D7199E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492" t="14013" r="6973" b="15222"/>
          <a:stretch/>
        </p:blipFill>
        <p:spPr>
          <a:xfrm>
            <a:off x="5448055" y="407770"/>
            <a:ext cx="1295891" cy="1159482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B6AAFA1-5645-60A0-6127-72B75EA381F5}"/>
              </a:ext>
            </a:extLst>
          </p:cNvPr>
          <p:cNvSpPr/>
          <p:nvPr/>
        </p:nvSpPr>
        <p:spPr>
          <a:xfrm>
            <a:off x="3894667" y="6010110"/>
            <a:ext cx="4402666" cy="5317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44D188-BDFA-C519-0F6A-DE4922FD4082}"/>
              </a:ext>
            </a:extLst>
          </p:cNvPr>
          <p:cNvSpPr txBox="1"/>
          <p:nvPr/>
        </p:nvSpPr>
        <p:spPr>
          <a:xfrm>
            <a:off x="3742453" y="5918691"/>
            <a:ext cx="4707095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kern="0" dirty="0" err="1">
                <a:solidFill>
                  <a:srgbClr val="1D5924"/>
                </a:solidFill>
                <a:latin typeface="Copperplate Gothic Light" pitchFamily="34" charset="0"/>
                <a:ea typeface="Osaka" pitchFamily="68" charset="-128"/>
              </a:rPr>
              <a:t>Convegno</a:t>
            </a:r>
            <a:r>
              <a:rPr lang="en-US" sz="2000" b="1" kern="0" dirty="0">
                <a:solidFill>
                  <a:srgbClr val="1D5924"/>
                </a:solidFill>
                <a:latin typeface="Copperplate Gothic Light" pitchFamily="34" charset="0"/>
                <a:ea typeface="Osaka" pitchFamily="68" charset="-128"/>
              </a:rPr>
              <a:t> PLS - </a:t>
            </a:r>
            <a:r>
              <a:rPr lang="en-US" sz="2000" b="1" kern="0" dirty="0" err="1">
                <a:solidFill>
                  <a:srgbClr val="1D5924"/>
                </a:solidFill>
                <a:latin typeface="Copperplate Gothic Light" pitchFamily="34" charset="0"/>
                <a:ea typeface="Osaka" pitchFamily="68" charset="-128"/>
              </a:rPr>
              <a:t>Fisica</a:t>
            </a:r>
            <a:r>
              <a:rPr lang="en-US" sz="2000" b="1" kern="0" dirty="0">
                <a:solidFill>
                  <a:srgbClr val="1D5924"/>
                </a:solidFill>
                <a:latin typeface="Copperplate Gothic Light" pitchFamily="34" charset="0"/>
                <a:ea typeface="Osaka" pitchFamily="68" charset="-128"/>
              </a:rPr>
              <a:t> </a:t>
            </a:r>
          </a:p>
          <a:p>
            <a:pPr algn="ctr"/>
            <a:r>
              <a:rPr lang="en-US" sz="2000" b="1" kern="0" dirty="0">
                <a:solidFill>
                  <a:srgbClr val="1D5924"/>
                </a:solidFill>
                <a:latin typeface="Copperplate Gothic Light" pitchFamily="34" charset="0"/>
                <a:ea typeface="Osaka" pitchFamily="68" charset="-128"/>
              </a:rPr>
              <a:t>Napoli, 20-21 </a:t>
            </a:r>
            <a:r>
              <a:rPr lang="en-US" sz="2000" b="1" kern="0" dirty="0" err="1">
                <a:solidFill>
                  <a:srgbClr val="1D5924"/>
                </a:solidFill>
                <a:latin typeface="Copperplate Gothic Light" pitchFamily="34" charset="0"/>
                <a:ea typeface="Osaka" pitchFamily="68" charset="-128"/>
              </a:rPr>
              <a:t>febbraio</a:t>
            </a:r>
            <a:r>
              <a:rPr lang="en-US" sz="2000" b="1" kern="0" dirty="0">
                <a:solidFill>
                  <a:srgbClr val="1D5924"/>
                </a:solidFill>
                <a:latin typeface="Copperplate Gothic Light" pitchFamily="34" charset="0"/>
                <a:ea typeface="Osaka" pitchFamily="68" charset="-128"/>
              </a:rPr>
              <a:t> 2025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BF1D78-E5B3-1667-B06A-E3BC41672E08}"/>
              </a:ext>
            </a:extLst>
          </p:cNvPr>
          <p:cNvSpPr txBox="1"/>
          <p:nvPr/>
        </p:nvSpPr>
        <p:spPr>
          <a:xfrm>
            <a:off x="1778000" y="2611533"/>
            <a:ext cx="863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kern="0" dirty="0" err="1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Responsabile</a:t>
            </a:r>
            <a:r>
              <a:rPr lang="en-US" sz="2800" b="1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 di </a:t>
            </a:r>
            <a:r>
              <a:rPr lang="en-US" sz="2800" b="1" kern="0" dirty="0" err="1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Sede</a:t>
            </a:r>
            <a:r>
              <a:rPr lang="en-US" sz="2800" b="1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 Prof. Alberto Parola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FBB328-9FBE-630A-3EED-8D25490B7F58}"/>
              </a:ext>
            </a:extLst>
          </p:cNvPr>
          <p:cNvSpPr txBox="1"/>
          <p:nvPr/>
        </p:nvSpPr>
        <p:spPr>
          <a:xfrm>
            <a:off x="1778000" y="4576855"/>
            <a:ext cx="863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kern="0" dirty="0">
                <a:solidFill>
                  <a:srgbClr val="821A09"/>
                </a:solidFill>
                <a:latin typeface="Garamond" panose="02020404030301010803" pitchFamily="18" charset="0"/>
                <a:ea typeface="Osaka" pitchFamily="68" charset="-128"/>
              </a:rPr>
              <a:t>CNR - </a:t>
            </a:r>
            <a:r>
              <a:rPr lang="en-US" sz="2800" b="1" kern="0" dirty="0" err="1">
                <a:solidFill>
                  <a:srgbClr val="821A09"/>
                </a:solidFill>
                <a:latin typeface="Garamond" panose="02020404030301010803" pitchFamily="18" charset="0"/>
                <a:ea typeface="Osaka" pitchFamily="68" charset="-128"/>
              </a:rPr>
              <a:t>Istituto</a:t>
            </a:r>
            <a:r>
              <a:rPr lang="en-US" sz="2800" b="1" kern="0" dirty="0">
                <a:solidFill>
                  <a:srgbClr val="821A09"/>
                </a:solidFill>
                <a:latin typeface="Garamond" panose="02020404030301010803" pitchFamily="18" charset="0"/>
                <a:ea typeface="Osaka" pitchFamily="68" charset="-128"/>
              </a:rPr>
              <a:t> di </a:t>
            </a:r>
            <a:r>
              <a:rPr lang="en-US" sz="2800" b="1" kern="0" dirty="0" err="1">
                <a:solidFill>
                  <a:srgbClr val="821A09"/>
                </a:solidFill>
                <a:latin typeface="Garamond" panose="02020404030301010803" pitchFamily="18" charset="0"/>
                <a:ea typeface="Osaka" pitchFamily="68" charset="-128"/>
              </a:rPr>
              <a:t>fotonica</a:t>
            </a:r>
            <a:r>
              <a:rPr lang="en-US" sz="2800" b="1" kern="0" dirty="0">
                <a:solidFill>
                  <a:srgbClr val="821A09"/>
                </a:solidFill>
                <a:latin typeface="Garamond" panose="02020404030301010803" pitchFamily="18" charset="0"/>
                <a:ea typeface="Osaka" pitchFamily="68" charset="-128"/>
              </a:rPr>
              <a:t> e </a:t>
            </a:r>
            <a:r>
              <a:rPr lang="en-US" sz="2800" b="1" kern="0" dirty="0" err="1">
                <a:solidFill>
                  <a:srgbClr val="821A09"/>
                </a:solidFill>
                <a:latin typeface="Garamond" panose="02020404030301010803" pitchFamily="18" charset="0"/>
                <a:ea typeface="Osaka" pitchFamily="68" charset="-128"/>
              </a:rPr>
              <a:t>nanotecnologie</a:t>
            </a:r>
            <a:endParaRPr lang="en-US" sz="2800" b="1" kern="0" dirty="0">
              <a:solidFill>
                <a:srgbClr val="821A09"/>
              </a:solidFill>
              <a:latin typeface="Garamond" panose="02020404030301010803" pitchFamily="18" charset="0"/>
              <a:ea typeface="Osaka" pitchFamily="68" charset="-128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7EEBBA6-E163-1EF6-77B5-7CC4B671897A}"/>
              </a:ext>
            </a:extLst>
          </p:cNvPr>
          <p:cNvGrpSpPr/>
          <p:nvPr/>
        </p:nvGrpSpPr>
        <p:grpSpPr>
          <a:xfrm>
            <a:off x="11098864" y="5542167"/>
            <a:ext cx="652383" cy="612000"/>
            <a:chOff x="-782105" y="1109131"/>
            <a:chExt cx="652383" cy="62653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55A6FDA-4B0B-6EC1-D25E-4FF428A2CA97}"/>
                </a:ext>
              </a:extLst>
            </p:cNvPr>
            <p:cNvSpPr/>
            <p:nvPr/>
          </p:nvSpPr>
          <p:spPr>
            <a:xfrm>
              <a:off x="-781880" y="1109131"/>
              <a:ext cx="651933" cy="62653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CA19F1FF-7D0E-6C14-872B-EEFE855D3A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58889" b="-2052"/>
            <a:stretch/>
          </p:blipFill>
          <p:spPr>
            <a:xfrm>
              <a:off x="-782105" y="1122800"/>
              <a:ext cx="652383" cy="599194"/>
            </a:xfrm>
            <a:prstGeom prst="rect">
              <a:avLst/>
            </a:prstGeom>
          </p:spPr>
        </p:pic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9F8A2CDD-765C-1E0C-9038-3AFFF1ECBF1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5549" t="14196" r="17063" b="11739"/>
          <a:stretch/>
        </p:blipFill>
        <p:spPr>
          <a:xfrm>
            <a:off x="10150398" y="5470167"/>
            <a:ext cx="872051" cy="756000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96DC0FA8-94D6-3140-0001-F5D0B4F26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53" y="5488167"/>
            <a:ext cx="765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5574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BCF8ED-DBEB-DC90-B275-0A6F65BD9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0850" y="434749"/>
            <a:ext cx="8750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b="1" kern="0" dirty="0">
                <a:solidFill>
                  <a:srgbClr val="821A09"/>
                </a:solidFill>
                <a:latin typeface="Copperplate Gothic Light" pitchFamily="34" charset="0"/>
                <a:ea typeface="Osaka" pitchFamily="68" charset="-128"/>
              </a:rPr>
              <a:t>PROGRAMMA</a:t>
            </a:r>
            <a:endParaRPr lang="en-US" sz="3600" b="1" kern="0" dirty="0">
              <a:solidFill>
                <a:srgbClr val="821A09"/>
              </a:solidFill>
              <a:latin typeface="Copperplate Gothic Light" pitchFamily="34" charset="0"/>
              <a:ea typeface="Osaka" pitchFamily="68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B5E40F-1414-2452-D8C1-340243F31426}"/>
              </a:ext>
            </a:extLst>
          </p:cNvPr>
          <p:cNvSpPr/>
          <p:nvPr/>
        </p:nvSpPr>
        <p:spPr>
          <a:xfrm>
            <a:off x="206023" y="240866"/>
            <a:ext cx="11779955" cy="6376269"/>
          </a:xfrm>
          <a:prstGeom prst="rect">
            <a:avLst/>
          </a:prstGeom>
          <a:noFill/>
          <a:ln w="38100">
            <a:solidFill>
              <a:srgbClr val="1D59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46A08B-FAB5-7560-637D-81AE5F970705}"/>
              </a:ext>
            </a:extLst>
          </p:cNvPr>
          <p:cNvSpPr/>
          <p:nvPr/>
        </p:nvSpPr>
        <p:spPr>
          <a:xfrm>
            <a:off x="0" y="0"/>
            <a:ext cx="864000" cy="86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2623BA2-0658-2BD3-027F-6436D7199E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492" t="14013" r="6973" b="15222"/>
          <a:stretch/>
        </p:blipFill>
        <p:spPr>
          <a:xfrm>
            <a:off x="54022" y="119081"/>
            <a:ext cx="832556" cy="74491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E5EC2F0-F205-41B0-3BB2-FAF7E4443992}"/>
              </a:ext>
            </a:extLst>
          </p:cNvPr>
          <p:cNvSpPr txBox="1"/>
          <p:nvPr/>
        </p:nvSpPr>
        <p:spPr>
          <a:xfrm>
            <a:off x="615616" y="1418309"/>
            <a:ext cx="10859539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rabicParenR"/>
            </a:pPr>
            <a:r>
              <a:rPr lang="it-IT" sz="2400" b="1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Utilizzo delle pratiche laboratoriali nell'apprendimento della fisica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approccio induttivo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rapporto tra l'osservazione del fenomeno e la formulazione di una legge fisica e di un modello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esperimenti nell'ambito della meccanica, dell'ottica e dell'elettromagnetismo che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strumentazione semplice.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endParaRPr lang="it-IT" sz="2000" kern="0" dirty="0">
              <a:solidFill>
                <a:srgbClr val="1D5924"/>
              </a:solidFill>
              <a:latin typeface="Garamond" panose="02020404030301010803" pitchFamily="18" charset="0"/>
              <a:ea typeface="Osaka" pitchFamily="68" charset="-128"/>
            </a:endParaRPr>
          </a:p>
          <a:p>
            <a:pPr marL="457200" indent="-457200">
              <a:buAutoNum type="arabicParenR"/>
            </a:pPr>
            <a:r>
              <a:rPr lang="it-IT" sz="2400" b="1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Percorsi di fisica moderna nella scuola secondaria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approccio «assiomatico»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scelta dei concetti base della teoria quantistica: stato, sovrapposizione ed entanglement, misura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applicazione a sistemi fisici a due stati: spin e polarizzazione 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descrizione matematica precisa ma semplificata introducendo i numeri complessi e le matrici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contestualizzazione nell’ambito delle tecnologie quantistiche: calcolo quantistico, crittografia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dimostrazione sperimentale della violazione delle Disuguaglianze di Bell</a:t>
            </a:r>
          </a:p>
        </p:txBody>
      </p:sp>
    </p:spTree>
    <p:extLst>
      <p:ext uri="{BB962C8B-B14F-4D97-AF65-F5344CB8AC3E}">
        <p14:creationId xmlns:p14="http://schemas.microsoft.com/office/powerpoint/2010/main" val="4160316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A7057C-AFDC-FF78-BFC4-A0BE8909E6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F171C1-0BFE-8F8A-83F8-516D10928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0850" y="434749"/>
            <a:ext cx="8750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b="1" kern="0" dirty="0">
                <a:solidFill>
                  <a:srgbClr val="821A09"/>
                </a:solidFill>
                <a:latin typeface="Copperplate Gothic Light" pitchFamily="34" charset="0"/>
                <a:ea typeface="Osaka" pitchFamily="68" charset="-128"/>
              </a:rPr>
              <a:t>Laboratori studenti</a:t>
            </a:r>
            <a:endParaRPr lang="en-US" sz="3600" b="1" kern="0" dirty="0">
              <a:solidFill>
                <a:srgbClr val="821A09"/>
              </a:solidFill>
              <a:latin typeface="Copperplate Gothic Light" pitchFamily="34" charset="0"/>
              <a:ea typeface="Osaka" pitchFamily="68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DFBDCC-8D69-1CBC-F9E7-05B4EE6FA2BC}"/>
              </a:ext>
            </a:extLst>
          </p:cNvPr>
          <p:cNvSpPr/>
          <p:nvPr/>
        </p:nvSpPr>
        <p:spPr>
          <a:xfrm>
            <a:off x="206023" y="240866"/>
            <a:ext cx="11779955" cy="6376269"/>
          </a:xfrm>
          <a:prstGeom prst="rect">
            <a:avLst/>
          </a:prstGeom>
          <a:noFill/>
          <a:ln w="38100">
            <a:solidFill>
              <a:srgbClr val="1D59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654B35-67E0-E595-A838-56F3A4EDEBC0}"/>
              </a:ext>
            </a:extLst>
          </p:cNvPr>
          <p:cNvSpPr/>
          <p:nvPr/>
        </p:nvSpPr>
        <p:spPr>
          <a:xfrm>
            <a:off x="0" y="0"/>
            <a:ext cx="864000" cy="86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538E70B-32B9-8135-4245-0A6FDB8465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492" t="14013" r="6973" b="15222"/>
          <a:stretch/>
        </p:blipFill>
        <p:spPr>
          <a:xfrm>
            <a:off x="54022" y="119081"/>
            <a:ext cx="832556" cy="74491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7438CE7-EEBE-4364-34DB-FC9EE158AE88}"/>
              </a:ext>
            </a:extLst>
          </p:cNvPr>
          <p:cNvSpPr txBox="1"/>
          <p:nvPr/>
        </p:nvSpPr>
        <p:spPr>
          <a:xfrm>
            <a:off x="638194" y="1423953"/>
            <a:ext cx="11047217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rabicParenR"/>
            </a:pPr>
            <a:r>
              <a:rPr lang="it-IT" sz="2400" b="1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Utilizzo delle pratiche laboratoriali nell'apprendimento della fisica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Laboratorio “Introduzione alla programmazione di Arduino” (2022 – 2025)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Laboratorio “Arduino avanzato” (2022-2023)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Summer School – Introduction to robotics (2023-2025)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Physics Summer School – Optics (2022- 2025 )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endParaRPr lang="it-IT" sz="2000" kern="0" dirty="0">
              <a:solidFill>
                <a:srgbClr val="1D5924"/>
              </a:solidFill>
              <a:latin typeface="Garamond" panose="02020404030301010803" pitchFamily="18" charset="0"/>
              <a:ea typeface="Osaka" pitchFamily="68" charset="-128"/>
            </a:endParaRPr>
          </a:p>
          <a:p>
            <a:pPr marL="457200" indent="-457200">
              <a:buAutoNum type="arabicParenR"/>
            </a:pPr>
            <a:r>
              <a:rPr lang="it-IT" sz="2400" b="1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Percorsi di fisica moderna nella scuola secondaria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Summer School </a:t>
            </a:r>
            <a:r>
              <a:rPr lang="en-US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“Introduction to Quantum Technologies” </a:t>
            </a: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(2023- 2025)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b="1" kern="0" dirty="0">
                <a:solidFill>
                  <a:srgbClr val="AF6D62"/>
                </a:solidFill>
                <a:latin typeface="Garamond" panose="02020404030301010803" pitchFamily="18" charset="0"/>
                <a:ea typeface="Osaka" pitchFamily="68" charset="-128"/>
              </a:rPr>
              <a:t>PCTO "Al cuore della fisica quantistica: il paradosso EPR e le disuguaglianze di Bell" </a:t>
            </a: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(febbraio-marzo 2025). Percorso con esperimenti quantistici reali in un laboratorio scolastico (Liceo King, Genova).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endParaRPr lang="it-IT" sz="2000" kern="0" dirty="0">
              <a:solidFill>
                <a:srgbClr val="1D5924"/>
              </a:solidFill>
              <a:latin typeface="Garamond" panose="02020404030301010803" pitchFamily="18" charset="0"/>
              <a:ea typeface="Osaka" pitchFamily="68" charset="-128"/>
            </a:endParaRPr>
          </a:p>
          <a:p>
            <a:pPr marL="457200" indent="-457200">
              <a:buAutoNum type="arabicParenR"/>
            </a:pPr>
            <a:r>
              <a:rPr lang="it-IT" sz="2400" b="1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Lezione-spettacolo sulle proprietà dei metalli – Il clown fisico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Rappresentazioni in numerose scuole e in contesti informali (2024- 2025)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b="1" kern="0" dirty="0">
                <a:solidFill>
                  <a:srgbClr val="AF6D62"/>
                </a:solidFill>
                <a:latin typeface="Garamond" panose="02020404030301010803" pitchFamily="18" charset="0"/>
                <a:ea typeface="Osaka" pitchFamily="68" charset="-128"/>
              </a:rPr>
              <a:t>Preparazione di un percorso di PCTO per il prossimo anno scolastico</a:t>
            </a:r>
            <a:endParaRPr lang="it-IT" sz="2000" kern="0" dirty="0">
              <a:solidFill>
                <a:srgbClr val="1D5924"/>
              </a:solidFill>
              <a:latin typeface="Garamond" panose="02020404030301010803" pitchFamily="18" charset="0"/>
              <a:ea typeface="Osaka" pitchFamily="68" charset="-128"/>
            </a:endParaRP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Congresso SIF 2024</a:t>
            </a:r>
            <a:endParaRPr lang="it-IT" sz="2000" kern="0" dirty="0">
              <a:solidFill>
                <a:srgbClr val="0831B3"/>
              </a:solidFill>
              <a:latin typeface="Garamond" panose="02020404030301010803" pitchFamily="18" charset="0"/>
              <a:ea typeface="Osaka" pitchFamily="6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1525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BCF8ED-DBEB-DC90-B275-0A6F65BD9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0850" y="434749"/>
            <a:ext cx="8750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b="1" kern="0" dirty="0">
                <a:solidFill>
                  <a:srgbClr val="821A09"/>
                </a:solidFill>
                <a:latin typeface="Copperplate Gothic Light" pitchFamily="34" charset="0"/>
                <a:ea typeface="Osaka" pitchFamily="68" charset="-128"/>
              </a:rPr>
              <a:t>Aggiornamento docenti</a:t>
            </a:r>
            <a:endParaRPr lang="en-US" sz="3600" b="1" kern="0" dirty="0">
              <a:solidFill>
                <a:srgbClr val="821A09"/>
              </a:solidFill>
              <a:latin typeface="Copperplate Gothic Light" pitchFamily="34" charset="0"/>
              <a:ea typeface="Osaka" pitchFamily="68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B5E40F-1414-2452-D8C1-340243F31426}"/>
              </a:ext>
            </a:extLst>
          </p:cNvPr>
          <p:cNvSpPr/>
          <p:nvPr/>
        </p:nvSpPr>
        <p:spPr>
          <a:xfrm>
            <a:off x="206023" y="240866"/>
            <a:ext cx="11779955" cy="6376269"/>
          </a:xfrm>
          <a:prstGeom prst="rect">
            <a:avLst/>
          </a:prstGeom>
          <a:noFill/>
          <a:ln w="38100">
            <a:solidFill>
              <a:srgbClr val="1D59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46A08B-FAB5-7560-637D-81AE5F970705}"/>
              </a:ext>
            </a:extLst>
          </p:cNvPr>
          <p:cNvSpPr/>
          <p:nvPr/>
        </p:nvSpPr>
        <p:spPr>
          <a:xfrm>
            <a:off x="0" y="0"/>
            <a:ext cx="864000" cy="86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2623BA2-0658-2BD3-027F-6436D7199E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492" t="14013" r="6973" b="15222"/>
          <a:stretch/>
        </p:blipFill>
        <p:spPr>
          <a:xfrm>
            <a:off x="54022" y="119081"/>
            <a:ext cx="832556" cy="74491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E5EC2F0-F205-41B0-3BB2-FAF7E4443992}"/>
              </a:ext>
            </a:extLst>
          </p:cNvPr>
          <p:cNvSpPr txBox="1"/>
          <p:nvPr/>
        </p:nvSpPr>
        <p:spPr>
          <a:xfrm>
            <a:off x="615616" y="1418309"/>
            <a:ext cx="11370361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rabicParenR"/>
            </a:pPr>
            <a:r>
              <a:rPr lang="it-IT" sz="2400" b="1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Utilizzo delle pratiche laboratoriali nell'apprendimento della fisica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Esperimenti con iOLab e sensori dei cellulari (2021/2022)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Introduzione ad Arduino (2023/2024)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it-IT" sz="2000" kern="0" dirty="0">
              <a:solidFill>
                <a:srgbClr val="1D5924"/>
              </a:solidFill>
              <a:latin typeface="Garamond" panose="02020404030301010803" pitchFamily="18" charset="0"/>
              <a:ea typeface="Osaka" pitchFamily="68" charset="-128"/>
            </a:endParaRPr>
          </a:p>
          <a:p>
            <a:pPr marL="457200" indent="-457200">
              <a:buAutoNum type="arabicParenR"/>
            </a:pPr>
            <a:r>
              <a:rPr lang="it-IT" sz="2400" b="1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Percorsi di fisica moderna nella scuola secondaria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Polarizzazione – un esempio di interazione fra matematica e fisica (2023/2024)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La meccanica quantistica usando QTris (gennaio-febbraio 2024, febbraio-marzo 2024, ottobre-dicembre 2024), corso online, partecipanti da tutta Italia.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Congresso WCPE-Girep 2024			</a:t>
            </a:r>
            <a:endParaRPr lang="it-IT" sz="2000" dirty="0">
              <a:solidFill>
                <a:srgbClr val="1D5924"/>
              </a:solidFill>
              <a:latin typeface="Garamond" panose="02020404030301010803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La crittografia quantistica (gennaio-marzo 2024, settembre-ottobre 2025), </a:t>
            </a:r>
            <a:r>
              <a:rPr lang="it-IT" alt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in collaborazione con il </a:t>
            </a: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Liceo Einstein, Milano.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Congresso SIF 2024	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alt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Oltre la fisica classica: Il paradosso EPR e la sfida delle disuguaglianze di Bell (gennaio-aprile 2025), in collaborazione con il </a:t>
            </a:r>
            <a:r>
              <a:rPr lang="it-IT" sz="2000" kern="0" dirty="0">
                <a:solidFill>
                  <a:srgbClr val="1D5924"/>
                </a:solidFill>
                <a:latin typeface="Garamond" panose="02020404030301010803" pitchFamily="18" charset="0"/>
                <a:ea typeface="Osaka" pitchFamily="68" charset="-128"/>
              </a:rPr>
              <a:t>Liceo King, Genova.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it-IT" altLang="it-IT" sz="2000" kern="0" dirty="0">
              <a:solidFill>
                <a:srgbClr val="1D5924"/>
              </a:solidFill>
              <a:latin typeface="Garamond" panose="02020404030301010803" pitchFamily="18" charset="0"/>
              <a:ea typeface="Osaka" pitchFamily="68" charset="-128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it-IT" sz="2000" dirty="0">
              <a:solidFill>
                <a:srgbClr val="1D5924"/>
              </a:solidFill>
              <a:latin typeface="Garamond" panose="02020404030301010803" pitchFamily="18" charset="0"/>
            </a:endParaRPr>
          </a:p>
          <a:p>
            <a:pPr lvl="2"/>
            <a:endParaRPr lang="it-IT" sz="2000" dirty="0">
              <a:solidFill>
                <a:srgbClr val="1D5924"/>
              </a:solidFill>
              <a:latin typeface="Garamond" panose="02020404030301010803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it-IT" sz="2000" dirty="0">
              <a:solidFill>
                <a:srgbClr val="1D5924"/>
              </a:solidFill>
              <a:latin typeface="Garamond" panose="02020404030301010803" pitchFamily="18" charset="0"/>
            </a:endParaRPr>
          </a:p>
          <a:p>
            <a:pPr lvl="2"/>
            <a:r>
              <a:rPr lang="it-IT" sz="2000" dirty="0">
                <a:solidFill>
                  <a:srgbClr val="0831B3"/>
                </a:solidFill>
                <a:latin typeface="Garamond" panose="02020404030301010803" pitchFamily="18" charset="0"/>
              </a:rPr>
              <a:t>     </a:t>
            </a:r>
          </a:p>
          <a:p>
            <a:pPr lvl="2"/>
            <a:endParaRPr lang="it-IT" sz="2000" kern="0" dirty="0">
              <a:solidFill>
                <a:srgbClr val="0831B3"/>
              </a:solidFill>
              <a:latin typeface="Garamond" panose="02020404030301010803" pitchFamily="18" charset="0"/>
              <a:ea typeface="Osaka" pitchFamily="68" charset="-128"/>
            </a:endParaRPr>
          </a:p>
          <a:p>
            <a:pPr marL="1257300" lvl="2" indent="-342900">
              <a:buFont typeface="Wingdings" panose="05000000000000000000" pitchFamily="2" charset="2"/>
              <a:buChar char="Ø"/>
            </a:pPr>
            <a:endParaRPr lang="it-IT" sz="2000" kern="0" dirty="0">
              <a:solidFill>
                <a:srgbClr val="0831B3"/>
              </a:solidFill>
              <a:latin typeface="Garamond" panose="02020404030301010803" pitchFamily="18" charset="0"/>
              <a:ea typeface="Osaka" pitchFamily="68" charset="-128"/>
            </a:endParaRPr>
          </a:p>
          <a:p>
            <a:pPr marL="1257300" lvl="2" indent="-342900">
              <a:buFont typeface="Wingdings" panose="05000000000000000000" pitchFamily="2" charset="2"/>
              <a:buChar char="Ø"/>
            </a:pPr>
            <a:endParaRPr lang="it-IT" sz="2000" kern="0" dirty="0">
              <a:solidFill>
                <a:srgbClr val="0831B3"/>
              </a:solidFill>
              <a:latin typeface="Garamond" panose="02020404030301010803" pitchFamily="18" charset="0"/>
              <a:ea typeface="Osaka" pitchFamily="6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4247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BCF8ED-DBEB-DC90-B275-0A6F65BD9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0850" y="434749"/>
            <a:ext cx="8750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b="1" kern="0" dirty="0">
                <a:solidFill>
                  <a:srgbClr val="821A09"/>
                </a:solidFill>
                <a:latin typeface="Copperplate Gothic Light" pitchFamily="34" charset="0"/>
                <a:ea typeface="Osaka" pitchFamily="68" charset="-128"/>
              </a:rPr>
              <a:t>Convenzione PLS – NQSTI </a:t>
            </a:r>
            <a:endParaRPr lang="en-US" sz="3600" b="1" kern="0" dirty="0">
              <a:solidFill>
                <a:srgbClr val="821A09"/>
              </a:solidFill>
              <a:latin typeface="Copperplate Gothic Light" pitchFamily="34" charset="0"/>
              <a:ea typeface="Osaka" pitchFamily="68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B5E40F-1414-2452-D8C1-340243F31426}"/>
              </a:ext>
            </a:extLst>
          </p:cNvPr>
          <p:cNvSpPr/>
          <p:nvPr/>
        </p:nvSpPr>
        <p:spPr>
          <a:xfrm>
            <a:off x="206023" y="240866"/>
            <a:ext cx="11779955" cy="6376269"/>
          </a:xfrm>
          <a:prstGeom prst="rect">
            <a:avLst/>
          </a:prstGeom>
          <a:noFill/>
          <a:ln w="38100">
            <a:solidFill>
              <a:srgbClr val="1D59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46A08B-FAB5-7560-637D-81AE5F970705}"/>
              </a:ext>
            </a:extLst>
          </p:cNvPr>
          <p:cNvSpPr/>
          <p:nvPr/>
        </p:nvSpPr>
        <p:spPr>
          <a:xfrm>
            <a:off x="0" y="0"/>
            <a:ext cx="864000" cy="86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2623BA2-0658-2BD3-027F-6436D7199E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492" t="14013" r="6973" b="15222"/>
          <a:stretch/>
        </p:blipFill>
        <p:spPr>
          <a:xfrm>
            <a:off x="54022" y="119081"/>
            <a:ext cx="832556" cy="74491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A29EC7B-3AC8-2730-627D-473F6DEFE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138" y="1315535"/>
            <a:ext cx="10868602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>
              <a:spcBef>
                <a:spcPct val="0"/>
              </a:spcBef>
            </a:pPr>
            <a:r>
              <a:rPr lang="it-IT" sz="2400" dirty="0">
                <a:solidFill>
                  <a:srgbClr val="1D5924"/>
                </a:solidFill>
                <a:latin typeface="Garamond" panose="02020404030301010803" pitchFamily="18" charset="0"/>
              </a:rPr>
              <a:t>Corsi di aggiornamento sulla Meccanica Quantistica per docenti di scuola secondaria di secondo grado, basato sull'utilizzo del gioco del QTris. </a:t>
            </a:r>
          </a:p>
          <a:p>
            <a:pPr marL="342900" indent="-342900">
              <a:spcBef>
                <a:spcPct val="0"/>
              </a:spcBef>
            </a:pPr>
            <a:endParaRPr lang="it-IT" sz="2400" dirty="0">
              <a:solidFill>
                <a:srgbClr val="1D5924"/>
              </a:solidFill>
              <a:latin typeface="Garamond" panose="02020404030301010803" pitchFamily="18" charset="0"/>
            </a:endParaRPr>
          </a:p>
          <a:p>
            <a:pPr marL="342900" indent="-342900">
              <a:spcBef>
                <a:spcPct val="0"/>
              </a:spcBef>
            </a:pPr>
            <a:r>
              <a:rPr lang="it-IT" sz="2400" dirty="0">
                <a:solidFill>
                  <a:srgbClr val="1D5924"/>
                </a:solidFill>
                <a:latin typeface="Garamond" panose="02020404030301010803" pitchFamily="18" charset="0"/>
              </a:rPr>
              <a:t>Corsi PCTO per studenti basati sull’utilizzo di Qtris</a:t>
            </a:r>
          </a:p>
          <a:p>
            <a:pPr marL="342900" indent="-342900">
              <a:spcBef>
                <a:spcPct val="0"/>
              </a:spcBef>
            </a:pPr>
            <a:endParaRPr lang="it-IT" sz="2400" dirty="0">
              <a:solidFill>
                <a:srgbClr val="1D5924"/>
              </a:solidFill>
              <a:latin typeface="Garamond" panose="02020404030301010803" pitchFamily="18" charset="0"/>
            </a:endParaRPr>
          </a:p>
          <a:p>
            <a:pPr marL="342900" indent="-342900">
              <a:spcBef>
                <a:spcPct val="0"/>
              </a:spcBef>
            </a:pPr>
            <a:endParaRPr lang="it-IT" sz="2400" dirty="0">
              <a:solidFill>
                <a:srgbClr val="1D5924"/>
              </a:solidFill>
              <a:latin typeface="Garamond" panose="02020404030301010803" pitchFamily="18" charset="0"/>
            </a:endParaRPr>
          </a:p>
          <a:p>
            <a:pPr marL="342900" indent="-342900">
              <a:spcBef>
                <a:spcPct val="0"/>
              </a:spcBef>
            </a:pPr>
            <a:endParaRPr lang="it-IT" sz="2400" dirty="0">
              <a:solidFill>
                <a:srgbClr val="1D5924"/>
              </a:solidFill>
              <a:latin typeface="Garamond" panose="02020404030301010803" pitchFamily="18" charset="0"/>
            </a:endParaRPr>
          </a:p>
          <a:p>
            <a:pPr marL="342900" indent="-342900">
              <a:spcBef>
                <a:spcPct val="0"/>
              </a:spcBef>
            </a:pPr>
            <a:endParaRPr lang="it-IT" sz="2400" dirty="0">
              <a:solidFill>
                <a:srgbClr val="1D5924"/>
              </a:solidFill>
              <a:latin typeface="Garamond" panose="02020404030301010803" pitchFamily="18" charset="0"/>
            </a:endParaRPr>
          </a:p>
          <a:p>
            <a:pPr marL="342900" indent="-342900">
              <a:spcBef>
                <a:spcPct val="0"/>
              </a:spcBef>
            </a:pPr>
            <a:endParaRPr lang="it-IT" sz="2400" dirty="0">
              <a:solidFill>
                <a:srgbClr val="1D5924"/>
              </a:solidFill>
              <a:latin typeface="Garamond" panose="02020404030301010803" pitchFamily="18" charset="0"/>
            </a:endParaRPr>
          </a:p>
          <a:p>
            <a:pPr marL="342900" indent="-342900">
              <a:spcBef>
                <a:spcPct val="0"/>
              </a:spcBef>
            </a:pPr>
            <a:endParaRPr lang="it-IT" sz="2400" dirty="0">
              <a:solidFill>
                <a:srgbClr val="1D5924"/>
              </a:solidFill>
              <a:latin typeface="Garamond" panose="02020404030301010803" pitchFamily="18" charset="0"/>
            </a:endParaRPr>
          </a:p>
          <a:p>
            <a:pPr marL="342900" indent="-342900">
              <a:spcBef>
                <a:spcPct val="0"/>
              </a:spcBef>
            </a:pPr>
            <a:endParaRPr lang="it-IT" sz="2400" dirty="0">
              <a:solidFill>
                <a:srgbClr val="1D5924"/>
              </a:solidFill>
              <a:latin typeface="Garamond" panose="02020404030301010803" pitchFamily="18" charset="0"/>
            </a:endParaRPr>
          </a:p>
          <a:p>
            <a:pPr marL="342900" indent="-342900">
              <a:spcBef>
                <a:spcPct val="0"/>
              </a:spcBef>
            </a:pPr>
            <a:r>
              <a:rPr lang="it-IT" sz="2400" b="1" dirty="0">
                <a:solidFill>
                  <a:srgbClr val="AF6D62"/>
                </a:solidFill>
                <a:latin typeface="Garamond" panose="02020404030301010803" pitchFamily="18" charset="0"/>
              </a:rPr>
              <a:t>Scuola estiva residenziale per insegnanti </a:t>
            </a:r>
          </a:p>
          <a:p>
            <a:pPr>
              <a:spcBef>
                <a:spcPct val="0"/>
              </a:spcBef>
              <a:buNone/>
            </a:pPr>
            <a:r>
              <a:rPr lang="it-IT" sz="2400" dirty="0">
                <a:solidFill>
                  <a:srgbClr val="1D5924"/>
                </a:solidFill>
                <a:latin typeface="Garamond" panose="02020404030301010803" pitchFamily="18" charset="0"/>
              </a:rPr>
              <a:t>     "Quantum Science and Technology for High Schools" – Volterra 14-18 luglio 2025</a:t>
            </a:r>
            <a:endParaRPr lang="en-US" altLang="it-IT" sz="2400" dirty="0">
              <a:solidFill>
                <a:srgbClr val="1D5924"/>
              </a:solidFill>
              <a:latin typeface="Garamond" panose="02020404030301010803" pitchFamily="18" charset="0"/>
            </a:endParaRPr>
          </a:p>
        </p:txBody>
      </p:sp>
      <p:pic>
        <p:nvPicPr>
          <p:cNvPr id="2" name="Picture 1" descr="A number grid with paw prints&#10;&#10;AI-generated content may be incorrect.">
            <a:extLst>
              <a:ext uri="{FF2B5EF4-FFF2-40B4-BE49-F238E27FC236}">
                <a16:creationId xmlns:a16="http://schemas.microsoft.com/office/drawing/2014/main" id="{4D71A7F0-9328-50EE-CF25-2610B72C93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41" y="2961640"/>
            <a:ext cx="2225449" cy="2225449"/>
          </a:xfrm>
          <a:prstGeom prst="rect">
            <a:avLst/>
          </a:prstGeom>
        </p:spPr>
      </p:pic>
      <p:pic>
        <p:nvPicPr>
          <p:cNvPr id="3" name="Picture 2" descr="A diagram of different colors and shapes&#10;&#10;AI-generated content may be incorrect.">
            <a:extLst>
              <a:ext uri="{FF2B5EF4-FFF2-40B4-BE49-F238E27FC236}">
                <a16:creationId xmlns:a16="http://schemas.microsoft.com/office/drawing/2014/main" id="{1753B977-BFE9-78C4-E643-3580200BC9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053" y="2976744"/>
            <a:ext cx="1989561" cy="2225449"/>
          </a:xfrm>
          <a:prstGeom prst="rect">
            <a:avLst/>
          </a:prstGeom>
        </p:spPr>
      </p:pic>
      <p:pic>
        <p:nvPicPr>
          <p:cNvPr id="3074" name="Picture 2" descr="National Quantum Science and Technology Institute – NQSTI ...">
            <a:extLst>
              <a:ext uri="{FF2B5EF4-FFF2-40B4-BE49-F238E27FC236}">
                <a16:creationId xmlns:a16="http://schemas.microsoft.com/office/drawing/2014/main" id="{4148DA0D-3F3F-16F4-3C75-5FDCEAC14D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47" b="26301"/>
          <a:stretch/>
        </p:blipFill>
        <p:spPr bwMode="auto">
          <a:xfrm>
            <a:off x="9985820" y="444683"/>
            <a:ext cx="1595169" cy="68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94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0D06B3-DDE9-42E3-7919-93E630995D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786BB91-D474-55B0-8BCF-F0CF44216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0850" y="434749"/>
            <a:ext cx="87503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b="1" kern="0" dirty="0">
                <a:solidFill>
                  <a:srgbClr val="821A09"/>
                </a:solidFill>
                <a:latin typeface="Copperplate Gothic Light" pitchFamily="34" charset="0"/>
                <a:ea typeface="Osaka" pitchFamily="68" charset="-128"/>
              </a:rPr>
              <a:t>International Year of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b="1" kern="0" dirty="0">
                <a:solidFill>
                  <a:srgbClr val="821A09"/>
                </a:solidFill>
                <a:latin typeface="Copperplate Gothic Light" pitchFamily="34" charset="0"/>
                <a:ea typeface="Osaka" pitchFamily="68" charset="-128"/>
              </a:rPr>
              <a:t>Quantum Science and Technology </a:t>
            </a:r>
            <a:endParaRPr lang="en-US" sz="3600" b="1" kern="0" dirty="0">
              <a:solidFill>
                <a:srgbClr val="821A09"/>
              </a:solidFill>
              <a:latin typeface="Copperplate Gothic Light" pitchFamily="34" charset="0"/>
              <a:ea typeface="Osaka" pitchFamily="68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B334CC-FAE6-A389-73CA-116274175F5A}"/>
              </a:ext>
            </a:extLst>
          </p:cNvPr>
          <p:cNvSpPr/>
          <p:nvPr/>
        </p:nvSpPr>
        <p:spPr>
          <a:xfrm>
            <a:off x="206023" y="240866"/>
            <a:ext cx="11779955" cy="6376269"/>
          </a:xfrm>
          <a:prstGeom prst="rect">
            <a:avLst/>
          </a:prstGeom>
          <a:noFill/>
          <a:ln w="38100">
            <a:solidFill>
              <a:srgbClr val="1D59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A2EC24-DA07-2405-9DB2-D6B862F887C9}"/>
              </a:ext>
            </a:extLst>
          </p:cNvPr>
          <p:cNvSpPr/>
          <p:nvPr/>
        </p:nvSpPr>
        <p:spPr>
          <a:xfrm>
            <a:off x="0" y="0"/>
            <a:ext cx="864000" cy="86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3867299-7A4F-6592-7366-25D73323DE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492" t="14013" r="6973" b="15222"/>
          <a:stretch/>
        </p:blipFill>
        <p:spPr>
          <a:xfrm>
            <a:off x="54022" y="119081"/>
            <a:ext cx="832556" cy="74491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9972874-99BD-A9D7-B31D-4DE5B3445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298" y="2800800"/>
            <a:ext cx="1047682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it-IT" sz="2400" dirty="0">
                <a:solidFill>
                  <a:srgbClr val="1D5924"/>
                </a:solidFill>
                <a:latin typeface="Garamond" panose="02020404030301010803" pitchFamily="18" charset="0"/>
              </a:rPr>
              <a:t>Collaborazione con Italian Quantum Weeks per le attività nell’ambito dell’International Year of Quantum Science and Technology.</a:t>
            </a:r>
          </a:p>
          <a:p>
            <a:pPr marL="342900" indent="-342900">
              <a:spcBef>
                <a:spcPct val="0"/>
              </a:spcBef>
            </a:pPr>
            <a:endParaRPr lang="it-IT" sz="2400" dirty="0">
              <a:solidFill>
                <a:srgbClr val="1D5924"/>
              </a:solidFill>
              <a:latin typeface="Garamond" panose="02020404030301010803" pitchFamily="18" charset="0"/>
            </a:endParaRPr>
          </a:p>
          <a:p>
            <a:pPr marL="342900" indent="-342900">
              <a:spcBef>
                <a:spcPct val="0"/>
              </a:spcBef>
            </a:pPr>
            <a:r>
              <a:rPr lang="it-IT" sz="2000" dirty="0">
                <a:solidFill>
                  <a:srgbClr val="1D5924"/>
                </a:solidFill>
                <a:latin typeface="Garamond" panose="02020404030301010803" pitchFamily="18" charset="0"/>
              </a:rPr>
              <a:t>Formazione di studenti universitari come tutor per docenti e studenti </a:t>
            </a:r>
          </a:p>
          <a:p>
            <a:pPr>
              <a:spcBef>
                <a:spcPct val="0"/>
              </a:spcBef>
              <a:buNone/>
            </a:pPr>
            <a:r>
              <a:rPr lang="it-IT" sz="2000" dirty="0">
                <a:solidFill>
                  <a:srgbClr val="1D5924"/>
                </a:solidFill>
                <a:latin typeface="Garamond" panose="02020404030301010803" pitchFamily="18" charset="0"/>
              </a:rPr>
              <a:t>     delle scuole su laboratori e percorsi di fisica e tecmologie quantistiche </a:t>
            </a:r>
          </a:p>
          <a:p>
            <a:pPr>
              <a:spcBef>
                <a:spcPct val="0"/>
              </a:spcBef>
              <a:buNone/>
            </a:pPr>
            <a:r>
              <a:rPr lang="it-IT" sz="2000" dirty="0">
                <a:solidFill>
                  <a:srgbClr val="1D5924"/>
                </a:solidFill>
                <a:latin typeface="Garamond" panose="02020404030301010803" pitchFamily="18" charset="0"/>
              </a:rPr>
              <a:t>     (quantum computing, crittografia, disuguaglianze di Bell)</a:t>
            </a:r>
          </a:p>
          <a:p>
            <a:pPr marL="342900" indent="-342900">
              <a:spcBef>
                <a:spcPct val="0"/>
              </a:spcBef>
            </a:pPr>
            <a:endParaRPr lang="it-IT" sz="2000" dirty="0">
              <a:solidFill>
                <a:srgbClr val="1D5924"/>
              </a:solidFill>
              <a:latin typeface="Garamond" panose="02020404030301010803" pitchFamily="18" charset="0"/>
            </a:endParaRPr>
          </a:p>
          <a:p>
            <a:pPr marL="342900" indent="-342900">
              <a:spcBef>
                <a:spcPct val="0"/>
              </a:spcBef>
            </a:pPr>
            <a:r>
              <a:rPr lang="it-IT" sz="2000" dirty="0">
                <a:solidFill>
                  <a:srgbClr val="1D5924"/>
                </a:solidFill>
                <a:latin typeface="Garamond" panose="02020404030301010803" pitchFamily="18" charset="0"/>
              </a:rPr>
              <a:t>Formazione di studenti universitari come guide per la mostra aperta </a:t>
            </a:r>
          </a:p>
          <a:p>
            <a:pPr>
              <a:spcBef>
                <a:spcPct val="0"/>
              </a:spcBef>
              <a:buNone/>
            </a:pPr>
            <a:r>
              <a:rPr lang="it-IT" sz="2000" dirty="0">
                <a:solidFill>
                  <a:srgbClr val="1D5924"/>
                </a:solidFill>
                <a:latin typeface="Garamond" panose="02020404030301010803" pitchFamily="18" charset="0"/>
              </a:rPr>
              <a:t>     al pubblico "Quantum" </a:t>
            </a:r>
            <a:endParaRPr lang="en-US" altLang="it-IT" sz="2000" dirty="0">
              <a:solidFill>
                <a:srgbClr val="1D5924"/>
              </a:solidFill>
              <a:latin typeface="Garamond" panose="02020404030301010803" pitchFamily="18" charset="0"/>
            </a:endParaRPr>
          </a:p>
        </p:txBody>
      </p:sp>
      <p:pic>
        <p:nvPicPr>
          <p:cNvPr id="5" name="Picture 2" descr="International Year of Quantum Science and Technology 2025: here's all you  need to know – Physics World">
            <a:extLst>
              <a:ext uri="{FF2B5EF4-FFF2-40B4-BE49-F238E27FC236}">
                <a16:creationId xmlns:a16="http://schemas.microsoft.com/office/drawing/2014/main" id="{356B63F3-2ECD-C008-E008-7CFF6F7AEB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35" r="43" b="13426"/>
          <a:stretch/>
        </p:blipFill>
        <p:spPr bwMode="auto">
          <a:xfrm>
            <a:off x="4922771" y="1635078"/>
            <a:ext cx="2227120" cy="92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EF85C5-BCBB-C79A-444C-3FE5532773F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7183" r="5158"/>
          <a:stretch/>
        </p:blipFill>
        <p:spPr>
          <a:xfrm>
            <a:off x="8603883" y="3429000"/>
            <a:ext cx="2897237" cy="287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615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273B445E-4617-C8FB-324E-B9EB6877CE3A}"/>
              </a:ext>
            </a:extLst>
          </p:cNvPr>
          <p:cNvSpPr txBox="1"/>
          <p:nvPr/>
        </p:nvSpPr>
        <p:spPr>
          <a:xfrm>
            <a:off x="1627085" y="3045422"/>
            <a:ext cx="893783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 kern="0" dirty="0" err="1">
                <a:solidFill>
                  <a:srgbClr val="821A09"/>
                </a:solidFill>
                <a:latin typeface="Garamond" panose="02020404030301010803" pitchFamily="18" charset="0"/>
                <a:ea typeface="Osaka" pitchFamily="68" charset="-128"/>
              </a:rPr>
              <a:t>Grazie</a:t>
            </a:r>
            <a:r>
              <a:rPr lang="en-US" sz="6000" b="1" kern="0" dirty="0">
                <a:solidFill>
                  <a:srgbClr val="821A09"/>
                </a:solidFill>
                <a:latin typeface="Garamond" panose="02020404030301010803" pitchFamily="18" charset="0"/>
                <a:ea typeface="Osaka" pitchFamily="68" charset="-128"/>
              </a:rPr>
              <a:t> per </a:t>
            </a:r>
            <a:r>
              <a:rPr lang="en-US" sz="6000" b="1" kern="0" dirty="0" err="1">
                <a:solidFill>
                  <a:srgbClr val="821A09"/>
                </a:solidFill>
                <a:latin typeface="Garamond" panose="02020404030301010803" pitchFamily="18" charset="0"/>
                <a:ea typeface="Osaka" pitchFamily="68" charset="-128"/>
              </a:rPr>
              <a:t>l’attenzione</a:t>
            </a:r>
            <a:r>
              <a:rPr lang="en-US" sz="6000" b="1" kern="0" dirty="0">
                <a:solidFill>
                  <a:srgbClr val="821A09"/>
                </a:solidFill>
                <a:latin typeface="Garamond" panose="02020404030301010803" pitchFamily="18" charset="0"/>
                <a:ea typeface="Osaka" pitchFamily="68" charset="-128"/>
              </a:rPr>
              <a:t>!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4DADF6-3054-6002-E3E3-B0592EBC3F84}"/>
              </a:ext>
            </a:extLst>
          </p:cNvPr>
          <p:cNvSpPr/>
          <p:nvPr/>
        </p:nvSpPr>
        <p:spPr>
          <a:xfrm>
            <a:off x="206023" y="993423"/>
            <a:ext cx="11779955" cy="5300134"/>
          </a:xfrm>
          <a:prstGeom prst="rect">
            <a:avLst/>
          </a:prstGeom>
          <a:noFill/>
          <a:ln w="38100">
            <a:solidFill>
              <a:srgbClr val="1D592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C234C24-01B6-7FA4-2C29-83E395C8F953}"/>
              </a:ext>
            </a:extLst>
          </p:cNvPr>
          <p:cNvSpPr/>
          <p:nvPr/>
        </p:nvSpPr>
        <p:spPr>
          <a:xfrm>
            <a:off x="5144911" y="176762"/>
            <a:ext cx="1902178" cy="15560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2623BA2-0658-2BD3-027F-6436D7199E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492" t="14013" r="6973" b="15222"/>
          <a:stretch/>
        </p:blipFill>
        <p:spPr>
          <a:xfrm>
            <a:off x="5448055" y="407770"/>
            <a:ext cx="1295891" cy="1159482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C7EEBBA6-E163-1EF6-77B5-7CC4B671897A}"/>
              </a:ext>
            </a:extLst>
          </p:cNvPr>
          <p:cNvGrpSpPr/>
          <p:nvPr/>
        </p:nvGrpSpPr>
        <p:grpSpPr>
          <a:xfrm>
            <a:off x="11098864" y="5542167"/>
            <a:ext cx="652383" cy="612000"/>
            <a:chOff x="-782105" y="1109131"/>
            <a:chExt cx="652383" cy="62653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55A6FDA-4B0B-6EC1-D25E-4FF428A2CA97}"/>
                </a:ext>
              </a:extLst>
            </p:cNvPr>
            <p:cNvSpPr/>
            <p:nvPr/>
          </p:nvSpPr>
          <p:spPr>
            <a:xfrm>
              <a:off x="-781880" y="1109131"/>
              <a:ext cx="651933" cy="62653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CA19F1FF-7D0E-6C14-872B-EEFE855D3A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58889" b="-2052"/>
            <a:stretch/>
          </p:blipFill>
          <p:spPr>
            <a:xfrm>
              <a:off x="-782105" y="1122800"/>
              <a:ext cx="652383" cy="599194"/>
            </a:xfrm>
            <a:prstGeom prst="rect">
              <a:avLst/>
            </a:prstGeom>
          </p:spPr>
        </p:pic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9F8A2CDD-765C-1E0C-9038-3AFFF1ECBF1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5549" t="14196" r="17063" b="11739"/>
          <a:stretch/>
        </p:blipFill>
        <p:spPr>
          <a:xfrm>
            <a:off x="10150398" y="5470167"/>
            <a:ext cx="872051" cy="756000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96DC0FA8-94D6-3140-0001-F5D0B4F26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53" y="5488167"/>
            <a:ext cx="765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9354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2243</TotalTime>
  <Words>529</Words>
  <Application>Microsoft Office PowerPoint</Application>
  <PresentationFormat>Widescreen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</vt:lpstr>
      <vt:lpstr>Aptos Display</vt:lpstr>
      <vt:lpstr>Arial</vt:lpstr>
      <vt:lpstr>Copperplate Gothic Light</vt:lpstr>
      <vt:lpstr>Garamond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Bondani</dc:creator>
  <cp:lastModifiedBy>Bondani Maria</cp:lastModifiedBy>
  <cp:revision>19</cp:revision>
  <dcterms:created xsi:type="dcterms:W3CDTF">2024-02-21T08:20:45Z</dcterms:created>
  <dcterms:modified xsi:type="dcterms:W3CDTF">2025-02-21T11:26:54Z</dcterms:modified>
</cp:coreProperties>
</file>