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2"/>
  </p:notesMasterIdLst>
  <p:sldIdLst>
    <p:sldId id="256" r:id="rId3"/>
    <p:sldId id="257" r:id="rId4"/>
    <p:sldId id="783" r:id="rId5"/>
    <p:sldId id="784" r:id="rId6"/>
    <p:sldId id="785" r:id="rId7"/>
    <p:sldId id="786" r:id="rId8"/>
    <p:sldId id="787" r:id="rId9"/>
    <p:sldId id="258" r:id="rId10"/>
    <p:sldId id="259" r:id="rId11"/>
    <p:sldId id="264" r:id="rId12"/>
    <p:sldId id="260" r:id="rId13"/>
    <p:sldId id="261" r:id="rId14"/>
    <p:sldId id="262" r:id="rId15"/>
    <p:sldId id="263" r:id="rId16"/>
    <p:sldId id="266" r:id="rId17"/>
    <p:sldId id="776" r:id="rId18"/>
    <p:sldId id="772" r:id="rId19"/>
    <p:sldId id="777" r:id="rId20"/>
    <p:sldId id="778" r:id="rId21"/>
    <p:sldId id="811" r:id="rId22"/>
    <p:sldId id="779" r:id="rId23"/>
    <p:sldId id="810" r:id="rId24"/>
    <p:sldId id="780" r:id="rId25"/>
    <p:sldId id="809" r:id="rId26"/>
    <p:sldId id="781" r:id="rId27"/>
    <p:sldId id="812" r:id="rId28"/>
    <p:sldId id="782" r:id="rId29"/>
    <p:sldId id="269" r:id="rId30"/>
    <p:sldId id="270" r:id="rId31"/>
    <p:sldId id="788" r:id="rId32"/>
    <p:sldId id="789" r:id="rId33"/>
    <p:sldId id="790" r:id="rId34"/>
    <p:sldId id="791" r:id="rId35"/>
    <p:sldId id="792" r:id="rId36"/>
    <p:sldId id="793" r:id="rId37"/>
    <p:sldId id="794" r:id="rId38"/>
    <p:sldId id="795" r:id="rId39"/>
    <p:sldId id="267" r:id="rId40"/>
    <p:sldId id="796" r:id="rId41"/>
    <p:sldId id="797" r:id="rId42"/>
    <p:sldId id="798" r:id="rId43"/>
    <p:sldId id="799" r:id="rId44"/>
    <p:sldId id="265" r:id="rId45"/>
    <p:sldId id="800" r:id="rId46"/>
    <p:sldId id="801" r:id="rId47"/>
    <p:sldId id="802" r:id="rId48"/>
    <p:sldId id="803" r:id="rId49"/>
    <p:sldId id="274" r:id="rId50"/>
    <p:sldId id="804" r:id="rId51"/>
    <p:sldId id="273" r:id="rId52"/>
    <p:sldId id="805" r:id="rId53"/>
    <p:sldId id="806" r:id="rId54"/>
    <p:sldId id="807" r:id="rId55"/>
    <p:sldId id="268" r:id="rId56"/>
    <p:sldId id="808" r:id="rId57"/>
    <p:sldId id="698" r:id="rId58"/>
    <p:sldId id="699" r:id="rId59"/>
    <p:sldId id="707" r:id="rId60"/>
    <p:sldId id="693" r:id="rId61"/>
    <p:sldId id="701" r:id="rId62"/>
    <p:sldId id="694" r:id="rId63"/>
    <p:sldId id="702" r:id="rId64"/>
    <p:sldId id="703" r:id="rId65"/>
    <p:sldId id="695" r:id="rId66"/>
    <p:sldId id="704" r:id="rId67"/>
    <p:sldId id="705" r:id="rId68"/>
    <p:sldId id="691" r:id="rId69"/>
    <p:sldId id="696" r:id="rId70"/>
    <p:sldId id="697" r:id="rId71"/>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4"/>
  </p:normalViewPr>
  <p:slideViewPr>
    <p:cSldViewPr snapToGrid="0">
      <p:cViewPr>
        <p:scale>
          <a:sx n="103" d="100"/>
          <a:sy n="103" d="100"/>
        </p:scale>
        <p:origin x="896"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charts/_rels/chart1.xml.rels><?xml version="1.0" encoding="UTF-8" standalone="yes"?>
<Relationships xmlns="http://schemas.openxmlformats.org/package/2006/relationships"><Relationship Id="rId3" Type="http://schemas.openxmlformats.org/officeDocument/2006/relationships/oleObject" Target="file:///D:\Presentazioni%20DIDATTICA\PLS%202024-26\IDIFO%202024-26\Copia%20di%20Data%20base%20Insegnamenti%2015%2011%2024%20v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Presentazioni%20DIDATTICA\PLS%202024-26\IDIFO%202024-26\Copia%20di%20Data%20base%20Insegnamenti%2015%2011%2024%20v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resentazioni%20DIDATTICA\PLS%202024-26\IDIFO%202024-26\Copia%20di%20Data%20base%20Insegnamenti%2015%2011%2024%20v3.xlsx" TargetMode="External"/><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Presentazioni%20DIDATTICA\PLS%202024-26\IDIFO%202024-26\Copia%20di%20Data%20base%20Insegnamenti%2015%2011%2024%20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Moduli per sede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IT"/>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83A-42D8-B02A-F23ED74A5CA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83A-42D8-B02A-F23ED74A5CA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83A-42D8-B02A-F23ED74A5CA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83A-42D8-B02A-F23ED74A5CA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83A-42D8-B02A-F23ED74A5CA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83A-42D8-B02A-F23ED74A5CA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F83A-42D8-B02A-F23ED74A5CA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F83A-42D8-B02A-F23ED74A5CA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F83A-42D8-B02A-F23ED74A5CA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F83A-42D8-B02A-F23ED74A5CA9}"/>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F83A-42D8-B02A-F23ED74A5CA9}"/>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F83A-42D8-B02A-F23ED74A5CA9}"/>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F83A-42D8-B02A-F23ED74A5CA9}"/>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F83A-42D8-B02A-F23ED74A5CA9}"/>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F83A-42D8-B02A-F23ED74A5CA9}"/>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01-F83A-42D8-B02A-F23ED74A5CA9}"/>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03-F83A-42D8-B02A-F23ED74A5CA9}"/>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05-F83A-42D8-B02A-F23ED74A5CA9}"/>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07-F83A-42D8-B02A-F23ED74A5CA9}"/>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09-F83A-42D8-B02A-F23ED74A5CA9}"/>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0B-F83A-42D8-B02A-F23ED74A5CA9}"/>
                </c:ext>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0D-F83A-42D8-B02A-F23ED74A5CA9}"/>
                </c:ext>
              </c:extLst>
            </c:dLbl>
            <c:dLbl>
              <c:idx val="7"/>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60000"/>
                        </a:schemeClr>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0F-F83A-42D8-B02A-F23ED74A5CA9}"/>
                </c:ext>
              </c:extLst>
            </c:dLbl>
            <c:dLbl>
              <c:idx val="8"/>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lumMod val="60000"/>
                        </a:schemeClr>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11-F83A-42D8-B02A-F23ED74A5CA9}"/>
                </c:ext>
              </c:extLst>
            </c:dLbl>
            <c:dLbl>
              <c:idx val="9"/>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lumMod val="60000"/>
                        </a:schemeClr>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13-F83A-42D8-B02A-F23ED74A5CA9}"/>
                </c:ext>
              </c:extLst>
            </c:dLbl>
            <c:dLbl>
              <c:idx val="1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lumMod val="60000"/>
                        </a:schemeClr>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15-F83A-42D8-B02A-F23ED74A5CA9}"/>
                </c:ext>
              </c:extLst>
            </c:dLbl>
            <c:dLbl>
              <c:idx val="1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lumMod val="60000"/>
                        </a:schemeClr>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17-F83A-42D8-B02A-F23ED74A5CA9}"/>
                </c:ext>
              </c:extLst>
            </c:dLbl>
            <c:dLbl>
              <c:idx val="1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80000"/>
                          <a:lumOff val="20000"/>
                        </a:schemeClr>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19-F83A-42D8-B02A-F23ED74A5CA9}"/>
                </c:ext>
              </c:extLst>
            </c:dLbl>
            <c:dLbl>
              <c:idx val="1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80000"/>
                          <a:lumOff val="20000"/>
                        </a:schemeClr>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1B-F83A-42D8-B02A-F23ED74A5CA9}"/>
                </c:ext>
              </c:extLst>
            </c:dLbl>
            <c:dLbl>
              <c:idx val="1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lumMod val="80000"/>
                          <a:lumOff val="20000"/>
                        </a:schemeClr>
                      </a:solidFill>
                      <a:latin typeface="+mn-lt"/>
                      <a:ea typeface="+mn-ea"/>
                      <a:cs typeface="+mn-cs"/>
                    </a:defRPr>
                  </a:pPr>
                  <a:endParaRPr lang="en-IT"/>
                </a:p>
              </c:txPr>
              <c:dLblPos val="outEnd"/>
              <c:showLegendKey val="0"/>
              <c:showVal val="0"/>
              <c:showCatName val="1"/>
              <c:showSerName val="0"/>
              <c:showPercent val="0"/>
              <c:showBubbleSize val="0"/>
              <c:extLst>
                <c:ext xmlns:c16="http://schemas.microsoft.com/office/drawing/2014/chart" uri="{C3380CC4-5D6E-409C-BE32-E72D297353CC}">
                  <c16:uniqueId val="{0000001D-F83A-42D8-B02A-F23ED74A5CA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IT"/>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Insegnamenti!$I$30:$I$44</c:f>
              <c:strCache>
                <c:ptCount val="15"/>
                <c:pt idx="0">
                  <c:v>UniCA</c:v>
                </c:pt>
                <c:pt idx="1">
                  <c:v>UniCAL</c:v>
                </c:pt>
                <c:pt idx="2">
                  <c:v>UniFI</c:v>
                </c:pt>
                <c:pt idx="3">
                  <c:v>UniGE</c:v>
                </c:pt>
                <c:pt idx="4">
                  <c:v>UniMC</c:v>
                </c:pt>
                <c:pt idx="5">
                  <c:v>UniMI</c:v>
                </c:pt>
                <c:pt idx="6">
                  <c:v>UniNA</c:v>
                </c:pt>
                <c:pt idx="7">
                  <c:v>UniPA</c:v>
                </c:pt>
                <c:pt idx="8">
                  <c:v>UniPI</c:v>
                </c:pt>
                <c:pt idx="9">
                  <c:v>UniRM3</c:v>
                </c:pt>
                <c:pt idx="10">
                  <c:v>UniSA</c:v>
                </c:pt>
                <c:pt idx="11">
                  <c:v>UniSI</c:v>
                </c:pt>
                <c:pt idx="12">
                  <c:v>UniTN</c:v>
                </c:pt>
                <c:pt idx="13">
                  <c:v>UniTO</c:v>
                </c:pt>
                <c:pt idx="14">
                  <c:v>UniUD</c:v>
                </c:pt>
              </c:strCache>
            </c:strRef>
          </c:cat>
          <c:val>
            <c:numRef>
              <c:f>Insegnamenti!$J$30:$J$44</c:f>
              <c:numCache>
                <c:formatCode>General</c:formatCode>
                <c:ptCount val="15"/>
                <c:pt idx="0">
                  <c:v>1</c:v>
                </c:pt>
                <c:pt idx="1">
                  <c:v>2</c:v>
                </c:pt>
                <c:pt idx="2">
                  <c:v>1</c:v>
                </c:pt>
                <c:pt idx="3">
                  <c:v>1</c:v>
                </c:pt>
                <c:pt idx="4">
                  <c:v>1</c:v>
                </c:pt>
                <c:pt idx="5">
                  <c:v>2</c:v>
                </c:pt>
                <c:pt idx="6">
                  <c:v>3</c:v>
                </c:pt>
                <c:pt idx="7">
                  <c:v>2</c:v>
                </c:pt>
                <c:pt idx="8">
                  <c:v>4</c:v>
                </c:pt>
                <c:pt idx="9">
                  <c:v>2</c:v>
                </c:pt>
                <c:pt idx="10">
                  <c:v>1</c:v>
                </c:pt>
                <c:pt idx="11">
                  <c:v>2</c:v>
                </c:pt>
                <c:pt idx="12">
                  <c:v>1</c:v>
                </c:pt>
                <c:pt idx="13">
                  <c:v>1</c:v>
                </c:pt>
                <c:pt idx="14">
                  <c:v>10</c:v>
                </c:pt>
              </c:numCache>
            </c:numRef>
          </c:val>
          <c:extLst>
            <c:ext xmlns:c16="http://schemas.microsoft.com/office/drawing/2014/chart" uri="{C3380CC4-5D6E-409C-BE32-E72D297353CC}">
              <c16:uniqueId val="{0000001E-F83A-42D8-B02A-F23ED74A5CA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Moduli per sede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IT"/>
        </a:p>
      </c:txPr>
    </c:title>
    <c:autoTitleDeleted val="0"/>
    <c:plotArea>
      <c:layout/>
      <c:barChart>
        <c:barDir val="col"/>
        <c:grouping val="clustered"/>
        <c:varyColors val="0"/>
        <c:ser>
          <c:idx val="0"/>
          <c:order val="0"/>
          <c:spPr>
            <a:solidFill>
              <a:schemeClr val="accent1"/>
            </a:solidFill>
            <a:ln>
              <a:noFill/>
            </a:ln>
            <a:effectLst/>
          </c:spPr>
          <c:invertIfNegative val="0"/>
          <c:cat>
            <c:strRef>
              <c:f>Insegnamenti!$I$30:$I$44</c:f>
              <c:strCache>
                <c:ptCount val="15"/>
                <c:pt idx="0">
                  <c:v>UniCA</c:v>
                </c:pt>
                <c:pt idx="1">
                  <c:v>UniCAL</c:v>
                </c:pt>
                <c:pt idx="2">
                  <c:v>UniFI</c:v>
                </c:pt>
                <c:pt idx="3">
                  <c:v>UniGE</c:v>
                </c:pt>
                <c:pt idx="4">
                  <c:v>UniMC</c:v>
                </c:pt>
                <c:pt idx="5">
                  <c:v>UniMI</c:v>
                </c:pt>
                <c:pt idx="6">
                  <c:v>UniNA</c:v>
                </c:pt>
                <c:pt idx="7">
                  <c:v>UniPA</c:v>
                </c:pt>
                <c:pt idx="8">
                  <c:v>UniPI</c:v>
                </c:pt>
                <c:pt idx="9">
                  <c:v>UniRM3</c:v>
                </c:pt>
                <c:pt idx="10">
                  <c:v>UniSA</c:v>
                </c:pt>
                <c:pt idx="11">
                  <c:v>UniSI</c:v>
                </c:pt>
                <c:pt idx="12">
                  <c:v>UniTN</c:v>
                </c:pt>
                <c:pt idx="13">
                  <c:v>UniTO</c:v>
                </c:pt>
                <c:pt idx="14">
                  <c:v>UniUD</c:v>
                </c:pt>
              </c:strCache>
            </c:strRef>
          </c:cat>
          <c:val>
            <c:numRef>
              <c:f>Insegnamenti!$J$30:$J$44</c:f>
              <c:numCache>
                <c:formatCode>General</c:formatCode>
                <c:ptCount val="15"/>
                <c:pt idx="0">
                  <c:v>1</c:v>
                </c:pt>
                <c:pt idx="1">
                  <c:v>2</c:v>
                </c:pt>
                <c:pt idx="2">
                  <c:v>1</c:v>
                </c:pt>
                <c:pt idx="3">
                  <c:v>1</c:v>
                </c:pt>
                <c:pt idx="4">
                  <c:v>1</c:v>
                </c:pt>
                <c:pt idx="5">
                  <c:v>2</c:v>
                </c:pt>
                <c:pt idx="6">
                  <c:v>3</c:v>
                </c:pt>
                <c:pt idx="7">
                  <c:v>2</c:v>
                </c:pt>
                <c:pt idx="8">
                  <c:v>4</c:v>
                </c:pt>
                <c:pt idx="9">
                  <c:v>2</c:v>
                </c:pt>
                <c:pt idx="10">
                  <c:v>1</c:v>
                </c:pt>
                <c:pt idx="11">
                  <c:v>2</c:v>
                </c:pt>
                <c:pt idx="12">
                  <c:v>1</c:v>
                </c:pt>
                <c:pt idx="13">
                  <c:v>1</c:v>
                </c:pt>
                <c:pt idx="14">
                  <c:v>10</c:v>
                </c:pt>
              </c:numCache>
            </c:numRef>
          </c:val>
          <c:extLst>
            <c:ext xmlns:c16="http://schemas.microsoft.com/office/drawing/2014/chart" uri="{C3380CC4-5D6E-409C-BE32-E72D297353CC}">
              <c16:uniqueId val="{00000000-5834-4BDF-AABF-BA88C364D546}"/>
            </c:ext>
          </c:extLst>
        </c:ser>
        <c:dLbls>
          <c:showLegendKey val="0"/>
          <c:showVal val="0"/>
          <c:showCatName val="0"/>
          <c:showSerName val="0"/>
          <c:showPercent val="0"/>
          <c:showBubbleSize val="0"/>
        </c:dLbls>
        <c:gapWidth val="219"/>
        <c:overlap val="-27"/>
        <c:axId val="44324399"/>
        <c:axId val="44326063"/>
      </c:barChart>
      <c:catAx>
        <c:axId val="4432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T"/>
          </a:p>
        </c:txPr>
        <c:crossAx val="44326063"/>
        <c:crosses val="autoZero"/>
        <c:auto val="1"/>
        <c:lblAlgn val="ctr"/>
        <c:lblOffset val="100"/>
        <c:noMultiLvlLbl val="0"/>
      </c:catAx>
      <c:valAx>
        <c:axId val="4432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T"/>
          </a:p>
        </c:txPr>
        <c:crossAx val="443243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ISCRITTI 49 di cui 45 al Master di </a:t>
            </a:r>
            <a:r>
              <a:rPr lang="en-US" dirty="0" err="1"/>
              <a:t>tutte</a:t>
            </a:r>
            <a:r>
              <a:rPr lang="en-US" dirty="0"/>
              <a:t> le </a:t>
            </a:r>
            <a:r>
              <a:rPr lang="en-US" dirty="0" err="1"/>
              <a:t>Regioni</a:t>
            </a:r>
            <a:r>
              <a:rPr lang="en-US" dirty="0"/>
              <a:t> (2 del FVG)</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IT"/>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DB-4902-9EE0-339B66610E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DB-4902-9EE0-339B66610E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DB-4902-9EE0-339B66610E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DB-4902-9EE0-339B66610EBE}"/>
              </c:ext>
            </c:extLst>
          </c:dPt>
          <c:cat>
            <c:strRef>
              <c:f>Insegnamenti!$M$80:$P$80</c:f>
              <c:strCache>
                <c:ptCount val="4"/>
                <c:pt idx="0">
                  <c:v>LM Matematica</c:v>
                </c:pt>
                <c:pt idx="1">
                  <c:v>LM Fisica</c:v>
                </c:pt>
                <c:pt idx="2">
                  <c:v>LM Ingegnatia</c:v>
                </c:pt>
                <c:pt idx="3">
                  <c:v>Altre LM</c:v>
                </c:pt>
              </c:strCache>
            </c:strRef>
          </c:cat>
          <c:val>
            <c:numRef>
              <c:f>Insegnamenti!$M$81:$P$81</c:f>
              <c:numCache>
                <c:formatCode>General</c:formatCode>
                <c:ptCount val="4"/>
                <c:pt idx="0">
                  <c:v>17</c:v>
                </c:pt>
                <c:pt idx="1">
                  <c:v>23</c:v>
                </c:pt>
                <c:pt idx="2">
                  <c:v>4</c:v>
                </c:pt>
                <c:pt idx="3">
                  <c:v>5</c:v>
                </c:pt>
              </c:numCache>
            </c:numRef>
          </c:val>
          <c:extLst>
            <c:ext xmlns:c16="http://schemas.microsoft.com/office/drawing/2014/chart" uri="{C3380CC4-5D6E-409C-BE32-E72D297353CC}">
              <c16:uniqueId val="{00000008-59DB-4902-9EE0-339B66610EB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IT"/>
        </a:p>
      </c:txPr>
    </c:legend>
    <c:plotVisOnly val="1"/>
    <c:dispBlanksAs val="gap"/>
    <c:showDLblsOverMax val="0"/>
  </c:chart>
  <c:spPr>
    <a:noFill/>
    <a:ln>
      <a:noFill/>
    </a:ln>
    <a:effectLst/>
  </c:spPr>
  <c:txPr>
    <a:bodyPr/>
    <a:lstStyle/>
    <a:p>
      <a:pPr>
        <a:defRPr sz="2000"/>
      </a:pPr>
      <a:endParaRPr lang="en-I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Insegnamenti!#REF!</cx:f>
        <cx:lvl ptCount="0"/>
      </cx:strDim>
      <cx:numDim type="val">
        <cx:f>Insegnamenti!$F$30:$F$36</cx:f>
        <cx:lvl ptCount="7" formatCode="Standard">
          <cx:pt idx="0">6</cx:pt>
          <cx:pt idx="1">5</cx:pt>
          <cx:pt idx="2">8</cx:pt>
          <cx:pt idx="3">2</cx:pt>
          <cx:pt idx="4">10</cx:pt>
          <cx:pt idx="5">1</cx:pt>
          <cx:pt idx="6">2</cx:pt>
        </cx:lvl>
      </cx:numDim>
    </cx:data>
  </cx:chartData>
  <cx:chart>
    <cx:title pos="t" align="ctr" overlay="0">
      <cx:tx>
        <cx:rich>
          <a:bodyPr spcFirstLastPara="1" vertOverflow="ellipsis" horzOverflow="overflow" wrap="square" lIns="0" tIns="0" rIns="0" bIns="0" anchor="ctr" anchorCtr="1"/>
          <a:lstStyle/>
          <a:p>
            <a:pPr algn="ctr" rtl="0">
              <a:defRPr/>
            </a:pPr>
            <a:r>
              <a:rPr lang="it-IT" sz="1400" b="0" i="0" u="none" strike="noStrike" baseline="0">
                <a:solidFill>
                  <a:sysClr val="windowText" lastClr="000000">
                    <a:lumMod val="65000"/>
                    <a:lumOff val="35000"/>
                  </a:sysClr>
                </a:solidFill>
                <a:latin typeface="Aptos Narrow" panose="02110004020202020204"/>
              </a:rPr>
              <a:t>34 Moduli di diverso TIPO</a:t>
            </a:r>
            <a:r>
              <a:rPr lang="it-IT"/>
              <a:t> </a:t>
            </a:r>
            <a:endParaRPr lang="it-IT" sz="1400" b="0" i="0" u="none" strike="noStrike" baseline="0">
              <a:solidFill>
                <a:sysClr val="windowText" lastClr="000000">
                  <a:lumMod val="65000"/>
                  <a:lumOff val="35000"/>
                </a:sysClr>
              </a:solidFill>
              <a:latin typeface="Aptos Narrow" panose="02110004020202020204"/>
            </a:endParaRPr>
          </a:p>
        </cx:rich>
      </cx:tx>
    </cx:title>
    <cx:plotArea>
      <cx:plotAreaRegion>
        <cx:series layoutId="funnel" uniqueId="{3B7408D3-DB18-47DF-B792-C78B536A3306}">
          <cx:dataLabels>
            <cx:visibility seriesName="0" categoryName="0" value="1"/>
          </cx:dataLabels>
          <cx:dataId val="0"/>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8757A-3ECC-504C-866A-10E6F9037812}"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en-GB"/>
        </a:p>
      </dgm:t>
    </dgm:pt>
    <dgm:pt modelId="{66F416D2-E8ED-7B44-926E-AD94A71446CF}">
      <dgm:prSet phldrT="[Text]"/>
      <dgm:spPr/>
      <dgm:t>
        <a:bodyPr/>
        <a:lstStyle/>
        <a:p>
          <a:r>
            <a:rPr lang="en-GB" dirty="0"/>
            <a:t>E1: </a:t>
          </a:r>
          <a:r>
            <a:rPr lang="en-GB" b="0" i="0" u="none" dirty="0" err="1"/>
            <a:t>Seminari</a:t>
          </a:r>
          <a:endParaRPr lang="en-GB" dirty="0"/>
        </a:p>
      </dgm:t>
    </dgm:pt>
    <dgm:pt modelId="{DC4BBE2A-9D0E-7F4B-8A58-0D02E8F92BA2}" type="parTrans" cxnId="{CB3F3FEA-07B7-9C42-9203-B751A2AAF79A}">
      <dgm:prSet/>
      <dgm:spPr/>
      <dgm:t>
        <a:bodyPr/>
        <a:lstStyle/>
        <a:p>
          <a:endParaRPr lang="en-GB"/>
        </a:p>
      </dgm:t>
    </dgm:pt>
    <dgm:pt modelId="{957D2D72-640B-2841-9809-D4EB0EFA703D}" type="sibTrans" cxnId="{CB3F3FEA-07B7-9C42-9203-B751A2AAF79A}">
      <dgm:prSet/>
      <dgm:spPr/>
      <dgm:t>
        <a:bodyPr/>
        <a:lstStyle/>
        <a:p>
          <a:endParaRPr lang="en-GB"/>
        </a:p>
      </dgm:t>
    </dgm:pt>
    <dgm:pt modelId="{A8602BA2-79C9-5C43-A6DE-2A006129CD95}">
      <dgm:prSet phldrT="[Text]"/>
      <dgm:spPr/>
      <dgm:t>
        <a:bodyPr/>
        <a:lstStyle/>
        <a:p>
          <a:r>
            <a:rPr lang="en-GB" dirty="0"/>
            <a:t>E2: </a:t>
          </a:r>
          <a:r>
            <a:rPr lang="en-GB" b="0" i="0" u="none" dirty="0"/>
            <a:t>Metodi di </a:t>
          </a:r>
          <a:r>
            <a:rPr lang="en-GB" b="0" i="0" u="none" dirty="0" err="1"/>
            <a:t>formazione</a:t>
          </a:r>
          <a:r>
            <a:rPr lang="en-GB" b="0" i="0" u="none" dirty="0"/>
            <a:t> </a:t>
          </a:r>
          <a:r>
            <a:rPr lang="en-GB" b="0" i="0" u="none" dirty="0" err="1"/>
            <a:t>degli</a:t>
          </a:r>
          <a:r>
            <a:rPr lang="en-GB" b="0" i="0" u="none" dirty="0"/>
            <a:t> </a:t>
          </a:r>
          <a:r>
            <a:rPr lang="en-GB" b="0" i="0" u="none" dirty="0" err="1"/>
            <a:t>insegnanti</a:t>
          </a:r>
          <a:r>
            <a:rPr lang="en-GB" b="0" i="0" u="none" dirty="0"/>
            <a:t> in </a:t>
          </a:r>
          <a:r>
            <a:rPr lang="en-GB" b="0" i="0" u="none" dirty="0" err="1"/>
            <a:t>servizio</a:t>
          </a:r>
          <a:endParaRPr lang="en-GB" dirty="0"/>
        </a:p>
      </dgm:t>
    </dgm:pt>
    <dgm:pt modelId="{75A952D2-BB52-2445-9632-F0E4506FE3B2}" type="parTrans" cxnId="{BA21B22E-F839-6F45-AB50-BD588DDF7159}">
      <dgm:prSet/>
      <dgm:spPr/>
      <dgm:t>
        <a:bodyPr/>
        <a:lstStyle/>
        <a:p>
          <a:endParaRPr lang="en-GB"/>
        </a:p>
      </dgm:t>
    </dgm:pt>
    <dgm:pt modelId="{8D9A587F-520D-4342-8A6D-1C184C021816}" type="sibTrans" cxnId="{BA21B22E-F839-6F45-AB50-BD588DDF7159}">
      <dgm:prSet/>
      <dgm:spPr/>
      <dgm:t>
        <a:bodyPr/>
        <a:lstStyle/>
        <a:p>
          <a:endParaRPr lang="en-GB"/>
        </a:p>
      </dgm:t>
    </dgm:pt>
    <dgm:pt modelId="{EB024FD3-5B47-DE49-AC64-2D16D312CDCD}">
      <dgm:prSet phldrT="[Text]"/>
      <dgm:spPr/>
      <dgm:t>
        <a:bodyPr/>
        <a:lstStyle/>
        <a:p>
          <a:r>
            <a:rPr lang="en-GB" dirty="0"/>
            <a:t>E3: </a:t>
          </a:r>
          <a:r>
            <a:rPr lang="en-GB" b="0" i="0" u="none" dirty="0"/>
            <a:t>Master IDIFO</a:t>
          </a:r>
          <a:endParaRPr lang="en-GB" dirty="0"/>
        </a:p>
      </dgm:t>
    </dgm:pt>
    <dgm:pt modelId="{696B12B7-61A9-A844-84BB-33FAC743D088}" type="parTrans" cxnId="{B84421AF-738B-D948-A41E-B52B741BDE3F}">
      <dgm:prSet/>
      <dgm:spPr/>
      <dgm:t>
        <a:bodyPr/>
        <a:lstStyle/>
        <a:p>
          <a:endParaRPr lang="en-GB"/>
        </a:p>
      </dgm:t>
    </dgm:pt>
    <dgm:pt modelId="{F3BFC110-E13C-4B4F-A7B6-AC701332ACB7}" type="sibTrans" cxnId="{B84421AF-738B-D948-A41E-B52B741BDE3F}">
      <dgm:prSet/>
      <dgm:spPr/>
      <dgm:t>
        <a:bodyPr/>
        <a:lstStyle/>
        <a:p>
          <a:endParaRPr lang="en-GB"/>
        </a:p>
      </dgm:t>
    </dgm:pt>
    <dgm:pt modelId="{71C91746-C2EB-4341-B4CF-DC062758BAD3}">
      <dgm:prSet phldrT="[Text]"/>
      <dgm:spPr/>
      <dgm:t>
        <a:bodyPr/>
        <a:lstStyle/>
        <a:p>
          <a:r>
            <a:rPr lang="en-GB" b="0" i="0" u="none" dirty="0"/>
            <a:t>E4: Modulo di </a:t>
          </a:r>
          <a:r>
            <a:rPr lang="en-GB" b="0" i="0" u="none" dirty="0" err="1"/>
            <a:t>formazione</a:t>
          </a:r>
          <a:r>
            <a:rPr lang="en-GB" b="0" i="0" u="none" dirty="0"/>
            <a:t> </a:t>
          </a:r>
          <a:r>
            <a:rPr lang="en-GB" b="0" i="0" u="none" dirty="0" err="1"/>
            <a:t>degli</a:t>
          </a:r>
          <a:r>
            <a:rPr lang="en-GB" b="0" i="0" u="none" dirty="0"/>
            <a:t> </a:t>
          </a:r>
          <a:r>
            <a:rPr lang="en-GB" b="0" i="0" u="none" dirty="0" err="1"/>
            <a:t>insegnanti</a:t>
          </a:r>
          <a:r>
            <a:rPr lang="en-GB" b="0" i="0" u="none" dirty="0"/>
            <a:t> a cura del CooFIS08</a:t>
          </a:r>
          <a:endParaRPr lang="en-GB" dirty="0"/>
        </a:p>
      </dgm:t>
    </dgm:pt>
    <dgm:pt modelId="{5C30E99D-34BD-A749-88DB-1CF1D61B00FC}" type="parTrans" cxnId="{1F991EAD-49C7-5446-9BB4-209AAC1D22AE}">
      <dgm:prSet/>
      <dgm:spPr/>
      <dgm:t>
        <a:bodyPr/>
        <a:lstStyle/>
        <a:p>
          <a:endParaRPr lang="en-GB"/>
        </a:p>
      </dgm:t>
    </dgm:pt>
    <dgm:pt modelId="{6ED1B58F-F0C5-B84C-935D-218B6EA35727}" type="sibTrans" cxnId="{1F991EAD-49C7-5446-9BB4-209AAC1D22AE}">
      <dgm:prSet/>
      <dgm:spPr/>
      <dgm:t>
        <a:bodyPr/>
        <a:lstStyle/>
        <a:p>
          <a:endParaRPr lang="en-GB"/>
        </a:p>
      </dgm:t>
    </dgm:pt>
    <dgm:pt modelId="{BDA552E4-04E8-3243-BFB3-2E517B4AA6CA}">
      <dgm:prSet/>
      <dgm:spPr/>
      <dgm:t>
        <a:bodyPr/>
        <a:lstStyle/>
        <a:p>
          <a:r>
            <a:rPr lang="en-GB" dirty="0"/>
            <a:t>E5: </a:t>
          </a:r>
          <a:r>
            <a:rPr lang="en-GB" b="0" i="0" u="none" dirty="0" err="1"/>
            <a:t>Seminario</a:t>
          </a:r>
          <a:r>
            <a:rPr lang="en-GB" b="0" i="0" u="none" dirty="0"/>
            <a:t> </a:t>
          </a:r>
          <a:r>
            <a:rPr lang="en-GB" b="0" i="0" u="none" dirty="0" err="1"/>
            <a:t>sulla</a:t>
          </a:r>
          <a:r>
            <a:rPr lang="en-GB" b="0" i="0" u="none" dirty="0"/>
            <a:t> </a:t>
          </a:r>
          <a:r>
            <a:rPr lang="en-GB" b="0" i="0" u="none" dirty="0" err="1"/>
            <a:t>Comunicazione</a:t>
          </a:r>
          <a:r>
            <a:rPr lang="en-GB" b="0" i="0" u="none" dirty="0"/>
            <a:t> </a:t>
          </a:r>
          <a:r>
            <a:rPr lang="en-GB" b="0" i="0" u="none" dirty="0" err="1"/>
            <a:t>della</a:t>
          </a:r>
          <a:r>
            <a:rPr lang="en-GB" b="0" i="0" u="none" dirty="0"/>
            <a:t> </a:t>
          </a:r>
          <a:r>
            <a:rPr lang="en-GB" b="0" i="0" u="none" dirty="0" err="1"/>
            <a:t>Scienza</a:t>
          </a:r>
          <a:r>
            <a:rPr lang="en-GB" b="0" i="0" u="none" dirty="0"/>
            <a:t> </a:t>
          </a:r>
          <a:endParaRPr lang="en-GB" dirty="0"/>
        </a:p>
      </dgm:t>
    </dgm:pt>
    <dgm:pt modelId="{F4FB060B-8348-F64A-8B42-3F635E208DEE}" type="parTrans" cxnId="{73CCAAC5-7FE6-3C42-A626-CBB660CD0046}">
      <dgm:prSet/>
      <dgm:spPr/>
      <dgm:t>
        <a:bodyPr/>
        <a:lstStyle/>
        <a:p>
          <a:endParaRPr lang="en-GB"/>
        </a:p>
      </dgm:t>
    </dgm:pt>
    <dgm:pt modelId="{B1F5031E-5658-2846-AFA6-38BC1DE4391B}" type="sibTrans" cxnId="{73CCAAC5-7FE6-3C42-A626-CBB660CD0046}">
      <dgm:prSet/>
      <dgm:spPr/>
      <dgm:t>
        <a:bodyPr/>
        <a:lstStyle/>
        <a:p>
          <a:endParaRPr lang="en-GB"/>
        </a:p>
      </dgm:t>
    </dgm:pt>
    <dgm:pt modelId="{F495FE53-E5D9-3947-88D3-CA5CAD964526}">
      <dgm:prSet/>
      <dgm:spPr/>
      <dgm:t>
        <a:bodyPr/>
        <a:lstStyle/>
        <a:p>
          <a:r>
            <a:rPr lang="en-GB" dirty="0"/>
            <a:t>E6: </a:t>
          </a:r>
          <a:r>
            <a:rPr lang="en-GB" b="0" i="0" u="none" dirty="0" err="1"/>
            <a:t>Ricerca</a:t>
          </a:r>
          <a:r>
            <a:rPr lang="en-GB" b="0" i="0" u="none" dirty="0"/>
            <a:t> INQUIRY </a:t>
          </a:r>
          <a:r>
            <a:rPr lang="en-GB" b="0" i="0" u="none" dirty="0" err="1"/>
            <a:t>sul</a:t>
          </a:r>
          <a:r>
            <a:rPr lang="en-GB" b="0" i="0" u="none" dirty="0"/>
            <a:t> PF60</a:t>
          </a:r>
          <a:endParaRPr lang="en-GB" dirty="0"/>
        </a:p>
      </dgm:t>
    </dgm:pt>
    <dgm:pt modelId="{F57DEAA7-1E13-FF43-9755-EAD6226BFCCC}" type="parTrans" cxnId="{BE1F441D-D055-F540-A94A-7DB27EEECC5F}">
      <dgm:prSet/>
      <dgm:spPr/>
      <dgm:t>
        <a:bodyPr/>
        <a:lstStyle/>
        <a:p>
          <a:endParaRPr lang="en-GB"/>
        </a:p>
      </dgm:t>
    </dgm:pt>
    <dgm:pt modelId="{F34586D2-AFFA-D347-AF8D-E7E197AC919C}" type="sibTrans" cxnId="{BE1F441D-D055-F540-A94A-7DB27EEECC5F}">
      <dgm:prSet/>
      <dgm:spPr/>
      <dgm:t>
        <a:bodyPr/>
        <a:lstStyle/>
        <a:p>
          <a:endParaRPr lang="en-GB"/>
        </a:p>
      </dgm:t>
    </dgm:pt>
    <dgm:pt modelId="{EC7EDDB9-99DA-CA45-AF2B-91025E69629A}" type="pres">
      <dgm:prSet presAssocID="{F8A8757A-3ECC-504C-866A-10E6F9037812}" presName="Name0" presStyleCnt="0">
        <dgm:presLayoutVars>
          <dgm:chMax val="7"/>
          <dgm:chPref val="7"/>
          <dgm:dir/>
        </dgm:presLayoutVars>
      </dgm:prSet>
      <dgm:spPr/>
    </dgm:pt>
    <dgm:pt modelId="{A0029D88-DE9D-7E44-A195-E1167AEADB5C}" type="pres">
      <dgm:prSet presAssocID="{F8A8757A-3ECC-504C-866A-10E6F9037812}" presName="Name1" presStyleCnt="0"/>
      <dgm:spPr/>
    </dgm:pt>
    <dgm:pt modelId="{6A7F2017-0CAF-A24D-9642-173AA6F61E5A}" type="pres">
      <dgm:prSet presAssocID="{F8A8757A-3ECC-504C-866A-10E6F9037812}" presName="cycle" presStyleCnt="0"/>
      <dgm:spPr/>
    </dgm:pt>
    <dgm:pt modelId="{87CBB64E-9E9A-AE46-8850-2504858F3441}" type="pres">
      <dgm:prSet presAssocID="{F8A8757A-3ECC-504C-866A-10E6F9037812}" presName="srcNode" presStyleLbl="node1" presStyleIdx="0" presStyleCnt="6"/>
      <dgm:spPr/>
    </dgm:pt>
    <dgm:pt modelId="{B2060462-E99E-D542-9D12-DB4F21AE03C2}" type="pres">
      <dgm:prSet presAssocID="{F8A8757A-3ECC-504C-866A-10E6F9037812}" presName="conn" presStyleLbl="parChTrans1D2" presStyleIdx="0" presStyleCnt="1"/>
      <dgm:spPr/>
    </dgm:pt>
    <dgm:pt modelId="{9394D794-D577-8D4B-9108-6AE8CAE4BE4C}" type="pres">
      <dgm:prSet presAssocID="{F8A8757A-3ECC-504C-866A-10E6F9037812}" presName="extraNode" presStyleLbl="node1" presStyleIdx="0" presStyleCnt="6"/>
      <dgm:spPr/>
    </dgm:pt>
    <dgm:pt modelId="{7B164733-ADB0-5141-8095-55EF7FD09545}" type="pres">
      <dgm:prSet presAssocID="{F8A8757A-3ECC-504C-866A-10E6F9037812}" presName="dstNode" presStyleLbl="node1" presStyleIdx="0" presStyleCnt="6"/>
      <dgm:spPr/>
    </dgm:pt>
    <dgm:pt modelId="{F13F9591-BF85-D349-9EC1-831DAA61B667}" type="pres">
      <dgm:prSet presAssocID="{66F416D2-E8ED-7B44-926E-AD94A71446CF}" presName="text_1" presStyleLbl="node1" presStyleIdx="0" presStyleCnt="6">
        <dgm:presLayoutVars>
          <dgm:bulletEnabled val="1"/>
        </dgm:presLayoutVars>
      </dgm:prSet>
      <dgm:spPr/>
    </dgm:pt>
    <dgm:pt modelId="{177C570A-3E7A-8D40-B0B7-0A1B75136F5F}" type="pres">
      <dgm:prSet presAssocID="{66F416D2-E8ED-7B44-926E-AD94A71446CF}" presName="accent_1" presStyleCnt="0"/>
      <dgm:spPr/>
    </dgm:pt>
    <dgm:pt modelId="{DFAEFA56-CFC9-5A4F-B0F0-A316E83CDDEB}" type="pres">
      <dgm:prSet presAssocID="{66F416D2-E8ED-7B44-926E-AD94A71446CF}" presName="accentRepeatNode" presStyleLbl="solidFgAcc1" presStyleIdx="0" presStyleCnt="6"/>
      <dgm:spPr/>
    </dgm:pt>
    <dgm:pt modelId="{83A0BF23-0694-F041-AB9E-3DA8C5567F58}" type="pres">
      <dgm:prSet presAssocID="{A8602BA2-79C9-5C43-A6DE-2A006129CD95}" presName="text_2" presStyleLbl="node1" presStyleIdx="1" presStyleCnt="6">
        <dgm:presLayoutVars>
          <dgm:bulletEnabled val="1"/>
        </dgm:presLayoutVars>
      </dgm:prSet>
      <dgm:spPr/>
    </dgm:pt>
    <dgm:pt modelId="{74755567-6E18-FE46-80DA-7E308DF83A04}" type="pres">
      <dgm:prSet presAssocID="{A8602BA2-79C9-5C43-A6DE-2A006129CD95}" presName="accent_2" presStyleCnt="0"/>
      <dgm:spPr/>
    </dgm:pt>
    <dgm:pt modelId="{2371CEBC-0888-FB46-957D-67D528794D50}" type="pres">
      <dgm:prSet presAssocID="{A8602BA2-79C9-5C43-A6DE-2A006129CD95}" presName="accentRepeatNode" presStyleLbl="solidFgAcc1" presStyleIdx="1" presStyleCnt="6"/>
      <dgm:spPr/>
    </dgm:pt>
    <dgm:pt modelId="{9BC37D93-6BFB-D54D-81BE-9D69684BE9DC}" type="pres">
      <dgm:prSet presAssocID="{EB024FD3-5B47-DE49-AC64-2D16D312CDCD}" presName="text_3" presStyleLbl="node1" presStyleIdx="2" presStyleCnt="6">
        <dgm:presLayoutVars>
          <dgm:bulletEnabled val="1"/>
        </dgm:presLayoutVars>
      </dgm:prSet>
      <dgm:spPr/>
    </dgm:pt>
    <dgm:pt modelId="{B8D4972E-8069-724D-AAE2-E10E7FF76053}" type="pres">
      <dgm:prSet presAssocID="{EB024FD3-5B47-DE49-AC64-2D16D312CDCD}" presName="accent_3" presStyleCnt="0"/>
      <dgm:spPr/>
    </dgm:pt>
    <dgm:pt modelId="{060D81DF-55AC-EC4E-8528-977D5FB68182}" type="pres">
      <dgm:prSet presAssocID="{EB024FD3-5B47-DE49-AC64-2D16D312CDCD}" presName="accentRepeatNode" presStyleLbl="solidFgAcc1" presStyleIdx="2" presStyleCnt="6"/>
      <dgm:spPr/>
    </dgm:pt>
    <dgm:pt modelId="{A666E3C1-5F4E-7545-B22A-8AB4D88D541C}" type="pres">
      <dgm:prSet presAssocID="{71C91746-C2EB-4341-B4CF-DC062758BAD3}" presName="text_4" presStyleLbl="node1" presStyleIdx="3" presStyleCnt="6">
        <dgm:presLayoutVars>
          <dgm:bulletEnabled val="1"/>
        </dgm:presLayoutVars>
      </dgm:prSet>
      <dgm:spPr/>
    </dgm:pt>
    <dgm:pt modelId="{12778D5B-6B1C-1249-BB9E-F201E1965538}" type="pres">
      <dgm:prSet presAssocID="{71C91746-C2EB-4341-B4CF-DC062758BAD3}" presName="accent_4" presStyleCnt="0"/>
      <dgm:spPr/>
    </dgm:pt>
    <dgm:pt modelId="{F20444C8-2135-DC4F-A2B2-9A27CDBA7B1B}" type="pres">
      <dgm:prSet presAssocID="{71C91746-C2EB-4341-B4CF-DC062758BAD3}" presName="accentRepeatNode" presStyleLbl="solidFgAcc1" presStyleIdx="3" presStyleCnt="6"/>
      <dgm:spPr/>
    </dgm:pt>
    <dgm:pt modelId="{EB6D8457-CF2D-864E-8D60-AC8067222FE8}" type="pres">
      <dgm:prSet presAssocID="{BDA552E4-04E8-3243-BFB3-2E517B4AA6CA}" presName="text_5" presStyleLbl="node1" presStyleIdx="4" presStyleCnt="6">
        <dgm:presLayoutVars>
          <dgm:bulletEnabled val="1"/>
        </dgm:presLayoutVars>
      </dgm:prSet>
      <dgm:spPr/>
    </dgm:pt>
    <dgm:pt modelId="{F65886DD-B1A6-0F48-BBC7-AC3E51122A48}" type="pres">
      <dgm:prSet presAssocID="{BDA552E4-04E8-3243-BFB3-2E517B4AA6CA}" presName="accent_5" presStyleCnt="0"/>
      <dgm:spPr/>
    </dgm:pt>
    <dgm:pt modelId="{2FA02472-0ACB-D24F-B20A-6DC67C80B266}" type="pres">
      <dgm:prSet presAssocID="{BDA552E4-04E8-3243-BFB3-2E517B4AA6CA}" presName="accentRepeatNode" presStyleLbl="solidFgAcc1" presStyleIdx="4" presStyleCnt="6"/>
      <dgm:spPr/>
    </dgm:pt>
    <dgm:pt modelId="{C10F48B5-C046-8745-AF08-07A95468FA90}" type="pres">
      <dgm:prSet presAssocID="{F495FE53-E5D9-3947-88D3-CA5CAD964526}" presName="text_6" presStyleLbl="node1" presStyleIdx="5" presStyleCnt="6">
        <dgm:presLayoutVars>
          <dgm:bulletEnabled val="1"/>
        </dgm:presLayoutVars>
      </dgm:prSet>
      <dgm:spPr/>
    </dgm:pt>
    <dgm:pt modelId="{7DC5F6CA-F166-604A-A183-1B25BBD23D2C}" type="pres">
      <dgm:prSet presAssocID="{F495FE53-E5D9-3947-88D3-CA5CAD964526}" presName="accent_6" presStyleCnt="0"/>
      <dgm:spPr/>
    </dgm:pt>
    <dgm:pt modelId="{3044CD33-8F23-4849-A9C2-1FB08C78BB63}" type="pres">
      <dgm:prSet presAssocID="{F495FE53-E5D9-3947-88D3-CA5CAD964526}" presName="accentRepeatNode" presStyleLbl="solidFgAcc1" presStyleIdx="5" presStyleCnt="6"/>
      <dgm:spPr/>
    </dgm:pt>
  </dgm:ptLst>
  <dgm:cxnLst>
    <dgm:cxn modelId="{BE1F441D-D055-F540-A94A-7DB27EEECC5F}" srcId="{F8A8757A-3ECC-504C-866A-10E6F9037812}" destId="{F495FE53-E5D9-3947-88D3-CA5CAD964526}" srcOrd="5" destOrd="0" parTransId="{F57DEAA7-1E13-FF43-9755-EAD6226BFCCC}" sibTransId="{F34586D2-AFFA-D347-AF8D-E7E197AC919C}"/>
    <dgm:cxn modelId="{BA21B22E-F839-6F45-AB50-BD588DDF7159}" srcId="{F8A8757A-3ECC-504C-866A-10E6F9037812}" destId="{A8602BA2-79C9-5C43-A6DE-2A006129CD95}" srcOrd="1" destOrd="0" parTransId="{75A952D2-BB52-2445-9632-F0E4506FE3B2}" sibTransId="{8D9A587F-520D-4342-8A6D-1C184C021816}"/>
    <dgm:cxn modelId="{C7AB7748-833A-CD4E-A253-07B6AC784F8C}" type="presOf" srcId="{F8A8757A-3ECC-504C-866A-10E6F9037812}" destId="{EC7EDDB9-99DA-CA45-AF2B-91025E69629A}" srcOrd="0" destOrd="0" presId="urn:microsoft.com/office/officeart/2008/layout/VerticalCurvedList"/>
    <dgm:cxn modelId="{8E2A9C52-6026-5D45-ADE9-31B3356ED534}" type="presOf" srcId="{EB024FD3-5B47-DE49-AC64-2D16D312CDCD}" destId="{9BC37D93-6BFB-D54D-81BE-9D69684BE9DC}" srcOrd="0" destOrd="0" presId="urn:microsoft.com/office/officeart/2008/layout/VerticalCurvedList"/>
    <dgm:cxn modelId="{F1A3B76F-C5B8-884A-99FE-10B592C5C1F3}" type="presOf" srcId="{957D2D72-640B-2841-9809-D4EB0EFA703D}" destId="{B2060462-E99E-D542-9D12-DB4F21AE03C2}" srcOrd="0" destOrd="0" presId="urn:microsoft.com/office/officeart/2008/layout/VerticalCurvedList"/>
    <dgm:cxn modelId="{173E7E82-B652-4D4A-801A-A940F6DE8B53}" type="presOf" srcId="{66F416D2-E8ED-7B44-926E-AD94A71446CF}" destId="{F13F9591-BF85-D349-9EC1-831DAA61B667}" srcOrd="0" destOrd="0" presId="urn:microsoft.com/office/officeart/2008/layout/VerticalCurvedList"/>
    <dgm:cxn modelId="{AD93C2A6-AE71-BC40-94F4-573DDDB394CC}" type="presOf" srcId="{A8602BA2-79C9-5C43-A6DE-2A006129CD95}" destId="{83A0BF23-0694-F041-AB9E-3DA8C5567F58}" srcOrd="0" destOrd="0" presId="urn:microsoft.com/office/officeart/2008/layout/VerticalCurvedList"/>
    <dgm:cxn modelId="{1F991EAD-49C7-5446-9BB4-209AAC1D22AE}" srcId="{F8A8757A-3ECC-504C-866A-10E6F9037812}" destId="{71C91746-C2EB-4341-B4CF-DC062758BAD3}" srcOrd="3" destOrd="0" parTransId="{5C30E99D-34BD-A749-88DB-1CF1D61B00FC}" sibTransId="{6ED1B58F-F0C5-B84C-935D-218B6EA35727}"/>
    <dgm:cxn modelId="{B84421AF-738B-D948-A41E-B52B741BDE3F}" srcId="{F8A8757A-3ECC-504C-866A-10E6F9037812}" destId="{EB024FD3-5B47-DE49-AC64-2D16D312CDCD}" srcOrd="2" destOrd="0" parTransId="{696B12B7-61A9-A844-84BB-33FAC743D088}" sibTransId="{F3BFC110-E13C-4B4F-A7B6-AC701332ACB7}"/>
    <dgm:cxn modelId="{73CCAAC5-7FE6-3C42-A626-CBB660CD0046}" srcId="{F8A8757A-3ECC-504C-866A-10E6F9037812}" destId="{BDA552E4-04E8-3243-BFB3-2E517B4AA6CA}" srcOrd="4" destOrd="0" parTransId="{F4FB060B-8348-F64A-8B42-3F635E208DEE}" sibTransId="{B1F5031E-5658-2846-AFA6-38BC1DE4391B}"/>
    <dgm:cxn modelId="{5C05CDDF-D4A7-0C4E-A53B-4FA6E9BB31AB}" type="presOf" srcId="{71C91746-C2EB-4341-B4CF-DC062758BAD3}" destId="{A666E3C1-5F4E-7545-B22A-8AB4D88D541C}" srcOrd="0" destOrd="0" presId="urn:microsoft.com/office/officeart/2008/layout/VerticalCurvedList"/>
    <dgm:cxn modelId="{CB3F3FEA-07B7-9C42-9203-B751A2AAF79A}" srcId="{F8A8757A-3ECC-504C-866A-10E6F9037812}" destId="{66F416D2-E8ED-7B44-926E-AD94A71446CF}" srcOrd="0" destOrd="0" parTransId="{DC4BBE2A-9D0E-7F4B-8A58-0D02E8F92BA2}" sibTransId="{957D2D72-640B-2841-9809-D4EB0EFA703D}"/>
    <dgm:cxn modelId="{C5355FED-7B4E-8647-89F6-879F22DE4178}" type="presOf" srcId="{F495FE53-E5D9-3947-88D3-CA5CAD964526}" destId="{C10F48B5-C046-8745-AF08-07A95468FA90}" srcOrd="0" destOrd="0" presId="urn:microsoft.com/office/officeart/2008/layout/VerticalCurvedList"/>
    <dgm:cxn modelId="{51A3A3FA-AE84-6943-A3CC-783A4157763A}" type="presOf" srcId="{BDA552E4-04E8-3243-BFB3-2E517B4AA6CA}" destId="{EB6D8457-CF2D-864E-8D60-AC8067222FE8}" srcOrd="0" destOrd="0" presId="urn:microsoft.com/office/officeart/2008/layout/VerticalCurvedList"/>
    <dgm:cxn modelId="{35A948E3-1BC0-D740-9BE3-B5CDD34CE27E}" type="presParOf" srcId="{EC7EDDB9-99DA-CA45-AF2B-91025E69629A}" destId="{A0029D88-DE9D-7E44-A195-E1167AEADB5C}" srcOrd="0" destOrd="0" presId="urn:microsoft.com/office/officeart/2008/layout/VerticalCurvedList"/>
    <dgm:cxn modelId="{FA824E16-0B4A-DA41-9DC4-F36DAF92E290}" type="presParOf" srcId="{A0029D88-DE9D-7E44-A195-E1167AEADB5C}" destId="{6A7F2017-0CAF-A24D-9642-173AA6F61E5A}" srcOrd="0" destOrd="0" presId="urn:microsoft.com/office/officeart/2008/layout/VerticalCurvedList"/>
    <dgm:cxn modelId="{36B43F3E-BC0F-D74D-86C8-0061E5125153}" type="presParOf" srcId="{6A7F2017-0CAF-A24D-9642-173AA6F61E5A}" destId="{87CBB64E-9E9A-AE46-8850-2504858F3441}" srcOrd="0" destOrd="0" presId="urn:microsoft.com/office/officeart/2008/layout/VerticalCurvedList"/>
    <dgm:cxn modelId="{19B10DF6-66F8-5540-BFAC-89D4CBB3F3BF}" type="presParOf" srcId="{6A7F2017-0CAF-A24D-9642-173AA6F61E5A}" destId="{B2060462-E99E-D542-9D12-DB4F21AE03C2}" srcOrd="1" destOrd="0" presId="urn:microsoft.com/office/officeart/2008/layout/VerticalCurvedList"/>
    <dgm:cxn modelId="{0AE191B6-5767-144C-ACDB-076C8E344310}" type="presParOf" srcId="{6A7F2017-0CAF-A24D-9642-173AA6F61E5A}" destId="{9394D794-D577-8D4B-9108-6AE8CAE4BE4C}" srcOrd="2" destOrd="0" presId="urn:microsoft.com/office/officeart/2008/layout/VerticalCurvedList"/>
    <dgm:cxn modelId="{1E4E512D-00C9-4E4E-ADA4-A244DB4243DE}" type="presParOf" srcId="{6A7F2017-0CAF-A24D-9642-173AA6F61E5A}" destId="{7B164733-ADB0-5141-8095-55EF7FD09545}" srcOrd="3" destOrd="0" presId="urn:microsoft.com/office/officeart/2008/layout/VerticalCurvedList"/>
    <dgm:cxn modelId="{F89B4505-7C64-8544-AC89-AA45746061B7}" type="presParOf" srcId="{A0029D88-DE9D-7E44-A195-E1167AEADB5C}" destId="{F13F9591-BF85-D349-9EC1-831DAA61B667}" srcOrd="1" destOrd="0" presId="urn:microsoft.com/office/officeart/2008/layout/VerticalCurvedList"/>
    <dgm:cxn modelId="{9B2DB63D-A8B5-1140-8CA6-2F00217A5773}" type="presParOf" srcId="{A0029D88-DE9D-7E44-A195-E1167AEADB5C}" destId="{177C570A-3E7A-8D40-B0B7-0A1B75136F5F}" srcOrd="2" destOrd="0" presId="urn:microsoft.com/office/officeart/2008/layout/VerticalCurvedList"/>
    <dgm:cxn modelId="{FB910734-536A-4242-9BA7-4625A5524687}" type="presParOf" srcId="{177C570A-3E7A-8D40-B0B7-0A1B75136F5F}" destId="{DFAEFA56-CFC9-5A4F-B0F0-A316E83CDDEB}" srcOrd="0" destOrd="0" presId="urn:microsoft.com/office/officeart/2008/layout/VerticalCurvedList"/>
    <dgm:cxn modelId="{AF401AA2-2873-A349-8B6C-FE0AD742C539}" type="presParOf" srcId="{A0029D88-DE9D-7E44-A195-E1167AEADB5C}" destId="{83A0BF23-0694-F041-AB9E-3DA8C5567F58}" srcOrd="3" destOrd="0" presId="urn:microsoft.com/office/officeart/2008/layout/VerticalCurvedList"/>
    <dgm:cxn modelId="{56DD68F3-01BF-8444-8F1C-31C04EC212EE}" type="presParOf" srcId="{A0029D88-DE9D-7E44-A195-E1167AEADB5C}" destId="{74755567-6E18-FE46-80DA-7E308DF83A04}" srcOrd="4" destOrd="0" presId="urn:microsoft.com/office/officeart/2008/layout/VerticalCurvedList"/>
    <dgm:cxn modelId="{E528C012-338C-3648-8444-E1216E7B7C0C}" type="presParOf" srcId="{74755567-6E18-FE46-80DA-7E308DF83A04}" destId="{2371CEBC-0888-FB46-957D-67D528794D50}" srcOrd="0" destOrd="0" presId="urn:microsoft.com/office/officeart/2008/layout/VerticalCurvedList"/>
    <dgm:cxn modelId="{8FE3FE55-97D4-C248-BE88-37BFAD5B2948}" type="presParOf" srcId="{A0029D88-DE9D-7E44-A195-E1167AEADB5C}" destId="{9BC37D93-6BFB-D54D-81BE-9D69684BE9DC}" srcOrd="5" destOrd="0" presId="urn:microsoft.com/office/officeart/2008/layout/VerticalCurvedList"/>
    <dgm:cxn modelId="{2BF2458D-7A00-9546-A565-3F40119DEB20}" type="presParOf" srcId="{A0029D88-DE9D-7E44-A195-E1167AEADB5C}" destId="{B8D4972E-8069-724D-AAE2-E10E7FF76053}" srcOrd="6" destOrd="0" presId="urn:microsoft.com/office/officeart/2008/layout/VerticalCurvedList"/>
    <dgm:cxn modelId="{E32B6FD3-C4D5-AE48-9713-220B9B3394B7}" type="presParOf" srcId="{B8D4972E-8069-724D-AAE2-E10E7FF76053}" destId="{060D81DF-55AC-EC4E-8528-977D5FB68182}" srcOrd="0" destOrd="0" presId="urn:microsoft.com/office/officeart/2008/layout/VerticalCurvedList"/>
    <dgm:cxn modelId="{01026383-DAED-DE4B-ACA5-5B6552438045}" type="presParOf" srcId="{A0029D88-DE9D-7E44-A195-E1167AEADB5C}" destId="{A666E3C1-5F4E-7545-B22A-8AB4D88D541C}" srcOrd="7" destOrd="0" presId="urn:microsoft.com/office/officeart/2008/layout/VerticalCurvedList"/>
    <dgm:cxn modelId="{DD05062F-3949-AD44-B6B9-C60633CC7258}" type="presParOf" srcId="{A0029D88-DE9D-7E44-A195-E1167AEADB5C}" destId="{12778D5B-6B1C-1249-BB9E-F201E1965538}" srcOrd="8" destOrd="0" presId="urn:microsoft.com/office/officeart/2008/layout/VerticalCurvedList"/>
    <dgm:cxn modelId="{4E1F779F-EF99-BE49-83BC-B3CBA237074E}" type="presParOf" srcId="{12778D5B-6B1C-1249-BB9E-F201E1965538}" destId="{F20444C8-2135-DC4F-A2B2-9A27CDBA7B1B}" srcOrd="0" destOrd="0" presId="urn:microsoft.com/office/officeart/2008/layout/VerticalCurvedList"/>
    <dgm:cxn modelId="{0AFD0ACA-3C6E-A84F-9259-07E1CC14ED0C}" type="presParOf" srcId="{A0029D88-DE9D-7E44-A195-E1167AEADB5C}" destId="{EB6D8457-CF2D-864E-8D60-AC8067222FE8}" srcOrd="9" destOrd="0" presId="urn:microsoft.com/office/officeart/2008/layout/VerticalCurvedList"/>
    <dgm:cxn modelId="{F8216ADF-D13D-6A44-8E2B-E066926E282C}" type="presParOf" srcId="{A0029D88-DE9D-7E44-A195-E1167AEADB5C}" destId="{F65886DD-B1A6-0F48-BBC7-AC3E51122A48}" srcOrd="10" destOrd="0" presId="urn:microsoft.com/office/officeart/2008/layout/VerticalCurvedList"/>
    <dgm:cxn modelId="{BC486851-9E9C-874B-B1A1-0917F4DD63C0}" type="presParOf" srcId="{F65886DD-B1A6-0F48-BBC7-AC3E51122A48}" destId="{2FA02472-0ACB-D24F-B20A-6DC67C80B266}" srcOrd="0" destOrd="0" presId="urn:microsoft.com/office/officeart/2008/layout/VerticalCurvedList"/>
    <dgm:cxn modelId="{F5A0BC76-FB7B-814F-8698-FA223561AD09}" type="presParOf" srcId="{A0029D88-DE9D-7E44-A195-E1167AEADB5C}" destId="{C10F48B5-C046-8745-AF08-07A95468FA90}" srcOrd="11" destOrd="0" presId="urn:microsoft.com/office/officeart/2008/layout/VerticalCurvedList"/>
    <dgm:cxn modelId="{96AC4BFC-A24A-9540-9BB2-05D7FCF670F8}" type="presParOf" srcId="{A0029D88-DE9D-7E44-A195-E1167AEADB5C}" destId="{7DC5F6CA-F166-604A-A183-1B25BBD23D2C}" srcOrd="12" destOrd="0" presId="urn:microsoft.com/office/officeart/2008/layout/VerticalCurvedList"/>
    <dgm:cxn modelId="{AD55126A-4690-EE4E-B196-9F6BC0B00EB2}" type="presParOf" srcId="{7DC5F6CA-F166-604A-A183-1B25BBD23D2C}" destId="{3044CD33-8F23-4849-A9C2-1FB08C78BB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C21937-4A09-CA46-ACBC-A50A5E99C5FF}"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GB"/>
        </a:p>
      </dgm:t>
    </dgm:pt>
    <dgm:pt modelId="{2854CC0F-E681-434A-8DD6-4C3FE382AD0F}">
      <dgm:prSet phldrT="[Text]"/>
      <dgm:spPr>
        <a:xfrm>
          <a:off x="369093"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RQ1</a:t>
          </a:r>
        </a:p>
      </dgm:t>
    </dgm:pt>
    <dgm:pt modelId="{D4C74D20-1E71-434B-8FED-345F3F2EBCDE}" type="parTrans" cxnId="{C6FA8D1E-4625-B946-8770-7CA572AA7694}">
      <dgm:prSet/>
      <dgm:spPr/>
      <dgm:t>
        <a:bodyPr/>
        <a:lstStyle/>
        <a:p>
          <a:endParaRPr lang="en-GB"/>
        </a:p>
      </dgm:t>
    </dgm:pt>
    <dgm:pt modelId="{2F174472-6825-7745-9BD3-D775077EA6B7}" type="sibTrans" cxnId="{C6FA8D1E-4625-B946-8770-7CA572AA7694}">
      <dgm:prSet/>
      <dgm:spPr/>
      <dgm:t>
        <a:bodyPr/>
        <a:lstStyle/>
        <a:p>
          <a:endParaRPr lang="en-GB"/>
        </a:p>
      </dgm:t>
    </dgm:pt>
    <dgm:pt modelId="{1DF00E7F-8471-0C4F-9BB7-26A17354AD52}">
      <dgm:prSet phldrT="[Text]" custT="1"/>
      <dgm:spPr>
        <a:xfrm>
          <a:off x="791368" y="1322073"/>
          <a:ext cx="1689099" cy="1055687"/>
        </a:xfrm>
        <a:solidFill>
          <a:srgbClr val="0F9ED5">
            <a:alpha val="90000"/>
            <a:tint val="40000"/>
            <a:hueOff val="0"/>
            <a:satOff val="0"/>
            <a:lumOff val="0"/>
            <a:alphaOff val="0"/>
          </a:srgbClr>
        </a:solidFill>
        <a:ln w="19050" cap="flat" cmpd="sng" algn="ctr">
          <a:solidFill>
            <a:srgbClr val="0F9ED5">
              <a:hueOff val="0"/>
              <a:satOff val="0"/>
              <a:lumOff val="0"/>
              <a:alphaOff val="0"/>
            </a:srgbClr>
          </a:solidFill>
          <a:prstDash val="solid"/>
          <a:miter lim="800000"/>
        </a:ln>
        <a:effectLst/>
      </dgm:spPr>
      <dgm:t>
        <a:bodyPr/>
        <a:lstStyle/>
        <a:p>
          <a:r>
            <a:rPr lang="en-GB" sz="2400" dirty="0"/>
            <a:t>I </a:t>
          </a:r>
          <a:r>
            <a:rPr lang="en-GB" sz="2400" dirty="0" err="1"/>
            <a:t>docenti</a:t>
          </a:r>
          <a:r>
            <a:rPr lang="en-GB" sz="2400" dirty="0"/>
            <a:t> non </a:t>
          </a:r>
          <a:r>
            <a:rPr lang="en-GB" sz="2400" dirty="0" err="1"/>
            <a:t>chiedono</a:t>
          </a:r>
          <a:r>
            <a:rPr lang="en-GB" sz="2400" dirty="0"/>
            <a:t> solo </a:t>
          </a:r>
          <a:r>
            <a:rPr lang="en-GB" sz="2400" dirty="0" err="1"/>
            <a:t>supporto</a:t>
          </a:r>
          <a:r>
            <a:rPr lang="en-GB" sz="2400" dirty="0"/>
            <a:t> in aula, ma </a:t>
          </a:r>
          <a:r>
            <a:rPr lang="en-GB" sz="2400" dirty="0" err="1"/>
            <a:t>strumenti</a:t>
          </a:r>
          <a:r>
            <a:rPr lang="en-GB" sz="2400" dirty="0"/>
            <a:t> </a:t>
          </a:r>
          <a:r>
            <a:rPr lang="en-GB" sz="2400" dirty="0" err="1"/>
            <a:t>concreti</a:t>
          </a:r>
          <a:r>
            <a:rPr lang="en-GB" sz="2400" dirty="0"/>
            <a:t>, </a:t>
          </a:r>
          <a:r>
            <a:rPr lang="en-GB" sz="2400" dirty="0" err="1"/>
            <a:t>riconoscimento</a:t>
          </a:r>
          <a:r>
            <a:rPr lang="en-GB" sz="2400" dirty="0"/>
            <a:t> e </a:t>
          </a:r>
          <a:r>
            <a:rPr lang="en-GB" sz="2400" dirty="0" err="1"/>
            <a:t>spazi</a:t>
          </a:r>
          <a:r>
            <a:rPr lang="en-GB" sz="2400" dirty="0"/>
            <a:t> di </a:t>
          </a:r>
          <a:r>
            <a:rPr lang="en-GB" sz="2400" dirty="0" err="1"/>
            <a:t>confronto</a:t>
          </a:r>
          <a:r>
            <a:rPr lang="en-GB" sz="2400" dirty="0"/>
            <a:t> per </a:t>
          </a:r>
          <a:r>
            <a:rPr lang="en-GB" sz="2400" dirty="0" err="1"/>
            <a:t>trasformare</a:t>
          </a:r>
          <a:r>
            <a:rPr lang="en-GB" sz="2400" dirty="0"/>
            <a:t> la </a:t>
          </a:r>
          <a:r>
            <a:rPr lang="en-GB" sz="2400" dirty="0" err="1"/>
            <a:t>teoria</a:t>
          </a:r>
          <a:r>
            <a:rPr lang="en-GB" sz="2400" dirty="0"/>
            <a:t> in </a:t>
          </a:r>
          <a:r>
            <a:rPr lang="en-GB" sz="2400" dirty="0" err="1"/>
            <a:t>pratica</a:t>
          </a:r>
          <a:r>
            <a:rPr lang="en-GB" sz="2400" dirty="0"/>
            <a:t> e </a:t>
          </a:r>
          <a:r>
            <a:rPr lang="en-GB" sz="2400" dirty="0" err="1"/>
            <a:t>rendere</a:t>
          </a:r>
          <a:r>
            <a:rPr lang="en-GB" sz="2400" dirty="0"/>
            <a:t> la </a:t>
          </a:r>
          <a:r>
            <a:rPr lang="en-GB" sz="2400" dirty="0" err="1"/>
            <a:t>ricerca</a:t>
          </a:r>
          <a:r>
            <a:rPr lang="en-GB" sz="2400" dirty="0"/>
            <a:t> un </a:t>
          </a:r>
          <a:r>
            <a:rPr lang="en-GB" sz="2400" dirty="0" err="1"/>
            <a:t>motore</a:t>
          </a:r>
          <a:r>
            <a:rPr lang="en-GB" sz="2400" dirty="0"/>
            <a:t> di </a:t>
          </a:r>
          <a:r>
            <a:rPr lang="en-GB" sz="2400" dirty="0" err="1"/>
            <a:t>apprendimento</a:t>
          </a:r>
          <a:r>
            <a:rPr lang="en-GB" sz="2400" dirty="0"/>
            <a:t> </a:t>
          </a:r>
          <a:r>
            <a:rPr lang="en-GB" sz="2400" dirty="0" err="1"/>
            <a:t>reale</a:t>
          </a:r>
          <a:r>
            <a:rPr lang="en-GB" sz="2400" dirty="0"/>
            <a:t>.</a:t>
          </a:r>
          <a:endParaRPr lang="en-GB" sz="2400" dirty="0">
            <a:solidFill>
              <a:sysClr val="windowText" lastClr="000000">
                <a:hueOff val="0"/>
                <a:satOff val="0"/>
                <a:lumOff val="0"/>
                <a:alphaOff val="0"/>
              </a:sysClr>
            </a:solidFill>
            <a:latin typeface="Aptos" panose="02110004020202020204"/>
            <a:ea typeface="+mn-ea"/>
            <a:cs typeface="+mn-cs"/>
          </a:endParaRPr>
        </a:p>
      </dgm:t>
    </dgm:pt>
    <dgm:pt modelId="{5010720A-2214-3E43-9FA3-A25D4B96E436}" type="parTrans" cxnId="{5C5B4478-5C84-2C4C-A186-4191960CFECD}">
      <dgm:prSet/>
      <dgm:spPr>
        <a:xfrm>
          <a:off x="580231" y="1058151"/>
          <a:ext cx="211137" cy="791765"/>
        </a:xfrm>
        <a:noFill/>
        <a:ln w="19050" cap="flat" cmpd="sng" algn="ctr">
          <a:solidFill>
            <a:srgbClr val="0F9ED5">
              <a:shade val="60000"/>
              <a:hueOff val="0"/>
              <a:satOff val="0"/>
              <a:lumOff val="0"/>
              <a:alphaOff val="0"/>
            </a:srgbClr>
          </a:solidFill>
          <a:prstDash val="solid"/>
          <a:miter lim="800000"/>
        </a:ln>
        <a:effectLst/>
      </dgm:spPr>
      <dgm:t>
        <a:bodyPr/>
        <a:lstStyle/>
        <a:p>
          <a:endParaRPr lang="en-GB"/>
        </a:p>
      </dgm:t>
    </dgm:pt>
    <dgm:pt modelId="{D76CBA17-E859-0F48-92CF-466433C18C9D}" type="sibTrans" cxnId="{5C5B4478-5C84-2C4C-A186-4191960CFECD}">
      <dgm:prSet/>
      <dgm:spPr/>
      <dgm:t>
        <a:bodyPr/>
        <a:lstStyle/>
        <a:p>
          <a:endParaRPr lang="en-GB"/>
        </a:p>
      </dgm:t>
    </dgm:pt>
    <dgm:pt modelId="{E172A2D9-11CE-434B-B9C3-54E13805AEC0}">
      <dgm:prSet phldrT="[Text]"/>
      <dgm:spPr>
        <a:xfrm>
          <a:off x="3008312"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RQ2</a:t>
          </a:r>
        </a:p>
      </dgm:t>
    </dgm:pt>
    <dgm:pt modelId="{4CF75FF6-9B87-6D49-8744-C02D12F51D6B}" type="parTrans" cxnId="{5ECACB6F-9849-0F48-AC61-18B7C706F822}">
      <dgm:prSet/>
      <dgm:spPr/>
      <dgm:t>
        <a:bodyPr/>
        <a:lstStyle/>
        <a:p>
          <a:endParaRPr lang="en-GB"/>
        </a:p>
      </dgm:t>
    </dgm:pt>
    <dgm:pt modelId="{37A5AE7E-4510-9F40-BE22-BE8D13B20A21}" type="sibTrans" cxnId="{5ECACB6F-9849-0F48-AC61-18B7C706F822}">
      <dgm:prSet/>
      <dgm:spPr/>
      <dgm:t>
        <a:bodyPr/>
        <a:lstStyle/>
        <a:p>
          <a:endParaRPr lang="en-GB"/>
        </a:p>
      </dgm:t>
    </dgm:pt>
    <dgm:pt modelId="{AABAA8A4-E008-5542-8556-3800677EB065}">
      <dgm:prSet phldrT="[Text]" custT="1"/>
      <dgm:spPr>
        <a:xfrm>
          <a:off x="3430587" y="1322073"/>
          <a:ext cx="1689099" cy="1055687"/>
        </a:xfrm>
        <a:solidFill>
          <a:srgbClr val="D1E3F1"/>
        </a:solidFill>
        <a:ln w="19050" cap="flat" cmpd="sng" algn="ctr">
          <a:solidFill>
            <a:srgbClr val="0F9ED5">
              <a:hueOff val="0"/>
              <a:satOff val="0"/>
              <a:lumOff val="0"/>
              <a:alphaOff val="0"/>
            </a:srgbClr>
          </a:solidFill>
          <a:prstDash val="solid"/>
          <a:miter lim="800000"/>
        </a:ln>
        <a:effectLst/>
      </dgm:spPr>
      <dgm:t>
        <a:bodyPr/>
        <a:lstStyle/>
        <a:p>
          <a:r>
            <a:rPr lang="en-GB" sz="2400" dirty="0"/>
            <a:t>Dal mentoring </a:t>
          </a:r>
          <a:r>
            <a:rPr lang="en-GB" sz="2400" dirty="0" err="1"/>
            <a:t>individuale</a:t>
          </a:r>
          <a:r>
            <a:rPr lang="en-GB" sz="2400" dirty="0"/>
            <a:t> alle </a:t>
          </a:r>
          <a:r>
            <a:rPr lang="en-GB" sz="2400" dirty="0" err="1"/>
            <a:t>reti</a:t>
          </a:r>
          <a:r>
            <a:rPr lang="en-GB" sz="2400" dirty="0"/>
            <a:t> </a:t>
          </a:r>
          <a:r>
            <a:rPr lang="en-GB" sz="2400" dirty="0" err="1"/>
            <a:t>nazionali</a:t>
          </a:r>
          <a:r>
            <a:rPr lang="en-GB" sz="2400" dirty="0"/>
            <a:t>, </a:t>
          </a:r>
          <a:r>
            <a:rPr lang="en-GB" sz="2400" dirty="0" err="1"/>
            <a:t>servono</a:t>
          </a:r>
          <a:r>
            <a:rPr lang="en-GB" sz="2400" dirty="0"/>
            <a:t> </a:t>
          </a:r>
          <a:r>
            <a:rPr lang="en-GB" sz="2400" dirty="0" err="1"/>
            <a:t>strategie</a:t>
          </a:r>
          <a:r>
            <a:rPr lang="en-GB" sz="2400" dirty="0"/>
            <a:t> integrate per </a:t>
          </a:r>
          <a:r>
            <a:rPr lang="en-GB" sz="2400" dirty="0" err="1"/>
            <a:t>supportare</a:t>
          </a:r>
          <a:r>
            <a:rPr lang="en-GB" sz="2400" dirty="0"/>
            <a:t> </a:t>
          </a:r>
          <a:r>
            <a:rPr lang="en-GB" sz="2400" dirty="0" err="1"/>
            <a:t>i</a:t>
          </a:r>
          <a:r>
            <a:rPr lang="en-GB" sz="2400" dirty="0"/>
            <a:t> </a:t>
          </a:r>
          <a:r>
            <a:rPr lang="en-GB" sz="2400" dirty="0" err="1"/>
            <a:t>docenti</a:t>
          </a:r>
          <a:r>
            <a:rPr lang="en-GB" sz="2400" dirty="0"/>
            <a:t>, </a:t>
          </a:r>
          <a:r>
            <a:rPr lang="en-GB" sz="2400" dirty="0" err="1"/>
            <a:t>ridurre</a:t>
          </a:r>
          <a:r>
            <a:rPr lang="en-GB" sz="2400" dirty="0"/>
            <a:t> il </a:t>
          </a:r>
          <a:r>
            <a:rPr lang="en-GB" sz="2400" dirty="0" err="1"/>
            <a:t>carico</a:t>
          </a:r>
          <a:r>
            <a:rPr lang="en-GB" sz="2400" dirty="0"/>
            <a:t> di </a:t>
          </a:r>
          <a:r>
            <a:rPr lang="en-GB" sz="2400" dirty="0" err="1"/>
            <a:t>preparazione</a:t>
          </a:r>
          <a:r>
            <a:rPr lang="en-GB" sz="2400" dirty="0"/>
            <a:t> e </a:t>
          </a:r>
          <a:r>
            <a:rPr lang="en-GB" sz="2400" dirty="0" err="1"/>
            <a:t>trasformare</a:t>
          </a:r>
          <a:r>
            <a:rPr lang="en-GB" sz="2400" dirty="0"/>
            <a:t> </a:t>
          </a:r>
          <a:r>
            <a:rPr lang="en-GB" sz="2400" dirty="0" err="1"/>
            <a:t>ogni</a:t>
          </a:r>
          <a:r>
            <a:rPr lang="en-GB" sz="2400" dirty="0"/>
            <a:t> </a:t>
          </a:r>
          <a:r>
            <a:rPr lang="en-GB" sz="2400" dirty="0" err="1"/>
            <a:t>scuola</a:t>
          </a:r>
          <a:r>
            <a:rPr lang="en-GB" sz="2400" dirty="0"/>
            <a:t> in un </a:t>
          </a:r>
          <a:r>
            <a:rPr lang="en-GB" sz="2400" dirty="0" err="1"/>
            <a:t>laboratorio</a:t>
          </a:r>
          <a:r>
            <a:rPr lang="en-GB" sz="2400" dirty="0"/>
            <a:t> di </a:t>
          </a:r>
          <a:r>
            <a:rPr lang="en-GB" sz="2400" dirty="0" err="1"/>
            <a:t>innovazione</a:t>
          </a:r>
          <a:r>
            <a:rPr lang="en-GB" sz="2400" dirty="0"/>
            <a:t> </a:t>
          </a:r>
          <a:r>
            <a:rPr lang="en-GB" sz="2400" dirty="0" err="1"/>
            <a:t>didattica</a:t>
          </a:r>
          <a:r>
            <a:rPr lang="en-GB" sz="2400" dirty="0"/>
            <a:t>.</a:t>
          </a:r>
          <a:endParaRPr lang="en-GB" sz="2400" dirty="0">
            <a:solidFill>
              <a:sysClr val="windowText" lastClr="000000">
                <a:hueOff val="0"/>
                <a:satOff val="0"/>
                <a:lumOff val="0"/>
                <a:alphaOff val="0"/>
              </a:sysClr>
            </a:solidFill>
            <a:latin typeface="Aptos" panose="02110004020202020204"/>
            <a:ea typeface="+mn-ea"/>
            <a:cs typeface="+mn-cs"/>
          </a:endParaRPr>
        </a:p>
      </dgm:t>
    </dgm:pt>
    <dgm:pt modelId="{340E8632-6780-404E-B9F3-678CB5BBE7BD}" type="parTrans" cxnId="{A48692D6-5193-5F45-993F-940B4A1E92F4}">
      <dgm:prSet/>
      <dgm:spPr>
        <a:xfrm>
          <a:off x="3219450" y="1058151"/>
          <a:ext cx="211137" cy="791765"/>
        </a:xfrm>
        <a:noFill/>
        <a:ln w="19050" cap="flat" cmpd="sng" algn="ctr">
          <a:solidFill>
            <a:srgbClr val="0F9ED5">
              <a:shade val="60000"/>
              <a:hueOff val="0"/>
              <a:satOff val="0"/>
              <a:lumOff val="0"/>
              <a:alphaOff val="0"/>
            </a:srgbClr>
          </a:solidFill>
          <a:prstDash val="solid"/>
          <a:miter lim="800000"/>
        </a:ln>
        <a:effectLst/>
      </dgm:spPr>
      <dgm:t>
        <a:bodyPr/>
        <a:lstStyle/>
        <a:p>
          <a:endParaRPr lang="en-GB"/>
        </a:p>
      </dgm:t>
    </dgm:pt>
    <dgm:pt modelId="{C6BA3D3B-9F68-E149-AFC7-6C190BD0D161}" type="sibTrans" cxnId="{A48692D6-5193-5F45-993F-940B4A1E92F4}">
      <dgm:prSet/>
      <dgm:spPr/>
      <dgm:t>
        <a:bodyPr/>
        <a:lstStyle/>
        <a:p>
          <a:endParaRPr lang="en-GB"/>
        </a:p>
      </dgm:t>
    </dgm:pt>
    <dgm:pt modelId="{92B78216-4A72-D74F-AAF5-AF87775BA98D}">
      <dgm:prSet phldrT="[Text]"/>
      <dgm:spPr>
        <a:xfrm>
          <a:off x="5647531"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RQ3</a:t>
          </a:r>
        </a:p>
      </dgm:t>
    </dgm:pt>
    <dgm:pt modelId="{291682B8-316A-6643-A502-A971001F1736}" type="parTrans" cxnId="{75E2A276-F569-FB48-B631-099DC14F2573}">
      <dgm:prSet/>
      <dgm:spPr/>
      <dgm:t>
        <a:bodyPr/>
        <a:lstStyle/>
        <a:p>
          <a:endParaRPr lang="en-GB"/>
        </a:p>
      </dgm:t>
    </dgm:pt>
    <dgm:pt modelId="{23FA43A5-0DD7-5D47-94F8-662ED53BD522}" type="sibTrans" cxnId="{75E2A276-F569-FB48-B631-099DC14F2573}">
      <dgm:prSet/>
      <dgm:spPr/>
      <dgm:t>
        <a:bodyPr/>
        <a:lstStyle/>
        <a:p>
          <a:endParaRPr lang="en-GB"/>
        </a:p>
      </dgm:t>
    </dgm:pt>
    <dgm:pt modelId="{2C567D83-4484-1E42-96A0-984E05DD75E1}">
      <dgm:prSet phldrT="[Text]"/>
      <dgm:spPr>
        <a:xfrm>
          <a:off x="5647531" y="2464"/>
          <a:ext cx="2111374" cy="1055687"/>
        </a:xfrm>
        <a:solidFill>
          <a:srgbClr val="D1E3F1"/>
        </a:solidFill>
        <a:ln w="19050" cap="flat" cmpd="sng" algn="ctr">
          <a:solidFill>
            <a:srgbClr val="0F9ED5">
              <a:shade val="80000"/>
              <a:hueOff val="0"/>
              <a:satOff val="0"/>
              <a:lumOff val="0"/>
              <a:alphaOff val="0"/>
            </a:srgbClr>
          </a:solidFill>
          <a:prstDash val="solid"/>
          <a:miter lim="800000"/>
        </a:ln>
        <a:effectLst/>
      </dgm:spPr>
      <dgm:t>
        <a:bodyPr/>
        <a:lstStyle/>
        <a:p>
          <a:r>
            <a:rPr lang="en-GB" dirty="0"/>
            <a:t>Senza </a:t>
          </a:r>
          <a:r>
            <a:rPr lang="en-GB" dirty="0" err="1"/>
            <a:t>supporto</a:t>
          </a:r>
          <a:r>
            <a:rPr lang="en-GB" dirty="0"/>
            <a:t> </a:t>
          </a:r>
          <a:r>
            <a:rPr lang="en-GB" dirty="0" err="1"/>
            <a:t>istituzionale</a:t>
          </a:r>
          <a:r>
            <a:rPr lang="en-GB" dirty="0"/>
            <a:t>, le </a:t>
          </a:r>
          <a:r>
            <a:rPr lang="en-GB" dirty="0" err="1"/>
            <a:t>comunità</a:t>
          </a:r>
          <a:r>
            <a:rPr lang="en-GB" dirty="0"/>
            <a:t> di </a:t>
          </a:r>
          <a:r>
            <a:rPr lang="en-GB" dirty="0" err="1"/>
            <a:t>docenti</a:t>
          </a:r>
          <a:r>
            <a:rPr lang="en-GB" dirty="0"/>
            <a:t> </a:t>
          </a:r>
          <a:r>
            <a:rPr lang="en-GB" dirty="0" err="1"/>
            <a:t>faticano</a:t>
          </a:r>
          <a:r>
            <a:rPr lang="en-GB" dirty="0"/>
            <a:t> a </a:t>
          </a:r>
          <a:r>
            <a:rPr lang="en-GB" dirty="0" err="1"/>
            <a:t>formarsi</a:t>
          </a:r>
          <a:r>
            <a:rPr lang="en-GB" dirty="0"/>
            <a:t> </a:t>
          </a:r>
          <a:r>
            <a:rPr lang="en-GB" dirty="0" err="1"/>
            <a:t>spontaneamente</a:t>
          </a:r>
          <a:r>
            <a:rPr lang="en-GB" dirty="0"/>
            <a:t>. Serve un </a:t>
          </a:r>
          <a:r>
            <a:rPr lang="en-GB" dirty="0" err="1"/>
            <a:t>approccio</a:t>
          </a:r>
          <a:r>
            <a:rPr lang="en-GB" dirty="0"/>
            <a:t> continuo, non solo workshop </a:t>
          </a:r>
          <a:r>
            <a:rPr lang="en-GB" dirty="0" err="1"/>
            <a:t>intensivi</a:t>
          </a:r>
          <a:r>
            <a:rPr lang="en-GB" dirty="0"/>
            <a:t>, per </a:t>
          </a:r>
          <a:r>
            <a:rPr lang="en-GB" dirty="0" err="1"/>
            <a:t>una</a:t>
          </a:r>
          <a:r>
            <a:rPr lang="en-GB" dirty="0"/>
            <a:t> </a:t>
          </a:r>
          <a:r>
            <a:rPr lang="en-GB" dirty="0" err="1"/>
            <a:t>crescita</a:t>
          </a:r>
          <a:r>
            <a:rPr lang="en-GB" dirty="0"/>
            <a:t> </a:t>
          </a:r>
          <a:r>
            <a:rPr lang="en-GB" dirty="0" err="1"/>
            <a:t>autentica</a:t>
          </a:r>
          <a:r>
            <a:rPr lang="en-GB" dirty="0"/>
            <a:t>. </a:t>
          </a:r>
          <a:r>
            <a:rPr lang="en-GB" dirty="0" err="1"/>
            <a:t>Integrare</a:t>
          </a:r>
          <a:r>
            <a:rPr lang="en-GB" dirty="0"/>
            <a:t> la </a:t>
          </a:r>
          <a:r>
            <a:rPr lang="en-GB" dirty="0" err="1"/>
            <a:t>formazione</a:t>
          </a:r>
          <a:r>
            <a:rPr lang="en-GB" dirty="0"/>
            <a:t> </a:t>
          </a:r>
          <a:r>
            <a:rPr lang="en-GB" dirty="0" err="1"/>
            <a:t>professionale</a:t>
          </a:r>
          <a:r>
            <a:rPr lang="en-GB" dirty="0"/>
            <a:t> </a:t>
          </a:r>
          <a:r>
            <a:rPr lang="en-GB" dirty="0" err="1"/>
            <a:t>nel</a:t>
          </a:r>
          <a:r>
            <a:rPr lang="en-GB" dirty="0"/>
            <a:t> </a:t>
          </a:r>
          <a:r>
            <a:rPr lang="en-GB" dirty="0" err="1"/>
            <a:t>ruolo</a:t>
          </a:r>
          <a:r>
            <a:rPr lang="en-GB" dirty="0"/>
            <a:t> e </a:t>
          </a:r>
          <a:r>
            <a:rPr lang="en-GB" dirty="0" err="1"/>
            <a:t>nel</a:t>
          </a:r>
          <a:r>
            <a:rPr lang="en-GB" dirty="0"/>
            <a:t> </a:t>
          </a:r>
          <a:r>
            <a:rPr lang="en-GB" dirty="0" err="1"/>
            <a:t>carico</a:t>
          </a:r>
          <a:r>
            <a:rPr lang="en-GB" dirty="0"/>
            <a:t> di </a:t>
          </a:r>
          <a:r>
            <a:rPr lang="en-GB" dirty="0" err="1"/>
            <a:t>lavoro</a:t>
          </a:r>
          <a:r>
            <a:rPr lang="en-GB" dirty="0"/>
            <a:t> </a:t>
          </a:r>
          <a:r>
            <a:rPr lang="en-GB" dirty="0" err="1"/>
            <a:t>degli</a:t>
          </a:r>
          <a:r>
            <a:rPr lang="en-GB" dirty="0"/>
            <a:t> </a:t>
          </a:r>
          <a:r>
            <a:rPr lang="en-GB" dirty="0" err="1"/>
            <a:t>insegnanti</a:t>
          </a:r>
          <a:r>
            <a:rPr lang="en-GB" dirty="0"/>
            <a:t> </a:t>
          </a:r>
          <a:r>
            <a:rPr lang="en-GB" dirty="0" err="1"/>
            <a:t>può</a:t>
          </a:r>
          <a:r>
            <a:rPr lang="en-GB" dirty="0"/>
            <a:t> </a:t>
          </a:r>
          <a:r>
            <a:rPr lang="en-GB" dirty="0" err="1"/>
            <a:t>garantire</a:t>
          </a:r>
          <a:r>
            <a:rPr lang="en-GB" dirty="0"/>
            <a:t> </a:t>
          </a:r>
          <a:r>
            <a:rPr lang="en-GB" dirty="0" err="1"/>
            <a:t>innovazione</a:t>
          </a:r>
          <a:r>
            <a:rPr lang="en-GB" dirty="0"/>
            <a:t> in aula e </a:t>
          </a:r>
          <a:r>
            <a:rPr lang="en-GB" dirty="0" err="1"/>
            <a:t>maggiore</a:t>
          </a:r>
          <a:r>
            <a:rPr lang="en-GB" dirty="0"/>
            <a:t> </a:t>
          </a:r>
          <a:r>
            <a:rPr lang="en-GB" dirty="0" err="1"/>
            <a:t>soddisfazione</a:t>
          </a:r>
          <a:r>
            <a:rPr lang="en-GB" dirty="0"/>
            <a:t> </a:t>
          </a:r>
          <a:r>
            <a:rPr lang="en-GB" dirty="0" err="1"/>
            <a:t>nel</a:t>
          </a:r>
          <a:r>
            <a:rPr lang="en-GB" dirty="0"/>
            <a:t> </a:t>
          </a:r>
          <a:r>
            <a:rPr lang="en-GB" dirty="0" err="1"/>
            <a:t>lungo</a:t>
          </a:r>
          <a:r>
            <a:rPr lang="en-GB" dirty="0"/>
            <a:t> </a:t>
          </a:r>
          <a:r>
            <a:rPr lang="en-GB" dirty="0" err="1"/>
            <a:t>termine</a:t>
          </a:r>
          <a:r>
            <a:rPr lang="en-GB" dirty="0"/>
            <a:t>.</a:t>
          </a:r>
          <a:endParaRPr lang="en-GB" dirty="0">
            <a:solidFill>
              <a:sysClr val="windowText" lastClr="000000">
                <a:hueOff val="0"/>
                <a:satOff val="0"/>
                <a:lumOff val="0"/>
                <a:alphaOff val="0"/>
              </a:sysClr>
            </a:solidFill>
            <a:latin typeface="Aptos" panose="02110004020202020204"/>
            <a:ea typeface="+mn-ea"/>
            <a:cs typeface="+mn-cs"/>
          </a:endParaRPr>
        </a:p>
      </dgm:t>
    </dgm:pt>
    <dgm:pt modelId="{36E11EB6-411B-0341-8813-097F6ADFFF98}" type="parTrans" cxnId="{0433A911-390F-474A-B479-BC5777E437F1}">
      <dgm:prSet/>
      <dgm:spPr/>
      <dgm:t>
        <a:bodyPr/>
        <a:lstStyle/>
        <a:p>
          <a:endParaRPr lang="en-GB"/>
        </a:p>
      </dgm:t>
    </dgm:pt>
    <dgm:pt modelId="{9826B2E9-881E-9440-A99D-01A86987F04C}" type="sibTrans" cxnId="{0433A911-390F-474A-B479-BC5777E437F1}">
      <dgm:prSet/>
      <dgm:spPr/>
      <dgm:t>
        <a:bodyPr/>
        <a:lstStyle/>
        <a:p>
          <a:endParaRPr lang="en-GB"/>
        </a:p>
      </dgm:t>
    </dgm:pt>
    <dgm:pt modelId="{4509BB54-1036-9E46-8EFC-BAD5F0EEF459}" type="pres">
      <dgm:prSet presAssocID="{A3C21937-4A09-CA46-ACBC-A50A5E99C5FF}" presName="linear" presStyleCnt="0">
        <dgm:presLayoutVars>
          <dgm:animLvl val="lvl"/>
          <dgm:resizeHandles val="exact"/>
        </dgm:presLayoutVars>
      </dgm:prSet>
      <dgm:spPr/>
    </dgm:pt>
    <dgm:pt modelId="{D6EEEF2C-4A38-D049-B90A-116181CCCEAC}" type="pres">
      <dgm:prSet presAssocID="{2854CC0F-E681-434A-8DD6-4C3FE382AD0F}" presName="parentText" presStyleLbl="node1" presStyleIdx="0" presStyleCnt="3">
        <dgm:presLayoutVars>
          <dgm:chMax val="0"/>
          <dgm:bulletEnabled val="1"/>
        </dgm:presLayoutVars>
      </dgm:prSet>
      <dgm:spPr/>
    </dgm:pt>
    <dgm:pt modelId="{9272F3A6-1AAE-1244-9E07-4F4D70399FCC}" type="pres">
      <dgm:prSet presAssocID="{2854CC0F-E681-434A-8DD6-4C3FE382AD0F}" presName="childText" presStyleLbl="revTx" presStyleIdx="0" presStyleCnt="3">
        <dgm:presLayoutVars>
          <dgm:bulletEnabled val="1"/>
        </dgm:presLayoutVars>
      </dgm:prSet>
      <dgm:spPr/>
    </dgm:pt>
    <dgm:pt modelId="{9A3B0F83-D0AD-F149-8C96-D3985C92590F}" type="pres">
      <dgm:prSet presAssocID="{E172A2D9-11CE-434B-B9C3-54E13805AEC0}" presName="parentText" presStyleLbl="node1" presStyleIdx="1" presStyleCnt="3">
        <dgm:presLayoutVars>
          <dgm:chMax val="0"/>
          <dgm:bulletEnabled val="1"/>
        </dgm:presLayoutVars>
      </dgm:prSet>
      <dgm:spPr/>
    </dgm:pt>
    <dgm:pt modelId="{E636FBF1-0895-BF4E-9FCE-9E1080F3F45B}" type="pres">
      <dgm:prSet presAssocID="{E172A2D9-11CE-434B-B9C3-54E13805AEC0}" presName="childText" presStyleLbl="revTx" presStyleIdx="1" presStyleCnt="3">
        <dgm:presLayoutVars>
          <dgm:bulletEnabled val="1"/>
        </dgm:presLayoutVars>
      </dgm:prSet>
      <dgm:spPr/>
    </dgm:pt>
    <dgm:pt modelId="{5C51ECF8-4806-0E4D-BFB4-6910563F0EB9}" type="pres">
      <dgm:prSet presAssocID="{92B78216-4A72-D74F-AAF5-AF87775BA98D}" presName="parentText" presStyleLbl="node1" presStyleIdx="2" presStyleCnt="3">
        <dgm:presLayoutVars>
          <dgm:chMax val="0"/>
          <dgm:bulletEnabled val="1"/>
        </dgm:presLayoutVars>
      </dgm:prSet>
      <dgm:spPr/>
    </dgm:pt>
    <dgm:pt modelId="{FC946FF1-CB49-DA41-9638-4170C4FA002D}" type="pres">
      <dgm:prSet presAssocID="{92B78216-4A72-D74F-AAF5-AF87775BA98D}" presName="childText" presStyleLbl="revTx" presStyleIdx="2" presStyleCnt="3">
        <dgm:presLayoutVars>
          <dgm:bulletEnabled val="1"/>
        </dgm:presLayoutVars>
      </dgm:prSet>
      <dgm:spPr/>
    </dgm:pt>
  </dgm:ptLst>
  <dgm:cxnLst>
    <dgm:cxn modelId="{0433A911-390F-474A-B479-BC5777E437F1}" srcId="{92B78216-4A72-D74F-AAF5-AF87775BA98D}" destId="{2C567D83-4484-1E42-96A0-984E05DD75E1}" srcOrd="0" destOrd="0" parTransId="{36E11EB6-411B-0341-8813-097F6ADFFF98}" sibTransId="{9826B2E9-881E-9440-A99D-01A86987F04C}"/>
    <dgm:cxn modelId="{C6FA8D1E-4625-B946-8770-7CA572AA7694}" srcId="{A3C21937-4A09-CA46-ACBC-A50A5E99C5FF}" destId="{2854CC0F-E681-434A-8DD6-4C3FE382AD0F}" srcOrd="0" destOrd="0" parTransId="{D4C74D20-1E71-434B-8FED-345F3F2EBCDE}" sibTransId="{2F174472-6825-7745-9BD3-D775077EA6B7}"/>
    <dgm:cxn modelId="{C2B2FE5F-52A9-D547-B8C5-FED13A7B16B0}" type="presOf" srcId="{2854CC0F-E681-434A-8DD6-4C3FE382AD0F}" destId="{D6EEEF2C-4A38-D049-B90A-116181CCCEAC}" srcOrd="0" destOrd="0" presId="urn:microsoft.com/office/officeart/2005/8/layout/vList2"/>
    <dgm:cxn modelId="{7CBFE362-C4E8-544A-9B72-4CADD59D89A6}" type="presOf" srcId="{AABAA8A4-E008-5542-8556-3800677EB065}" destId="{E636FBF1-0895-BF4E-9FCE-9E1080F3F45B}" srcOrd="0" destOrd="0" presId="urn:microsoft.com/office/officeart/2005/8/layout/vList2"/>
    <dgm:cxn modelId="{5ECACB6F-9849-0F48-AC61-18B7C706F822}" srcId="{A3C21937-4A09-CA46-ACBC-A50A5E99C5FF}" destId="{E172A2D9-11CE-434B-B9C3-54E13805AEC0}" srcOrd="1" destOrd="0" parTransId="{4CF75FF6-9B87-6D49-8744-C02D12F51D6B}" sibTransId="{37A5AE7E-4510-9F40-BE22-BE8D13B20A21}"/>
    <dgm:cxn modelId="{75E2A276-F569-FB48-B631-099DC14F2573}" srcId="{A3C21937-4A09-CA46-ACBC-A50A5E99C5FF}" destId="{92B78216-4A72-D74F-AAF5-AF87775BA98D}" srcOrd="2" destOrd="0" parTransId="{291682B8-316A-6643-A502-A971001F1736}" sibTransId="{23FA43A5-0DD7-5D47-94F8-662ED53BD522}"/>
    <dgm:cxn modelId="{5C5B4478-5C84-2C4C-A186-4191960CFECD}" srcId="{2854CC0F-E681-434A-8DD6-4C3FE382AD0F}" destId="{1DF00E7F-8471-0C4F-9BB7-26A17354AD52}" srcOrd="0" destOrd="0" parTransId="{5010720A-2214-3E43-9FA3-A25D4B96E436}" sibTransId="{D76CBA17-E859-0F48-92CF-466433C18C9D}"/>
    <dgm:cxn modelId="{04EAC9BD-FEBF-B141-83D2-A8D8C5CC0852}" type="presOf" srcId="{1DF00E7F-8471-0C4F-9BB7-26A17354AD52}" destId="{9272F3A6-1AAE-1244-9E07-4F4D70399FCC}" srcOrd="0" destOrd="0" presId="urn:microsoft.com/office/officeart/2005/8/layout/vList2"/>
    <dgm:cxn modelId="{288291C3-0632-2F4E-90DA-4E54BDA8BAA7}" type="presOf" srcId="{2C567D83-4484-1E42-96A0-984E05DD75E1}" destId="{FC946FF1-CB49-DA41-9638-4170C4FA002D}" srcOrd="0" destOrd="0" presId="urn:microsoft.com/office/officeart/2005/8/layout/vList2"/>
    <dgm:cxn modelId="{0FF303D0-0B67-7445-8A34-87DCE473A1F9}" type="presOf" srcId="{92B78216-4A72-D74F-AAF5-AF87775BA98D}" destId="{5C51ECF8-4806-0E4D-BFB4-6910563F0EB9}" srcOrd="0" destOrd="0" presId="urn:microsoft.com/office/officeart/2005/8/layout/vList2"/>
    <dgm:cxn modelId="{D96265D2-F0FE-2645-AB2A-FE9073DC6752}" type="presOf" srcId="{A3C21937-4A09-CA46-ACBC-A50A5E99C5FF}" destId="{4509BB54-1036-9E46-8EFC-BAD5F0EEF459}" srcOrd="0" destOrd="0" presId="urn:microsoft.com/office/officeart/2005/8/layout/vList2"/>
    <dgm:cxn modelId="{A48692D6-5193-5F45-993F-940B4A1E92F4}" srcId="{E172A2D9-11CE-434B-B9C3-54E13805AEC0}" destId="{AABAA8A4-E008-5542-8556-3800677EB065}" srcOrd="0" destOrd="0" parTransId="{340E8632-6780-404E-B9F3-678CB5BBE7BD}" sibTransId="{C6BA3D3B-9F68-E149-AFC7-6C190BD0D161}"/>
    <dgm:cxn modelId="{96CFE8F0-70A8-C648-B140-252D8E2005A0}" type="presOf" srcId="{E172A2D9-11CE-434B-B9C3-54E13805AEC0}" destId="{9A3B0F83-D0AD-F149-8C96-D3985C92590F}" srcOrd="0" destOrd="0" presId="urn:microsoft.com/office/officeart/2005/8/layout/vList2"/>
    <dgm:cxn modelId="{A9743371-2796-6B4D-9E54-5D953E532FFB}" type="presParOf" srcId="{4509BB54-1036-9E46-8EFC-BAD5F0EEF459}" destId="{D6EEEF2C-4A38-D049-B90A-116181CCCEAC}" srcOrd="0" destOrd="0" presId="urn:microsoft.com/office/officeart/2005/8/layout/vList2"/>
    <dgm:cxn modelId="{06D4BB66-57E7-DF40-BB09-0989460908FD}" type="presParOf" srcId="{4509BB54-1036-9E46-8EFC-BAD5F0EEF459}" destId="{9272F3A6-1AAE-1244-9E07-4F4D70399FCC}" srcOrd="1" destOrd="0" presId="urn:microsoft.com/office/officeart/2005/8/layout/vList2"/>
    <dgm:cxn modelId="{E598558B-1061-694F-9DF5-7F36D8FDBDF0}" type="presParOf" srcId="{4509BB54-1036-9E46-8EFC-BAD5F0EEF459}" destId="{9A3B0F83-D0AD-F149-8C96-D3985C92590F}" srcOrd="2" destOrd="0" presId="urn:microsoft.com/office/officeart/2005/8/layout/vList2"/>
    <dgm:cxn modelId="{004DEBD2-FAF1-DF4C-8658-7BDD718D21E7}" type="presParOf" srcId="{4509BB54-1036-9E46-8EFC-BAD5F0EEF459}" destId="{E636FBF1-0895-BF4E-9FCE-9E1080F3F45B}" srcOrd="3" destOrd="0" presId="urn:microsoft.com/office/officeart/2005/8/layout/vList2"/>
    <dgm:cxn modelId="{C805DB15-84FF-0144-A54C-4E9DBA417502}" type="presParOf" srcId="{4509BB54-1036-9E46-8EFC-BAD5F0EEF459}" destId="{5C51ECF8-4806-0E4D-BFB4-6910563F0EB9}" srcOrd="4" destOrd="0" presId="urn:microsoft.com/office/officeart/2005/8/layout/vList2"/>
    <dgm:cxn modelId="{B35322E9-06A0-0F49-948D-14C4CB92B6DA}" type="presParOf" srcId="{4509BB54-1036-9E46-8EFC-BAD5F0EEF459}" destId="{FC946FF1-CB49-DA41-9638-4170C4FA002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C21937-4A09-CA46-ACBC-A50A5E99C5FF}"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GB"/>
        </a:p>
      </dgm:t>
    </dgm:pt>
    <dgm:pt modelId="{2854CC0F-E681-434A-8DD6-4C3FE382AD0F}">
      <dgm:prSet phldrT="[Text]"/>
      <dgm:spPr>
        <a:xfrm>
          <a:off x="369093"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RQ1</a:t>
          </a:r>
        </a:p>
      </dgm:t>
    </dgm:pt>
    <dgm:pt modelId="{D4C74D20-1E71-434B-8FED-345F3F2EBCDE}" type="parTrans" cxnId="{C6FA8D1E-4625-B946-8770-7CA572AA7694}">
      <dgm:prSet/>
      <dgm:spPr/>
      <dgm:t>
        <a:bodyPr/>
        <a:lstStyle/>
        <a:p>
          <a:endParaRPr lang="en-GB"/>
        </a:p>
      </dgm:t>
    </dgm:pt>
    <dgm:pt modelId="{2F174472-6825-7745-9BD3-D775077EA6B7}" type="sibTrans" cxnId="{C6FA8D1E-4625-B946-8770-7CA572AA7694}">
      <dgm:prSet/>
      <dgm:spPr/>
      <dgm:t>
        <a:bodyPr/>
        <a:lstStyle/>
        <a:p>
          <a:endParaRPr lang="en-GB"/>
        </a:p>
      </dgm:t>
    </dgm:pt>
    <dgm:pt modelId="{E172A2D9-11CE-434B-B9C3-54E13805AEC0}">
      <dgm:prSet phldrT="[Text]"/>
      <dgm:spPr>
        <a:xfrm>
          <a:off x="3008312"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RQ2</a:t>
          </a:r>
        </a:p>
      </dgm:t>
    </dgm:pt>
    <dgm:pt modelId="{4CF75FF6-9B87-6D49-8744-C02D12F51D6B}" type="parTrans" cxnId="{5ECACB6F-9849-0F48-AC61-18B7C706F822}">
      <dgm:prSet/>
      <dgm:spPr/>
      <dgm:t>
        <a:bodyPr/>
        <a:lstStyle/>
        <a:p>
          <a:endParaRPr lang="en-GB"/>
        </a:p>
      </dgm:t>
    </dgm:pt>
    <dgm:pt modelId="{37A5AE7E-4510-9F40-BE22-BE8D13B20A21}" type="sibTrans" cxnId="{5ECACB6F-9849-0F48-AC61-18B7C706F822}">
      <dgm:prSet/>
      <dgm:spPr/>
      <dgm:t>
        <a:bodyPr/>
        <a:lstStyle/>
        <a:p>
          <a:endParaRPr lang="en-GB"/>
        </a:p>
      </dgm:t>
    </dgm:pt>
    <dgm:pt modelId="{92B78216-4A72-D74F-AAF5-AF87775BA98D}">
      <dgm:prSet phldrT="[Text]"/>
      <dgm:spPr>
        <a:xfrm>
          <a:off x="5647531"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RQ3</a:t>
          </a:r>
        </a:p>
      </dgm:t>
    </dgm:pt>
    <dgm:pt modelId="{291682B8-316A-6643-A502-A971001F1736}" type="parTrans" cxnId="{75E2A276-F569-FB48-B631-099DC14F2573}">
      <dgm:prSet/>
      <dgm:spPr/>
      <dgm:t>
        <a:bodyPr/>
        <a:lstStyle/>
        <a:p>
          <a:endParaRPr lang="en-GB"/>
        </a:p>
      </dgm:t>
    </dgm:pt>
    <dgm:pt modelId="{23FA43A5-0DD7-5D47-94F8-662ED53BD522}" type="sibTrans" cxnId="{75E2A276-F569-FB48-B631-099DC14F2573}">
      <dgm:prSet/>
      <dgm:spPr/>
      <dgm:t>
        <a:bodyPr/>
        <a:lstStyle/>
        <a:p>
          <a:endParaRPr lang="en-GB"/>
        </a:p>
      </dgm:t>
    </dgm:pt>
    <dgm:pt modelId="{9E8793BA-3534-5145-971C-C4A17C96ABEC}">
      <dgm:prSet/>
      <dgm:spPr/>
      <dgm:t>
        <a:bodyPr/>
        <a:lstStyle/>
        <a:p>
          <a:pPr>
            <a:buFont typeface="Arial" panose="020B0604020202020204" pitchFamily="34" charset="0"/>
            <a:buChar char="•"/>
          </a:pPr>
          <a:r>
            <a:rPr lang="en-GB" b="1"/>
            <a:t>Motivazione</a:t>
          </a:r>
          <a:r>
            <a:rPr lang="en-GB" dirty="0"/>
            <a:t>: interesse per </a:t>
          </a:r>
          <a:r>
            <a:rPr lang="en-GB" dirty="0" err="1"/>
            <a:t>temi</a:t>
          </a:r>
          <a:r>
            <a:rPr lang="en-GB" dirty="0"/>
            <a:t> </a:t>
          </a:r>
          <a:r>
            <a:rPr lang="en-GB" dirty="0" err="1"/>
            <a:t>trasversali</a:t>
          </a:r>
          <a:r>
            <a:rPr lang="en-GB" dirty="0"/>
            <a:t> e </a:t>
          </a:r>
          <a:r>
            <a:rPr lang="en-GB" dirty="0" err="1"/>
            <a:t>innovazione</a:t>
          </a:r>
          <a:r>
            <a:rPr lang="en-GB" dirty="0"/>
            <a:t> </a:t>
          </a:r>
          <a:r>
            <a:rPr lang="en-GB" dirty="0" err="1"/>
            <a:t>scolastica</a:t>
          </a:r>
          <a:r>
            <a:rPr lang="en-GB" dirty="0"/>
            <a:t>.</a:t>
          </a:r>
        </a:p>
      </dgm:t>
    </dgm:pt>
    <dgm:pt modelId="{315611CE-8009-1D42-8FF9-F77C4C1B986B}" type="parTrans" cxnId="{54024974-59B7-1449-ABAC-560D3DB1A479}">
      <dgm:prSet/>
      <dgm:spPr/>
      <dgm:t>
        <a:bodyPr/>
        <a:lstStyle/>
        <a:p>
          <a:endParaRPr lang="en-GB"/>
        </a:p>
      </dgm:t>
    </dgm:pt>
    <dgm:pt modelId="{49CA5697-F294-334C-A998-8170578B1F9C}" type="sibTrans" cxnId="{54024974-59B7-1449-ABAC-560D3DB1A479}">
      <dgm:prSet/>
      <dgm:spPr/>
      <dgm:t>
        <a:bodyPr/>
        <a:lstStyle/>
        <a:p>
          <a:endParaRPr lang="en-GB"/>
        </a:p>
      </dgm:t>
    </dgm:pt>
    <dgm:pt modelId="{493E7FEE-D6C6-7F43-8439-A5B85E2ECB4B}">
      <dgm:prSet/>
      <dgm:spPr/>
      <dgm:t>
        <a:bodyPr/>
        <a:lstStyle/>
        <a:p>
          <a:pPr>
            <a:buFont typeface="Arial" panose="020B0604020202020204" pitchFamily="34" charset="0"/>
            <a:buChar char="•"/>
          </a:pPr>
          <a:r>
            <a:rPr lang="en-GB" b="1"/>
            <a:t>Difficoltà</a:t>
          </a:r>
          <a:r>
            <a:rPr lang="en-GB"/>
            <a:t>: isolamento, mancanza di supporto e risorse.</a:t>
          </a:r>
        </a:p>
      </dgm:t>
    </dgm:pt>
    <dgm:pt modelId="{5BBA42E8-4E4A-A04A-B05A-BE15A90B10A5}" type="parTrans" cxnId="{17EA7479-14B4-2147-9CF7-F4BC9BE9D961}">
      <dgm:prSet/>
      <dgm:spPr/>
      <dgm:t>
        <a:bodyPr/>
        <a:lstStyle/>
        <a:p>
          <a:endParaRPr lang="en-GB"/>
        </a:p>
      </dgm:t>
    </dgm:pt>
    <dgm:pt modelId="{FA967667-C384-1146-8FEF-8BB2096F3605}" type="sibTrans" cxnId="{17EA7479-14B4-2147-9CF7-F4BC9BE9D961}">
      <dgm:prSet/>
      <dgm:spPr/>
      <dgm:t>
        <a:bodyPr/>
        <a:lstStyle/>
        <a:p>
          <a:endParaRPr lang="en-GB"/>
        </a:p>
      </dgm:t>
    </dgm:pt>
    <dgm:pt modelId="{B9E65426-2989-2E4C-BEF6-FCFC52509F19}">
      <dgm:prSet/>
      <dgm:spPr/>
      <dgm:t>
        <a:bodyPr/>
        <a:lstStyle/>
        <a:p>
          <a:pPr>
            <a:buFont typeface="Arial" panose="020B0604020202020204" pitchFamily="34" charset="0"/>
            <a:buChar char="•"/>
          </a:pPr>
          <a:r>
            <a:rPr lang="en-GB" b="1"/>
            <a:t>Competenze necessarie</a:t>
          </a:r>
          <a:r>
            <a:rPr lang="en-GB"/>
            <a:t>: autovalutazione, riconoscimento dei bias.</a:t>
          </a:r>
        </a:p>
      </dgm:t>
    </dgm:pt>
    <dgm:pt modelId="{693243F2-F0E0-7643-AEE4-ECE2CAD7E614}" type="parTrans" cxnId="{210B31F2-05F1-CF4B-A768-F7B8F86B3803}">
      <dgm:prSet/>
      <dgm:spPr/>
      <dgm:t>
        <a:bodyPr/>
        <a:lstStyle/>
        <a:p>
          <a:endParaRPr lang="en-GB"/>
        </a:p>
      </dgm:t>
    </dgm:pt>
    <dgm:pt modelId="{CFCB34C9-4CB7-444E-835C-F3A9D788E757}" type="sibTrans" cxnId="{210B31F2-05F1-CF4B-A768-F7B8F86B3803}">
      <dgm:prSet/>
      <dgm:spPr/>
      <dgm:t>
        <a:bodyPr/>
        <a:lstStyle/>
        <a:p>
          <a:endParaRPr lang="en-GB"/>
        </a:p>
      </dgm:t>
    </dgm:pt>
    <dgm:pt modelId="{C1B75DFA-DFB4-C44A-A250-675C8400C9B0}">
      <dgm:prSet/>
      <dgm:spPr/>
      <dgm:t>
        <a:bodyPr/>
        <a:lstStyle/>
        <a:p>
          <a:pPr>
            <a:buFont typeface="Arial" panose="020B0604020202020204" pitchFamily="34" charset="0"/>
            <a:buChar char="•"/>
          </a:pPr>
          <a:r>
            <a:rPr lang="en-GB" b="1"/>
            <a:t>Ostacoli istituzionali</a:t>
          </a:r>
          <a:r>
            <a:rPr lang="en-GB"/>
            <a:t>: pochi spazi per collaborazione e preparazione.</a:t>
          </a:r>
        </a:p>
      </dgm:t>
    </dgm:pt>
    <dgm:pt modelId="{D4B9993E-2418-EE4D-B285-6C4E94042E6A}" type="parTrans" cxnId="{C5FB975A-6E28-1F43-B4B7-888EC40EDA51}">
      <dgm:prSet/>
      <dgm:spPr/>
      <dgm:t>
        <a:bodyPr/>
        <a:lstStyle/>
        <a:p>
          <a:endParaRPr lang="en-GB"/>
        </a:p>
      </dgm:t>
    </dgm:pt>
    <dgm:pt modelId="{D741D766-9AE9-8347-9A90-6766F7927B0A}" type="sibTrans" cxnId="{C5FB975A-6E28-1F43-B4B7-888EC40EDA51}">
      <dgm:prSet/>
      <dgm:spPr/>
      <dgm:t>
        <a:bodyPr/>
        <a:lstStyle/>
        <a:p>
          <a:endParaRPr lang="en-GB"/>
        </a:p>
      </dgm:t>
    </dgm:pt>
    <dgm:pt modelId="{EF92ED4E-52E8-F541-9858-FEEAC52F7A32}">
      <dgm:prSet/>
      <dgm:spPr/>
      <dgm:t>
        <a:bodyPr/>
        <a:lstStyle/>
        <a:p>
          <a:pPr>
            <a:buFont typeface="Arial" panose="020B0604020202020204" pitchFamily="34" charset="0"/>
            <a:buChar char="•"/>
          </a:pPr>
          <a:r>
            <a:rPr lang="en-GB" b="1" dirty="0" err="1"/>
            <a:t>Livello</a:t>
          </a:r>
          <a:r>
            <a:rPr lang="en-GB" b="1" dirty="0"/>
            <a:t> </a:t>
          </a:r>
          <a:r>
            <a:rPr lang="en-GB" b="1" dirty="0" err="1"/>
            <a:t>individuale</a:t>
          </a:r>
          <a:r>
            <a:rPr lang="en-GB" dirty="0"/>
            <a:t>: </a:t>
          </a:r>
          <a:r>
            <a:rPr lang="en-GB" dirty="0" err="1"/>
            <a:t>valorizzare</a:t>
          </a:r>
          <a:r>
            <a:rPr lang="en-GB" dirty="0"/>
            <a:t> le </a:t>
          </a:r>
          <a:r>
            <a:rPr lang="en-GB" dirty="0" err="1"/>
            <a:t>competenze</a:t>
          </a:r>
          <a:r>
            <a:rPr lang="en-GB" dirty="0"/>
            <a:t> </a:t>
          </a:r>
          <a:r>
            <a:rPr lang="en-GB" dirty="0" err="1"/>
            <a:t>disciplinari</a:t>
          </a:r>
          <a:r>
            <a:rPr lang="en-GB" dirty="0"/>
            <a:t> </a:t>
          </a:r>
          <a:r>
            <a:rPr lang="en-GB" dirty="0" err="1"/>
            <a:t>esistenti</a:t>
          </a:r>
          <a:r>
            <a:rPr lang="en-GB" dirty="0"/>
            <a:t>, </a:t>
          </a:r>
          <a:r>
            <a:rPr lang="en-GB" dirty="0" err="1"/>
            <a:t>partendo</a:t>
          </a:r>
          <a:r>
            <a:rPr lang="en-GB" dirty="0"/>
            <a:t> da </a:t>
          </a:r>
          <a:r>
            <a:rPr lang="en-GB" dirty="0" err="1"/>
            <a:t>temi</a:t>
          </a:r>
          <a:r>
            <a:rPr lang="en-GB" dirty="0"/>
            <a:t> </a:t>
          </a:r>
          <a:r>
            <a:rPr lang="en-GB" dirty="0" err="1"/>
            <a:t>naturalmente</a:t>
          </a:r>
          <a:r>
            <a:rPr lang="en-GB" dirty="0"/>
            <a:t> </a:t>
          </a:r>
          <a:r>
            <a:rPr lang="en-GB" dirty="0" err="1"/>
            <a:t>interdisciplinari</a:t>
          </a:r>
          <a:r>
            <a:rPr lang="en-GB" dirty="0"/>
            <a:t> (es. </a:t>
          </a:r>
          <a:r>
            <a:rPr lang="en-GB" dirty="0" err="1"/>
            <a:t>clima</a:t>
          </a:r>
          <a:r>
            <a:rPr lang="en-GB" dirty="0"/>
            <a:t>, </a:t>
          </a:r>
          <a:r>
            <a:rPr lang="en-GB" dirty="0" err="1"/>
            <a:t>stagioni</a:t>
          </a:r>
          <a:r>
            <a:rPr lang="en-GB" dirty="0"/>
            <a:t>, moto </a:t>
          </a:r>
          <a:r>
            <a:rPr lang="en-GB" dirty="0" err="1"/>
            <a:t>dei</a:t>
          </a:r>
          <a:r>
            <a:rPr lang="en-GB" dirty="0"/>
            <a:t> </a:t>
          </a:r>
          <a:r>
            <a:rPr lang="en-GB" dirty="0" err="1"/>
            <a:t>proiettili</a:t>
          </a:r>
          <a:r>
            <a:rPr lang="en-GB" dirty="0"/>
            <a:t>).</a:t>
          </a:r>
        </a:p>
      </dgm:t>
    </dgm:pt>
    <dgm:pt modelId="{BBBE8A26-0466-1442-B309-3FEACE37F21B}" type="parTrans" cxnId="{ADD8803F-0B3F-AA44-A82E-BEDDF322A01F}">
      <dgm:prSet/>
      <dgm:spPr/>
      <dgm:t>
        <a:bodyPr/>
        <a:lstStyle/>
        <a:p>
          <a:endParaRPr lang="en-GB"/>
        </a:p>
      </dgm:t>
    </dgm:pt>
    <dgm:pt modelId="{F850B0BF-9489-0844-BBDD-8E8CE2B9CE5F}" type="sibTrans" cxnId="{ADD8803F-0B3F-AA44-A82E-BEDDF322A01F}">
      <dgm:prSet/>
      <dgm:spPr/>
      <dgm:t>
        <a:bodyPr/>
        <a:lstStyle/>
        <a:p>
          <a:endParaRPr lang="en-GB"/>
        </a:p>
      </dgm:t>
    </dgm:pt>
    <dgm:pt modelId="{D38EC9D7-2B4A-6E4B-8B7C-337BF80A54A9}">
      <dgm:prSet/>
      <dgm:spPr/>
      <dgm:t>
        <a:bodyPr/>
        <a:lstStyle/>
        <a:p>
          <a:pPr>
            <a:buFont typeface="Arial" panose="020B0604020202020204" pitchFamily="34" charset="0"/>
            <a:buChar char="•"/>
          </a:pPr>
          <a:r>
            <a:rPr lang="en-GB" b="1"/>
            <a:t>Livello locale/regionale</a:t>
          </a:r>
          <a:r>
            <a:rPr lang="en-GB"/>
            <a:t>: apprendimento basato su progetti per collegare STEM/STEAM e temi sociali.</a:t>
          </a:r>
        </a:p>
      </dgm:t>
    </dgm:pt>
    <dgm:pt modelId="{13C50118-AEFA-964D-A057-D9286F7C5C4A}" type="parTrans" cxnId="{E4D4EFAA-1582-884F-8832-FF1A884043C5}">
      <dgm:prSet/>
      <dgm:spPr/>
      <dgm:t>
        <a:bodyPr/>
        <a:lstStyle/>
        <a:p>
          <a:endParaRPr lang="en-GB"/>
        </a:p>
      </dgm:t>
    </dgm:pt>
    <dgm:pt modelId="{9066C39E-4123-FF44-96A8-816AEA4541B3}" type="sibTrans" cxnId="{E4D4EFAA-1582-884F-8832-FF1A884043C5}">
      <dgm:prSet/>
      <dgm:spPr/>
      <dgm:t>
        <a:bodyPr/>
        <a:lstStyle/>
        <a:p>
          <a:endParaRPr lang="en-GB"/>
        </a:p>
      </dgm:t>
    </dgm:pt>
    <dgm:pt modelId="{2E694F1F-CB81-D64E-B99E-65071EFD1D8E}">
      <dgm:prSet/>
      <dgm:spPr/>
      <dgm:t>
        <a:bodyPr/>
        <a:lstStyle/>
        <a:p>
          <a:pPr>
            <a:buFont typeface="Arial" panose="020B0604020202020204" pitchFamily="34" charset="0"/>
            <a:buChar char="•"/>
          </a:pPr>
          <a:r>
            <a:rPr lang="en-GB" b="1"/>
            <a:t>Livello nazionale</a:t>
          </a:r>
          <a:r>
            <a:rPr lang="en-GB"/>
            <a:t>: superare barriere sistemiche con curricula flessibili e supporto istituzionale per l’interdisciplinarità.</a:t>
          </a:r>
        </a:p>
      </dgm:t>
    </dgm:pt>
    <dgm:pt modelId="{B6E586DC-2E4B-0147-8DE6-780AE1E69728}" type="parTrans" cxnId="{80B2EB6F-6C7B-5945-A2C4-95373B8DA3AE}">
      <dgm:prSet/>
      <dgm:spPr/>
      <dgm:t>
        <a:bodyPr/>
        <a:lstStyle/>
        <a:p>
          <a:endParaRPr lang="en-GB"/>
        </a:p>
      </dgm:t>
    </dgm:pt>
    <dgm:pt modelId="{39E502C0-8DD2-D343-870A-56CDB9776725}" type="sibTrans" cxnId="{80B2EB6F-6C7B-5945-A2C4-95373B8DA3AE}">
      <dgm:prSet/>
      <dgm:spPr/>
      <dgm:t>
        <a:bodyPr/>
        <a:lstStyle/>
        <a:p>
          <a:endParaRPr lang="en-GB"/>
        </a:p>
      </dgm:t>
    </dgm:pt>
    <dgm:pt modelId="{50172F67-5721-664D-A267-CBEFD4738A71}">
      <dgm:prSet/>
      <dgm:spPr/>
      <dgm:t>
        <a:bodyPr/>
        <a:lstStyle/>
        <a:p>
          <a:pPr>
            <a:buFont typeface="Arial" panose="020B0604020202020204" pitchFamily="34" charset="0"/>
            <a:buChar char="•"/>
          </a:pPr>
          <a:r>
            <a:rPr lang="en-GB" b="1"/>
            <a:t>Formazione continua</a:t>
          </a:r>
          <a:r>
            <a:rPr lang="en-GB"/>
            <a:t>: serve stabilità, non solo workshop isolati.</a:t>
          </a:r>
        </a:p>
      </dgm:t>
    </dgm:pt>
    <dgm:pt modelId="{B95025B6-EC95-4144-B8BD-A82EE6327671}" type="parTrans" cxnId="{4095C03C-93FE-A44D-9A99-9745D16406A6}">
      <dgm:prSet/>
      <dgm:spPr/>
      <dgm:t>
        <a:bodyPr/>
        <a:lstStyle/>
        <a:p>
          <a:endParaRPr lang="en-GB"/>
        </a:p>
      </dgm:t>
    </dgm:pt>
    <dgm:pt modelId="{7C9CEFE8-BACF-D743-8EB7-CFF4BA168035}" type="sibTrans" cxnId="{4095C03C-93FE-A44D-9A99-9745D16406A6}">
      <dgm:prSet/>
      <dgm:spPr/>
      <dgm:t>
        <a:bodyPr/>
        <a:lstStyle/>
        <a:p>
          <a:endParaRPr lang="en-GB"/>
        </a:p>
      </dgm:t>
    </dgm:pt>
    <dgm:pt modelId="{9A3BC2C1-8B3B-E642-A572-B17B437FD0D6}">
      <dgm:prSet/>
      <dgm:spPr/>
      <dgm:t>
        <a:bodyPr/>
        <a:lstStyle/>
        <a:p>
          <a:pPr>
            <a:buFont typeface="Arial" panose="020B0604020202020204" pitchFamily="34" charset="0"/>
            <a:buChar char="•"/>
          </a:pPr>
          <a:r>
            <a:rPr lang="en-GB" b="1"/>
            <a:t>Comunità di apprendimento</a:t>
          </a:r>
          <a:r>
            <a:rPr lang="en-GB"/>
            <a:t>: sperimentazione e supporto reciproco.</a:t>
          </a:r>
        </a:p>
      </dgm:t>
    </dgm:pt>
    <dgm:pt modelId="{F95D4348-DAA8-4943-B9CB-CD88E3A52C54}" type="parTrans" cxnId="{5C79B7B5-F002-2549-A7EB-660DCBED1934}">
      <dgm:prSet/>
      <dgm:spPr/>
      <dgm:t>
        <a:bodyPr/>
        <a:lstStyle/>
        <a:p>
          <a:endParaRPr lang="en-GB"/>
        </a:p>
      </dgm:t>
    </dgm:pt>
    <dgm:pt modelId="{9DFB11F9-2E01-9E45-B01E-CA8E08803598}" type="sibTrans" cxnId="{5C79B7B5-F002-2549-A7EB-660DCBED1934}">
      <dgm:prSet/>
      <dgm:spPr/>
      <dgm:t>
        <a:bodyPr/>
        <a:lstStyle/>
        <a:p>
          <a:endParaRPr lang="en-GB"/>
        </a:p>
      </dgm:t>
    </dgm:pt>
    <dgm:pt modelId="{A7320FFA-C886-0F46-A462-AA312BDB0335}">
      <dgm:prSet/>
      <dgm:spPr/>
      <dgm:t>
        <a:bodyPr/>
        <a:lstStyle/>
        <a:p>
          <a:pPr>
            <a:buFont typeface="Arial" panose="020B0604020202020204" pitchFamily="34" charset="0"/>
            <a:buChar char="•"/>
          </a:pPr>
          <a:r>
            <a:rPr lang="en-GB" b="1"/>
            <a:t>Impegno istituzionale</a:t>
          </a:r>
          <a:r>
            <a:rPr lang="en-GB"/>
            <a:t>: contrastare la “cattura disciplinare” e favorire la collaborazione.</a:t>
          </a:r>
        </a:p>
      </dgm:t>
    </dgm:pt>
    <dgm:pt modelId="{1FF3ECEC-86F2-F34C-B910-A2E037131011}" type="parTrans" cxnId="{1E9B94D0-5045-CF44-859F-980EAAEB62A2}">
      <dgm:prSet/>
      <dgm:spPr/>
      <dgm:t>
        <a:bodyPr/>
        <a:lstStyle/>
        <a:p>
          <a:endParaRPr lang="en-GB"/>
        </a:p>
      </dgm:t>
    </dgm:pt>
    <dgm:pt modelId="{763A6420-7CE4-D341-B619-7DA92B2766EF}" type="sibTrans" cxnId="{1E9B94D0-5045-CF44-859F-980EAAEB62A2}">
      <dgm:prSet/>
      <dgm:spPr/>
      <dgm:t>
        <a:bodyPr/>
        <a:lstStyle/>
        <a:p>
          <a:endParaRPr lang="en-GB"/>
        </a:p>
      </dgm:t>
    </dgm:pt>
    <dgm:pt modelId="{726AAF1F-0FEE-D043-9640-47D7F9988E81}" type="pres">
      <dgm:prSet presAssocID="{A3C21937-4A09-CA46-ACBC-A50A5E99C5FF}" presName="linear" presStyleCnt="0">
        <dgm:presLayoutVars>
          <dgm:dir/>
          <dgm:animLvl val="lvl"/>
          <dgm:resizeHandles val="exact"/>
        </dgm:presLayoutVars>
      </dgm:prSet>
      <dgm:spPr/>
    </dgm:pt>
    <dgm:pt modelId="{A108762E-15B8-4C47-980B-EBFCB85C0523}" type="pres">
      <dgm:prSet presAssocID="{2854CC0F-E681-434A-8DD6-4C3FE382AD0F}" presName="parentLin" presStyleCnt="0"/>
      <dgm:spPr/>
    </dgm:pt>
    <dgm:pt modelId="{6D9BDFB4-1178-4A40-B26E-F9E8F7B5B4B9}" type="pres">
      <dgm:prSet presAssocID="{2854CC0F-E681-434A-8DD6-4C3FE382AD0F}" presName="parentLeftMargin" presStyleLbl="node1" presStyleIdx="0" presStyleCnt="3"/>
      <dgm:spPr>
        <a:prstGeom prst="roundRect">
          <a:avLst>
            <a:gd name="adj" fmla="val 10000"/>
          </a:avLst>
        </a:prstGeom>
      </dgm:spPr>
    </dgm:pt>
    <dgm:pt modelId="{B90B6956-13D9-3046-8737-8CFDBA9F4A62}" type="pres">
      <dgm:prSet presAssocID="{2854CC0F-E681-434A-8DD6-4C3FE382AD0F}" presName="parentText" presStyleLbl="node1" presStyleIdx="0" presStyleCnt="3">
        <dgm:presLayoutVars>
          <dgm:chMax val="0"/>
          <dgm:bulletEnabled val="1"/>
        </dgm:presLayoutVars>
      </dgm:prSet>
      <dgm:spPr/>
    </dgm:pt>
    <dgm:pt modelId="{D214B75C-61FC-3249-BB24-862B84138EEA}" type="pres">
      <dgm:prSet presAssocID="{2854CC0F-E681-434A-8DD6-4C3FE382AD0F}" presName="negativeSpace" presStyleCnt="0"/>
      <dgm:spPr/>
    </dgm:pt>
    <dgm:pt modelId="{E91D7404-959A-3C46-874B-D24B0737460B}" type="pres">
      <dgm:prSet presAssocID="{2854CC0F-E681-434A-8DD6-4C3FE382AD0F}" presName="childText" presStyleLbl="conFgAcc1" presStyleIdx="0" presStyleCnt="3">
        <dgm:presLayoutVars>
          <dgm:bulletEnabled val="1"/>
        </dgm:presLayoutVars>
      </dgm:prSet>
      <dgm:spPr/>
    </dgm:pt>
    <dgm:pt modelId="{9B11CE4A-BC48-2046-A63A-89EEA577AA15}" type="pres">
      <dgm:prSet presAssocID="{2F174472-6825-7745-9BD3-D775077EA6B7}" presName="spaceBetweenRectangles" presStyleCnt="0"/>
      <dgm:spPr/>
    </dgm:pt>
    <dgm:pt modelId="{556A5030-2A03-4C45-AB53-46AA5DE71DFB}" type="pres">
      <dgm:prSet presAssocID="{E172A2D9-11CE-434B-B9C3-54E13805AEC0}" presName="parentLin" presStyleCnt="0"/>
      <dgm:spPr/>
    </dgm:pt>
    <dgm:pt modelId="{A8658C47-CA8C-5B4D-8FDB-8770F1E4F103}" type="pres">
      <dgm:prSet presAssocID="{E172A2D9-11CE-434B-B9C3-54E13805AEC0}" presName="parentLeftMargin" presStyleLbl="node1" presStyleIdx="0" presStyleCnt="3"/>
      <dgm:spPr>
        <a:prstGeom prst="roundRect">
          <a:avLst>
            <a:gd name="adj" fmla="val 10000"/>
          </a:avLst>
        </a:prstGeom>
      </dgm:spPr>
    </dgm:pt>
    <dgm:pt modelId="{8E16EBCB-E349-684A-B1D2-31E725E013EA}" type="pres">
      <dgm:prSet presAssocID="{E172A2D9-11CE-434B-B9C3-54E13805AEC0}" presName="parentText" presStyleLbl="node1" presStyleIdx="1" presStyleCnt="3">
        <dgm:presLayoutVars>
          <dgm:chMax val="0"/>
          <dgm:bulletEnabled val="1"/>
        </dgm:presLayoutVars>
      </dgm:prSet>
      <dgm:spPr/>
    </dgm:pt>
    <dgm:pt modelId="{28329B58-911B-3048-840C-816F1C85450A}" type="pres">
      <dgm:prSet presAssocID="{E172A2D9-11CE-434B-B9C3-54E13805AEC0}" presName="negativeSpace" presStyleCnt="0"/>
      <dgm:spPr/>
    </dgm:pt>
    <dgm:pt modelId="{368A33AC-E067-9F47-A985-AECB3C2021EA}" type="pres">
      <dgm:prSet presAssocID="{E172A2D9-11CE-434B-B9C3-54E13805AEC0}" presName="childText" presStyleLbl="conFgAcc1" presStyleIdx="1" presStyleCnt="3">
        <dgm:presLayoutVars>
          <dgm:bulletEnabled val="1"/>
        </dgm:presLayoutVars>
      </dgm:prSet>
      <dgm:spPr>
        <a:prstGeom prst="roundRect">
          <a:avLst>
            <a:gd name="adj" fmla="val 10000"/>
          </a:avLst>
        </a:prstGeom>
      </dgm:spPr>
    </dgm:pt>
    <dgm:pt modelId="{271C17A3-FC89-054F-A9DB-9D7A55E96B3F}" type="pres">
      <dgm:prSet presAssocID="{37A5AE7E-4510-9F40-BE22-BE8D13B20A21}" presName="spaceBetweenRectangles" presStyleCnt="0"/>
      <dgm:spPr/>
    </dgm:pt>
    <dgm:pt modelId="{217896B4-7B5B-0E42-A25A-82D4CE665B56}" type="pres">
      <dgm:prSet presAssocID="{92B78216-4A72-D74F-AAF5-AF87775BA98D}" presName="parentLin" presStyleCnt="0"/>
      <dgm:spPr/>
    </dgm:pt>
    <dgm:pt modelId="{1C0234C5-E9AD-F44F-9907-D24B308289A8}" type="pres">
      <dgm:prSet presAssocID="{92B78216-4A72-D74F-AAF5-AF87775BA98D}" presName="parentLeftMargin" presStyleLbl="node1" presStyleIdx="1" presStyleCnt="3"/>
      <dgm:spPr>
        <a:prstGeom prst="roundRect">
          <a:avLst>
            <a:gd name="adj" fmla="val 10000"/>
          </a:avLst>
        </a:prstGeom>
      </dgm:spPr>
    </dgm:pt>
    <dgm:pt modelId="{CC07999D-AB16-1344-AE9B-02E1C5081D00}" type="pres">
      <dgm:prSet presAssocID="{92B78216-4A72-D74F-AAF5-AF87775BA98D}" presName="parentText" presStyleLbl="node1" presStyleIdx="2" presStyleCnt="3">
        <dgm:presLayoutVars>
          <dgm:chMax val="0"/>
          <dgm:bulletEnabled val="1"/>
        </dgm:presLayoutVars>
      </dgm:prSet>
      <dgm:spPr/>
    </dgm:pt>
    <dgm:pt modelId="{788E4717-5B5F-C645-8E86-04E25B1A512A}" type="pres">
      <dgm:prSet presAssocID="{92B78216-4A72-D74F-AAF5-AF87775BA98D}" presName="negativeSpace" presStyleCnt="0"/>
      <dgm:spPr/>
    </dgm:pt>
    <dgm:pt modelId="{71CA63D3-243D-7042-BC3A-DF08DDB2CDAB}" type="pres">
      <dgm:prSet presAssocID="{92B78216-4A72-D74F-AAF5-AF87775BA98D}" presName="childText" presStyleLbl="conFgAcc1" presStyleIdx="2" presStyleCnt="3">
        <dgm:presLayoutVars>
          <dgm:bulletEnabled val="1"/>
        </dgm:presLayoutVars>
      </dgm:prSet>
      <dgm:spPr>
        <a:prstGeom prst="roundRect">
          <a:avLst>
            <a:gd name="adj" fmla="val 10000"/>
          </a:avLst>
        </a:prstGeom>
      </dgm:spPr>
    </dgm:pt>
  </dgm:ptLst>
  <dgm:cxnLst>
    <dgm:cxn modelId="{E06BD305-8F94-D240-B044-A97A475F2E55}" type="presOf" srcId="{E172A2D9-11CE-434B-B9C3-54E13805AEC0}" destId="{A8658C47-CA8C-5B4D-8FDB-8770F1E4F103}" srcOrd="0" destOrd="0" presId="urn:microsoft.com/office/officeart/2005/8/layout/list1"/>
    <dgm:cxn modelId="{8848C80B-89BE-9B41-A6D2-12E93233A45B}" type="presOf" srcId="{50172F67-5721-664D-A267-CBEFD4738A71}" destId="{71CA63D3-243D-7042-BC3A-DF08DDB2CDAB}" srcOrd="0" destOrd="0" presId="urn:microsoft.com/office/officeart/2005/8/layout/list1"/>
    <dgm:cxn modelId="{8514E50E-B505-ED4C-ADC8-E49656470F44}" type="presOf" srcId="{493E7FEE-D6C6-7F43-8439-A5B85E2ECB4B}" destId="{E91D7404-959A-3C46-874B-D24B0737460B}" srcOrd="0" destOrd="1" presId="urn:microsoft.com/office/officeart/2005/8/layout/list1"/>
    <dgm:cxn modelId="{C6FA8D1E-4625-B946-8770-7CA572AA7694}" srcId="{A3C21937-4A09-CA46-ACBC-A50A5E99C5FF}" destId="{2854CC0F-E681-434A-8DD6-4C3FE382AD0F}" srcOrd="0" destOrd="0" parTransId="{D4C74D20-1E71-434B-8FED-345F3F2EBCDE}" sibTransId="{2F174472-6825-7745-9BD3-D775077EA6B7}"/>
    <dgm:cxn modelId="{B4E6541F-E89C-6E4A-9EC4-A237DE8F446B}" type="presOf" srcId="{2854CC0F-E681-434A-8DD6-4C3FE382AD0F}" destId="{6D9BDFB4-1178-4A40-B26E-F9E8F7B5B4B9}" srcOrd="0" destOrd="0" presId="urn:microsoft.com/office/officeart/2005/8/layout/list1"/>
    <dgm:cxn modelId="{0C97912C-26A7-C544-A482-B7D0CFF2DE97}" type="presOf" srcId="{2854CC0F-E681-434A-8DD6-4C3FE382AD0F}" destId="{B90B6956-13D9-3046-8737-8CFDBA9F4A62}" srcOrd="1" destOrd="0" presId="urn:microsoft.com/office/officeart/2005/8/layout/list1"/>
    <dgm:cxn modelId="{4095C03C-93FE-A44D-9A99-9745D16406A6}" srcId="{92B78216-4A72-D74F-AAF5-AF87775BA98D}" destId="{50172F67-5721-664D-A267-CBEFD4738A71}" srcOrd="0" destOrd="0" parTransId="{B95025B6-EC95-4144-B8BD-A82EE6327671}" sibTransId="{7C9CEFE8-BACF-D743-8EB7-CFF4BA168035}"/>
    <dgm:cxn modelId="{ADD8803F-0B3F-AA44-A82E-BEDDF322A01F}" srcId="{E172A2D9-11CE-434B-B9C3-54E13805AEC0}" destId="{EF92ED4E-52E8-F541-9858-FEEAC52F7A32}" srcOrd="0" destOrd="0" parTransId="{BBBE8A26-0466-1442-B309-3FEACE37F21B}" sibTransId="{F850B0BF-9489-0844-BBDD-8E8CE2B9CE5F}"/>
    <dgm:cxn modelId="{C481F64A-1548-6F43-9723-7AEA499A5EA8}" type="presOf" srcId="{D38EC9D7-2B4A-6E4B-8B7C-337BF80A54A9}" destId="{368A33AC-E067-9F47-A985-AECB3C2021EA}" srcOrd="0" destOrd="1" presId="urn:microsoft.com/office/officeart/2005/8/layout/list1"/>
    <dgm:cxn modelId="{C5FB975A-6E28-1F43-B4B7-888EC40EDA51}" srcId="{2854CC0F-E681-434A-8DD6-4C3FE382AD0F}" destId="{C1B75DFA-DFB4-C44A-A250-675C8400C9B0}" srcOrd="3" destOrd="0" parTransId="{D4B9993E-2418-EE4D-B285-6C4E94042E6A}" sibTransId="{D741D766-9AE9-8347-9A90-6766F7927B0A}"/>
    <dgm:cxn modelId="{585F8969-2B3E-AD4E-A14E-87A11D7016A1}" type="presOf" srcId="{9A3BC2C1-8B3B-E642-A572-B17B437FD0D6}" destId="{71CA63D3-243D-7042-BC3A-DF08DDB2CDAB}" srcOrd="0" destOrd="1" presId="urn:microsoft.com/office/officeart/2005/8/layout/list1"/>
    <dgm:cxn modelId="{9A65BD69-E76E-654D-84D7-C580F2A94B81}" type="presOf" srcId="{2E694F1F-CB81-D64E-B99E-65071EFD1D8E}" destId="{368A33AC-E067-9F47-A985-AECB3C2021EA}" srcOrd="0" destOrd="2" presId="urn:microsoft.com/office/officeart/2005/8/layout/list1"/>
    <dgm:cxn modelId="{5ECACB6F-9849-0F48-AC61-18B7C706F822}" srcId="{A3C21937-4A09-CA46-ACBC-A50A5E99C5FF}" destId="{E172A2D9-11CE-434B-B9C3-54E13805AEC0}" srcOrd="1" destOrd="0" parTransId="{4CF75FF6-9B87-6D49-8744-C02D12F51D6B}" sibTransId="{37A5AE7E-4510-9F40-BE22-BE8D13B20A21}"/>
    <dgm:cxn modelId="{80B2EB6F-6C7B-5945-A2C4-95373B8DA3AE}" srcId="{E172A2D9-11CE-434B-B9C3-54E13805AEC0}" destId="{2E694F1F-CB81-D64E-B99E-65071EFD1D8E}" srcOrd="2" destOrd="0" parTransId="{B6E586DC-2E4B-0147-8DE6-780AE1E69728}" sibTransId="{39E502C0-8DD2-D343-870A-56CDB9776725}"/>
    <dgm:cxn modelId="{54024974-59B7-1449-ABAC-560D3DB1A479}" srcId="{2854CC0F-E681-434A-8DD6-4C3FE382AD0F}" destId="{9E8793BA-3534-5145-971C-C4A17C96ABEC}" srcOrd="0" destOrd="0" parTransId="{315611CE-8009-1D42-8FF9-F77C4C1B986B}" sibTransId="{49CA5697-F294-334C-A998-8170578B1F9C}"/>
    <dgm:cxn modelId="{75E2A276-F569-FB48-B631-099DC14F2573}" srcId="{A3C21937-4A09-CA46-ACBC-A50A5E99C5FF}" destId="{92B78216-4A72-D74F-AAF5-AF87775BA98D}" srcOrd="2" destOrd="0" parTransId="{291682B8-316A-6643-A502-A971001F1736}" sibTransId="{23FA43A5-0DD7-5D47-94F8-662ED53BD522}"/>
    <dgm:cxn modelId="{17EA7479-14B4-2147-9CF7-F4BC9BE9D961}" srcId="{2854CC0F-E681-434A-8DD6-4C3FE382AD0F}" destId="{493E7FEE-D6C6-7F43-8439-A5B85E2ECB4B}" srcOrd="1" destOrd="0" parTransId="{5BBA42E8-4E4A-A04A-B05A-BE15A90B10A5}" sibTransId="{FA967667-C384-1146-8FEF-8BB2096F3605}"/>
    <dgm:cxn modelId="{6F723189-D380-ED4C-80A6-EE6675B1CD16}" type="presOf" srcId="{E172A2D9-11CE-434B-B9C3-54E13805AEC0}" destId="{8E16EBCB-E349-684A-B1D2-31E725E013EA}" srcOrd="1" destOrd="0" presId="urn:microsoft.com/office/officeart/2005/8/layout/list1"/>
    <dgm:cxn modelId="{FB183E8D-E5C9-5946-8259-D6E082395CC7}" type="presOf" srcId="{EF92ED4E-52E8-F541-9858-FEEAC52F7A32}" destId="{368A33AC-E067-9F47-A985-AECB3C2021EA}" srcOrd="0" destOrd="0" presId="urn:microsoft.com/office/officeart/2005/8/layout/list1"/>
    <dgm:cxn modelId="{0C518895-10CB-484A-A35E-DC6223790E28}" type="presOf" srcId="{C1B75DFA-DFB4-C44A-A250-675C8400C9B0}" destId="{E91D7404-959A-3C46-874B-D24B0737460B}" srcOrd="0" destOrd="3" presId="urn:microsoft.com/office/officeart/2005/8/layout/list1"/>
    <dgm:cxn modelId="{E4D4EFAA-1582-884F-8832-FF1A884043C5}" srcId="{E172A2D9-11CE-434B-B9C3-54E13805AEC0}" destId="{D38EC9D7-2B4A-6E4B-8B7C-337BF80A54A9}" srcOrd="1" destOrd="0" parTransId="{13C50118-AEFA-964D-A057-D9286F7C5C4A}" sibTransId="{9066C39E-4123-FF44-96A8-816AEA4541B3}"/>
    <dgm:cxn modelId="{5B5FDFAE-74D4-894B-A4E5-2BD55D96B707}" type="presOf" srcId="{A3C21937-4A09-CA46-ACBC-A50A5E99C5FF}" destId="{726AAF1F-0FEE-D043-9640-47D7F9988E81}" srcOrd="0" destOrd="0" presId="urn:microsoft.com/office/officeart/2005/8/layout/list1"/>
    <dgm:cxn modelId="{5C79B7B5-F002-2549-A7EB-660DCBED1934}" srcId="{92B78216-4A72-D74F-AAF5-AF87775BA98D}" destId="{9A3BC2C1-8B3B-E642-A572-B17B437FD0D6}" srcOrd="1" destOrd="0" parTransId="{F95D4348-DAA8-4943-B9CB-CD88E3A52C54}" sibTransId="{9DFB11F9-2E01-9E45-B01E-CA8E08803598}"/>
    <dgm:cxn modelId="{D972C3B7-66AC-9043-A94A-C7EED8B87468}" type="presOf" srcId="{92B78216-4A72-D74F-AAF5-AF87775BA98D}" destId="{CC07999D-AB16-1344-AE9B-02E1C5081D00}" srcOrd="1" destOrd="0" presId="urn:microsoft.com/office/officeart/2005/8/layout/list1"/>
    <dgm:cxn modelId="{993A5EC1-D145-EE4D-BBC4-5D1DC38CBD71}" type="presOf" srcId="{A7320FFA-C886-0F46-A462-AA312BDB0335}" destId="{71CA63D3-243D-7042-BC3A-DF08DDB2CDAB}" srcOrd="0" destOrd="2" presId="urn:microsoft.com/office/officeart/2005/8/layout/list1"/>
    <dgm:cxn modelId="{D152FDC1-6450-964C-BF4A-0E317C3C22C3}" type="presOf" srcId="{9E8793BA-3534-5145-971C-C4A17C96ABEC}" destId="{E91D7404-959A-3C46-874B-D24B0737460B}" srcOrd="0" destOrd="0" presId="urn:microsoft.com/office/officeart/2005/8/layout/list1"/>
    <dgm:cxn modelId="{1E9B94D0-5045-CF44-859F-980EAAEB62A2}" srcId="{92B78216-4A72-D74F-AAF5-AF87775BA98D}" destId="{A7320FFA-C886-0F46-A462-AA312BDB0335}" srcOrd="2" destOrd="0" parTransId="{1FF3ECEC-86F2-F34C-B910-A2E037131011}" sibTransId="{763A6420-7CE4-D341-B619-7DA92B2766EF}"/>
    <dgm:cxn modelId="{484BB3D0-3E6D-3043-8F1D-E1E21C08A505}" type="presOf" srcId="{B9E65426-2989-2E4C-BEF6-FCFC52509F19}" destId="{E91D7404-959A-3C46-874B-D24B0737460B}" srcOrd="0" destOrd="2" presId="urn:microsoft.com/office/officeart/2005/8/layout/list1"/>
    <dgm:cxn modelId="{210B31F2-05F1-CF4B-A768-F7B8F86B3803}" srcId="{2854CC0F-E681-434A-8DD6-4C3FE382AD0F}" destId="{B9E65426-2989-2E4C-BEF6-FCFC52509F19}" srcOrd="2" destOrd="0" parTransId="{693243F2-F0E0-7643-AEE4-ECE2CAD7E614}" sibTransId="{CFCB34C9-4CB7-444E-835C-F3A9D788E757}"/>
    <dgm:cxn modelId="{2E5E85FC-3466-A64B-B538-88808A9AC96B}" type="presOf" srcId="{92B78216-4A72-D74F-AAF5-AF87775BA98D}" destId="{1C0234C5-E9AD-F44F-9907-D24B308289A8}" srcOrd="0" destOrd="0" presId="urn:microsoft.com/office/officeart/2005/8/layout/list1"/>
    <dgm:cxn modelId="{6B2C31CF-094C-294A-B9D1-92621940DD38}" type="presParOf" srcId="{726AAF1F-0FEE-D043-9640-47D7F9988E81}" destId="{A108762E-15B8-4C47-980B-EBFCB85C0523}" srcOrd="0" destOrd="0" presId="urn:microsoft.com/office/officeart/2005/8/layout/list1"/>
    <dgm:cxn modelId="{10A02720-6AF6-204D-853C-B62E2D788DBE}" type="presParOf" srcId="{A108762E-15B8-4C47-980B-EBFCB85C0523}" destId="{6D9BDFB4-1178-4A40-B26E-F9E8F7B5B4B9}" srcOrd="0" destOrd="0" presId="urn:microsoft.com/office/officeart/2005/8/layout/list1"/>
    <dgm:cxn modelId="{FD82F926-7726-5C47-890D-EE3B27B9E7D2}" type="presParOf" srcId="{A108762E-15B8-4C47-980B-EBFCB85C0523}" destId="{B90B6956-13D9-3046-8737-8CFDBA9F4A62}" srcOrd="1" destOrd="0" presId="urn:microsoft.com/office/officeart/2005/8/layout/list1"/>
    <dgm:cxn modelId="{C4E69051-3C4E-D948-81AF-C38EC00273C9}" type="presParOf" srcId="{726AAF1F-0FEE-D043-9640-47D7F9988E81}" destId="{D214B75C-61FC-3249-BB24-862B84138EEA}" srcOrd="1" destOrd="0" presId="urn:microsoft.com/office/officeart/2005/8/layout/list1"/>
    <dgm:cxn modelId="{309311A2-4320-9C4C-8446-BA45125C65B4}" type="presParOf" srcId="{726AAF1F-0FEE-D043-9640-47D7F9988E81}" destId="{E91D7404-959A-3C46-874B-D24B0737460B}" srcOrd="2" destOrd="0" presId="urn:microsoft.com/office/officeart/2005/8/layout/list1"/>
    <dgm:cxn modelId="{1F532C24-F1ED-F64B-A13E-851569FBC348}" type="presParOf" srcId="{726AAF1F-0FEE-D043-9640-47D7F9988E81}" destId="{9B11CE4A-BC48-2046-A63A-89EEA577AA15}" srcOrd="3" destOrd="0" presId="urn:microsoft.com/office/officeart/2005/8/layout/list1"/>
    <dgm:cxn modelId="{FD2D3CE3-7F56-0A48-B1E9-FB44A0A1BE88}" type="presParOf" srcId="{726AAF1F-0FEE-D043-9640-47D7F9988E81}" destId="{556A5030-2A03-4C45-AB53-46AA5DE71DFB}" srcOrd="4" destOrd="0" presId="urn:microsoft.com/office/officeart/2005/8/layout/list1"/>
    <dgm:cxn modelId="{04C4D62F-1112-174E-BBF6-9FA700451A95}" type="presParOf" srcId="{556A5030-2A03-4C45-AB53-46AA5DE71DFB}" destId="{A8658C47-CA8C-5B4D-8FDB-8770F1E4F103}" srcOrd="0" destOrd="0" presId="urn:microsoft.com/office/officeart/2005/8/layout/list1"/>
    <dgm:cxn modelId="{E2FA5ACA-37C4-5840-967A-F3C780C3D999}" type="presParOf" srcId="{556A5030-2A03-4C45-AB53-46AA5DE71DFB}" destId="{8E16EBCB-E349-684A-B1D2-31E725E013EA}" srcOrd="1" destOrd="0" presId="urn:microsoft.com/office/officeart/2005/8/layout/list1"/>
    <dgm:cxn modelId="{B04F3EBC-4090-C640-8E0D-C416F027454A}" type="presParOf" srcId="{726AAF1F-0FEE-D043-9640-47D7F9988E81}" destId="{28329B58-911B-3048-840C-816F1C85450A}" srcOrd="5" destOrd="0" presId="urn:microsoft.com/office/officeart/2005/8/layout/list1"/>
    <dgm:cxn modelId="{B467288B-82A8-FD44-8A6B-856373145065}" type="presParOf" srcId="{726AAF1F-0FEE-D043-9640-47D7F9988E81}" destId="{368A33AC-E067-9F47-A985-AECB3C2021EA}" srcOrd="6" destOrd="0" presId="urn:microsoft.com/office/officeart/2005/8/layout/list1"/>
    <dgm:cxn modelId="{A2FC2C04-75A2-5843-9328-4134EC32436D}" type="presParOf" srcId="{726AAF1F-0FEE-D043-9640-47D7F9988E81}" destId="{271C17A3-FC89-054F-A9DB-9D7A55E96B3F}" srcOrd="7" destOrd="0" presId="urn:microsoft.com/office/officeart/2005/8/layout/list1"/>
    <dgm:cxn modelId="{51068198-D19C-014F-9CB8-BB1336FD8CB6}" type="presParOf" srcId="{726AAF1F-0FEE-D043-9640-47D7F9988E81}" destId="{217896B4-7B5B-0E42-A25A-82D4CE665B56}" srcOrd="8" destOrd="0" presId="urn:microsoft.com/office/officeart/2005/8/layout/list1"/>
    <dgm:cxn modelId="{1C694731-2742-8044-8D19-6495B0405B82}" type="presParOf" srcId="{217896B4-7B5B-0E42-A25A-82D4CE665B56}" destId="{1C0234C5-E9AD-F44F-9907-D24B308289A8}" srcOrd="0" destOrd="0" presId="urn:microsoft.com/office/officeart/2005/8/layout/list1"/>
    <dgm:cxn modelId="{7A005CCB-27CB-864D-8B4C-D46D21DA01C4}" type="presParOf" srcId="{217896B4-7B5B-0E42-A25A-82D4CE665B56}" destId="{CC07999D-AB16-1344-AE9B-02E1C5081D00}" srcOrd="1" destOrd="0" presId="urn:microsoft.com/office/officeart/2005/8/layout/list1"/>
    <dgm:cxn modelId="{C155C676-32B5-9F4A-BF87-1F39B8D50138}" type="presParOf" srcId="{726AAF1F-0FEE-D043-9640-47D7F9988E81}" destId="{788E4717-5B5F-C645-8E86-04E25B1A512A}" srcOrd="9" destOrd="0" presId="urn:microsoft.com/office/officeart/2005/8/layout/list1"/>
    <dgm:cxn modelId="{F1DB9602-DC41-3E43-9AA0-AE120431D788}" type="presParOf" srcId="{726AAF1F-0FEE-D043-9640-47D7F9988E81}" destId="{71CA63D3-243D-7042-BC3A-DF08DDB2CD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C21937-4A09-CA46-ACBC-A50A5E99C5FF}"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GB"/>
        </a:p>
      </dgm:t>
    </dgm:pt>
    <dgm:pt modelId="{2854CC0F-E681-434A-8DD6-4C3FE382AD0F}">
      <dgm:prSet phldrT="[Text]"/>
      <dgm:spPr>
        <a:xfrm>
          <a:off x="369093"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RQ1</a:t>
          </a:r>
        </a:p>
      </dgm:t>
    </dgm:pt>
    <dgm:pt modelId="{D4C74D20-1E71-434B-8FED-345F3F2EBCDE}" type="parTrans" cxnId="{C6FA8D1E-4625-B946-8770-7CA572AA7694}">
      <dgm:prSet/>
      <dgm:spPr/>
      <dgm:t>
        <a:bodyPr/>
        <a:lstStyle/>
        <a:p>
          <a:endParaRPr lang="en-GB"/>
        </a:p>
      </dgm:t>
    </dgm:pt>
    <dgm:pt modelId="{2F174472-6825-7745-9BD3-D775077EA6B7}" type="sibTrans" cxnId="{C6FA8D1E-4625-B946-8770-7CA572AA7694}">
      <dgm:prSet/>
      <dgm:spPr/>
      <dgm:t>
        <a:bodyPr/>
        <a:lstStyle/>
        <a:p>
          <a:endParaRPr lang="en-GB"/>
        </a:p>
      </dgm:t>
    </dgm:pt>
    <dgm:pt modelId="{1DF00E7F-8471-0C4F-9BB7-26A17354AD52}">
      <dgm:prSet phldrT="[Text]" custT="1"/>
      <dgm:spPr>
        <a:xfrm>
          <a:off x="791368" y="1322073"/>
          <a:ext cx="1689099" cy="1055687"/>
        </a:xfrm>
        <a:solidFill>
          <a:srgbClr val="0F9ED5">
            <a:alpha val="90000"/>
            <a:tint val="40000"/>
            <a:hueOff val="0"/>
            <a:satOff val="0"/>
            <a:lumOff val="0"/>
            <a:alphaOff val="0"/>
          </a:srgbClr>
        </a:solidFill>
        <a:ln w="19050" cap="flat" cmpd="sng" algn="ctr">
          <a:solidFill>
            <a:srgbClr val="0F9ED5">
              <a:hueOff val="0"/>
              <a:satOff val="0"/>
              <a:lumOff val="0"/>
              <a:alphaOff val="0"/>
            </a:srgbClr>
          </a:solidFill>
          <a:prstDash val="solid"/>
          <a:miter lim="800000"/>
        </a:ln>
        <a:effectLst/>
      </dgm:spPr>
      <dgm:t>
        <a:bodyPr/>
        <a:lstStyle/>
        <a:p>
          <a:r>
            <a:rPr lang="en-GB" sz="2000" dirty="0" err="1"/>
            <a:t>Gli</a:t>
          </a:r>
          <a:r>
            <a:rPr lang="en-GB" sz="2000" dirty="0"/>
            <a:t> </a:t>
          </a:r>
          <a:r>
            <a:rPr lang="en-GB" sz="2000" dirty="0" err="1"/>
            <a:t>educatori</a:t>
          </a:r>
          <a:r>
            <a:rPr lang="en-GB" sz="2000" dirty="0"/>
            <a:t> </a:t>
          </a:r>
          <a:r>
            <a:rPr lang="en-GB" sz="2000" dirty="0" err="1"/>
            <a:t>devono</a:t>
          </a:r>
          <a:r>
            <a:rPr lang="en-GB" sz="2000" dirty="0"/>
            <a:t> </a:t>
          </a:r>
          <a:r>
            <a:rPr lang="en-GB" sz="2000" dirty="0" err="1"/>
            <a:t>padroneggiare</a:t>
          </a:r>
          <a:r>
            <a:rPr lang="en-GB" sz="2000" dirty="0"/>
            <a:t> la </a:t>
          </a:r>
          <a:r>
            <a:rPr lang="en-GB" sz="2000" dirty="0" err="1"/>
            <a:t>fisica</a:t>
          </a:r>
          <a:r>
            <a:rPr lang="en-GB" sz="2000" dirty="0"/>
            <a:t> </a:t>
          </a:r>
          <a:r>
            <a:rPr lang="en-GB" sz="2000" dirty="0" err="1"/>
            <a:t>quantistica</a:t>
          </a:r>
          <a:r>
            <a:rPr lang="en-GB" sz="2000" dirty="0"/>
            <a:t>, ma </a:t>
          </a:r>
          <a:r>
            <a:rPr lang="en-GB" sz="2000" dirty="0" err="1"/>
            <a:t>trovano</a:t>
          </a:r>
          <a:r>
            <a:rPr lang="en-GB" sz="2000" dirty="0"/>
            <a:t> </a:t>
          </a:r>
          <a:r>
            <a:rPr lang="en-GB" sz="2000" dirty="0" err="1"/>
            <a:t>difficoltà</a:t>
          </a:r>
          <a:r>
            <a:rPr lang="en-GB" sz="2000" dirty="0"/>
            <a:t> </a:t>
          </a:r>
          <a:r>
            <a:rPr lang="en-GB" sz="2000" dirty="0" err="1"/>
            <a:t>nell'applicarla</a:t>
          </a:r>
          <a:r>
            <a:rPr lang="en-GB" sz="2000" dirty="0"/>
            <a:t> in aula. </a:t>
          </a:r>
          <a:r>
            <a:rPr lang="en-GB" sz="2000" dirty="0" err="1"/>
            <a:t>C'è</a:t>
          </a:r>
          <a:r>
            <a:rPr lang="en-GB" sz="2000" dirty="0"/>
            <a:t> </a:t>
          </a:r>
          <a:r>
            <a:rPr lang="en-GB" sz="2000" dirty="0" err="1"/>
            <a:t>una</a:t>
          </a:r>
          <a:r>
            <a:rPr lang="en-GB" sz="2000" dirty="0"/>
            <a:t> </a:t>
          </a:r>
          <a:r>
            <a:rPr lang="en-GB" sz="2000" dirty="0" err="1"/>
            <a:t>richiesta</a:t>
          </a:r>
          <a:r>
            <a:rPr lang="en-GB" sz="2000" dirty="0"/>
            <a:t> di </a:t>
          </a:r>
          <a:r>
            <a:rPr lang="en-GB" sz="2000" dirty="0" err="1"/>
            <a:t>contenuti</a:t>
          </a:r>
          <a:r>
            <a:rPr lang="en-GB" sz="2000" dirty="0"/>
            <a:t> e </a:t>
          </a:r>
          <a:r>
            <a:rPr lang="en-GB" sz="2000" dirty="0" err="1"/>
            <a:t>strategie</a:t>
          </a:r>
          <a:r>
            <a:rPr lang="en-GB" sz="2000" dirty="0"/>
            <a:t> </a:t>
          </a:r>
          <a:r>
            <a:rPr lang="en-GB" sz="2000" dirty="0" err="1"/>
            <a:t>più</a:t>
          </a:r>
          <a:r>
            <a:rPr lang="en-GB" sz="2000" dirty="0"/>
            <a:t> </a:t>
          </a:r>
          <a:r>
            <a:rPr lang="en-GB" sz="2000" dirty="0" err="1"/>
            <a:t>efficaci</a:t>
          </a:r>
          <a:r>
            <a:rPr lang="en-GB" sz="2000" dirty="0"/>
            <a:t>, ma </a:t>
          </a:r>
          <a:r>
            <a:rPr lang="en-GB" sz="2000" dirty="0" err="1"/>
            <a:t>i</a:t>
          </a:r>
          <a:r>
            <a:rPr lang="en-GB" sz="2000" dirty="0"/>
            <a:t> </a:t>
          </a:r>
          <a:r>
            <a:rPr lang="en-GB" sz="2000" dirty="0" err="1"/>
            <a:t>docenti</a:t>
          </a:r>
          <a:r>
            <a:rPr lang="en-GB" sz="2000" dirty="0"/>
            <a:t> </a:t>
          </a:r>
          <a:r>
            <a:rPr lang="en-GB" sz="2000" dirty="0" err="1"/>
            <a:t>faticano</a:t>
          </a:r>
          <a:r>
            <a:rPr lang="en-GB" sz="2000" dirty="0"/>
            <a:t> a </a:t>
          </a:r>
          <a:r>
            <a:rPr lang="en-GB" sz="2000" dirty="0" err="1"/>
            <a:t>distinguere</a:t>
          </a:r>
          <a:r>
            <a:rPr lang="en-GB" sz="2000" dirty="0"/>
            <a:t> </a:t>
          </a:r>
          <a:r>
            <a:rPr lang="en-GB" sz="2000" dirty="0" err="1"/>
            <a:t>tra</a:t>
          </a:r>
          <a:r>
            <a:rPr lang="en-GB" sz="2000" dirty="0"/>
            <a:t> </a:t>
          </a:r>
          <a:r>
            <a:rPr lang="en-GB" sz="2000" dirty="0" err="1"/>
            <a:t>necessità</a:t>
          </a:r>
          <a:r>
            <a:rPr lang="en-GB" sz="2000" dirty="0"/>
            <a:t> di </a:t>
          </a:r>
          <a:r>
            <a:rPr lang="en-GB" sz="2000" dirty="0" err="1"/>
            <a:t>contenuto</a:t>
          </a:r>
          <a:r>
            <a:rPr lang="en-GB" sz="2000" dirty="0"/>
            <a:t> e </a:t>
          </a:r>
          <a:r>
            <a:rPr lang="en-GB" sz="2000" dirty="0" err="1"/>
            <a:t>metodologia</a:t>
          </a:r>
          <a:r>
            <a:rPr lang="en-GB" sz="2000" dirty="0"/>
            <a:t>. </a:t>
          </a:r>
          <a:r>
            <a:rPr lang="en-GB" sz="2000" dirty="0" err="1"/>
            <a:t>Nonostante</a:t>
          </a:r>
          <a:r>
            <a:rPr lang="en-GB" sz="2000" dirty="0"/>
            <a:t> la </a:t>
          </a:r>
          <a:r>
            <a:rPr lang="en-GB" sz="2000" dirty="0" err="1"/>
            <a:t>consapevolezza</a:t>
          </a:r>
          <a:r>
            <a:rPr lang="en-GB" sz="2000" dirty="0"/>
            <a:t> </a:t>
          </a:r>
          <a:r>
            <a:rPr lang="en-GB" sz="2000" dirty="0" err="1"/>
            <a:t>della</a:t>
          </a:r>
          <a:r>
            <a:rPr lang="en-GB" sz="2000" dirty="0"/>
            <a:t> </a:t>
          </a:r>
          <a:r>
            <a:rPr lang="en-GB" sz="2000" dirty="0" err="1"/>
            <a:t>necessità</a:t>
          </a:r>
          <a:r>
            <a:rPr lang="en-GB" sz="2000" dirty="0"/>
            <a:t> di </a:t>
          </a:r>
          <a:r>
            <a:rPr lang="en-GB" sz="2000" dirty="0" err="1"/>
            <a:t>valutazione</a:t>
          </a:r>
          <a:r>
            <a:rPr lang="en-GB" sz="2000" dirty="0"/>
            <a:t> </a:t>
          </a:r>
          <a:r>
            <a:rPr lang="en-GB" sz="2000" dirty="0" err="1"/>
            <a:t>formativa</a:t>
          </a:r>
          <a:r>
            <a:rPr lang="en-GB" sz="2000" dirty="0"/>
            <a:t>, il </a:t>
          </a:r>
          <a:r>
            <a:rPr lang="en-GB" sz="2000" dirty="0" err="1"/>
            <a:t>sistema</a:t>
          </a:r>
          <a:r>
            <a:rPr lang="en-GB" sz="2000" dirty="0"/>
            <a:t> </a:t>
          </a:r>
          <a:r>
            <a:rPr lang="en-GB" sz="2000" dirty="0" err="1"/>
            <a:t>educativo</a:t>
          </a:r>
          <a:r>
            <a:rPr lang="en-GB" sz="2000" dirty="0"/>
            <a:t> </a:t>
          </a:r>
          <a:r>
            <a:rPr lang="en-GB" sz="2000" dirty="0" err="1"/>
            <a:t>italiano</a:t>
          </a:r>
          <a:r>
            <a:rPr lang="en-GB" sz="2000" dirty="0"/>
            <a:t> </a:t>
          </a:r>
          <a:r>
            <a:rPr lang="en-GB" sz="2000" dirty="0" err="1"/>
            <a:t>è</a:t>
          </a:r>
          <a:r>
            <a:rPr lang="en-GB" sz="2000" dirty="0"/>
            <a:t> </a:t>
          </a:r>
          <a:r>
            <a:rPr lang="en-GB" sz="2000" dirty="0" err="1"/>
            <a:t>ancora</a:t>
          </a:r>
          <a:r>
            <a:rPr lang="en-GB" sz="2000" dirty="0"/>
            <a:t> </a:t>
          </a:r>
          <a:r>
            <a:rPr lang="en-GB" sz="2000" dirty="0" err="1"/>
            <a:t>centrato</a:t>
          </a:r>
          <a:r>
            <a:rPr lang="en-GB" sz="2000" dirty="0"/>
            <a:t> </a:t>
          </a:r>
          <a:r>
            <a:rPr lang="en-GB" sz="2000" dirty="0" err="1"/>
            <a:t>sulla</a:t>
          </a:r>
          <a:r>
            <a:rPr lang="en-GB" sz="2000" dirty="0"/>
            <a:t> </a:t>
          </a:r>
          <a:r>
            <a:rPr lang="en-GB" sz="2000" dirty="0" err="1"/>
            <a:t>valutazione</a:t>
          </a:r>
          <a:r>
            <a:rPr lang="en-GB" sz="2000" dirty="0"/>
            <a:t> </a:t>
          </a:r>
          <a:r>
            <a:rPr lang="en-GB" sz="2000" dirty="0" err="1"/>
            <a:t>sommativa</a:t>
          </a:r>
          <a:r>
            <a:rPr lang="en-GB" sz="2000" dirty="0"/>
            <a:t>, con un </a:t>
          </a:r>
          <a:r>
            <a:rPr lang="en-GB" sz="2000" dirty="0" err="1"/>
            <a:t>desiderio</a:t>
          </a:r>
          <a:r>
            <a:rPr lang="en-GB" sz="2000" dirty="0"/>
            <a:t> di </a:t>
          </a:r>
          <a:r>
            <a:rPr lang="en-GB" sz="2000" dirty="0" err="1"/>
            <a:t>transizione</a:t>
          </a:r>
          <a:r>
            <a:rPr lang="en-GB" sz="2000" dirty="0"/>
            <a:t> verso </a:t>
          </a:r>
          <a:r>
            <a:rPr lang="en-GB" sz="2000" dirty="0" err="1"/>
            <a:t>una</a:t>
          </a:r>
          <a:r>
            <a:rPr lang="en-GB" sz="2000" dirty="0"/>
            <a:t> </a:t>
          </a:r>
          <a:r>
            <a:rPr lang="en-GB" sz="2000" dirty="0" err="1"/>
            <a:t>valutazione</a:t>
          </a:r>
          <a:r>
            <a:rPr lang="en-GB" sz="2000" dirty="0"/>
            <a:t> </a:t>
          </a:r>
          <a:r>
            <a:rPr lang="en-GB" sz="2000" dirty="0" err="1"/>
            <a:t>più</a:t>
          </a:r>
          <a:r>
            <a:rPr lang="en-GB" sz="2000" dirty="0"/>
            <a:t> </a:t>
          </a:r>
          <a:r>
            <a:rPr lang="en-GB" sz="2000" dirty="0" err="1"/>
            <a:t>collaborativa</a:t>
          </a:r>
          <a:r>
            <a:rPr lang="en-GB" sz="2000" dirty="0"/>
            <a:t>.</a:t>
          </a:r>
          <a:endParaRPr lang="en-GB" sz="2000" dirty="0">
            <a:solidFill>
              <a:sysClr val="windowText" lastClr="000000">
                <a:hueOff val="0"/>
                <a:satOff val="0"/>
                <a:lumOff val="0"/>
                <a:alphaOff val="0"/>
              </a:sysClr>
            </a:solidFill>
            <a:latin typeface="Aptos" panose="02110004020202020204"/>
            <a:ea typeface="+mn-ea"/>
            <a:cs typeface="+mn-cs"/>
          </a:endParaRPr>
        </a:p>
      </dgm:t>
    </dgm:pt>
    <dgm:pt modelId="{5010720A-2214-3E43-9FA3-A25D4B96E436}" type="parTrans" cxnId="{5C5B4478-5C84-2C4C-A186-4191960CFECD}">
      <dgm:prSet/>
      <dgm:spPr>
        <a:xfrm>
          <a:off x="580231" y="1058151"/>
          <a:ext cx="211137" cy="791765"/>
        </a:xfrm>
        <a:noFill/>
        <a:ln w="19050" cap="flat" cmpd="sng" algn="ctr">
          <a:solidFill>
            <a:srgbClr val="0F9ED5">
              <a:shade val="60000"/>
              <a:hueOff val="0"/>
              <a:satOff val="0"/>
              <a:lumOff val="0"/>
              <a:alphaOff val="0"/>
            </a:srgbClr>
          </a:solidFill>
          <a:prstDash val="solid"/>
          <a:miter lim="800000"/>
        </a:ln>
        <a:effectLst/>
      </dgm:spPr>
      <dgm:t>
        <a:bodyPr/>
        <a:lstStyle/>
        <a:p>
          <a:endParaRPr lang="en-GB"/>
        </a:p>
      </dgm:t>
    </dgm:pt>
    <dgm:pt modelId="{D76CBA17-E859-0F48-92CF-466433C18C9D}" type="sibTrans" cxnId="{5C5B4478-5C84-2C4C-A186-4191960CFECD}">
      <dgm:prSet/>
      <dgm:spPr/>
      <dgm:t>
        <a:bodyPr/>
        <a:lstStyle/>
        <a:p>
          <a:endParaRPr lang="en-GB"/>
        </a:p>
      </dgm:t>
    </dgm:pt>
    <dgm:pt modelId="{E172A2D9-11CE-434B-B9C3-54E13805AEC0}">
      <dgm:prSet phldrT="[Text]"/>
      <dgm:spPr>
        <a:xfrm>
          <a:off x="3008312"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RQ2</a:t>
          </a:r>
        </a:p>
      </dgm:t>
    </dgm:pt>
    <dgm:pt modelId="{4CF75FF6-9B87-6D49-8744-C02D12F51D6B}" type="parTrans" cxnId="{5ECACB6F-9849-0F48-AC61-18B7C706F822}">
      <dgm:prSet/>
      <dgm:spPr/>
      <dgm:t>
        <a:bodyPr/>
        <a:lstStyle/>
        <a:p>
          <a:endParaRPr lang="en-GB"/>
        </a:p>
      </dgm:t>
    </dgm:pt>
    <dgm:pt modelId="{37A5AE7E-4510-9F40-BE22-BE8D13B20A21}" type="sibTrans" cxnId="{5ECACB6F-9849-0F48-AC61-18B7C706F822}">
      <dgm:prSet/>
      <dgm:spPr/>
      <dgm:t>
        <a:bodyPr/>
        <a:lstStyle/>
        <a:p>
          <a:endParaRPr lang="en-GB"/>
        </a:p>
      </dgm:t>
    </dgm:pt>
    <dgm:pt modelId="{AABAA8A4-E008-5542-8556-3800677EB065}">
      <dgm:prSet phldrT="[Text]" custT="1"/>
      <dgm:spPr>
        <a:xfrm>
          <a:off x="3430587" y="1322073"/>
          <a:ext cx="1689099" cy="1055687"/>
        </a:xfrm>
        <a:solidFill>
          <a:srgbClr val="D1E3F1"/>
        </a:solidFill>
        <a:ln w="19050" cap="flat" cmpd="sng" algn="ctr">
          <a:solidFill>
            <a:srgbClr val="0F9ED5">
              <a:hueOff val="0"/>
              <a:satOff val="0"/>
              <a:lumOff val="0"/>
              <a:alphaOff val="0"/>
            </a:srgbClr>
          </a:solidFill>
          <a:prstDash val="solid"/>
          <a:miter lim="800000"/>
        </a:ln>
        <a:effectLst/>
      </dgm:spPr>
      <dgm:t>
        <a:bodyPr/>
        <a:lstStyle/>
        <a:p>
          <a:r>
            <a:rPr lang="en-GB" sz="1800" dirty="0" err="1"/>
            <a:t>Quando</a:t>
          </a:r>
          <a:r>
            <a:rPr lang="en-GB" sz="1800" dirty="0"/>
            <a:t> </a:t>
          </a:r>
          <a:r>
            <a:rPr lang="en-GB" sz="1800" dirty="0" err="1"/>
            <a:t>l'argomento</a:t>
          </a:r>
          <a:r>
            <a:rPr lang="en-GB" sz="1800" dirty="0"/>
            <a:t> </a:t>
          </a:r>
          <a:r>
            <a:rPr lang="en-GB" sz="1800" dirty="0" err="1"/>
            <a:t>è</a:t>
          </a:r>
          <a:r>
            <a:rPr lang="en-GB" sz="1800" dirty="0"/>
            <a:t> nuovo o </a:t>
          </a:r>
          <a:r>
            <a:rPr lang="en-GB" sz="1800" dirty="0" err="1"/>
            <a:t>l'approccio</a:t>
          </a:r>
          <a:r>
            <a:rPr lang="en-GB" sz="1800" dirty="0"/>
            <a:t> </a:t>
          </a:r>
          <a:r>
            <a:rPr lang="en-GB" sz="1800" dirty="0" err="1"/>
            <a:t>inusuale</a:t>
          </a:r>
          <a:r>
            <a:rPr lang="en-GB" sz="1800" dirty="0"/>
            <a:t>, come per la </a:t>
          </a:r>
          <a:r>
            <a:rPr lang="en-GB" sz="1800" dirty="0" err="1"/>
            <a:t>fisica</a:t>
          </a:r>
          <a:r>
            <a:rPr lang="en-GB" sz="1800" dirty="0"/>
            <a:t> </a:t>
          </a:r>
          <a:r>
            <a:rPr lang="en-GB" sz="1800" dirty="0" err="1"/>
            <a:t>quantistica</a:t>
          </a:r>
          <a:r>
            <a:rPr lang="en-GB" sz="1800" dirty="0"/>
            <a:t>, </a:t>
          </a:r>
          <a:r>
            <a:rPr lang="en-GB" sz="1800" dirty="0" err="1"/>
            <a:t>una</a:t>
          </a:r>
          <a:r>
            <a:rPr lang="en-GB" sz="1800" dirty="0"/>
            <a:t> </a:t>
          </a:r>
          <a:r>
            <a:rPr lang="en-GB" sz="1800" dirty="0" err="1"/>
            <a:t>strategia</a:t>
          </a:r>
          <a:r>
            <a:rPr lang="en-GB" sz="1800" dirty="0"/>
            <a:t> utile </a:t>
          </a:r>
          <a:r>
            <a:rPr lang="en-GB" sz="1800" dirty="0" err="1"/>
            <a:t>è</a:t>
          </a:r>
          <a:r>
            <a:rPr lang="en-GB" sz="1800" dirty="0"/>
            <a:t> far </a:t>
          </a:r>
          <a:r>
            <a:rPr lang="en-GB" sz="1800" dirty="0" err="1"/>
            <a:t>provare</a:t>
          </a:r>
          <a:r>
            <a:rPr lang="en-GB" sz="1800" dirty="0"/>
            <a:t> </a:t>
          </a:r>
          <a:r>
            <a:rPr lang="en-GB" sz="1800" dirty="0" err="1"/>
            <a:t>agli</a:t>
          </a:r>
          <a:r>
            <a:rPr lang="en-GB" sz="1800" dirty="0"/>
            <a:t> </a:t>
          </a:r>
          <a:r>
            <a:rPr lang="en-GB" sz="1800" dirty="0" err="1"/>
            <a:t>insegnanti</a:t>
          </a:r>
          <a:r>
            <a:rPr lang="en-GB" sz="1800" dirty="0"/>
            <a:t> le </a:t>
          </a:r>
          <a:r>
            <a:rPr lang="en-GB" sz="1800" dirty="0" err="1"/>
            <a:t>stesse</a:t>
          </a:r>
          <a:r>
            <a:rPr lang="en-GB" sz="1800" dirty="0"/>
            <a:t> </a:t>
          </a:r>
          <a:r>
            <a:rPr lang="en-GB" sz="1800" dirty="0" err="1"/>
            <a:t>attività</a:t>
          </a:r>
          <a:r>
            <a:rPr lang="en-GB" sz="1800" dirty="0"/>
            <a:t> </a:t>
          </a:r>
          <a:r>
            <a:rPr lang="en-GB" sz="1800" dirty="0" err="1"/>
            <a:t>degli</a:t>
          </a:r>
          <a:r>
            <a:rPr lang="en-GB" sz="1800" dirty="0"/>
            <a:t> </a:t>
          </a:r>
          <a:r>
            <a:rPr lang="en-GB" sz="1800" dirty="0" err="1"/>
            <a:t>studenti</a:t>
          </a:r>
          <a:r>
            <a:rPr lang="en-GB" sz="1800" dirty="0"/>
            <a:t>. </a:t>
          </a:r>
          <a:r>
            <a:rPr lang="en-GB" sz="1800" dirty="0" err="1"/>
            <a:t>È</a:t>
          </a:r>
          <a:r>
            <a:rPr lang="en-GB" sz="1800" dirty="0"/>
            <a:t> </a:t>
          </a:r>
          <a:r>
            <a:rPr lang="en-GB" sz="1800" dirty="0" err="1"/>
            <a:t>importante</a:t>
          </a:r>
          <a:r>
            <a:rPr lang="en-GB" sz="1800" dirty="0"/>
            <a:t> </a:t>
          </a:r>
          <a:r>
            <a:rPr lang="en-GB" sz="1800" dirty="0" err="1"/>
            <a:t>che</a:t>
          </a:r>
          <a:r>
            <a:rPr lang="en-GB" sz="1800" dirty="0"/>
            <a:t> </a:t>
          </a:r>
          <a:r>
            <a:rPr lang="en-GB" sz="1800" dirty="0" err="1"/>
            <a:t>gli</a:t>
          </a:r>
          <a:r>
            <a:rPr lang="en-GB" sz="1800" dirty="0"/>
            <a:t> </a:t>
          </a:r>
          <a:r>
            <a:rPr lang="en-GB" sz="1800" dirty="0" err="1"/>
            <a:t>insegnanti</a:t>
          </a:r>
          <a:r>
            <a:rPr lang="en-GB" sz="1800" dirty="0"/>
            <a:t> </a:t>
          </a:r>
          <a:r>
            <a:rPr lang="en-GB" sz="1800" dirty="0" err="1"/>
            <a:t>affrontino</a:t>
          </a:r>
          <a:r>
            <a:rPr lang="en-GB" sz="1800" dirty="0"/>
            <a:t> </a:t>
          </a:r>
          <a:r>
            <a:rPr lang="en-GB" sz="1800" dirty="0" err="1"/>
            <a:t>autonomamente</a:t>
          </a:r>
          <a:r>
            <a:rPr lang="en-GB" sz="1800" dirty="0"/>
            <a:t> </a:t>
          </a:r>
          <a:r>
            <a:rPr lang="en-GB" sz="1800" dirty="0" err="1"/>
            <a:t>l'attività</a:t>
          </a:r>
          <a:r>
            <a:rPr lang="en-GB" sz="1800" dirty="0"/>
            <a:t> per </a:t>
          </a:r>
          <a:r>
            <a:rPr lang="en-GB" sz="1800" dirty="0" err="1"/>
            <a:t>superare</a:t>
          </a:r>
          <a:r>
            <a:rPr lang="en-GB" sz="1800" dirty="0"/>
            <a:t> </a:t>
          </a:r>
          <a:r>
            <a:rPr lang="en-GB" sz="1800" dirty="0" err="1"/>
            <a:t>gli</a:t>
          </a:r>
          <a:r>
            <a:rPr lang="en-GB" sz="1800" dirty="0"/>
            <a:t> </a:t>
          </a:r>
          <a:r>
            <a:rPr lang="en-GB" sz="1800" dirty="0" err="1"/>
            <a:t>ostacoli</a:t>
          </a:r>
          <a:r>
            <a:rPr lang="en-GB" sz="1800" dirty="0"/>
            <a:t> </a:t>
          </a:r>
          <a:r>
            <a:rPr lang="en-GB" sz="1800" dirty="0" err="1"/>
            <a:t>che</a:t>
          </a:r>
          <a:r>
            <a:rPr lang="en-GB" sz="1800" dirty="0"/>
            <a:t> </a:t>
          </a:r>
          <a:r>
            <a:rPr lang="en-GB" sz="1800" dirty="0" err="1"/>
            <a:t>potrebbero</a:t>
          </a:r>
          <a:r>
            <a:rPr lang="en-GB" sz="1800" dirty="0"/>
            <a:t> </a:t>
          </a:r>
          <a:r>
            <a:rPr lang="en-GB" sz="1800" dirty="0" err="1"/>
            <a:t>incontrare</a:t>
          </a:r>
          <a:r>
            <a:rPr lang="en-GB" sz="1800" dirty="0"/>
            <a:t> </a:t>
          </a:r>
          <a:r>
            <a:rPr lang="en-GB" sz="1800" dirty="0" err="1"/>
            <a:t>gli</a:t>
          </a:r>
          <a:r>
            <a:rPr lang="en-GB" sz="1800" dirty="0"/>
            <a:t> </a:t>
          </a:r>
          <a:r>
            <a:rPr lang="en-GB" sz="1800" dirty="0" err="1"/>
            <a:t>studenti</a:t>
          </a:r>
          <a:r>
            <a:rPr lang="en-GB" sz="1800" dirty="0"/>
            <a:t>. </a:t>
          </a:r>
          <a:r>
            <a:rPr lang="en-GB" sz="1800" dirty="0" err="1"/>
            <a:t>Quando</a:t>
          </a:r>
          <a:r>
            <a:rPr lang="en-GB" sz="1800" dirty="0"/>
            <a:t> </a:t>
          </a:r>
          <a:r>
            <a:rPr lang="en-GB" sz="1800" dirty="0" err="1"/>
            <a:t>l'argomento</a:t>
          </a:r>
          <a:r>
            <a:rPr lang="en-GB" sz="1800" dirty="0"/>
            <a:t> </a:t>
          </a:r>
          <a:r>
            <a:rPr lang="en-GB" sz="1800" dirty="0" err="1"/>
            <a:t>è</a:t>
          </a:r>
          <a:r>
            <a:rPr lang="en-GB" sz="1800" dirty="0"/>
            <a:t> </a:t>
          </a:r>
          <a:r>
            <a:rPr lang="en-GB" sz="1800" dirty="0" err="1"/>
            <a:t>più</a:t>
          </a:r>
          <a:r>
            <a:rPr lang="en-GB" sz="1800" dirty="0"/>
            <a:t> </a:t>
          </a:r>
          <a:r>
            <a:rPr lang="en-GB" sz="1800" dirty="0" err="1"/>
            <a:t>familiare</a:t>
          </a:r>
          <a:r>
            <a:rPr lang="en-GB" sz="1800" dirty="0"/>
            <a:t>, </a:t>
          </a:r>
          <a:r>
            <a:rPr lang="en-GB" sz="1800" dirty="0" err="1"/>
            <a:t>si</a:t>
          </a:r>
          <a:r>
            <a:rPr lang="en-GB" sz="1800" dirty="0"/>
            <a:t> </a:t>
          </a:r>
          <a:r>
            <a:rPr lang="en-GB" sz="1800" dirty="0" err="1"/>
            <a:t>può</a:t>
          </a:r>
          <a:r>
            <a:rPr lang="en-GB" sz="1800" dirty="0"/>
            <a:t> co-</a:t>
          </a:r>
          <a:r>
            <a:rPr lang="en-GB" sz="1800" dirty="0" err="1"/>
            <a:t>progettare</a:t>
          </a:r>
          <a:r>
            <a:rPr lang="en-GB" sz="1800" dirty="0"/>
            <a:t> </a:t>
          </a:r>
          <a:r>
            <a:rPr lang="en-GB" sz="1800" dirty="0" err="1"/>
            <a:t>l'attività</a:t>
          </a:r>
          <a:r>
            <a:rPr lang="en-GB" sz="1800" dirty="0"/>
            <a:t>, </a:t>
          </a:r>
          <a:r>
            <a:rPr lang="en-GB" sz="1800" dirty="0" err="1"/>
            <a:t>aumentando</a:t>
          </a:r>
          <a:r>
            <a:rPr lang="en-GB" sz="1800" dirty="0"/>
            <a:t> la fiducia </a:t>
          </a:r>
          <a:r>
            <a:rPr lang="en-GB" sz="1800" dirty="0" err="1"/>
            <a:t>degli</a:t>
          </a:r>
          <a:r>
            <a:rPr lang="en-GB" sz="1800" dirty="0"/>
            <a:t> </a:t>
          </a:r>
          <a:r>
            <a:rPr lang="en-GB" sz="1800" dirty="0" err="1"/>
            <a:t>insegnanti</a:t>
          </a:r>
          <a:r>
            <a:rPr lang="en-GB" sz="1800" dirty="0"/>
            <a:t>. </a:t>
          </a:r>
          <a:r>
            <a:rPr lang="en-GB" sz="1800" dirty="0" err="1"/>
            <a:t>Integrare</a:t>
          </a:r>
          <a:r>
            <a:rPr lang="en-GB" sz="1800" dirty="0"/>
            <a:t> la </a:t>
          </a:r>
          <a:r>
            <a:rPr lang="en-GB" sz="1800" dirty="0" err="1"/>
            <a:t>fisica</a:t>
          </a:r>
          <a:r>
            <a:rPr lang="en-GB" sz="1800" dirty="0"/>
            <a:t> </a:t>
          </a:r>
          <a:r>
            <a:rPr lang="en-GB" sz="1800" dirty="0" err="1"/>
            <a:t>classica</a:t>
          </a:r>
          <a:r>
            <a:rPr lang="en-GB" sz="1800" dirty="0"/>
            <a:t>, </a:t>
          </a:r>
          <a:r>
            <a:rPr lang="en-GB" sz="1800" dirty="0" err="1"/>
            <a:t>su</a:t>
          </a:r>
          <a:r>
            <a:rPr lang="en-GB" sz="1800" dirty="0"/>
            <a:t> cui </a:t>
          </a:r>
          <a:r>
            <a:rPr lang="en-GB" sz="1800" dirty="0" err="1"/>
            <a:t>gli</a:t>
          </a:r>
          <a:r>
            <a:rPr lang="en-GB" sz="1800" dirty="0"/>
            <a:t> </a:t>
          </a:r>
          <a:r>
            <a:rPr lang="en-GB" sz="1800" dirty="0" err="1"/>
            <a:t>educatori</a:t>
          </a:r>
          <a:r>
            <a:rPr lang="en-GB" sz="1800" dirty="0"/>
            <a:t> </a:t>
          </a:r>
          <a:r>
            <a:rPr lang="en-GB" sz="1800" dirty="0" err="1"/>
            <a:t>sono</a:t>
          </a:r>
          <a:r>
            <a:rPr lang="en-GB" sz="1800" dirty="0"/>
            <a:t> </a:t>
          </a:r>
          <a:r>
            <a:rPr lang="en-GB" sz="1800" dirty="0" err="1"/>
            <a:t>più</a:t>
          </a:r>
          <a:r>
            <a:rPr lang="en-GB" sz="1800" dirty="0"/>
            <a:t> </a:t>
          </a:r>
          <a:r>
            <a:rPr lang="en-GB" sz="1800" dirty="0" err="1"/>
            <a:t>esperti</a:t>
          </a:r>
          <a:r>
            <a:rPr lang="en-GB" sz="1800" dirty="0"/>
            <a:t>, e </a:t>
          </a:r>
          <a:r>
            <a:rPr lang="en-GB" sz="1800" dirty="0" err="1"/>
            <a:t>privilegiare</a:t>
          </a:r>
          <a:r>
            <a:rPr lang="en-GB" sz="1800" dirty="0"/>
            <a:t> la </a:t>
          </a:r>
          <a:r>
            <a:rPr lang="en-GB" sz="1800" dirty="0" err="1"/>
            <a:t>valutazione</a:t>
          </a:r>
          <a:r>
            <a:rPr lang="en-GB" sz="1800" dirty="0"/>
            <a:t> </a:t>
          </a:r>
          <a:r>
            <a:rPr lang="en-GB" sz="1800" dirty="0" err="1"/>
            <a:t>formativa</a:t>
          </a:r>
          <a:r>
            <a:rPr lang="en-GB" sz="1800" dirty="0"/>
            <a:t> e </a:t>
          </a:r>
          <a:r>
            <a:rPr lang="en-GB" sz="1800" dirty="0" err="1"/>
            <a:t>gli</a:t>
          </a:r>
          <a:r>
            <a:rPr lang="en-GB" sz="1800" dirty="0"/>
            <a:t> </a:t>
          </a:r>
          <a:r>
            <a:rPr lang="en-GB" sz="1800" dirty="0" err="1"/>
            <a:t>approcci</a:t>
          </a:r>
          <a:r>
            <a:rPr lang="en-GB" sz="1800" dirty="0"/>
            <a:t> </a:t>
          </a:r>
          <a:r>
            <a:rPr lang="en-GB" sz="1800" dirty="0" err="1"/>
            <a:t>metacognitivi</a:t>
          </a:r>
          <a:r>
            <a:rPr lang="en-GB" sz="1800" dirty="0"/>
            <a:t> </a:t>
          </a:r>
          <a:r>
            <a:rPr lang="en-GB" sz="1800" dirty="0" err="1"/>
            <a:t>può</a:t>
          </a:r>
          <a:r>
            <a:rPr lang="en-GB" sz="1800" dirty="0"/>
            <a:t> </a:t>
          </a:r>
          <a:r>
            <a:rPr lang="en-GB" sz="1800" dirty="0" err="1"/>
            <a:t>essere</a:t>
          </a:r>
          <a:r>
            <a:rPr lang="en-GB" sz="1800" dirty="0"/>
            <a:t> </a:t>
          </a:r>
          <a:r>
            <a:rPr lang="en-GB" sz="1800" dirty="0" err="1"/>
            <a:t>molto</a:t>
          </a:r>
          <a:r>
            <a:rPr lang="en-GB" sz="1800" dirty="0"/>
            <a:t> utile.</a:t>
          </a:r>
          <a:endParaRPr lang="en-GB" sz="1800" dirty="0">
            <a:solidFill>
              <a:sysClr val="windowText" lastClr="000000">
                <a:hueOff val="0"/>
                <a:satOff val="0"/>
                <a:lumOff val="0"/>
                <a:alphaOff val="0"/>
              </a:sysClr>
            </a:solidFill>
            <a:latin typeface="Aptos" panose="02110004020202020204"/>
            <a:ea typeface="+mn-ea"/>
            <a:cs typeface="+mn-cs"/>
          </a:endParaRPr>
        </a:p>
      </dgm:t>
    </dgm:pt>
    <dgm:pt modelId="{340E8632-6780-404E-B9F3-678CB5BBE7BD}" type="parTrans" cxnId="{A48692D6-5193-5F45-993F-940B4A1E92F4}">
      <dgm:prSet/>
      <dgm:spPr>
        <a:xfrm>
          <a:off x="3219450" y="1058151"/>
          <a:ext cx="211137" cy="791765"/>
        </a:xfrm>
        <a:noFill/>
        <a:ln w="19050" cap="flat" cmpd="sng" algn="ctr">
          <a:solidFill>
            <a:srgbClr val="0F9ED5">
              <a:shade val="60000"/>
              <a:hueOff val="0"/>
              <a:satOff val="0"/>
              <a:lumOff val="0"/>
              <a:alphaOff val="0"/>
            </a:srgbClr>
          </a:solidFill>
          <a:prstDash val="solid"/>
          <a:miter lim="800000"/>
        </a:ln>
        <a:effectLst/>
      </dgm:spPr>
      <dgm:t>
        <a:bodyPr/>
        <a:lstStyle/>
        <a:p>
          <a:endParaRPr lang="en-GB"/>
        </a:p>
      </dgm:t>
    </dgm:pt>
    <dgm:pt modelId="{C6BA3D3B-9F68-E149-AFC7-6C190BD0D161}" type="sibTrans" cxnId="{A48692D6-5193-5F45-993F-940B4A1E92F4}">
      <dgm:prSet/>
      <dgm:spPr/>
      <dgm:t>
        <a:bodyPr/>
        <a:lstStyle/>
        <a:p>
          <a:endParaRPr lang="en-GB"/>
        </a:p>
      </dgm:t>
    </dgm:pt>
    <dgm:pt modelId="{92B78216-4A72-D74F-AAF5-AF87775BA98D}">
      <dgm:prSet phldrT="[Text]"/>
      <dgm:spPr>
        <a:xfrm>
          <a:off x="5647531"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RQ3</a:t>
          </a:r>
        </a:p>
      </dgm:t>
    </dgm:pt>
    <dgm:pt modelId="{291682B8-316A-6643-A502-A971001F1736}" type="parTrans" cxnId="{75E2A276-F569-FB48-B631-099DC14F2573}">
      <dgm:prSet/>
      <dgm:spPr/>
      <dgm:t>
        <a:bodyPr/>
        <a:lstStyle/>
        <a:p>
          <a:endParaRPr lang="en-GB"/>
        </a:p>
      </dgm:t>
    </dgm:pt>
    <dgm:pt modelId="{23FA43A5-0DD7-5D47-94F8-662ED53BD522}" type="sibTrans" cxnId="{75E2A276-F569-FB48-B631-099DC14F2573}">
      <dgm:prSet/>
      <dgm:spPr/>
      <dgm:t>
        <a:bodyPr/>
        <a:lstStyle/>
        <a:p>
          <a:endParaRPr lang="en-GB"/>
        </a:p>
      </dgm:t>
    </dgm:pt>
    <dgm:pt modelId="{2C567D83-4484-1E42-96A0-984E05DD75E1}">
      <dgm:prSet phldrT="[Text]"/>
      <dgm:spPr>
        <a:xfrm>
          <a:off x="5647531" y="2464"/>
          <a:ext cx="2111374" cy="1055687"/>
        </a:xfrm>
        <a:solidFill>
          <a:srgbClr val="D1E3F1"/>
        </a:solidFill>
        <a:ln w="19050" cap="flat" cmpd="sng" algn="ctr">
          <a:solidFill>
            <a:srgbClr val="0F9ED5">
              <a:shade val="80000"/>
              <a:hueOff val="0"/>
              <a:satOff val="0"/>
              <a:lumOff val="0"/>
              <a:alphaOff val="0"/>
            </a:srgbClr>
          </a:solidFill>
          <a:prstDash val="solid"/>
          <a:miter lim="800000"/>
        </a:ln>
        <a:effectLst/>
      </dgm:spPr>
      <dgm:t>
        <a:bodyPr/>
        <a:lstStyle/>
        <a:p>
          <a:r>
            <a:rPr lang="en-GB" dirty="0"/>
            <a:t>The goal is to integrate unconventional pathways into the curriculum, starting with extracurricular activities. Introducing formative assessment in these paths is valuable, though it may initially distract educators from the learning process. Formative assessment and metacognitive strategies help educators recognize cognitive processes and guide students to become more aware of them.</a:t>
          </a:r>
          <a:endParaRPr lang="en-GB" dirty="0">
            <a:solidFill>
              <a:sysClr val="windowText" lastClr="000000">
                <a:hueOff val="0"/>
                <a:satOff val="0"/>
                <a:lumOff val="0"/>
                <a:alphaOff val="0"/>
              </a:sysClr>
            </a:solidFill>
            <a:latin typeface="Aptos" panose="02110004020202020204"/>
            <a:ea typeface="+mn-ea"/>
            <a:cs typeface="+mn-cs"/>
          </a:endParaRPr>
        </a:p>
      </dgm:t>
    </dgm:pt>
    <dgm:pt modelId="{36E11EB6-411B-0341-8813-097F6ADFFF98}" type="parTrans" cxnId="{0433A911-390F-474A-B479-BC5777E437F1}">
      <dgm:prSet/>
      <dgm:spPr/>
      <dgm:t>
        <a:bodyPr/>
        <a:lstStyle/>
        <a:p>
          <a:endParaRPr lang="en-GB"/>
        </a:p>
      </dgm:t>
    </dgm:pt>
    <dgm:pt modelId="{9826B2E9-881E-9440-A99D-01A86987F04C}" type="sibTrans" cxnId="{0433A911-390F-474A-B479-BC5777E437F1}">
      <dgm:prSet/>
      <dgm:spPr/>
      <dgm:t>
        <a:bodyPr/>
        <a:lstStyle/>
        <a:p>
          <a:endParaRPr lang="en-GB"/>
        </a:p>
      </dgm:t>
    </dgm:pt>
    <dgm:pt modelId="{4509BB54-1036-9E46-8EFC-BAD5F0EEF459}" type="pres">
      <dgm:prSet presAssocID="{A3C21937-4A09-CA46-ACBC-A50A5E99C5FF}" presName="linear" presStyleCnt="0">
        <dgm:presLayoutVars>
          <dgm:animLvl val="lvl"/>
          <dgm:resizeHandles val="exact"/>
        </dgm:presLayoutVars>
      </dgm:prSet>
      <dgm:spPr/>
    </dgm:pt>
    <dgm:pt modelId="{D6EEEF2C-4A38-D049-B90A-116181CCCEAC}" type="pres">
      <dgm:prSet presAssocID="{2854CC0F-E681-434A-8DD6-4C3FE382AD0F}" presName="parentText" presStyleLbl="node1" presStyleIdx="0" presStyleCnt="3">
        <dgm:presLayoutVars>
          <dgm:chMax val="0"/>
          <dgm:bulletEnabled val="1"/>
        </dgm:presLayoutVars>
      </dgm:prSet>
      <dgm:spPr/>
    </dgm:pt>
    <dgm:pt modelId="{9272F3A6-1AAE-1244-9E07-4F4D70399FCC}" type="pres">
      <dgm:prSet presAssocID="{2854CC0F-E681-434A-8DD6-4C3FE382AD0F}" presName="childText" presStyleLbl="revTx" presStyleIdx="0" presStyleCnt="3" custLinFactNeighborX="-111">
        <dgm:presLayoutVars>
          <dgm:bulletEnabled val="1"/>
        </dgm:presLayoutVars>
      </dgm:prSet>
      <dgm:spPr/>
    </dgm:pt>
    <dgm:pt modelId="{9A3B0F83-D0AD-F149-8C96-D3985C92590F}" type="pres">
      <dgm:prSet presAssocID="{E172A2D9-11CE-434B-B9C3-54E13805AEC0}" presName="parentText" presStyleLbl="node1" presStyleIdx="1" presStyleCnt="3">
        <dgm:presLayoutVars>
          <dgm:chMax val="0"/>
          <dgm:bulletEnabled val="1"/>
        </dgm:presLayoutVars>
      </dgm:prSet>
      <dgm:spPr/>
    </dgm:pt>
    <dgm:pt modelId="{E636FBF1-0895-BF4E-9FCE-9E1080F3F45B}" type="pres">
      <dgm:prSet presAssocID="{E172A2D9-11CE-434B-B9C3-54E13805AEC0}" presName="childText" presStyleLbl="revTx" presStyleIdx="1" presStyleCnt="3">
        <dgm:presLayoutVars>
          <dgm:bulletEnabled val="1"/>
        </dgm:presLayoutVars>
      </dgm:prSet>
      <dgm:spPr/>
    </dgm:pt>
    <dgm:pt modelId="{5C51ECF8-4806-0E4D-BFB4-6910563F0EB9}" type="pres">
      <dgm:prSet presAssocID="{92B78216-4A72-D74F-AAF5-AF87775BA98D}" presName="parentText" presStyleLbl="node1" presStyleIdx="2" presStyleCnt="3">
        <dgm:presLayoutVars>
          <dgm:chMax val="0"/>
          <dgm:bulletEnabled val="1"/>
        </dgm:presLayoutVars>
      </dgm:prSet>
      <dgm:spPr/>
    </dgm:pt>
    <dgm:pt modelId="{FC946FF1-CB49-DA41-9638-4170C4FA002D}" type="pres">
      <dgm:prSet presAssocID="{92B78216-4A72-D74F-AAF5-AF87775BA98D}" presName="childText" presStyleLbl="revTx" presStyleIdx="2" presStyleCnt="3">
        <dgm:presLayoutVars>
          <dgm:bulletEnabled val="1"/>
        </dgm:presLayoutVars>
      </dgm:prSet>
      <dgm:spPr/>
    </dgm:pt>
  </dgm:ptLst>
  <dgm:cxnLst>
    <dgm:cxn modelId="{0433A911-390F-474A-B479-BC5777E437F1}" srcId="{92B78216-4A72-D74F-AAF5-AF87775BA98D}" destId="{2C567D83-4484-1E42-96A0-984E05DD75E1}" srcOrd="0" destOrd="0" parTransId="{36E11EB6-411B-0341-8813-097F6ADFFF98}" sibTransId="{9826B2E9-881E-9440-A99D-01A86987F04C}"/>
    <dgm:cxn modelId="{C6FA8D1E-4625-B946-8770-7CA572AA7694}" srcId="{A3C21937-4A09-CA46-ACBC-A50A5E99C5FF}" destId="{2854CC0F-E681-434A-8DD6-4C3FE382AD0F}" srcOrd="0" destOrd="0" parTransId="{D4C74D20-1E71-434B-8FED-345F3F2EBCDE}" sibTransId="{2F174472-6825-7745-9BD3-D775077EA6B7}"/>
    <dgm:cxn modelId="{C2B2FE5F-52A9-D547-B8C5-FED13A7B16B0}" type="presOf" srcId="{2854CC0F-E681-434A-8DD6-4C3FE382AD0F}" destId="{D6EEEF2C-4A38-D049-B90A-116181CCCEAC}" srcOrd="0" destOrd="0" presId="urn:microsoft.com/office/officeart/2005/8/layout/vList2"/>
    <dgm:cxn modelId="{7CBFE362-C4E8-544A-9B72-4CADD59D89A6}" type="presOf" srcId="{AABAA8A4-E008-5542-8556-3800677EB065}" destId="{E636FBF1-0895-BF4E-9FCE-9E1080F3F45B}" srcOrd="0" destOrd="0" presId="urn:microsoft.com/office/officeart/2005/8/layout/vList2"/>
    <dgm:cxn modelId="{5ECACB6F-9849-0F48-AC61-18B7C706F822}" srcId="{A3C21937-4A09-CA46-ACBC-A50A5E99C5FF}" destId="{E172A2D9-11CE-434B-B9C3-54E13805AEC0}" srcOrd="1" destOrd="0" parTransId="{4CF75FF6-9B87-6D49-8744-C02D12F51D6B}" sibTransId="{37A5AE7E-4510-9F40-BE22-BE8D13B20A21}"/>
    <dgm:cxn modelId="{75E2A276-F569-FB48-B631-099DC14F2573}" srcId="{A3C21937-4A09-CA46-ACBC-A50A5E99C5FF}" destId="{92B78216-4A72-D74F-AAF5-AF87775BA98D}" srcOrd="2" destOrd="0" parTransId="{291682B8-316A-6643-A502-A971001F1736}" sibTransId="{23FA43A5-0DD7-5D47-94F8-662ED53BD522}"/>
    <dgm:cxn modelId="{5C5B4478-5C84-2C4C-A186-4191960CFECD}" srcId="{2854CC0F-E681-434A-8DD6-4C3FE382AD0F}" destId="{1DF00E7F-8471-0C4F-9BB7-26A17354AD52}" srcOrd="0" destOrd="0" parTransId="{5010720A-2214-3E43-9FA3-A25D4B96E436}" sibTransId="{D76CBA17-E859-0F48-92CF-466433C18C9D}"/>
    <dgm:cxn modelId="{04EAC9BD-FEBF-B141-83D2-A8D8C5CC0852}" type="presOf" srcId="{1DF00E7F-8471-0C4F-9BB7-26A17354AD52}" destId="{9272F3A6-1AAE-1244-9E07-4F4D70399FCC}" srcOrd="0" destOrd="0" presId="urn:microsoft.com/office/officeart/2005/8/layout/vList2"/>
    <dgm:cxn modelId="{288291C3-0632-2F4E-90DA-4E54BDA8BAA7}" type="presOf" srcId="{2C567D83-4484-1E42-96A0-984E05DD75E1}" destId="{FC946FF1-CB49-DA41-9638-4170C4FA002D}" srcOrd="0" destOrd="0" presId="urn:microsoft.com/office/officeart/2005/8/layout/vList2"/>
    <dgm:cxn modelId="{0FF303D0-0B67-7445-8A34-87DCE473A1F9}" type="presOf" srcId="{92B78216-4A72-D74F-AAF5-AF87775BA98D}" destId="{5C51ECF8-4806-0E4D-BFB4-6910563F0EB9}" srcOrd="0" destOrd="0" presId="urn:microsoft.com/office/officeart/2005/8/layout/vList2"/>
    <dgm:cxn modelId="{D96265D2-F0FE-2645-AB2A-FE9073DC6752}" type="presOf" srcId="{A3C21937-4A09-CA46-ACBC-A50A5E99C5FF}" destId="{4509BB54-1036-9E46-8EFC-BAD5F0EEF459}" srcOrd="0" destOrd="0" presId="urn:microsoft.com/office/officeart/2005/8/layout/vList2"/>
    <dgm:cxn modelId="{A48692D6-5193-5F45-993F-940B4A1E92F4}" srcId="{E172A2D9-11CE-434B-B9C3-54E13805AEC0}" destId="{AABAA8A4-E008-5542-8556-3800677EB065}" srcOrd="0" destOrd="0" parTransId="{340E8632-6780-404E-B9F3-678CB5BBE7BD}" sibTransId="{C6BA3D3B-9F68-E149-AFC7-6C190BD0D161}"/>
    <dgm:cxn modelId="{96CFE8F0-70A8-C648-B140-252D8E2005A0}" type="presOf" srcId="{E172A2D9-11CE-434B-B9C3-54E13805AEC0}" destId="{9A3B0F83-D0AD-F149-8C96-D3985C92590F}" srcOrd="0" destOrd="0" presId="urn:microsoft.com/office/officeart/2005/8/layout/vList2"/>
    <dgm:cxn modelId="{A9743371-2796-6B4D-9E54-5D953E532FFB}" type="presParOf" srcId="{4509BB54-1036-9E46-8EFC-BAD5F0EEF459}" destId="{D6EEEF2C-4A38-D049-B90A-116181CCCEAC}" srcOrd="0" destOrd="0" presId="urn:microsoft.com/office/officeart/2005/8/layout/vList2"/>
    <dgm:cxn modelId="{06D4BB66-57E7-DF40-BB09-0989460908FD}" type="presParOf" srcId="{4509BB54-1036-9E46-8EFC-BAD5F0EEF459}" destId="{9272F3A6-1AAE-1244-9E07-4F4D70399FCC}" srcOrd="1" destOrd="0" presId="urn:microsoft.com/office/officeart/2005/8/layout/vList2"/>
    <dgm:cxn modelId="{E598558B-1061-694F-9DF5-7F36D8FDBDF0}" type="presParOf" srcId="{4509BB54-1036-9E46-8EFC-BAD5F0EEF459}" destId="{9A3B0F83-D0AD-F149-8C96-D3985C92590F}" srcOrd="2" destOrd="0" presId="urn:microsoft.com/office/officeart/2005/8/layout/vList2"/>
    <dgm:cxn modelId="{004DEBD2-FAF1-DF4C-8658-7BDD718D21E7}" type="presParOf" srcId="{4509BB54-1036-9E46-8EFC-BAD5F0EEF459}" destId="{E636FBF1-0895-BF4E-9FCE-9E1080F3F45B}" srcOrd="3" destOrd="0" presId="urn:microsoft.com/office/officeart/2005/8/layout/vList2"/>
    <dgm:cxn modelId="{C805DB15-84FF-0144-A54C-4E9DBA417502}" type="presParOf" srcId="{4509BB54-1036-9E46-8EFC-BAD5F0EEF459}" destId="{5C51ECF8-4806-0E4D-BFB4-6910563F0EB9}" srcOrd="4" destOrd="0" presId="urn:microsoft.com/office/officeart/2005/8/layout/vList2"/>
    <dgm:cxn modelId="{B35322E9-06A0-0F49-948D-14C4CB92B6DA}" type="presParOf" srcId="{4509BB54-1036-9E46-8EFC-BAD5F0EEF459}" destId="{FC946FF1-CB49-DA41-9638-4170C4FA002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50F28A-BCBB-4582-96D2-62303D96FFB2}" type="doc">
      <dgm:prSet loTypeId="urn:microsoft.com/office/officeart/2005/8/layout/arrow2" loCatId="process" qsTypeId="urn:microsoft.com/office/officeart/2005/8/quickstyle/simple1" qsCatId="simple" csTypeId="urn:microsoft.com/office/officeart/2005/8/colors/colorful1" csCatId="colorful" phldr="1"/>
      <dgm:spPr/>
    </dgm:pt>
    <dgm:pt modelId="{E2617435-A666-4058-BF5C-1B1D1F0C1509}">
      <dgm:prSet phldrT="[Testo]" custT="1"/>
      <dgm:spPr/>
      <dgm:t>
        <a:bodyPr/>
        <a:lstStyle/>
        <a:p>
          <a:r>
            <a:rPr lang="it-IT" sz="1400" b="1" dirty="0"/>
            <a:t>Dalla scuola delle conoscenze a quella delle competenze</a:t>
          </a:r>
        </a:p>
      </dgm:t>
    </dgm:pt>
    <dgm:pt modelId="{1979F812-EEED-4BB6-82D4-08FB66F67CE2}" type="parTrans" cxnId="{3FFE0198-67CC-4961-8FDA-D4FDF2029E67}">
      <dgm:prSet/>
      <dgm:spPr/>
      <dgm:t>
        <a:bodyPr/>
        <a:lstStyle/>
        <a:p>
          <a:endParaRPr lang="it-IT" sz="1100"/>
        </a:p>
      </dgm:t>
    </dgm:pt>
    <dgm:pt modelId="{38E9DFD4-9BA3-4D56-B544-6464EC929276}" type="sibTrans" cxnId="{3FFE0198-67CC-4961-8FDA-D4FDF2029E67}">
      <dgm:prSet/>
      <dgm:spPr/>
      <dgm:t>
        <a:bodyPr/>
        <a:lstStyle/>
        <a:p>
          <a:endParaRPr lang="it-IT" sz="1100"/>
        </a:p>
      </dgm:t>
    </dgm:pt>
    <dgm:pt modelId="{88CA951D-E28B-4DEC-91E1-76B6F5985837}">
      <dgm:prSet custT="1"/>
      <dgm:spPr/>
      <dgm:t>
        <a:bodyPr/>
        <a:lstStyle/>
        <a:p>
          <a:r>
            <a:rPr lang="it-IT" sz="1400" b="1" dirty="0">
              <a:effectLst/>
            </a:rPr>
            <a:t>Dai programmi delle discipline alla progettazione unitaria del curricolo verticale</a:t>
          </a:r>
        </a:p>
      </dgm:t>
    </dgm:pt>
    <dgm:pt modelId="{8C6DAB9D-3CFB-4EB8-9864-8E78054EE4F5}" type="parTrans" cxnId="{038C33CC-8260-4F66-BC4E-E9602A0C46D9}">
      <dgm:prSet/>
      <dgm:spPr/>
      <dgm:t>
        <a:bodyPr/>
        <a:lstStyle/>
        <a:p>
          <a:endParaRPr lang="it-IT" sz="1100"/>
        </a:p>
      </dgm:t>
    </dgm:pt>
    <dgm:pt modelId="{9AD1150F-399F-404E-8DFF-D0A288760169}" type="sibTrans" cxnId="{038C33CC-8260-4F66-BC4E-E9602A0C46D9}">
      <dgm:prSet/>
      <dgm:spPr/>
      <dgm:t>
        <a:bodyPr/>
        <a:lstStyle/>
        <a:p>
          <a:endParaRPr lang="it-IT" sz="1100"/>
        </a:p>
      </dgm:t>
    </dgm:pt>
    <dgm:pt modelId="{6F7F89FE-9F3D-4C22-8781-C85932C1A017}">
      <dgm:prSet custT="1"/>
      <dgm:spPr/>
      <dgm:t>
        <a:bodyPr/>
        <a:lstStyle/>
        <a:p>
          <a:r>
            <a:rPr lang="it-IT" sz="1400" b="1" dirty="0">
              <a:effectLst/>
            </a:rPr>
            <a:t>Dall’insegnamento sequenziale delle singole materie ad un processo di insegnamento apprendimento con personale coinvolgimento di chi apprende</a:t>
          </a:r>
        </a:p>
      </dgm:t>
    </dgm:pt>
    <dgm:pt modelId="{BE69ABAC-6389-43F1-A99A-632AA2F913F6}" type="parTrans" cxnId="{3D4B96AD-2777-4004-A890-AE1EFCD55EFF}">
      <dgm:prSet/>
      <dgm:spPr/>
      <dgm:t>
        <a:bodyPr/>
        <a:lstStyle/>
        <a:p>
          <a:endParaRPr lang="it-IT" sz="1100"/>
        </a:p>
      </dgm:t>
    </dgm:pt>
    <dgm:pt modelId="{9A949E38-EBD7-4FE9-9098-CFCD9E0DE64E}" type="sibTrans" cxnId="{3D4B96AD-2777-4004-A890-AE1EFCD55EFF}">
      <dgm:prSet/>
      <dgm:spPr/>
      <dgm:t>
        <a:bodyPr/>
        <a:lstStyle/>
        <a:p>
          <a:endParaRPr lang="it-IT" sz="1100"/>
        </a:p>
      </dgm:t>
    </dgm:pt>
    <dgm:pt modelId="{FA3B15B0-47B8-4905-8FD1-57981F652FDA}" type="pres">
      <dgm:prSet presAssocID="{0F50F28A-BCBB-4582-96D2-62303D96FFB2}" presName="arrowDiagram" presStyleCnt="0">
        <dgm:presLayoutVars>
          <dgm:chMax val="5"/>
          <dgm:dir/>
          <dgm:resizeHandles val="exact"/>
        </dgm:presLayoutVars>
      </dgm:prSet>
      <dgm:spPr/>
    </dgm:pt>
    <dgm:pt modelId="{066BA9F8-3E31-483F-90BC-56C2288E21B3}" type="pres">
      <dgm:prSet presAssocID="{0F50F28A-BCBB-4582-96D2-62303D96FFB2}" presName="arrow" presStyleLbl="bgShp" presStyleIdx="0" presStyleCnt="1"/>
      <dgm:spPr/>
    </dgm:pt>
    <dgm:pt modelId="{FD1BFB56-FA2A-42CC-A6FC-70016D480444}" type="pres">
      <dgm:prSet presAssocID="{0F50F28A-BCBB-4582-96D2-62303D96FFB2}" presName="arrowDiagram3" presStyleCnt="0"/>
      <dgm:spPr/>
    </dgm:pt>
    <dgm:pt modelId="{16AEE23F-CCCD-4C67-B716-172A344EA3AD}" type="pres">
      <dgm:prSet presAssocID="{E2617435-A666-4058-BF5C-1B1D1F0C1509}" presName="bullet3a" presStyleLbl="node1" presStyleIdx="0" presStyleCnt="3"/>
      <dgm:spPr/>
    </dgm:pt>
    <dgm:pt modelId="{DFA00AAF-3E55-4EE9-8DC4-4F351D5DC769}" type="pres">
      <dgm:prSet presAssocID="{E2617435-A666-4058-BF5C-1B1D1F0C1509}" presName="textBox3a" presStyleLbl="revTx" presStyleIdx="0" presStyleCnt="3">
        <dgm:presLayoutVars>
          <dgm:bulletEnabled val="1"/>
        </dgm:presLayoutVars>
      </dgm:prSet>
      <dgm:spPr/>
    </dgm:pt>
    <dgm:pt modelId="{9713C6AB-264D-44EA-A892-EC11CDB2971A}" type="pres">
      <dgm:prSet presAssocID="{88CA951D-E28B-4DEC-91E1-76B6F5985837}" presName="bullet3b" presStyleLbl="node1" presStyleIdx="1" presStyleCnt="3"/>
      <dgm:spPr/>
    </dgm:pt>
    <dgm:pt modelId="{5901AEE4-46BD-4727-9B87-995F8C52437D}" type="pres">
      <dgm:prSet presAssocID="{88CA951D-E28B-4DEC-91E1-76B6F5985837}" presName="textBox3b" presStyleLbl="revTx" presStyleIdx="1" presStyleCnt="3">
        <dgm:presLayoutVars>
          <dgm:bulletEnabled val="1"/>
        </dgm:presLayoutVars>
      </dgm:prSet>
      <dgm:spPr/>
    </dgm:pt>
    <dgm:pt modelId="{7C449A94-C91A-476D-B406-10F5B2CB2438}" type="pres">
      <dgm:prSet presAssocID="{6F7F89FE-9F3D-4C22-8781-C85932C1A017}" presName="bullet3c" presStyleLbl="node1" presStyleIdx="2" presStyleCnt="3"/>
      <dgm:spPr/>
    </dgm:pt>
    <dgm:pt modelId="{D98C090C-47DF-4594-A8D9-58C300655FC7}" type="pres">
      <dgm:prSet presAssocID="{6F7F89FE-9F3D-4C22-8781-C85932C1A017}" presName="textBox3c" presStyleLbl="revTx" presStyleIdx="2" presStyleCnt="3" custScaleX="133596">
        <dgm:presLayoutVars>
          <dgm:bulletEnabled val="1"/>
        </dgm:presLayoutVars>
      </dgm:prSet>
      <dgm:spPr/>
    </dgm:pt>
  </dgm:ptLst>
  <dgm:cxnLst>
    <dgm:cxn modelId="{DA72B77E-78B6-459C-9DBE-13754E2C78FC}" type="presOf" srcId="{0F50F28A-BCBB-4582-96D2-62303D96FFB2}" destId="{FA3B15B0-47B8-4905-8FD1-57981F652FDA}" srcOrd="0" destOrd="0" presId="urn:microsoft.com/office/officeart/2005/8/layout/arrow2"/>
    <dgm:cxn modelId="{3FFE0198-67CC-4961-8FDA-D4FDF2029E67}" srcId="{0F50F28A-BCBB-4582-96D2-62303D96FFB2}" destId="{E2617435-A666-4058-BF5C-1B1D1F0C1509}" srcOrd="0" destOrd="0" parTransId="{1979F812-EEED-4BB6-82D4-08FB66F67CE2}" sibTransId="{38E9DFD4-9BA3-4D56-B544-6464EC929276}"/>
    <dgm:cxn modelId="{3D4B96AD-2777-4004-A890-AE1EFCD55EFF}" srcId="{0F50F28A-BCBB-4582-96D2-62303D96FFB2}" destId="{6F7F89FE-9F3D-4C22-8781-C85932C1A017}" srcOrd="2" destOrd="0" parTransId="{BE69ABAC-6389-43F1-A99A-632AA2F913F6}" sibTransId="{9A949E38-EBD7-4FE9-9098-CFCD9E0DE64E}"/>
    <dgm:cxn modelId="{257B10CB-6467-48CB-86AB-936B2F2CD0A7}" type="presOf" srcId="{6F7F89FE-9F3D-4C22-8781-C85932C1A017}" destId="{D98C090C-47DF-4594-A8D9-58C300655FC7}" srcOrd="0" destOrd="0" presId="urn:microsoft.com/office/officeart/2005/8/layout/arrow2"/>
    <dgm:cxn modelId="{038C33CC-8260-4F66-BC4E-E9602A0C46D9}" srcId="{0F50F28A-BCBB-4582-96D2-62303D96FFB2}" destId="{88CA951D-E28B-4DEC-91E1-76B6F5985837}" srcOrd="1" destOrd="0" parTransId="{8C6DAB9D-3CFB-4EB8-9864-8E78054EE4F5}" sibTransId="{9AD1150F-399F-404E-8DFF-D0A288760169}"/>
    <dgm:cxn modelId="{CDAE82D8-D569-4447-990E-51260E7F834C}" type="presOf" srcId="{88CA951D-E28B-4DEC-91E1-76B6F5985837}" destId="{5901AEE4-46BD-4727-9B87-995F8C52437D}" srcOrd="0" destOrd="0" presId="urn:microsoft.com/office/officeart/2005/8/layout/arrow2"/>
    <dgm:cxn modelId="{CFCFA7F7-9C0A-40D3-8688-ADE69346A841}" type="presOf" srcId="{E2617435-A666-4058-BF5C-1B1D1F0C1509}" destId="{DFA00AAF-3E55-4EE9-8DC4-4F351D5DC769}" srcOrd="0" destOrd="0" presId="urn:microsoft.com/office/officeart/2005/8/layout/arrow2"/>
    <dgm:cxn modelId="{96F3809F-8EF8-4BE3-B51F-CF7C3589E94F}" type="presParOf" srcId="{FA3B15B0-47B8-4905-8FD1-57981F652FDA}" destId="{066BA9F8-3E31-483F-90BC-56C2288E21B3}" srcOrd="0" destOrd="0" presId="urn:microsoft.com/office/officeart/2005/8/layout/arrow2"/>
    <dgm:cxn modelId="{90BEC366-B746-48C0-96FB-C5CB302262E2}" type="presParOf" srcId="{FA3B15B0-47B8-4905-8FD1-57981F652FDA}" destId="{FD1BFB56-FA2A-42CC-A6FC-70016D480444}" srcOrd="1" destOrd="0" presId="urn:microsoft.com/office/officeart/2005/8/layout/arrow2"/>
    <dgm:cxn modelId="{F47F21A1-0D7C-4E70-B0EF-520B0080DE1E}" type="presParOf" srcId="{FD1BFB56-FA2A-42CC-A6FC-70016D480444}" destId="{16AEE23F-CCCD-4C67-B716-172A344EA3AD}" srcOrd="0" destOrd="0" presId="urn:microsoft.com/office/officeart/2005/8/layout/arrow2"/>
    <dgm:cxn modelId="{731D9E11-5C4F-410E-97BC-38D3D84F20CA}" type="presParOf" srcId="{FD1BFB56-FA2A-42CC-A6FC-70016D480444}" destId="{DFA00AAF-3E55-4EE9-8DC4-4F351D5DC769}" srcOrd="1" destOrd="0" presId="urn:microsoft.com/office/officeart/2005/8/layout/arrow2"/>
    <dgm:cxn modelId="{EB057493-851B-4C9E-AB2A-F0B2F9CE0401}" type="presParOf" srcId="{FD1BFB56-FA2A-42CC-A6FC-70016D480444}" destId="{9713C6AB-264D-44EA-A892-EC11CDB2971A}" srcOrd="2" destOrd="0" presId="urn:microsoft.com/office/officeart/2005/8/layout/arrow2"/>
    <dgm:cxn modelId="{8D6B5C8F-DC98-4532-911F-6F29836E4387}" type="presParOf" srcId="{FD1BFB56-FA2A-42CC-A6FC-70016D480444}" destId="{5901AEE4-46BD-4727-9B87-995F8C52437D}" srcOrd="3" destOrd="0" presId="urn:microsoft.com/office/officeart/2005/8/layout/arrow2"/>
    <dgm:cxn modelId="{2E9F56A7-D64E-4658-8015-BCD115F6F7BB}" type="presParOf" srcId="{FD1BFB56-FA2A-42CC-A6FC-70016D480444}" destId="{7C449A94-C91A-476D-B406-10F5B2CB2438}" srcOrd="4" destOrd="0" presId="urn:microsoft.com/office/officeart/2005/8/layout/arrow2"/>
    <dgm:cxn modelId="{DC797B1E-DA6A-4555-9B90-CA6CC3981595}" type="presParOf" srcId="{FD1BFB56-FA2A-42CC-A6FC-70016D480444}" destId="{D98C090C-47DF-4594-A8D9-58C300655FC7}" srcOrd="5" destOrd="0" presId="urn:microsoft.com/office/officeart/2005/8/layout/arrow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F9A1224-D49B-4409-8654-9C05B4FDA6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t-IT"/>
        </a:p>
      </dgm:t>
    </dgm:pt>
    <dgm:pt modelId="{B13D178B-8C68-42EF-A7C6-588DAC746868}">
      <dgm:prSet phldrT="[Testo]"/>
      <dgm:spPr>
        <a:no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b="1" dirty="0">
              <a:solidFill>
                <a:srgbClr val="002060"/>
              </a:solidFill>
              <a:latin typeface="Seaford" panose="00000500000000000000" pitchFamily="2" charset="0"/>
            </a:rPr>
            <a:t>L’ apprendimento è una conquista </a:t>
          </a:r>
        </a:p>
        <a:p>
          <a:pPr marL="0" marR="0" lvl="0" indent="0" defTabSz="914400" eaLnBrk="1" fontAlgn="auto" latinLnBrk="0" hangingPunct="1">
            <a:lnSpc>
              <a:spcPct val="100000"/>
            </a:lnSpc>
            <a:spcBef>
              <a:spcPts val="0"/>
            </a:spcBef>
            <a:spcAft>
              <a:spcPts val="0"/>
            </a:spcAft>
            <a:buClrTx/>
            <a:buSzTx/>
            <a:buFontTx/>
            <a:buNone/>
            <a:tabLst/>
            <a:defRPr/>
          </a:pPr>
          <a:r>
            <a:rPr lang="it-IT" b="1" dirty="0">
              <a:solidFill>
                <a:srgbClr val="002060"/>
              </a:solidFill>
              <a:latin typeface="Seaford" panose="00000500000000000000" pitchFamily="2" charset="0"/>
            </a:rPr>
            <a:t>che si fa mettendosi in gioco. </a:t>
          </a:r>
        </a:p>
        <a:p>
          <a:pPr defTabSz="2578100">
            <a:lnSpc>
              <a:spcPct val="90000"/>
            </a:lnSpc>
            <a:spcBef>
              <a:spcPct val="0"/>
            </a:spcBef>
            <a:spcAft>
              <a:spcPct val="35000"/>
            </a:spcAft>
          </a:pPr>
          <a:endParaRPr lang="it-IT" dirty="0">
            <a:latin typeface="Seaford" panose="00000500000000000000" pitchFamily="2" charset="0"/>
          </a:endParaRPr>
        </a:p>
      </dgm:t>
    </dgm:pt>
    <dgm:pt modelId="{178DA531-C99C-4969-B07A-78011CCF2F21}" type="parTrans" cxnId="{ED217931-A0E7-403B-B287-57F0FF1E9E72}">
      <dgm:prSet/>
      <dgm:spPr/>
      <dgm:t>
        <a:bodyPr/>
        <a:lstStyle/>
        <a:p>
          <a:endParaRPr lang="it-IT">
            <a:latin typeface="Seaford" panose="00000500000000000000" pitchFamily="2" charset="0"/>
          </a:endParaRPr>
        </a:p>
      </dgm:t>
    </dgm:pt>
    <dgm:pt modelId="{5CF4424A-86B3-46DD-8DD0-9AC70B702130}" type="sibTrans" cxnId="{ED217931-A0E7-403B-B287-57F0FF1E9E72}">
      <dgm:prSet/>
      <dgm:spPr/>
      <dgm:t>
        <a:bodyPr/>
        <a:lstStyle/>
        <a:p>
          <a:endParaRPr lang="it-IT">
            <a:latin typeface="Seaford" panose="00000500000000000000" pitchFamily="2" charset="0"/>
          </a:endParaRPr>
        </a:p>
      </dgm:t>
    </dgm:pt>
    <dgm:pt modelId="{9A9CDE97-0C14-4AFB-954A-09746C1EF21D}">
      <dgm:prSet phldrT="[Testo]"/>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it-IT" dirty="0">
              <a:latin typeface="Seaford" panose="00000500000000000000" pitchFamily="2" charset="0"/>
            </a:rPr>
            <a:t>Costruire situazioni di apprendimento</a:t>
          </a:r>
        </a:p>
      </dgm:t>
    </dgm:pt>
    <dgm:pt modelId="{F0548F99-084E-410C-9817-2EA07D31B576}" type="parTrans" cxnId="{3E35630F-617E-4D4C-A8D2-6727BFE56587}">
      <dgm:prSet/>
      <dgm:spPr/>
      <dgm:t>
        <a:bodyPr/>
        <a:lstStyle/>
        <a:p>
          <a:endParaRPr lang="it-IT">
            <a:latin typeface="Seaford" panose="00000500000000000000" pitchFamily="2" charset="0"/>
          </a:endParaRPr>
        </a:p>
      </dgm:t>
    </dgm:pt>
    <dgm:pt modelId="{0E1C24EF-4615-4C4A-BFE0-88B223E91AD7}" type="sibTrans" cxnId="{3E35630F-617E-4D4C-A8D2-6727BFE56587}">
      <dgm:prSet/>
      <dgm:spPr/>
      <dgm:t>
        <a:bodyPr/>
        <a:lstStyle/>
        <a:p>
          <a:endParaRPr lang="it-IT">
            <a:latin typeface="Seaford" panose="00000500000000000000" pitchFamily="2" charset="0"/>
          </a:endParaRPr>
        </a:p>
      </dgm:t>
    </dgm:pt>
    <dgm:pt modelId="{3ACE5AF4-F6DB-4FA1-ABD0-39197943027E}">
      <dgm:prSet phldrT="[Testo]"/>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it-IT" dirty="0">
              <a:latin typeface="Seaford" panose="00000500000000000000" pitchFamily="2" charset="0"/>
            </a:rPr>
            <a:t>Analizzare i risultati dei percorsi di apprendimento</a:t>
          </a:r>
        </a:p>
        <a:p>
          <a:pPr defTabSz="933450">
            <a:lnSpc>
              <a:spcPct val="90000"/>
            </a:lnSpc>
            <a:spcBef>
              <a:spcPct val="0"/>
            </a:spcBef>
            <a:spcAft>
              <a:spcPct val="35000"/>
            </a:spcAft>
          </a:pPr>
          <a:endParaRPr lang="it-IT" dirty="0">
            <a:latin typeface="Seaford" panose="00000500000000000000" pitchFamily="2" charset="0"/>
          </a:endParaRPr>
        </a:p>
      </dgm:t>
    </dgm:pt>
    <dgm:pt modelId="{C95FF912-CD9E-46BC-AD87-CCDEC7F0FA4A}" type="parTrans" cxnId="{3DB1D39B-B498-4348-9373-DA8CEA9FC93F}">
      <dgm:prSet/>
      <dgm:spPr/>
      <dgm:t>
        <a:bodyPr/>
        <a:lstStyle/>
        <a:p>
          <a:endParaRPr lang="it-IT">
            <a:latin typeface="Seaford" panose="00000500000000000000" pitchFamily="2" charset="0"/>
          </a:endParaRPr>
        </a:p>
      </dgm:t>
    </dgm:pt>
    <dgm:pt modelId="{F10776D2-9B09-4F07-AD74-516758AD283C}" type="sibTrans" cxnId="{3DB1D39B-B498-4348-9373-DA8CEA9FC93F}">
      <dgm:prSet/>
      <dgm:spPr/>
      <dgm:t>
        <a:bodyPr/>
        <a:lstStyle/>
        <a:p>
          <a:endParaRPr lang="it-IT">
            <a:latin typeface="Seaford" panose="00000500000000000000" pitchFamily="2" charset="0"/>
          </a:endParaRPr>
        </a:p>
      </dgm:t>
    </dgm:pt>
    <dgm:pt modelId="{D9E3D1AA-544D-4E23-93C6-8C0B39D8273A}">
      <dgm:prSet phldrT="[Testo]"/>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it-IT" dirty="0">
              <a:latin typeface="Seaford" panose="00000500000000000000" pitchFamily="2" charset="0"/>
            </a:rPr>
            <a:t>Costruire modelli interpretativi dei fenomeni</a:t>
          </a:r>
        </a:p>
      </dgm:t>
    </dgm:pt>
    <dgm:pt modelId="{CF1EF264-7C5F-44CB-A515-C57D67BA66A2}" type="parTrans" cxnId="{53785143-8A00-490B-A0E0-2D096C8947CC}">
      <dgm:prSet/>
      <dgm:spPr/>
      <dgm:t>
        <a:bodyPr/>
        <a:lstStyle/>
        <a:p>
          <a:endParaRPr lang="it-IT">
            <a:latin typeface="Seaford" panose="00000500000000000000" pitchFamily="2" charset="0"/>
          </a:endParaRPr>
        </a:p>
      </dgm:t>
    </dgm:pt>
    <dgm:pt modelId="{947802FC-18B0-4D6E-B60F-2C41A03DA156}" type="sibTrans" cxnId="{53785143-8A00-490B-A0E0-2D096C8947CC}">
      <dgm:prSet/>
      <dgm:spPr/>
      <dgm:t>
        <a:bodyPr/>
        <a:lstStyle/>
        <a:p>
          <a:endParaRPr lang="it-IT">
            <a:latin typeface="Seaford" panose="00000500000000000000" pitchFamily="2" charset="0"/>
          </a:endParaRPr>
        </a:p>
      </dgm:t>
    </dgm:pt>
    <dgm:pt modelId="{8589D0D5-3B8C-431B-8BB0-141ED457FDEC}">
      <dgm:prSet phldrT="[Testo]"/>
      <dgm:spPr/>
      <dgm:t>
        <a:bodyPr/>
        <a:lstStyle/>
        <a:p>
          <a:pPr defTabSz="2000250">
            <a:lnSpc>
              <a:spcPct val="90000"/>
            </a:lnSpc>
            <a:spcBef>
              <a:spcPct val="0"/>
            </a:spcBef>
            <a:spcAft>
              <a:spcPct val="35000"/>
            </a:spcAft>
          </a:pPr>
          <a:r>
            <a:rPr lang="it-IT" dirty="0">
              <a:latin typeface="Seaford" panose="00000500000000000000" pitchFamily="2" charset="0"/>
            </a:rPr>
            <a:t>Ricercare materiali di riferimento</a:t>
          </a:r>
        </a:p>
      </dgm:t>
    </dgm:pt>
    <dgm:pt modelId="{E410B124-EA31-4F06-90F5-CE3E2CDF51F0}" type="parTrans" cxnId="{6DC78185-2F76-4E34-8625-185DAB23A059}">
      <dgm:prSet/>
      <dgm:spPr/>
      <dgm:t>
        <a:bodyPr/>
        <a:lstStyle/>
        <a:p>
          <a:endParaRPr lang="it-IT">
            <a:latin typeface="Seaford" panose="00000500000000000000" pitchFamily="2" charset="0"/>
          </a:endParaRPr>
        </a:p>
      </dgm:t>
    </dgm:pt>
    <dgm:pt modelId="{36E6EADB-ED61-4253-840F-38198FD67394}" type="sibTrans" cxnId="{6DC78185-2F76-4E34-8625-185DAB23A059}">
      <dgm:prSet/>
      <dgm:spPr/>
      <dgm:t>
        <a:bodyPr/>
        <a:lstStyle/>
        <a:p>
          <a:endParaRPr lang="it-IT">
            <a:latin typeface="Seaford" panose="00000500000000000000" pitchFamily="2" charset="0"/>
          </a:endParaRPr>
        </a:p>
      </dgm:t>
    </dgm:pt>
    <dgm:pt modelId="{5572C21A-B47E-43A6-A88D-FFABC0E05B9E}" type="pres">
      <dgm:prSet presAssocID="{EF9A1224-D49B-4409-8654-9C05B4FDA673}" presName="composite" presStyleCnt="0">
        <dgm:presLayoutVars>
          <dgm:chMax val="1"/>
          <dgm:dir/>
          <dgm:resizeHandles val="exact"/>
        </dgm:presLayoutVars>
      </dgm:prSet>
      <dgm:spPr/>
    </dgm:pt>
    <dgm:pt modelId="{43429576-2132-4A4F-9A43-731906A15DD5}" type="pres">
      <dgm:prSet presAssocID="{B13D178B-8C68-42EF-A7C6-588DAC746868}" presName="roof" presStyleLbl="dkBgShp" presStyleIdx="0" presStyleCnt="2" custLinFactNeighborY="-18203"/>
      <dgm:spPr/>
    </dgm:pt>
    <dgm:pt modelId="{FF2BC864-03D0-4679-823F-0FB85EFB3412}" type="pres">
      <dgm:prSet presAssocID="{B13D178B-8C68-42EF-A7C6-588DAC746868}" presName="pillars" presStyleCnt="0"/>
      <dgm:spPr/>
    </dgm:pt>
    <dgm:pt modelId="{D2D62F50-56AA-4F57-9416-7CF412CA10CB}" type="pres">
      <dgm:prSet presAssocID="{B13D178B-8C68-42EF-A7C6-588DAC746868}" presName="pillar1" presStyleLbl="node1" presStyleIdx="0" presStyleCnt="4">
        <dgm:presLayoutVars>
          <dgm:bulletEnabled val="1"/>
        </dgm:presLayoutVars>
      </dgm:prSet>
      <dgm:spPr/>
    </dgm:pt>
    <dgm:pt modelId="{FC75840F-C022-42A3-9188-71FC3E496C27}" type="pres">
      <dgm:prSet presAssocID="{D9E3D1AA-544D-4E23-93C6-8C0B39D8273A}" presName="pillarX" presStyleLbl="node1" presStyleIdx="1" presStyleCnt="4">
        <dgm:presLayoutVars>
          <dgm:bulletEnabled val="1"/>
        </dgm:presLayoutVars>
      </dgm:prSet>
      <dgm:spPr/>
    </dgm:pt>
    <dgm:pt modelId="{709FA144-FBD3-4549-94A9-04633F8242B0}" type="pres">
      <dgm:prSet presAssocID="{8589D0D5-3B8C-431B-8BB0-141ED457FDEC}" presName="pillarX" presStyleLbl="node1" presStyleIdx="2" presStyleCnt="4">
        <dgm:presLayoutVars>
          <dgm:bulletEnabled val="1"/>
        </dgm:presLayoutVars>
      </dgm:prSet>
      <dgm:spPr/>
    </dgm:pt>
    <dgm:pt modelId="{371EADAE-B2EA-4D9F-B6D7-B554599E77DF}" type="pres">
      <dgm:prSet presAssocID="{3ACE5AF4-F6DB-4FA1-ABD0-39197943027E}" presName="pillarX" presStyleLbl="node1" presStyleIdx="3" presStyleCnt="4">
        <dgm:presLayoutVars>
          <dgm:bulletEnabled val="1"/>
        </dgm:presLayoutVars>
      </dgm:prSet>
      <dgm:spPr/>
    </dgm:pt>
    <dgm:pt modelId="{69130C65-1251-4576-8CDC-06C3C8CD7FFE}" type="pres">
      <dgm:prSet presAssocID="{B13D178B-8C68-42EF-A7C6-588DAC746868}" presName="base" presStyleLbl="dkBgShp" presStyleIdx="1" presStyleCnt="2"/>
      <dgm:spPr/>
    </dgm:pt>
  </dgm:ptLst>
  <dgm:cxnLst>
    <dgm:cxn modelId="{3E35630F-617E-4D4C-A8D2-6727BFE56587}" srcId="{B13D178B-8C68-42EF-A7C6-588DAC746868}" destId="{9A9CDE97-0C14-4AFB-954A-09746C1EF21D}" srcOrd="0" destOrd="0" parTransId="{F0548F99-084E-410C-9817-2EA07D31B576}" sibTransId="{0E1C24EF-4615-4C4A-BFE0-88B223E91AD7}"/>
    <dgm:cxn modelId="{ED217931-A0E7-403B-B287-57F0FF1E9E72}" srcId="{EF9A1224-D49B-4409-8654-9C05B4FDA673}" destId="{B13D178B-8C68-42EF-A7C6-588DAC746868}" srcOrd="0" destOrd="0" parTransId="{178DA531-C99C-4969-B07A-78011CCF2F21}" sibTransId="{5CF4424A-86B3-46DD-8DD0-9AC70B702130}"/>
    <dgm:cxn modelId="{53785143-8A00-490B-A0E0-2D096C8947CC}" srcId="{B13D178B-8C68-42EF-A7C6-588DAC746868}" destId="{D9E3D1AA-544D-4E23-93C6-8C0B39D8273A}" srcOrd="1" destOrd="0" parTransId="{CF1EF264-7C5F-44CB-A515-C57D67BA66A2}" sibTransId="{947802FC-18B0-4D6E-B60F-2C41A03DA156}"/>
    <dgm:cxn modelId="{7892A072-090D-49C8-B0BE-0FD3ED2CA1B6}" type="presOf" srcId="{8589D0D5-3B8C-431B-8BB0-141ED457FDEC}" destId="{709FA144-FBD3-4549-94A9-04633F8242B0}" srcOrd="0" destOrd="0" presId="urn:microsoft.com/office/officeart/2005/8/layout/hList3"/>
    <dgm:cxn modelId="{6DC78185-2F76-4E34-8625-185DAB23A059}" srcId="{B13D178B-8C68-42EF-A7C6-588DAC746868}" destId="{8589D0D5-3B8C-431B-8BB0-141ED457FDEC}" srcOrd="2" destOrd="0" parTransId="{E410B124-EA31-4F06-90F5-CE3E2CDF51F0}" sibTransId="{36E6EADB-ED61-4253-840F-38198FD67394}"/>
    <dgm:cxn modelId="{64BA0090-AA7F-4AFC-8B70-F85276F320A5}" type="presOf" srcId="{9A9CDE97-0C14-4AFB-954A-09746C1EF21D}" destId="{D2D62F50-56AA-4F57-9416-7CF412CA10CB}" srcOrd="0" destOrd="0" presId="urn:microsoft.com/office/officeart/2005/8/layout/hList3"/>
    <dgm:cxn modelId="{3DB1D39B-B498-4348-9373-DA8CEA9FC93F}" srcId="{B13D178B-8C68-42EF-A7C6-588DAC746868}" destId="{3ACE5AF4-F6DB-4FA1-ABD0-39197943027E}" srcOrd="3" destOrd="0" parTransId="{C95FF912-CD9E-46BC-AD87-CCDEC7F0FA4A}" sibTransId="{F10776D2-9B09-4F07-AD74-516758AD283C}"/>
    <dgm:cxn modelId="{37DB7BB5-DCF2-4AB6-B3E7-75B0604A79A9}" type="presOf" srcId="{EF9A1224-D49B-4409-8654-9C05B4FDA673}" destId="{5572C21A-B47E-43A6-A88D-FFABC0E05B9E}" srcOrd="0" destOrd="0" presId="urn:microsoft.com/office/officeart/2005/8/layout/hList3"/>
    <dgm:cxn modelId="{F64A78B6-49EB-4EAF-891C-90514FDE0210}" type="presOf" srcId="{B13D178B-8C68-42EF-A7C6-588DAC746868}" destId="{43429576-2132-4A4F-9A43-731906A15DD5}" srcOrd="0" destOrd="0" presId="urn:microsoft.com/office/officeart/2005/8/layout/hList3"/>
    <dgm:cxn modelId="{624323B8-2355-4075-BAFE-48AA94D559B7}" type="presOf" srcId="{3ACE5AF4-F6DB-4FA1-ABD0-39197943027E}" destId="{371EADAE-B2EA-4D9F-B6D7-B554599E77DF}" srcOrd="0" destOrd="0" presId="urn:microsoft.com/office/officeart/2005/8/layout/hList3"/>
    <dgm:cxn modelId="{F1FC84D0-3B6E-43C6-B594-4777B020D420}" type="presOf" srcId="{D9E3D1AA-544D-4E23-93C6-8C0B39D8273A}" destId="{FC75840F-C022-42A3-9188-71FC3E496C27}" srcOrd="0" destOrd="0" presId="urn:microsoft.com/office/officeart/2005/8/layout/hList3"/>
    <dgm:cxn modelId="{0619D11F-3C56-4827-BE4B-6BF15B1B988F}" type="presParOf" srcId="{5572C21A-B47E-43A6-A88D-FFABC0E05B9E}" destId="{43429576-2132-4A4F-9A43-731906A15DD5}" srcOrd="0" destOrd="0" presId="urn:microsoft.com/office/officeart/2005/8/layout/hList3"/>
    <dgm:cxn modelId="{50EF3B6E-D03D-4992-A385-69A5EDCF5AF1}" type="presParOf" srcId="{5572C21A-B47E-43A6-A88D-FFABC0E05B9E}" destId="{FF2BC864-03D0-4679-823F-0FB85EFB3412}" srcOrd="1" destOrd="0" presId="urn:microsoft.com/office/officeart/2005/8/layout/hList3"/>
    <dgm:cxn modelId="{4017FC01-407D-4E2D-B25F-CA5972C31D9E}" type="presParOf" srcId="{FF2BC864-03D0-4679-823F-0FB85EFB3412}" destId="{D2D62F50-56AA-4F57-9416-7CF412CA10CB}" srcOrd="0" destOrd="0" presId="urn:microsoft.com/office/officeart/2005/8/layout/hList3"/>
    <dgm:cxn modelId="{E6C75E3F-18CA-4A98-B0FC-496E05AB482B}" type="presParOf" srcId="{FF2BC864-03D0-4679-823F-0FB85EFB3412}" destId="{FC75840F-C022-42A3-9188-71FC3E496C27}" srcOrd="1" destOrd="0" presId="urn:microsoft.com/office/officeart/2005/8/layout/hList3"/>
    <dgm:cxn modelId="{40D76C84-8AF6-47A1-8BED-EBB62986D3A5}" type="presParOf" srcId="{FF2BC864-03D0-4679-823F-0FB85EFB3412}" destId="{709FA144-FBD3-4549-94A9-04633F8242B0}" srcOrd="2" destOrd="0" presId="urn:microsoft.com/office/officeart/2005/8/layout/hList3"/>
    <dgm:cxn modelId="{70AC4A12-8964-4256-9199-3740E668E4AF}" type="presParOf" srcId="{FF2BC864-03D0-4679-823F-0FB85EFB3412}" destId="{371EADAE-B2EA-4D9F-B6D7-B554599E77DF}" srcOrd="3" destOrd="0" presId="urn:microsoft.com/office/officeart/2005/8/layout/hList3"/>
    <dgm:cxn modelId="{D6808D3B-DDF2-4E93-B1A9-FBB5271E8258}" type="presParOf" srcId="{5572C21A-B47E-43A6-A88D-FFABC0E05B9E}" destId="{69130C65-1251-4576-8CDC-06C3C8CD7FF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C401C2-B057-1849-AD38-BBDC9AA98589}" type="doc">
      <dgm:prSet loTypeId="urn:microsoft.com/office/officeart/2005/8/layout/arrow3" loCatId="" qsTypeId="urn:microsoft.com/office/officeart/2005/8/quickstyle/simple1" qsCatId="simple" csTypeId="urn:microsoft.com/office/officeart/2005/8/colors/accent4_3" csCatId="accent4" phldr="1"/>
      <dgm:spPr/>
      <dgm:t>
        <a:bodyPr/>
        <a:lstStyle/>
        <a:p>
          <a:endParaRPr lang="en-GB"/>
        </a:p>
      </dgm:t>
    </dgm:pt>
    <dgm:pt modelId="{859CC83D-E37C-6A49-9A01-322DE4F2ED16}">
      <dgm:prSet phldrT="[Text]"/>
      <dgm:spPr>
        <a:solidFill>
          <a:schemeClr val="accent2">
            <a:lumMod val="60000"/>
            <a:lumOff val="40000"/>
          </a:schemeClr>
        </a:solidFill>
      </dgm:spPr>
      <dgm:t>
        <a:bodyPr/>
        <a:lstStyle/>
        <a:p>
          <a:r>
            <a:rPr lang="en-GB" dirty="0"/>
            <a:t>Pre-service</a:t>
          </a:r>
        </a:p>
      </dgm:t>
    </dgm:pt>
    <dgm:pt modelId="{3FC25317-3524-1C4A-B8B7-D9DBD22B87A3}" type="parTrans" cxnId="{A3F94AC1-CD9E-A84C-AC8B-BC3D886C59F5}">
      <dgm:prSet/>
      <dgm:spPr/>
      <dgm:t>
        <a:bodyPr/>
        <a:lstStyle/>
        <a:p>
          <a:endParaRPr lang="en-GB"/>
        </a:p>
      </dgm:t>
    </dgm:pt>
    <dgm:pt modelId="{55F5FFA9-82FE-DC4E-9546-5145FC1E0F50}" type="sibTrans" cxnId="{A3F94AC1-CD9E-A84C-AC8B-BC3D886C59F5}">
      <dgm:prSet/>
      <dgm:spPr/>
      <dgm:t>
        <a:bodyPr/>
        <a:lstStyle/>
        <a:p>
          <a:endParaRPr lang="en-GB"/>
        </a:p>
      </dgm:t>
    </dgm:pt>
    <dgm:pt modelId="{4959D5A5-D016-FE42-A6CA-18CD4E383B3F}">
      <dgm:prSet phldrT="[Text]"/>
      <dgm:spPr>
        <a:solidFill>
          <a:schemeClr val="accent6">
            <a:lumMod val="40000"/>
            <a:lumOff val="60000"/>
          </a:schemeClr>
        </a:solidFill>
      </dgm:spPr>
      <dgm:t>
        <a:bodyPr/>
        <a:lstStyle/>
        <a:p>
          <a:r>
            <a:rPr lang="en-GB" dirty="0"/>
            <a:t>In-service</a:t>
          </a:r>
        </a:p>
      </dgm:t>
    </dgm:pt>
    <dgm:pt modelId="{0AC37728-C479-5A48-AB86-6CCD1B6D8190}" type="parTrans" cxnId="{90F116A5-3BD9-CD49-99AD-A47728E4C319}">
      <dgm:prSet/>
      <dgm:spPr/>
      <dgm:t>
        <a:bodyPr/>
        <a:lstStyle/>
        <a:p>
          <a:endParaRPr lang="en-GB"/>
        </a:p>
      </dgm:t>
    </dgm:pt>
    <dgm:pt modelId="{64F6361A-6A0F-DB48-9088-95902CE836ED}" type="sibTrans" cxnId="{90F116A5-3BD9-CD49-99AD-A47728E4C319}">
      <dgm:prSet/>
      <dgm:spPr/>
      <dgm:t>
        <a:bodyPr/>
        <a:lstStyle/>
        <a:p>
          <a:endParaRPr lang="en-GB"/>
        </a:p>
      </dgm:t>
    </dgm:pt>
    <dgm:pt modelId="{6AAA83C7-3510-454C-8700-ABB01E341798}" type="pres">
      <dgm:prSet presAssocID="{35C401C2-B057-1849-AD38-BBDC9AA98589}" presName="compositeShape" presStyleCnt="0">
        <dgm:presLayoutVars>
          <dgm:chMax val="2"/>
          <dgm:dir/>
          <dgm:resizeHandles val="exact"/>
        </dgm:presLayoutVars>
      </dgm:prSet>
      <dgm:spPr/>
    </dgm:pt>
    <dgm:pt modelId="{7DF158C9-4CF5-B344-BA53-0D67824A714C}" type="pres">
      <dgm:prSet presAssocID="{35C401C2-B057-1849-AD38-BBDC9AA98589}" presName="divider" presStyleLbl="fgShp" presStyleIdx="0" presStyleCnt="1"/>
      <dgm:spPr/>
    </dgm:pt>
    <dgm:pt modelId="{A220FD21-C2B6-5A44-9F59-2FEE6FDD7830}" type="pres">
      <dgm:prSet presAssocID="{859CC83D-E37C-6A49-9A01-322DE4F2ED16}" presName="downArrow" presStyleLbl="node1" presStyleIdx="0" presStyleCnt="2"/>
      <dgm:spPr/>
    </dgm:pt>
    <dgm:pt modelId="{26BBB29A-7B56-0D42-91B6-5255F9925E17}" type="pres">
      <dgm:prSet presAssocID="{859CC83D-E37C-6A49-9A01-322DE4F2ED16}" presName="downArrowText" presStyleLbl="revTx" presStyleIdx="0" presStyleCnt="2" custLinFactNeighborX="2678" custLinFactNeighborY="-11480">
        <dgm:presLayoutVars>
          <dgm:bulletEnabled val="1"/>
        </dgm:presLayoutVars>
      </dgm:prSet>
      <dgm:spPr/>
    </dgm:pt>
    <dgm:pt modelId="{12861D96-D453-DA47-A123-DB0E6E63B2DE}" type="pres">
      <dgm:prSet presAssocID="{4959D5A5-D016-FE42-A6CA-18CD4E383B3F}" presName="upArrow" presStyleLbl="node1" presStyleIdx="1" presStyleCnt="2"/>
      <dgm:spPr/>
    </dgm:pt>
    <dgm:pt modelId="{CF3AA072-4166-5E48-B706-24FDE2D23570}" type="pres">
      <dgm:prSet presAssocID="{4959D5A5-D016-FE42-A6CA-18CD4E383B3F}" presName="upArrowText" presStyleLbl="revTx" presStyleIdx="1" presStyleCnt="2">
        <dgm:presLayoutVars>
          <dgm:bulletEnabled val="1"/>
        </dgm:presLayoutVars>
      </dgm:prSet>
      <dgm:spPr/>
    </dgm:pt>
  </dgm:ptLst>
  <dgm:cxnLst>
    <dgm:cxn modelId="{BDA2551F-BF8C-8A46-A58B-5CD9DC2F7E76}" type="presOf" srcId="{4959D5A5-D016-FE42-A6CA-18CD4E383B3F}" destId="{CF3AA072-4166-5E48-B706-24FDE2D23570}" srcOrd="0" destOrd="0" presId="urn:microsoft.com/office/officeart/2005/8/layout/arrow3"/>
    <dgm:cxn modelId="{DD843337-86C5-ED4F-A413-720792563F58}" type="presOf" srcId="{35C401C2-B057-1849-AD38-BBDC9AA98589}" destId="{6AAA83C7-3510-454C-8700-ABB01E341798}" srcOrd="0" destOrd="0" presId="urn:microsoft.com/office/officeart/2005/8/layout/arrow3"/>
    <dgm:cxn modelId="{90F116A5-3BD9-CD49-99AD-A47728E4C319}" srcId="{35C401C2-B057-1849-AD38-BBDC9AA98589}" destId="{4959D5A5-D016-FE42-A6CA-18CD4E383B3F}" srcOrd="1" destOrd="0" parTransId="{0AC37728-C479-5A48-AB86-6CCD1B6D8190}" sibTransId="{64F6361A-6A0F-DB48-9088-95902CE836ED}"/>
    <dgm:cxn modelId="{A3F94AC1-CD9E-A84C-AC8B-BC3D886C59F5}" srcId="{35C401C2-B057-1849-AD38-BBDC9AA98589}" destId="{859CC83D-E37C-6A49-9A01-322DE4F2ED16}" srcOrd="0" destOrd="0" parTransId="{3FC25317-3524-1C4A-B8B7-D9DBD22B87A3}" sibTransId="{55F5FFA9-82FE-DC4E-9546-5145FC1E0F50}"/>
    <dgm:cxn modelId="{214BD1F9-8172-5E4B-84C5-8ECC8F721FDE}" type="presOf" srcId="{859CC83D-E37C-6A49-9A01-322DE4F2ED16}" destId="{26BBB29A-7B56-0D42-91B6-5255F9925E17}" srcOrd="0" destOrd="0" presId="urn:microsoft.com/office/officeart/2005/8/layout/arrow3"/>
    <dgm:cxn modelId="{86D570A5-B09D-A840-86B3-0AD107AC3024}" type="presParOf" srcId="{6AAA83C7-3510-454C-8700-ABB01E341798}" destId="{7DF158C9-4CF5-B344-BA53-0D67824A714C}" srcOrd="0" destOrd="0" presId="urn:microsoft.com/office/officeart/2005/8/layout/arrow3"/>
    <dgm:cxn modelId="{5396BAAC-F716-D843-B521-E6CF3DA0D90C}" type="presParOf" srcId="{6AAA83C7-3510-454C-8700-ABB01E341798}" destId="{A220FD21-C2B6-5A44-9F59-2FEE6FDD7830}" srcOrd="1" destOrd="0" presId="urn:microsoft.com/office/officeart/2005/8/layout/arrow3"/>
    <dgm:cxn modelId="{CA88B2E7-E8F0-944B-BC01-A5A83E1635CE}" type="presParOf" srcId="{6AAA83C7-3510-454C-8700-ABB01E341798}" destId="{26BBB29A-7B56-0D42-91B6-5255F9925E17}" srcOrd="2" destOrd="0" presId="urn:microsoft.com/office/officeart/2005/8/layout/arrow3"/>
    <dgm:cxn modelId="{ED04CF32-76E1-984A-BB79-FE7416EB0926}" type="presParOf" srcId="{6AAA83C7-3510-454C-8700-ABB01E341798}" destId="{12861D96-D453-DA47-A123-DB0E6E63B2DE}" srcOrd="3" destOrd="0" presId="urn:microsoft.com/office/officeart/2005/8/layout/arrow3"/>
    <dgm:cxn modelId="{17BC3D71-EAFC-F54E-AF63-5DDB3BB6C588}" type="presParOf" srcId="{6AAA83C7-3510-454C-8700-ABB01E341798}" destId="{CF3AA072-4166-5E48-B706-24FDE2D23570}"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7771A2-83BE-3542-A8BA-1EB3A56A5ECB}" type="doc">
      <dgm:prSet loTypeId="urn:microsoft.com/office/officeart/2005/8/layout/hProcess9" loCatId="" qsTypeId="urn:microsoft.com/office/officeart/2005/8/quickstyle/simple1" qsCatId="simple" csTypeId="urn:microsoft.com/office/officeart/2005/8/colors/accent4_3" csCatId="accent4" phldr="1"/>
      <dgm:spPr/>
    </dgm:pt>
    <dgm:pt modelId="{0B7624A0-24A3-284F-A4D1-C745BB455978}">
      <dgm:prSet phldrT="[Text]"/>
      <dgm:spPr/>
      <dgm:t>
        <a:bodyPr/>
        <a:lstStyle/>
        <a:p>
          <a:r>
            <a:rPr lang="en-GB" dirty="0" err="1"/>
            <a:t>Ricerca</a:t>
          </a:r>
          <a:endParaRPr lang="en-GB" dirty="0"/>
        </a:p>
      </dgm:t>
    </dgm:pt>
    <dgm:pt modelId="{1799A419-A1EF-C848-9537-A38D80632EBA}" type="parTrans" cxnId="{A008D948-2976-DA41-BEAA-09B39DAA8F22}">
      <dgm:prSet/>
      <dgm:spPr/>
      <dgm:t>
        <a:bodyPr/>
        <a:lstStyle/>
        <a:p>
          <a:endParaRPr lang="en-GB"/>
        </a:p>
      </dgm:t>
    </dgm:pt>
    <dgm:pt modelId="{91A66A97-AFC7-D04B-A31B-1A3475CFC8F8}" type="sibTrans" cxnId="{A008D948-2976-DA41-BEAA-09B39DAA8F22}">
      <dgm:prSet/>
      <dgm:spPr/>
      <dgm:t>
        <a:bodyPr/>
        <a:lstStyle/>
        <a:p>
          <a:endParaRPr lang="en-GB"/>
        </a:p>
      </dgm:t>
    </dgm:pt>
    <dgm:pt modelId="{B5E34C5A-7CBB-5146-A806-00EFF983E923}">
      <dgm:prSet phldrT="[Text]"/>
      <dgm:spPr/>
      <dgm:t>
        <a:bodyPr/>
        <a:lstStyle/>
        <a:p>
          <a:r>
            <a:rPr lang="en-GB" dirty="0" err="1"/>
            <a:t>Trasferimento</a:t>
          </a:r>
          <a:endParaRPr lang="en-GB" dirty="0"/>
        </a:p>
      </dgm:t>
    </dgm:pt>
    <dgm:pt modelId="{B1EA9473-A77C-D545-BD83-BB2DBEFAF929}" type="parTrans" cxnId="{6EAB817E-CCAC-0B46-B5C5-3B1288ADC315}">
      <dgm:prSet/>
      <dgm:spPr/>
      <dgm:t>
        <a:bodyPr/>
        <a:lstStyle/>
        <a:p>
          <a:endParaRPr lang="en-GB"/>
        </a:p>
      </dgm:t>
    </dgm:pt>
    <dgm:pt modelId="{490A7F0B-8D18-D245-9005-E87565DAD79A}" type="sibTrans" cxnId="{6EAB817E-CCAC-0B46-B5C5-3B1288ADC315}">
      <dgm:prSet/>
      <dgm:spPr/>
      <dgm:t>
        <a:bodyPr/>
        <a:lstStyle/>
        <a:p>
          <a:endParaRPr lang="en-GB"/>
        </a:p>
      </dgm:t>
    </dgm:pt>
    <dgm:pt modelId="{7F563F29-C78D-894A-BA77-47E4B9CC9324}">
      <dgm:prSet phldrT="[Text]"/>
      <dgm:spPr/>
      <dgm:t>
        <a:bodyPr/>
        <a:lstStyle/>
        <a:p>
          <a:r>
            <a:rPr lang="en-GB" dirty="0" err="1"/>
            <a:t>Pratica</a:t>
          </a:r>
          <a:r>
            <a:rPr lang="en-GB" dirty="0"/>
            <a:t> </a:t>
          </a:r>
          <a:r>
            <a:rPr lang="en-GB" dirty="0" err="1"/>
            <a:t>Didattica</a:t>
          </a:r>
          <a:endParaRPr lang="en-GB" dirty="0"/>
        </a:p>
      </dgm:t>
    </dgm:pt>
    <dgm:pt modelId="{5FB0515B-C72D-1948-A227-F435547C84D3}" type="parTrans" cxnId="{FF392B98-4C80-E742-9302-F73687B5B783}">
      <dgm:prSet/>
      <dgm:spPr/>
      <dgm:t>
        <a:bodyPr/>
        <a:lstStyle/>
        <a:p>
          <a:endParaRPr lang="en-GB"/>
        </a:p>
      </dgm:t>
    </dgm:pt>
    <dgm:pt modelId="{630BE081-1C2E-3640-88B9-90942332C36E}" type="sibTrans" cxnId="{FF392B98-4C80-E742-9302-F73687B5B783}">
      <dgm:prSet/>
      <dgm:spPr/>
      <dgm:t>
        <a:bodyPr/>
        <a:lstStyle/>
        <a:p>
          <a:endParaRPr lang="en-GB"/>
        </a:p>
      </dgm:t>
    </dgm:pt>
    <dgm:pt modelId="{82F53F79-7D66-B94F-B745-11361EBFDDCE}" type="pres">
      <dgm:prSet presAssocID="{3F7771A2-83BE-3542-A8BA-1EB3A56A5ECB}" presName="CompostProcess" presStyleCnt="0">
        <dgm:presLayoutVars>
          <dgm:dir/>
          <dgm:resizeHandles val="exact"/>
        </dgm:presLayoutVars>
      </dgm:prSet>
      <dgm:spPr/>
    </dgm:pt>
    <dgm:pt modelId="{8A991514-867D-3448-B989-3FADEA8DA4E8}" type="pres">
      <dgm:prSet presAssocID="{3F7771A2-83BE-3542-A8BA-1EB3A56A5ECB}" presName="arrow" presStyleLbl="bgShp" presStyleIdx="0" presStyleCnt="1"/>
      <dgm:spPr/>
    </dgm:pt>
    <dgm:pt modelId="{70FF5B84-A27C-544E-8737-CB59829B438D}" type="pres">
      <dgm:prSet presAssocID="{3F7771A2-83BE-3542-A8BA-1EB3A56A5ECB}" presName="linearProcess" presStyleCnt="0"/>
      <dgm:spPr/>
    </dgm:pt>
    <dgm:pt modelId="{C01F708F-01C6-5A45-BB4C-BEA1A7E47056}" type="pres">
      <dgm:prSet presAssocID="{0B7624A0-24A3-284F-A4D1-C745BB455978}" presName="textNode" presStyleLbl="node1" presStyleIdx="0" presStyleCnt="3">
        <dgm:presLayoutVars>
          <dgm:bulletEnabled val="1"/>
        </dgm:presLayoutVars>
      </dgm:prSet>
      <dgm:spPr/>
    </dgm:pt>
    <dgm:pt modelId="{0A824C09-5ED3-F64B-8194-4303D89C037A}" type="pres">
      <dgm:prSet presAssocID="{91A66A97-AFC7-D04B-A31B-1A3475CFC8F8}" presName="sibTrans" presStyleCnt="0"/>
      <dgm:spPr/>
    </dgm:pt>
    <dgm:pt modelId="{CCAC3BB5-5D61-334F-8B15-54768D42ED4E}" type="pres">
      <dgm:prSet presAssocID="{B5E34C5A-7CBB-5146-A806-00EFF983E923}" presName="textNode" presStyleLbl="node1" presStyleIdx="1" presStyleCnt="3">
        <dgm:presLayoutVars>
          <dgm:bulletEnabled val="1"/>
        </dgm:presLayoutVars>
      </dgm:prSet>
      <dgm:spPr/>
    </dgm:pt>
    <dgm:pt modelId="{585396BC-EC5D-C448-BC18-C25F438EDC9E}" type="pres">
      <dgm:prSet presAssocID="{490A7F0B-8D18-D245-9005-E87565DAD79A}" presName="sibTrans" presStyleCnt="0"/>
      <dgm:spPr/>
    </dgm:pt>
    <dgm:pt modelId="{4608DFD1-B635-4C40-B5A8-841526C2E103}" type="pres">
      <dgm:prSet presAssocID="{7F563F29-C78D-894A-BA77-47E4B9CC9324}" presName="textNode" presStyleLbl="node1" presStyleIdx="2" presStyleCnt="3">
        <dgm:presLayoutVars>
          <dgm:bulletEnabled val="1"/>
        </dgm:presLayoutVars>
      </dgm:prSet>
      <dgm:spPr/>
    </dgm:pt>
  </dgm:ptLst>
  <dgm:cxnLst>
    <dgm:cxn modelId="{81974642-EAA0-DC4B-9521-511F6FE84A9B}" type="presOf" srcId="{3F7771A2-83BE-3542-A8BA-1EB3A56A5ECB}" destId="{82F53F79-7D66-B94F-B745-11361EBFDDCE}" srcOrd="0" destOrd="0" presId="urn:microsoft.com/office/officeart/2005/8/layout/hProcess9"/>
    <dgm:cxn modelId="{A008D948-2976-DA41-BEAA-09B39DAA8F22}" srcId="{3F7771A2-83BE-3542-A8BA-1EB3A56A5ECB}" destId="{0B7624A0-24A3-284F-A4D1-C745BB455978}" srcOrd="0" destOrd="0" parTransId="{1799A419-A1EF-C848-9537-A38D80632EBA}" sibTransId="{91A66A97-AFC7-D04B-A31B-1A3475CFC8F8}"/>
    <dgm:cxn modelId="{6EAB817E-CCAC-0B46-B5C5-3B1288ADC315}" srcId="{3F7771A2-83BE-3542-A8BA-1EB3A56A5ECB}" destId="{B5E34C5A-7CBB-5146-A806-00EFF983E923}" srcOrd="1" destOrd="0" parTransId="{B1EA9473-A77C-D545-BD83-BB2DBEFAF929}" sibTransId="{490A7F0B-8D18-D245-9005-E87565DAD79A}"/>
    <dgm:cxn modelId="{B4F64389-EDB6-1A4F-9FFC-4EA7A5AEDD8E}" type="presOf" srcId="{0B7624A0-24A3-284F-A4D1-C745BB455978}" destId="{C01F708F-01C6-5A45-BB4C-BEA1A7E47056}" srcOrd="0" destOrd="0" presId="urn:microsoft.com/office/officeart/2005/8/layout/hProcess9"/>
    <dgm:cxn modelId="{70D5508C-B335-694D-BD73-821C2700BEEB}" type="presOf" srcId="{B5E34C5A-7CBB-5146-A806-00EFF983E923}" destId="{CCAC3BB5-5D61-334F-8B15-54768D42ED4E}" srcOrd="0" destOrd="0" presId="urn:microsoft.com/office/officeart/2005/8/layout/hProcess9"/>
    <dgm:cxn modelId="{FF392B98-4C80-E742-9302-F73687B5B783}" srcId="{3F7771A2-83BE-3542-A8BA-1EB3A56A5ECB}" destId="{7F563F29-C78D-894A-BA77-47E4B9CC9324}" srcOrd="2" destOrd="0" parTransId="{5FB0515B-C72D-1948-A227-F435547C84D3}" sibTransId="{630BE081-1C2E-3640-88B9-90942332C36E}"/>
    <dgm:cxn modelId="{F1ECE7F5-1379-584C-B4F8-C496D3EC9A25}" type="presOf" srcId="{7F563F29-C78D-894A-BA77-47E4B9CC9324}" destId="{4608DFD1-B635-4C40-B5A8-841526C2E103}" srcOrd="0" destOrd="0" presId="urn:microsoft.com/office/officeart/2005/8/layout/hProcess9"/>
    <dgm:cxn modelId="{4FF0D59D-4037-754F-B290-CD708E6A2409}" type="presParOf" srcId="{82F53F79-7D66-B94F-B745-11361EBFDDCE}" destId="{8A991514-867D-3448-B989-3FADEA8DA4E8}" srcOrd="0" destOrd="0" presId="urn:microsoft.com/office/officeart/2005/8/layout/hProcess9"/>
    <dgm:cxn modelId="{B859A09C-B036-5B44-8EF9-45AECE6651C2}" type="presParOf" srcId="{82F53F79-7D66-B94F-B745-11361EBFDDCE}" destId="{70FF5B84-A27C-544E-8737-CB59829B438D}" srcOrd="1" destOrd="0" presId="urn:microsoft.com/office/officeart/2005/8/layout/hProcess9"/>
    <dgm:cxn modelId="{363EA4D5-CFC5-D84B-B114-1160F8C593B8}" type="presParOf" srcId="{70FF5B84-A27C-544E-8737-CB59829B438D}" destId="{C01F708F-01C6-5A45-BB4C-BEA1A7E47056}" srcOrd="0" destOrd="0" presId="urn:microsoft.com/office/officeart/2005/8/layout/hProcess9"/>
    <dgm:cxn modelId="{5833E81B-5EFD-224F-82EE-DC9D0D4EF6BA}" type="presParOf" srcId="{70FF5B84-A27C-544E-8737-CB59829B438D}" destId="{0A824C09-5ED3-F64B-8194-4303D89C037A}" srcOrd="1" destOrd="0" presId="urn:microsoft.com/office/officeart/2005/8/layout/hProcess9"/>
    <dgm:cxn modelId="{E5E79612-4D79-484D-8876-7D6168216949}" type="presParOf" srcId="{70FF5B84-A27C-544E-8737-CB59829B438D}" destId="{CCAC3BB5-5D61-334F-8B15-54768D42ED4E}" srcOrd="2" destOrd="0" presId="urn:microsoft.com/office/officeart/2005/8/layout/hProcess9"/>
    <dgm:cxn modelId="{603642AD-7DE3-FA45-B05C-EA7C45314A77}" type="presParOf" srcId="{70FF5B84-A27C-544E-8737-CB59829B438D}" destId="{585396BC-EC5D-C448-BC18-C25F438EDC9E}" srcOrd="3" destOrd="0" presId="urn:microsoft.com/office/officeart/2005/8/layout/hProcess9"/>
    <dgm:cxn modelId="{BEC4831A-4790-6640-A58B-61F14FFCD605}" type="presParOf" srcId="{70FF5B84-A27C-544E-8737-CB59829B438D}" destId="{4608DFD1-B635-4C40-B5A8-841526C2E10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3ED2B8-CD33-6C46-BE58-54F8F54BCE6F}" type="doc">
      <dgm:prSet loTypeId="urn:microsoft.com/office/officeart/2005/8/layout/radial1" loCatId="" qsTypeId="urn:microsoft.com/office/officeart/2005/8/quickstyle/simple1" qsCatId="simple" csTypeId="urn:microsoft.com/office/officeart/2005/8/colors/accent4_4" csCatId="accent4" phldr="1"/>
      <dgm:spPr/>
      <dgm:t>
        <a:bodyPr/>
        <a:lstStyle/>
        <a:p>
          <a:endParaRPr lang="en-GB"/>
        </a:p>
      </dgm:t>
    </dgm:pt>
    <dgm:pt modelId="{255FFED2-90BA-9544-9696-C470B320C98F}">
      <dgm:prSet phldrT="[Text]"/>
      <dgm:spPr/>
      <dgm:t>
        <a:bodyPr/>
        <a:lstStyle/>
        <a:p>
          <a:r>
            <a:rPr lang="en-GB" dirty="0" err="1"/>
            <a:t>Ricerca</a:t>
          </a:r>
          <a:endParaRPr lang="en-GB" dirty="0"/>
        </a:p>
      </dgm:t>
    </dgm:pt>
    <dgm:pt modelId="{69659FE3-9470-EC44-9EA3-8204968DC1DA}" type="parTrans" cxnId="{3D76755F-F321-6049-947F-CDD9570F2FDB}">
      <dgm:prSet/>
      <dgm:spPr/>
      <dgm:t>
        <a:bodyPr/>
        <a:lstStyle/>
        <a:p>
          <a:endParaRPr lang="en-GB"/>
        </a:p>
      </dgm:t>
    </dgm:pt>
    <dgm:pt modelId="{F4B3C4C1-4F4F-FC4C-82A5-FCF476364459}" type="sibTrans" cxnId="{3D76755F-F321-6049-947F-CDD9570F2FDB}">
      <dgm:prSet/>
      <dgm:spPr/>
      <dgm:t>
        <a:bodyPr/>
        <a:lstStyle/>
        <a:p>
          <a:endParaRPr lang="en-GB"/>
        </a:p>
      </dgm:t>
    </dgm:pt>
    <dgm:pt modelId="{81C99B09-BAE3-7F4E-8C54-72C21367FF54}">
      <dgm:prSet phldrT="[Text]"/>
      <dgm:spPr>
        <a:solidFill>
          <a:schemeClr val="accent6">
            <a:lumMod val="40000"/>
            <a:lumOff val="60000"/>
          </a:schemeClr>
        </a:solidFill>
      </dgm:spPr>
      <dgm:t>
        <a:bodyPr/>
        <a:lstStyle/>
        <a:p>
          <a:r>
            <a:rPr lang="en-GB" dirty="0">
              <a:solidFill>
                <a:sysClr val="windowText" lastClr="000000"/>
              </a:solidFill>
            </a:rPr>
            <a:t>E2</a:t>
          </a:r>
        </a:p>
      </dgm:t>
    </dgm:pt>
    <dgm:pt modelId="{98A3BBA0-798E-4E4B-921F-2425CB2DE8F2}" type="parTrans" cxnId="{7627D0C7-30B6-8A4B-8E4C-E7FAC16769FD}">
      <dgm:prSet/>
      <dgm:spPr/>
      <dgm:t>
        <a:bodyPr/>
        <a:lstStyle/>
        <a:p>
          <a:endParaRPr lang="en-GB"/>
        </a:p>
      </dgm:t>
    </dgm:pt>
    <dgm:pt modelId="{2091B107-4784-924C-95F1-E6371EC28E4E}" type="sibTrans" cxnId="{7627D0C7-30B6-8A4B-8E4C-E7FAC16769FD}">
      <dgm:prSet/>
      <dgm:spPr/>
      <dgm:t>
        <a:bodyPr/>
        <a:lstStyle/>
        <a:p>
          <a:endParaRPr lang="en-GB"/>
        </a:p>
      </dgm:t>
    </dgm:pt>
    <dgm:pt modelId="{3589A099-54F4-904F-BC70-496665648C05}">
      <dgm:prSet phldrT="[Text]"/>
      <dgm:spPr>
        <a:solidFill>
          <a:schemeClr val="accent2">
            <a:lumMod val="60000"/>
            <a:lumOff val="40000"/>
          </a:schemeClr>
        </a:solidFill>
      </dgm:spPr>
      <dgm:t>
        <a:bodyPr/>
        <a:lstStyle/>
        <a:p>
          <a:r>
            <a:rPr lang="en-GB" dirty="0">
              <a:solidFill>
                <a:sysClr val="windowText" lastClr="000000"/>
              </a:solidFill>
            </a:rPr>
            <a:t>E4</a:t>
          </a:r>
        </a:p>
      </dgm:t>
    </dgm:pt>
    <dgm:pt modelId="{2CB38F78-2F82-E24F-8F77-2BEF4CB26021}" type="parTrans" cxnId="{84EE9637-B990-E548-BCB7-1201076F02A0}">
      <dgm:prSet/>
      <dgm:spPr/>
      <dgm:t>
        <a:bodyPr/>
        <a:lstStyle/>
        <a:p>
          <a:endParaRPr lang="en-GB"/>
        </a:p>
      </dgm:t>
    </dgm:pt>
    <dgm:pt modelId="{9909ABF4-16AE-1B4F-B518-6336F0BFC0ED}" type="sibTrans" cxnId="{84EE9637-B990-E548-BCB7-1201076F02A0}">
      <dgm:prSet/>
      <dgm:spPr/>
      <dgm:t>
        <a:bodyPr/>
        <a:lstStyle/>
        <a:p>
          <a:endParaRPr lang="en-GB"/>
        </a:p>
      </dgm:t>
    </dgm:pt>
    <dgm:pt modelId="{11BE924D-116C-3E42-8506-4E121A36D57E}">
      <dgm:prSet phldrT="[Text]"/>
      <dgm:spPr>
        <a:solidFill>
          <a:schemeClr val="accent2">
            <a:lumMod val="60000"/>
            <a:lumOff val="40000"/>
          </a:schemeClr>
        </a:solidFill>
      </dgm:spPr>
      <dgm:t>
        <a:bodyPr/>
        <a:lstStyle/>
        <a:p>
          <a:r>
            <a:rPr lang="en-GB" dirty="0">
              <a:solidFill>
                <a:sysClr val="windowText" lastClr="000000"/>
              </a:solidFill>
            </a:rPr>
            <a:t>E6</a:t>
          </a:r>
        </a:p>
      </dgm:t>
    </dgm:pt>
    <dgm:pt modelId="{4583A319-5D24-D94E-A827-9E3B199A8E69}" type="parTrans" cxnId="{722F5B1F-6C7F-9945-9393-B5B96258A3DA}">
      <dgm:prSet/>
      <dgm:spPr/>
      <dgm:t>
        <a:bodyPr/>
        <a:lstStyle/>
        <a:p>
          <a:endParaRPr lang="en-GB"/>
        </a:p>
      </dgm:t>
    </dgm:pt>
    <dgm:pt modelId="{88429E96-3EF9-634F-9A96-54412442F1CD}" type="sibTrans" cxnId="{722F5B1F-6C7F-9945-9393-B5B96258A3DA}">
      <dgm:prSet/>
      <dgm:spPr/>
      <dgm:t>
        <a:bodyPr/>
        <a:lstStyle/>
        <a:p>
          <a:endParaRPr lang="en-GB"/>
        </a:p>
      </dgm:t>
    </dgm:pt>
    <dgm:pt modelId="{54B33829-8533-C142-A350-AA9594A33E57}">
      <dgm:prSet phldrT="[Text]"/>
      <dgm:spPr>
        <a:solidFill>
          <a:schemeClr val="accent6">
            <a:lumMod val="40000"/>
            <a:lumOff val="60000"/>
          </a:schemeClr>
        </a:solidFill>
      </dgm:spPr>
      <dgm:t>
        <a:bodyPr/>
        <a:lstStyle/>
        <a:p>
          <a:r>
            <a:rPr lang="en-GB" dirty="0">
              <a:solidFill>
                <a:sysClr val="windowText" lastClr="000000"/>
              </a:solidFill>
            </a:rPr>
            <a:t>E4</a:t>
          </a:r>
        </a:p>
      </dgm:t>
    </dgm:pt>
    <dgm:pt modelId="{07809D1E-D8D4-2846-ACCE-5CD014BDCEBE}" type="parTrans" cxnId="{D28A5A01-A818-794C-8D9C-2C1EC79770A4}">
      <dgm:prSet/>
      <dgm:spPr/>
      <dgm:t>
        <a:bodyPr/>
        <a:lstStyle/>
        <a:p>
          <a:endParaRPr lang="en-GB"/>
        </a:p>
      </dgm:t>
    </dgm:pt>
    <dgm:pt modelId="{3112BFC3-39A6-0147-9A1B-32F72C6AC6E3}" type="sibTrans" cxnId="{D28A5A01-A818-794C-8D9C-2C1EC79770A4}">
      <dgm:prSet/>
      <dgm:spPr/>
    </dgm:pt>
    <dgm:pt modelId="{B05E1F23-4864-1440-96D2-488E821555E4}" type="pres">
      <dgm:prSet presAssocID="{823ED2B8-CD33-6C46-BE58-54F8F54BCE6F}" presName="cycle" presStyleCnt="0">
        <dgm:presLayoutVars>
          <dgm:chMax val="1"/>
          <dgm:dir/>
          <dgm:animLvl val="ctr"/>
          <dgm:resizeHandles val="exact"/>
        </dgm:presLayoutVars>
      </dgm:prSet>
      <dgm:spPr/>
    </dgm:pt>
    <dgm:pt modelId="{A965C919-2CC7-844E-B973-753294F998B5}" type="pres">
      <dgm:prSet presAssocID="{255FFED2-90BA-9544-9696-C470B320C98F}" presName="centerShape" presStyleLbl="node0" presStyleIdx="0" presStyleCnt="1"/>
      <dgm:spPr/>
    </dgm:pt>
    <dgm:pt modelId="{DEA73F16-C081-2040-B1BE-0EC56E40994A}" type="pres">
      <dgm:prSet presAssocID="{98A3BBA0-798E-4E4B-921F-2425CB2DE8F2}" presName="Name9" presStyleLbl="parChTrans1D2" presStyleIdx="0" presStyleCnt="4"/>
      <dgm:spPr/>
    </dgm:pt>
    <dgm:pt modelId="{30FF4980-CFF6-2645-B978-7944095CAB1C}" type="pres">
      <dgm:prSet presAssocID="{98A3BBA0-798E-4E4B-921F-2425CB2DE8F2}" presName="connTx" presStyleLbl="parChTrans1D2" presStyleIdx="0" presStyleCnt="4"/>
      <dgm:spPr/>
    </dgm:pt>
    <dgm:pt modelId="{C35017E3-88B1-C042-ABA2-90E45AB23F62}" type="pres">
      <dgm:prSet presAssocID="{81C99B09-BAE3-7F4E-8C54-72C21367FF54}" presName="node" presStyleLbl="node1" presStyleIdx="0" presStyleCnt="4">
        <dgm:presLayoutVars>
          <dgm:bulletEnabled val="1"/>
        </dgm:presLayoutVars>
      </dgm:prSet>
      <dgm:spPr/>
    </dgm:pt>
    <dgm:pt modelId="{7C20ED1D-E235-1B40-ADB4-8BD9AB5605B7}" type="pres">
      <dgm:prSet presAssocID="{2CB38F78-2F82-E24F-8F77-2BEF4CB26021}" presName="Name9" presStyleLbl="parChTrans1D2" presStyleIdx="1" presStyleCnt="4"/>
      <dgm:spPr/>
    </dgm:pt>
    <dgm:pt modelId="{9A0C8BFC-7C7C-6341-88B7-8BC334002C77}" type="pres">
      <dgm:prSet presAssocID="{2CB38F78-2F82-E24F-8F77-2BEF4CB26021}" presName="connTx" presStyleLbl="parChTrans1D2" presStyleIdx="1" presStyleCnt="4"/>
      <dgm:spPr/>
    </dgm:pt>
    <dgm:pt modelId="{64FE8781-68E7-FA4A-88C5-D6D116B76A0B}" type="pres">
      <dgm:prSet presAssocID="{3589A099-54F4-904F-BC70-496665648C05}" presName="node" presStyleLbl="node1" presStyleIdx="1" presStyleCnt="4">
        <dgm:presLayoutVars>
          <dgm:bulletEnabled val="1"/>
        </dgm:presLayoutVars>
      </dgm:prSet>
      <dgm:spPr/>
    </dgm:pt>
    <dgm:pt modelId="{ED35FFDE-881A-874C-A432-CD05A1EF8147}" type="pres">
      <dgm:prSet presAssocID="{07809D1E-D8D4-2846-ACCE-5CD014BDCEBE}" presName="Name9" presStyleLbl="parChTrans1D2" presStyleIdx="2" presStyleCnt="4"/>
      <dgm:spPr/>
    </dgm:pt>
    <dgm:pt modelId="{07E406C6-0CD1-6944-B3EB-59ECFEF06A80}" type="pres">
      <dgm:prSet presAssocID="{07809D1E-D8D4-2846-ACCE-5CD014BDCEBE}" presName="connTx" presStyleLbl="parChTrans1D2" presStyleIdx="2" presStyleCnt="4"/>
      <dgm:spPr/>
    </dgm:pt>
    <dgm:pt modelId="{460CAD3A-C003-0040-A054-955822CB922A}" type="pres">
      <dgm:prSet presAssocID="{54B33829-8533-C142-A350-AA9594A33E57}" presName="node" presStyleLbl="node1" presStyleIdx="2" presStyleCnt="4">
        <dgm:presLayoutVars>
          <dgm:bulletEnabled val="1"/>
        </dgm:presLayoutVars>
      </dgm:prSet>
      <dgm:spPr/>
    </dgm:pt>
    <dgm:pt modelId="{A30A3009-21D9-ED40-A3BE-8872B3FAE556}" type="pres">
      <dgm:prSet presAssocID="{4583A319-5D24-D94E-A827-9E3B199A8E69}" presName="Name9" presStyleLbl="parChTrans1D2" presStyleIdx="3" presStyleCnt="4"/>
      <dgm:spPr/>
    </dgm:pt>
    <dgm:pt modelId="{AE588649-E967-7A4E-ACF6-0AC9C9E95ABC}" type="pres">
      <dgm:prSet presAssocID="{4583A319-5D24-D94E-A827-9E3B199A8E69}" presName="connTx" presStyleLbl="parChTrans1D2" presStyleIdx="3" presStyleCnt="4"/>
      <dgm:spPr/>
    </dgm:pt>
    <dgm:pt modelId="{60BAA35D-CB8A-254E-B667-E14DBA61A623}" type="pres">
      <dgm:prSet presAssocID="{11BE924D-116C-3E42-8506-4E121A36D57E}" presName="node" presStyleLbl="node1" presStyleIdx="3" presStyleCnt="4">
        <dgm:presLayoutVars>
          <dgm:bulletEnabled val="1"/>
        </dgm:presLayoutVars>
      </dgm:prSet>
      <dgm:spPr/>
    </dgm:pt>
  </dgm:ptLst>
  <dgm:cxnLst>
    <dgm:cxn modelId="{D28A5A01-A818-794C-8D9C-2C1EC79770A4}" srcId="{255FFED2-90BA-9544-9696-C470B320C98F}" destId="{54B33829-8533-C142-A350-AA9594A33E57}" srcOrd="2" destOrd="0" parTransId="{07809D1E-D8D4-2846-ACCE-5CD014BDCEBE}" sibTransId="{3112BFC3-39A6-0147-9A1B-32F72C6AC6E3}"/>
    <dgm:cxn modelId="{69419B18-27A1-8940-B46E-386C1EC8C503}" type="presOf" srcId="{4583A319-5D24-D94E-A827-9E3B199A8E69}" destId="{AE588649-E967-7A4E-ACF6-0AC9C9E95ABC}" srcOrd="1" destOrd="0" presId="urn:microsoft.com/office/officeart/2005/8/layout/radial1"/>
    <dgm:cxn modelId="{722F5B1F-6C7F-9945-9393-B5B96258A3DA}" srcId="{255FFED2-90BA-9544-9696-C470B320C98F}" destId="{11BE924D-116C-3E42-8506-4E121A36D57E}" srcOrd="3" destOrd="0" parTransId="{4583A319-5D24-D94E-A827-9E3B199A8E69}" sibTransId="{88429E96-3EF9-634F-9A96-54412442F1CD}"/>
    <dgm:cxn modelId="{8D2F5420-781B-FC47-82FF-0581C6C04FBF}" type="presOf" srcId="{4583A319-5D24-D94E-A827-9E3B199A8E69}" destId="{A30A3009-21D9-ED40-A3BE-8872B3FAE556}" srcOrd="0" destOrd="0" presId="urn:microsoft.com/office/officeart/2005/8/layout/radial1"/>
    <dgm:cxn modelId="{84EE9637-B990-E548-BCB7-1201076F02A0}" srcId="{255FFED2-90BA-9544-9696-C470B320C98F}" destId="{3589A099-54F4-904F-BC70-496665648C05}" srcOrd="1" destOrd="0" parTransId="{2CB38F78-2F82-E24F-8F77-2BEF4CB26021}" sibTransId="{9909ABF4-16AE-1B4F-B518-6336F0BFC0ED}"/>
    <dgm:cxn modelId="{3CA6F83C-2374-2143-9A9C-D0C0B1293EB3}" type="presOf" srcId="{81C99B09-BAE3-7F4E-8C54-72C21367FF54}" destId="{C35017E3-88B1-C042-ABA2-90E45AB23F62}" srcOrd="0" destOrd="0" presId="urn:microsoft.com/office/officeart/2005/8/layout/radial1"/>
    <dgm:cxn modelId="{D4311946-537B-AC4F-A499-F3050C39AD3F}" type="presOf" srcId="{11BE924D-116C-3E42-8506-4E121A36D57E}" destId="{60BAA35D-CB8A-254E-B667-E14DBA61A623}" srcOrd="0" destOrd="0" presId="urn:microsoft.com/office/officeart/2005/8/layout/radial1"/>
    <dgm:cxn modelId="{AF4E5F52-3BFA-964A-89E8-5C3BC2A078A3}" type="presOf" srcId="{54B33829-8533-C142-A350-AA9594A33E57}" destId="{460CAD3A-C003-0040-A054-955822CB922A}" srcOrd="0" destOrd="0" presId="urn:microsoft.com/office/officeart/2005/8/layout/radial1"/>
    <dgm:cxn modelId="{F3D9495D-AB11-C642-976C-397ED74D0830}" type="presOf" srcId="{255FFED2-90BA-9544-9696-C470B320C98F}" destId="{A965C919-2CC7-844E-B973-753294F998B5}" srcOrd="0" destOrd="0" presId="urn:microsoft.com/office/officeart/2005/8/layout/radial1"/>
    <dgm:cxn modelId="{3D76755F-F321-6049-947F-CDD9570F2FDB}" srcId="{823ED2B8-CD33-6C46-BE58-54F8F54BCE6F}" destId="{255FFED2-90BA-9544-9696-C470B320C98F}" srcOrd="0" destOrd="0" parTransId="{69659FE3-9470-EC44-9EA3-8204968DC1DA}" sibTransId="{F4B3C4C1-4F4F-FC4C-82A5-FCF476364459}"/>
    <dgm:cxn modelId="{28C30560-2D16-D94E-8369-28A3586FC57C}" type="presOf" srcId="{07809D1E-D8D4-2846-ACCE-5CD014BDCEBE}" destId="{ED35FFDE-881A-874C-A432-CD05A1EF8147}" srcOrd="0" destOrd="0" presId="urn:microsoft.com/office/officeart/2005/8/layout/radial1"/>
    <dgm:cxn modelId="{C154AF65-0DFF-ED42-9CC9-47671CEC6C8B}" type="presOf" srcId="{98A3BBA0-798E-4E4B-921F-2425CB2DE8F2}" destId="{30FF4980-CFF6-2645-B978-7944095CAB1C}" srcOrd="1" destOrd="0" presId="urn:microsoft.com/office/officeart/2005/8/layout/radial1"/>
    <dgm:cxn modelId="{1E6729A4-7AEF-6242-86C1-8499F015E9A3}" type="presOf" srcId="{98A3BBA0-798E-4E4B-921F-2425CB2DE8F2}" destId="{DEA73F16-C081-2040-B1BE-0EC56E40994A}" srcOrd="0" destOrd="0" presId="urn:microsoft.com/office/officeart/2005/8/layout/radial1"/>
    <dgm:cxn modelId="{DDB623B3-DF33-CF4E-B15D-BFDB469C51CF}" type="presOf" srcId="{2CB38F78-2F82-E24F-8F77-2BEF4CB26021}" destId="{9A0C8BFC-7C7C-6341-88B7-8BC334002C77}" srcOrd="1" destOrd="0" presId="urn:microsoft.com/office/officeart/2005/8/layout/radial1"/>
    <dgm:cxn modelId="{AC9B2BB4-01B9-C446-A9FF-4774C999A3EB}" type="presOf" srcId="{3589A099-54F4-904F-BC70-496665648C05}" destId="{64FE8781-68E7-FA4A-88C5-D6D116B76A0B}" srcOrd="0" destOrd="0" presId="urn:microsoft.com/office/officeart/2005/8/layout/radial1"/>
    <dgm:cxn modelId="{7627D0C7-30B6-8A4B-8E4C-E7FAC16769FD}" srcId="{255FFED2-90BA-9544-9696-C470B320C98F}" destId="{81C99B09-BAE3-7F4E-8C54-72C21367FF54}" srcOrd="0" destOrd="0" parTransId="{98A3BBA0-798E-4E4B-921F-2425CB2DE8F2}" sibTransId="{2091B107-4784-924C-95F1-E6371EC28E4E}"/>
    <dgm:cxn modelId="{8C4218CB-1C9E-4149-B644-B328DE57224E}" type="presOf" srcId="{823ED2B8-CD33-6C46-BE58-54F8F54BCE6F}" destId="{B05E1F23-4864-1440-96D2-488E821555E4}" srcOrd="0" destOrd="0" presId="urn:microsoft.com/office/officeart/2005/8/layout/radial1"/>
    <dgm:cxn modelId="{094E11D0-E094-9A4D-A5C5-0787455CE7DE}" type="presOf" srcId="{2CB38F78-2F82-E24F-8F77-2BEF4CB26021}" destId="{7C20ED1D-E235-1B40-ADB4-8BD9AB5605B7}" srcOrd="0" destOrd="0" presId="urn:microsoft.com/office/officeart/2005/8/layout/radial1"/>
    <dgm:cxn modelId="{850A86D4-A996-C942-9511-8A7130C2CA18}" type="presOf" srcId="{07809D1E-D8D4-2846-ACCE-5CD014BDCEBE}" destId="{07E406C6-0CD1-6944-B3EB-59ECFEF06A80}" srcOrd="1" destOrd="0" presId="urn:microsoft.com/office/officeart/2005/8/layout/radial1"/>
    <dgm:cxn modelId="{B6AC9C2A-ADEC-2F4C-80A3-337BFD7AA33A}" type="presParOf" srcId="{B05E1F23-4864-1440-96D2-488E821555E4}" destId="{A965C919-2CC7-844E-B973-753294F998B5}" srcOrd="0" destOrd="0" presId="urn:microsoft.com/office/officeart/2005/8/layout/radial1"/>
    <dgm:cxn modelId="{257FE9B6-BE35-DA49-899E-CBB5F540C72E}" type="presParOf" srcId="{B05E1F23-4864-1440-96D2-488E821555E4}" destId="{DEA73F16-C081-2040-B1BE-0EC56E40994A}" srcOrd="1" destOrd="0" presId="urn:microsoft.com/office/officeart/2005/8/layout/radial1"/>
    <dgm:cxn modelId="{469AAA9D-B52B-824D-BCBC-195B2B6E7017}" type="presParOf" srcId="{DEA73F16-C081-2040-B1BE-0EC56E40994A}" destId="{30FF4980-CFF6-2645-B978-7944095CAB1C}" srcOrd="0" destOrd="0" presId="urn:microsoft.com/office/officeart/2005/8/layout/radial1"/>
    <dgm:cxn modelId="{754E05C7-A313-4A49-B0BC-0DFE5AB87D79}" type="presParOf" srcId="{B05E1F23-4864-1440-96D2-488E821555E4}" destId="{C35017E3-88B1-C042-ABA2-90E45AB23F62}" srcOrd="2" destOrd="0" presId="urn:microsoft.com/office/officeart/2005/8/layout/radial1"/>
    <dgm:cxn modelId="{7CB04D9D-BFE5-E942-A421-540DD8E0C911}" type="presParOf" srcId="{B05E1F23-4864-1440-96D2-488E821555E4}" destId="{7C20ED1D-E235-1B40-ADB4-8BD9AB5605B7}" srcOrd="3" destOrd="0" presId="urn:microsoft.com/office/officeart/2005/8/layout/radial1"/>
    <dgm:cxn modelId="{AF4E203D-C209-634C-9FCF-EEA6F0650F42}" type="presParOf" srcId="{7C20ED1D-E235-1B40-ADB4-8BD9AB5605B7}" destId="{9A0C8BFC-7C7C-6341-88B7-8BC334002C77}" srcOrd="0" destOrd="0" presId="urn:microsoft.com/office/officeart/2005/8/layout/radial1"/>
    <dgm:cxn modelId="{262B51BC-CB7F-A94E-9DDD-D70BF661B6CE}" type="presParOf" srcId="{B05E1F23-4864-1440-96D2-488E821555E4}" destId="{64FE8781-68E7-FA4A-88C5-D6D116B76A0B}" srcOrd="4" destOrd="0" presId="urn:microsoft.com/office/officeart/2005/8/layout/radial1"/>
    <dgm:cxn modelId="{B4FF9F17-D7C8-7443-A278-A812D09645D4}" type="presParOf" srcId="{B05E1F23-4864-1440-96D2-488E821555E4}" destId="{ED35FFDE-881A-874C-A432-CD05A1EF8147}" srcOrd="5" destOrd="0" presId="urn:microsoft.com/office/officeart/2005/8/layout/radial1"/>
    <dgm:cxn modelId="{A92842A4-CB22-1941-AB39-C250CF0FA410}" type="presParOf" srcId="{ED35FFDE-881A-874C-A432-CD05A1EF8147}" destId="{07E406C6-0CD1-6944-B3EB-59ECFEF06A80}" srcOrd="0" destOrd="0" presId="urn:microsoft.com/office/officeart/2005/8/layout/radial1"/>
    <dgm:cxn modelId="{DCF0E467-4FFC-1145-AB85-E28264F074AD}" type="presParOf" srcId="{B05E1F23-4864-1440-96D2-488E821555E4}" destId="{460CAD3A-C003-0040-A054-955822CB922A}" srcOrd="6" destOrd="0" presId="urn:microsoft.com/office/officeart/2005/8/layout/radial1"/>
    <dgm:cxn modelId="{201F5191-A19C-284E-8D5B-467362282D01}" type="presParOf" srcId="{B05E1F23-4864-1440-96D2-488E821555E4}" destId="{A30A3009-21D9-ED40-A3BE-8872B3FAE556}" srcOrd="7" destOrd="0" presId="urn:microsoft.com/office/officeart/2005/8/layout/radial1"/>
    <dgm:cxn modelId="{639961B9-7C57-FA4A-93FE-32FA3C0FB90A}" type="presParOf" srcId="{A30A3009-21D9-ED40-A3BE-8872B3FAE556}" destId="{AE588649-E967-7A4E-ACF6-0AC9C9E95ABC}" srcOrd="0" destOrd="0" presId="urn:microsoft.com/office/officeart/2005/8/layout/radial1"/>
    <dgm:cxn modelId="{D326A5FE-F810-AC43-A5C0-0D96406609A1}" type="presParOf" srcId="{B05E1F23-4864-1440-96D2-488E821555E4}" destId="{60BAA35D-CB8A-254E-B667-E14DBA61A62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B8DE3A-B2DB-3846-BA88-D41F80EEAF68}" type="doc">
      <dgm:prSet loTypeId="urn:microsoft.com/office/officeart/2005/8/layout/radial1" loCatId="" qsTypeId="urn:microsoft.com/office/officeart/2005/8/quickstyle/simple1" qsCatId="simple" csTypeId="urn:microsoft.com/office/officeart/2005/8/colors/accent4_4" csCatId="accent4" phldr="1"/>
      <dgm:spPr/>
      <dgm:t>
        <a:bodyPr/>
        <a:lstStyle/>
        <a:p>
          <a:endParaRPr lang="en-GB"/>
        </a:p>
      </dgm:t>
    </dgm:pt>
    <dgm:pt modelId="{3CC98D9F-5215-074A-B953-CF75C2892021}">
      <dgm:prSet phldrT="[Text]" custT="1"/>
      <dgm:spPr/>
      <dgm:t>
        <a:bodyPr/>
        <a:lstStyle/>
        <a:p>
          <a:r>
            <a:rPr lang="en-GB" sz="2000" dirty="0" err="1"/>
            <a:t>Traferimento</a:t>
          </a:r>
          <a:endParaRPr lang="en-GB" sz="2000" dirty="0"/>
        </a:p>
      </dgm:t>
    </dgm:pt>
    <dgm:pt modelId="{F0BA5BA6-31ED-7847-AE99-814711C25A29}" type="parTrans" cxnId="{726E3714-AF1E-CB41-90C8-E280EA395F0D}">
      <dgm:prSet/>
      <dgm:spPr/>
      <dgm:t>
        <a:bodyPr/>
        <a:lstStyle/>
        <a:p>
          <a:endParaRPr lang="en-GB"/>
        </a:p>
      </dgm:t>
    </dgm:pt>
    <dgm:pt modelId="{47B52208-2EE2-B34A-91BA-656134490C7F}" type="sibTrans" cxnId="{726E3714-AF1E-CB41-90C8-E280EA395F0D}">
      <dgm:prSet/>
      <dgm:spPr/>
      <dgm:t>
        <a:bodyPr/>
        <a:lstStyle/>
        <a:p>
          <a:endParaRPr lang="en-GB"/>
        </a:p>
      </dgm:t>
    </dgm:pt>
    <dgm:pt modelId="{8C9A30CF-CBCC-BE41-8F29-8A88030682DA}">
      <dgm:prSet phldrT="[Text]"/>
      <dgm:spPr>
        <a:solidFill>
          <a:schemeClr val="accent6">
            <a:lumMod val="40000"/>
            <a:lumOff val="60000"/>
          </a:schemeClr>
        </a:solidFill>
      </dgm:spPr>
      <dgm:t>
        <a:bodyPr/>
        <a:lstStyle/>
        <a:p>
          <a:r>
            <a:rPr lang="en-GB" dirty="0">
              <a:solidFill>
                <a:sysClr val="windowText" lastClr="000000"/>
              </a:solidFill>
            </a:rPr>
            <a:t>E1</a:t>
          </a:r>
        </a:p>
      </dgm:t>
    </dgm:pt>
    <dgm:pt modelId="{FBF35D1A-1AA5-3543-9A2B-F540C27FC1ED}" type="parTrans" cxnId="{1F49F360-AC57-BD49-8978-7E540874DD38}">
      <dgm:prSet/>
      <dgm:spPr/>
      <dgm:t>
        <a:bodyPr/>
        <a:lstStyle/>
        <a:p>
          <a:endParaRPr lang="en-GB"/>
        </a:p>
      </dgm:t>
    </dgm:pt>
    <dgm:pt modelId="{E400EEBD-A947-534E-B883-1744D3356D28}" type="sibTrans" cxnId="{1F49F360-AC57-BD49-8978-7E540874DD38}">
      <dgm:prSet/>
      <dgm:spPr/>
      <dgm:t>
        <a:bodyPr/>
        <a:lstStyle/>
        <a:p>
          <a:endParaRPr lang="en-GB"/>
        </a:p>
      </dgm:t>
    </dgm:pt>
    <dgm:pt modelId="{05687687-B9F5-A240-9F98-6925F15A7084}">
      <dgm:prSet phldrT="[Text]"/>
      <dgm:spPr>
        <a:solidFill>
          <a:schemeClr val="accent2">
            <a:lumMod val="60000"/>
            <a:lumOff val="40000"/>
          </a:schemeClr>
        </a:solidFill>
      </dgm:spPr>
      <dgm:t>
        <a:bodyPr/>
        <a:lstStyle/>
        <a:p>
          <a:r>
            <a:rPr lang="en-GB" dirty="0">
              <a:solidFill>
                <a:sysClr val="windowText" lastClr="000000"/>
              </a:solidFill>
            </a:rPr>
            <a:t>E1</a:t>
          </a:r>
        </a:p>
      </dgm:t>
    </dgm:pt>
    <dgm:pt modelId="{8BFE0088-28FD-8044-94B3-3F589CD0809A}" type="parTrans" cxnId="{CEA8AE6D-BD93-6F44-BC13-DC21CD879EC3}">
      <dgm:prSet/>
      <dgm:spPr/>
      <dgm:t>
        <a:bodyPr/>
        <a:lstStyle/>
        <a:p>
          <a:endParaRPr lang="en-GB"/>
        </a:p>
      </dgm:t>
    </dgm:pt>
    <dgm:pt modelId="{6509BD47-F410-FF49-9463-66D36DCB3EDB}" type="sibTrans" cxnId="{CEA8AE6D-BD93-6F44-BC13-DC21CD879EC3}">
      <dgm:prSet/>
      <dgm:spPr/>
      <dgm:t>
        <a:bodyPr/>
        <a:lstStyle/>
        <a:p>
          <a:endParaRPr lang="en-GB"/>
        </a:p>
      </dgm:t>
    </dgm:pt>
    <dgm:pt modelId="{21820A90-7B11-AD4E-A6BC-581C348B0510}">
      <dgm:prSet phldrT="[Text]"/>
      <dgm:spPr>
        <a:solidFill>
          <a:schemeClr val="accent2">
            <a:lumMod val="60000"/>
            <a:lumOff val="40000"/>
          </a:schemeClr>
        </a:solidFill>
      </dgm:spPr>
      <dgm:t>
        <a:bodyPr/>
        <a:lstStyle/>
        <a:p>
          <a:r>
            <a:rPr lang="en-GB" dirty="0">
              <a:solidFill>
                <a:sysClr val="windowText" lastClr="000000"/>
              </a:solidFill>
            </a:rPr>
            <a:t>E5</a:t>
          </a:r>
        </a:p>
      </dgm:t>
    </dgm:pt>
    <dgm:pt modelId="{F3B93993-1302-5747-974F-7968A9CF94D0}" type="parTrans" cxnId="{0212DD24-07D8-F147-A495-F04040A270DB}">
      <dgm:prSet/>
      <dgm:spPr/>
      <dgm:t>
        <a:bodyPr/>
        <a:lstStyle/>
        <a:p>
          <a:endParaRPr lang="en-GB"/>
        </a:p>
      </dgm:t>
    </dgm:pt>
    <dgm:pt modelId="{BE687178-8F1C-AB4A-BC5E-BB73E7371AFA}" type="sibTrans" cxnId="{0212DD24-07D8-F147-A495-F04040A270DB}">
      <dgm:prSet/>
      <dgm:spPr/>
      <dgm:t>
        <a:bodyPr/>
        <a:lstStyle/>
        <a:p>
          <a:endParaRPr lang="en-GB"/>
        </a:p>
      </dgm:t>
    </dgm:pt>
    <dgm:pt modelId="{3F543F45-F41C-8C4F-B520-76B1DFAA871A}">
      <dgm:prSet phldrT="[Text]"/>
      <dgm:spPr>
        <a:solidFill>
          <a:schemeClr val="accent6">
            <a:lumMod val="40000"/>
            <a:lumOff val="60000"/>
          </a:schemeClr>
        </a:solidFill>
      </dgm:spPr>
      <dgm:t>
        <a:bodyPr/>
        <a:lstStyle/>
        <a:p>
          <a:r>
            <a:rPr lang="en-GB" dirty="0">
              <a:solidFill>
                <a:sysClr val="windowText" lastClr="000000"/>
              </a:solidFill>
            </a:rPr>
            <a:t>E5</a:t>
          </a:r>
        </a:p>
      </dgm:t>
    </dgm:pt>
    <dgm:pt modelId="{32B7EE6C-E73D-0C49-AC57-02361F22BDAC}" type="parTrans" cxnId="{0C48731D-AADD-7D4C-A4D5-D3586374E316}">
      <dgm:prSet/>
      <dgm:spPr/>
      <dgm:t>
        <a:bodyPr/>
        <a:lstStyle/>
        <a:p>
          <a:endParaRPr lang="en-GB"/>
        </a:p>
      </dgm:t>
    </dgm:pt>
    <dgm:pt modelId="{D08866C5-5A07-FD4F-9E9A-7BB9F77CFB31}" type="sibTrans" cxnId="{0C48731D-AADD-7D4C-A4D5-D3586374E316}">
      <dgm:prSet/>
      <dgm:spPr/>
      <dgm:t>
        <a:bodyPr/>
        <a:lstStyle/>
        <a:p>
          <a:endParaRPr lang="en-GB"/>
        </a:p>
      </dgm:t>
    </dgm:pt>
    <dgm:pt modelId="{6F41D9E5-C218-B04F-A47C-B406ED5D4692}" type="pres">
      <dgm:prSet presAssocID="{47B8DE3A-B2DB-3846-BA88-D41F80EEAF68}" presName="cycle" presStyleCnt="0">
        <dgm:presLayoutVars>
          <dgm:chMax val="1"/>
          <dgm:dir/>
          <dgm:animLvl val="ctr"/>
          <dgm:resizeHandles val="exact"/>
        </dgm:presLayoutVars>
      </dgm:prSet>
      <dgm:spPr/>
    </dgm:pt>
    <dgm:pt modelId="{47E2FEA0-0C7F-CD43-BEDC-232F4881FBE0}" type="pres">
      <dgm:prSet presAssocID="{3CC98D9F-5215-074A-B953-CF75C2892021}" presName="centerShape" presStyleLbl="node0" presStyleIdx="0" presStyleCnt="1" custScaleX="138435" custScaleY="133628"/>
      <dgm:spPr/>
    </dgm:pt>
    <dgm:pt modelId="{7287788C-F2DE-7A49-A27A-787B286556DA}" type="pres">
      <dgm:prSet presAssocID="{FBF35D1A-1AA5-3543-9A2B-F540C27FC1ED}" presName="Name9" presStyleLbl="parChTrans1D2" presStyleIdx="0" presStyleCnt="4"/>
      <dgm:spPr/>
    </dgm:pt>
    <dgm:pt modelId="{90C314A0-B98A-E340-9443-7ED641DA1A6E}" type="pres">
      <dgm:prSet presAssocID="{FBF35D1A-1AA5-3543-9A2B-F540C27FC1ED}" presName="connTx" presStyleLbl="parChTrans1D2" presStyleIdx="0" presStyleCnt="4"/>
      <dgm:spPr/>
    </dgm:pt>
    <dgm:pt modelId="{F0076371-C107-294D-BD75-C47FAF0E007A}" type="pres">
      <dgm:prSet presAssocID="{8C9A30CF-CBCC-BE41-8F29-8A88030682DA}" presName="node" presStyleLbl="node1" presStyleIdx="0" presStyleCnt="4" custRadScaleRad="123217">
        <dgm:presLayoutVars>
          <dgm:bulletEnabled val="1"/>
        </dgm:presLayoutVars>
      </dgm:prSet>
      <dgm:spPr/>
    </dgm:pt>
    <dgm:pt modelId="{967558DF-A121-AE4F-A0A5-002675FB6A80}" type="pres">
      <dgm:prSet presAssocID="{8BFE0088-28FD-8044-94B3-3F589CD0809A}" presName="Name9" presStyleLbl="parChTrans1D2" presStyleIdx="1" presStyleCnt="4"/>
      <dgm:spPr/>
    </dgm:pt>
    <dgm:pt modelId="{18ED6C0B-6EDA-F14C-8933-B23EF2C7A186}" type="pres">
      <dgm:prSet presAssocID="{8BFE0088-28FD-8044-94B3-3F589CD0809A}" presName="connTx" presStyleLbl="parChTrans1D2" presStyleIdx="1" presStyleCnt="4"/>
      <dgm:spPr/>
    </dgm:pt>
    <dgm:pt modelId="{132A245A-CCE1-1F45-9D81-CF648EB94535}" type="pres">
      <dgm:prSet presAssocID="{05687687-B9F5-A240-9F98-6925F15A7084}" presName="node" presStyleLbl="node1" presStyleIdx="1" presStyleCnt="4" custRadScaleRad="126883" custRadScaleInc="0">
        <dgm:presLayoutVars>
          <dgm:bulletEnabled val="1"/>
        </dgm:presLayoutVars>
      </dgm:prSet>
      <dgm:spPr/>
    </dgm:pt>
    <dgm:pt modelId="{57AAD107-D374-FD49-8A78-8BC69EF5E80C}" type="pres">
      <dgm:prSet presAssocID="{F3B93993-1302-5747-974F-7968A9CF94D0}" presName="Name9" presStyleLbl="parChTrans1D2" presStyleIdx="2" presStyleCnt="4"/>
      <dgm:spPr/>
    </dgm:pt>
    <dgm:pt modelId="{58058EEA-EC4E-8549-BAE0-03A8EBB4D17A}" type="pres">
      <dgm:prSet presAssocID="{F3B93993-1302-5747-974F-7968A9CF94D0}" presName="connTx" presStyleLbl="parChTrans1D2" presStyleIdx="2" presStyleCnt="4"/>
      <dgm:spPr/>
    </dgm:pt>
    <dgm:pt modelId="{7755A5C5-0E70-8449-A4B0-4AEF0D2F4498}" type="pres">
      <dgm:prSet presAssocID="{21820A90-7B11-AD4E-A6BC-581C348B0510}" presName="node" presStyleLbl="node1" presStyleIdx="2" presStyleCnt="4">
        <dgm:presLayoutVars>
          <dgm:bulletEnabled val="1"/>
        </dgm:presLayoutVars>
      </dgm:prSet>
      <dgm:spPr/>
    </dgm:pt>
    <dgm:pt modelId="{CE2DE29E-1B61-0D4E-867D-AA51C60673C7}" type="pres">
      <dgm:prSet presAssocID="{32B7EE6C-E73D-0C49-AC57-02361F22BDAC}" presName="Name9" presStyleLbl="parChTrans1D2" presStyleIdx="3" presStyleCnt="4"/>
      <dgm:spPr/>
    </dgm:pt>
    <dgm:pt modelId="{E7B3D221-C400-D149-B51A-E251FC9CF22E}" type="pres">
      <dgm:prSet presAssocID="{32B7EE6C-E73D-0C49-AC57-02361F22BDAC}" presName="connTx" presStyleLbl="parChTrans1D2" presStyleIdx="3" presStyleCnt="4"/>
      <dgm:spPr/>
    </dgm:pt>
    <dgm:pt modelId="{1F4DD035-6CB1-E146-8609-585BB6848903}" type="pres">
      <dgm:prSet presAssocID="{3F543F45-F41C-8C4F-B520-76B1DFAA871A}" presName="node" presStyleLbl="node1" presStyleIdx="3" presStyleCnt="4" custRadScaleRad="134826" custRadScaleInc="0">
        <dgm:presLayoutVars>
          <dgm:bulletEnabled val="1"/>
        </dgm:presLayoutVars>
      </dgm:prSet>
      <dgm:spPr/>
    </dgm:pt>
  </dgm:ptLst>
  <dgm:cxnLst>
    <dgm:cxn modelId="{F9E1A604-9ADC-1048-ACCF-A6F492EA1861}" type="presOf" srcId="{21820A90-7B11-AD4E-A6BC-581C348B0510}" destId="{7755A5C5-0E70-8449-A4B0-4AEF0D2F4498}" srcOrd="0" destOrd="0" presId="urn:microsoft.com/office/officeart/2005/8/layout/radial1"/>
    <dgm:cxn modelId="{726E3714-AF1E-CB41-90C8-E280EA395F0D}" srcId="{47B8DE3A-B2DB-3846-BA88-D41F80EEAF68}" destId="{3CC98D9F-5215-074A-B953-CF75C2892021}" srcOrd="0" destOrd="0" parTransId="{F0BA5BA6-31ED-7847-AE99-814711C25A29}" sibTransId="{47B52208-2EE2-B34A-91BA-656134490C7F}"/>
    <dgm:cxn modelId="{0C48731D-AADD-7D4C-A4D5-D3586374E316}" srcId="{3CC98D9F-5215-074A-B953-CF75C2892021}" destId="{3F543F45-F41C-8C4F-B520-76B1DFAA871A}" srcOrd="3" destOrd="0" parTransId="{32B7EE6C-E73D-0C49-AC57-02361F22BDAC}" sibTransId="{D08866C5-5A07-FD4F-9E9A-7BB9F77CFB31}"/>
    <dgm:cxn modelId="{EF6A361F-FE5F-964E-AD96-B6F7E98E075F}" type="presOf" srcId="{8BFE0088-28FD-8044-94B3-3F589CD0809A}" destId="{967558DF-A121-AE4F-A0A5-002675FB6A80}" srcOrd="0" destOrd="0" presId="urn:microsoft.com/office/officeart/2005/8/layout/radial1"/>
    <dgm:cxn modelId="{0212DD24-07D8-F147-A495-F04040A270DB}" srcId="{3CC98D9F-5215-074A-B953-CF75C2892021}" destId="{21820A90-7B11-AD4E-A6BC-581C348B0510}" srcOrd="2" destOrd="0" parTransId="{F3B93993-1302-5747-974F-7968A9CF94D0}" sibTransId="{BE687178-8F1C-AB4A-BC5E-BB73E7371AFA}"/>
    <dgm:cxn modelId="{6BE01925-1F06-B447-AE8C-B5B2325AD0F8}" type="presOf" srcId="{F3B93993-1302-5747-974F-7968A9CF94D0}" destId="{57AAD107-D374-FD49-8A78-8BC69EF5E80C}" srcOrd="0" destOrd="0" presId="urn:microsoft.com/office/officeart/2005/8/layout/radial1"/>
    <dgm:cxn modelId="{CB6F412E-A3FA-C44D-9EB5-058493B8380B}" type="presOf" srcId="{3F543F45-F41C-8C4F-B520-76B1DFAA871A}" destId="{1F4DD035-6CB1-E146-8609-585BB6848903}" srcOrd="0" destOrd="0" presId="urn:microsoft.com/office/officeart/2005/8/layout/radial1"/>
    <dgm:cxn modelId="{2D3AC94B-7E59-324C-A5CC-D92561CF0768}" type="presOf" srcId="{47B8DE3A-B2DB-3846-BA88-D41F80EEAF68}" destId="{6F41D9E5-C218-B04F-A47C-B406ED5D4692}" srcOrd="0" destOrd="0" presId="urn:microsoft.com/office/officeart/2005/8/layout/radial1"/>
    <dgm:cxn modelId="{AF97865C-93BA-EC43-90DD-69F90F1924C2}" type="presOf" srcId="{05687687-B9F5-A240-9F98-6925F15A7084}" destId="{132A245A-CCE1-1F45-9D81-CF648EB94535}" srcOrd="0" destOrd="0" presId="urn:microsoft.com/office/officeart/2005/8/layout/radial1"/>
    <dgm:cxn modelId="{1F49F360-AC57-BD49-8978-7E540874DD38}" srcId="{3CC98D9F-5215-074A-B953-CF75C2892021}" destId="{8C9A30CF-CBCC-BE41-8F29-8A88030682DA}" srcOrd="0" destOrd="0" parTransId="{FBF35D1A-1AA5-3543-9A2B-F540C27FC1ED}" sibTransId="{E400EEBD-A947-534E-B883-1744D3356D28}"/>
    <dgm:cxn modelId="{CEA8AE6D-BD93-6F44-BC13-DC21CD879EC3}" srcId="{3CC98D9F-5215-074A-B953-CF75C2892021}" destId="{05687687-B9F5-A240-9F98-6925F15A7084}" srcOrd="1" destOrd="0" parTransId="{8BFE0088-28FD-8044-94B3-3F589CD0809A}" sibTransId="{6509BD47-F410-FF49-9463-66D36DCB3EDB}"/>
    <dgm:cxn modelId="{6607E66D-6CDD-8542-94C0-59DE59AA058B}" type="presOf" srcId="{8C9A30CF-CBCC-BE41-8F29-8A88030682DA}" destId="{F0076371-C107-294D-BD75-C47FAF0E007A}" srcOrd="0" destOrd="0" presId="urn:microsoft.com/office/officeart/2005/8/layout/radial1"/>
    <dgm:cxn modelId="{3CD68880-D9FE-C244-9B7B-4BACD1EBAFF5}" type="presOf" srcId="{3CC98D9F-5215-074A-B953-CF75C2892021}" destId="{47E2FEA0-0C7F-CD43-BEDC-232F4881FBE0}" srcOrd="0" destOrd="0" presId="urn:microsoft.com/office/officeart/2005/8/layout/radial1"/>
    <dgm:cxn modelId="{2FE27684-5633-2C43-94CC-C98D6C9A1155}" type="presOf" srcId="{FBF35D1A-1AA5-3543-9A2B-F540C27FC1ED}" destId="{7287788C-F2DE-7A49-A27A-787B286556DA}" srcOrd="0" destOrd="0" presId="urn:microsoft.com/office/officeart/2005/8/layout/radial1"/>
    <dgm:cxn modelId="{4C006498-CD1B-064D-B128-E7BD1415F47B}" type="presOf" srcId="{F3B93993-1302-5747-974F-7968A9CF94D0}" destId="{58058EEA-EC4E-8549-BAE0-03A8EBB4D17A}" srcOrd="1" destOrd="0" presId="urn:microsoft.com/office/officeart/2005/8/layout/radial1"/>
    <dgm:cxn modelId="{207897BB-EA3B-BD45-9963-401F2805DB51}" type="presOf" srcId="{8BFE0088-28FD-8044-94B3-3F589CD0809A}" destId="{18ED6C0B-6EDA-F14C-8933-B23EF2C7A186}" srcOrd="1" destOrd="0" presId="urn:microsoft.com/office/officeart/2005/8/layout/radial1"/>
    <dgm:cxn modelId="{538FB0C0-6ED9-9747-B155-0938A4E95BFF}" type="presOf" srcId="{FBF35D1A-1AA5-3543-9A2B-F540C27FC1ED}" destId="{90C314A0-B98A-E340-9443-7ED641DA1A6E}" srcOrd="1" destOrd="0" presId="urn:microsoft.com/office/officeart/2005/8/layout/radial1"/>
    <dgm:cxn modelId="{2FBD13D9-18A4-6546-B5E0-A29FE01E485A}" type="presOf" srcId="{32B7EE6C-E73D-0C49-AC57-02361F22BDAC}" destId="{CE2DE29E-1B61-0D4E-867D-AA51C60673C7}" srcOrd="0" destOrd="0" presId="urn:microsoft.com/office/officeart/2005/8/layout/radial1"/>
    <dgm:cxn modelId="{F92D06E8-448A-0945-8212-DAAC9F69D194}" type="presOf" srcId="{32B7EE6C-E73D-0C49-AC57-02361F22BDAC}" destId="{E7B3D221-C400-D149-B51A-E251FC9CF22E}" srcOrd="1" destOrd="0" presId="urn:microsoft.com/office/officeart/2005/8/layout/radial1"/>
    <dgm:cxn modelId="{F92452D1-3590-A549-BE3A-AF49EEAA78A4}" type="presParOf" srcId="{6F41D9E5-C218-B04F-A47C-B406ED5D4692}" destId="{47E2FEA0-0C7F-CD43-BEDC-232F4881FBE0}" srcOrd="0" destOrd="0" presId="urn:microsoft.com/office/officeart/2005/8/layout/radial1"/>
    <dgm:cxn modelId="{C367C789-3907-5E45-BF4A-69C83FC83B08}" type="presParOf" srcId="{6F41D9E5-C218-B04F-A47C-B406ED5D4692}" destId="{7287788C-F2DE-7A49-A27A-787B286556DA}" srcOrd="1" destOrd="0" presId="urn:microsoft.com/office/officeart/2005/8/layout/radial1"/>
    <dgm:cxn modelId="{CFC38A27-F8BE-F443-93B3-1EB5C4C46D8C}" type="presParOf" srcId="{7287788C-F2DE-7A49-A27A-787B286556DA}" destId="{90C314A0-B98A-E340-9443-7ED641DA1A6E}" srcOrd="0" destOrd="0" presId="urn:microsoft.com/office/officeart/2005/8/layout/radial1"/>
    <dgm:cxn modelId="{5D1421DB-D474-B64D-B271-FA631EC5EBAE}" type="presParOf" srcId="{6F41D9E5-C218-B04F-A47C-B406ED5D4692}" destId="{F0076371-C107-294D-BD75-C47FAF0E007A}" srcOrd="2" destOrd="0" presId="urn:microsoft.com/office/officeart/2005/8/layout/radial1"/>
    <dgm:cxn modelId="{A904D299-21A0-FD4C-A6AD-6D3A73202085}" type="presParOf" srcId="{6F41D9E5-C218-B04F-A47C-B406ED5D4692}" destId="{967558DF-A121-AE4F-A0A5-002675FB6A80}" srcOrd="3" destOrd="0" presId="urn:microsoft.com/office/officeart/2005/8/layout/radial1"/>
    <dgm:cxn modelId="{8E7D794A-E804-5446-B2ED-BB8810A058E4}" type="presParOf" srcId="{967558DF-A121-AE4F-A0A5-002675FB6A80}" destId="{18ED6C0B-6EDA-F14C-8933-B23EF2C7A186}" srcOrd="0" destOrd="0" presId="urn:microsoft.com/office/officeart/2005/8/layout/radial1"/>
    <dgm:cxn modelId="{82AB1E5B-4528-2C4E-818E-CD8C120E91E2}" type="presParOf" srcId="{6F41D9E5-C218-B04F-A47C-B406ED5D4692}" destId="{132A245A-CCE1-1F45-9D81-CF648EB94535}" srcOrd="4" destOrd="0" presId="urn:microsoft.com/office/officeart/2005/8/layout/radial1"/>
    <dgm:cxn modelId="{DD91BECA-1B83-3F4A-9536-C998FA0B5FB2}" type="presParOf" srcId="{6F41D9E5-C218-B04F-A47C-B406ED5D4692}" destId="{57AAD107-D374-FD49-8A78-8BC69EF5E80C}" srcOrd="5" destOrd="0" presId="urn:microsoft.com/office/officeart/2005/8/layout/radial1"/>
    <dgm:cxn modelId="{6FB11DAE-7838-304C-A485-169A3156329F}" type="presParOf" srcId="{57AAD107-D374-FD49-8A78-8BC69EF5E80C}" destId="{58058EEA-EC4E-8549-BAE0-03A8EBB4D17A}" srcOrd="0" destOrd="0" presId="urn:microsoft.com/office/officeart/2005/8/layout/radial1"/>
    <dgm:cxn modelId="{38E4CBBF-AD50-EC4F-98A6-99119DEB74D1}" type="presParOf" srcId="{6F41D9E5-C218-B04F-A47C-B406ED5D4692}" destId="{7755A5C5-0E70-8449-A4B0-4AEF0D2F4498}" srcOrd="6" destOrd="0" presId="urn:microsoft.com/office/officeart/2005/8/layout/radial1"/>
    <dgm:cxn modelId="{5A458677-0057-294A-85C5-62C65F8EBFBD}" type="presParOf" srcId="{6F41D9E5-C218-B04F-A47C-B406ED5D4692}" destId="{CE2DE29E-1B61-0D4E-867D-AA51C60673C7}" srcOrd="7" destOrd="0" presId="urn:microsoft.com/office/officeart/2005/8/layout/radial1"/>
    <dgm:cxn modelId="{A4FE248A-2F83-6649-9324-DB0C42EA7A5E}" type="presParOf" srcId="{CE2DE29E-1B61-0D4E-867D-AA51C60673C7}" destId="{E7B3D221-C400-D149-B51A-E251FC9CF22E}" srcOrd="0" destOrd="0" presId="urn:microsoft.com/office/officeart/2005/8/layout/radial1"/>
    <dgm:cxn modelId="{47031A0C-A7F4-1643-AEBB-EE6DA5AFE3E8}" type="presParOf" srcId="{6F41D9E5-C218-B04F-A47C-B406ED5D4692}" destId="{1F4DD035-6CB1-E146-8609-585BB684890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7C2C33-0CDA-F34C-8223-45CC6B2151D8}" type="doc">
      <dgm:prSet loTypeId="urn:microsoft.com/office/officeart/2005/8/layout/radial1" loCatId="" qsTypeId="urn:microsoft.com/office/officeart/2005/8/quickstyle/simple1" qsCatId="simple" csTypeId="urn:microsoft.com/office/officeart/2005/8/colors/accent4_4" csCatId="accent4" phldr="1"/>
      <dgm:spPr/>
      <dgm:t>
        <a:bodyPr/>
        <a:lstStyle/>
        <a:p>
          <a:endParaRPr lang="en-GB"/>
        </a:p>
      </dgm:t>
    </dgm:pt>
    <dgm:pt modelId="{7F72202C-054D-8F4A-98F7-A300EC312629}">
      <dgm:prSet phldrT="[Text]"/>
      <dgm:spPr/>
      <dgm:t>
        <a:bodyPr/>
        <a:lstStyle/>
        <a:p>
          <a:r>
            <a:rPr lang="en-GB" dirty="0" err="1"/>
            <a:t>Pratica</a:t>
          </a:r>
          <a:r>
            <a:rPr lang="en-GB" dirty="0"/>
            <a:t> </a:t>
          </a:r>
          <a:r>
            <a:rPr lang="en-GB" dirty="0" err="1"/>
            <a:t>didattica</a:t>
          </a:r>
          <a:endParaRPr lang="en-GB" dirty="0"/>
        </a:p>
      </dgm:t>
    </dgm:pt>
    <dgm:pt modelId="{58E73A56-8E6B-8A42-87B2-2740B3D81F06}" type="parTrans" cxnId="{34F7409B-4209-CC42-9F85-70D70468B328}">
      <dgm:prSet/>
      <dgm:spPr/>
      <dgm:t>
        <a:bodyPr/>
        <a:lstStyle/>
        <a:p>
          <a:endParaRPr lang="en-GB"/>
        </a:p>
      </dgm:t>
    </dgm:pt>
    <dgm:pt modelId="{70A2323C-7B50-9A41-B0E8-3BF614CC9F73}" type="sibTrans" cxnId="{34F7409B-4209-CC42-9F85-70D70468B328}">
      <dgm:prSet/>
      <dgm:spPr/>
      <dgm:t>
        <a:bodyPr/>
        <a:lstStyle/>
        <a:p>
          <a:endParaRPr lang="en-GB"/>
        </a:p>
      </dgm:t>
    </dgm:pt>
    <dgm:pt modelId="{D72E5433-F2CD-4C43-AA91-5F422473608A}">
      <dgm:prSet phldrT="[Text]"/>
      <dgm:spPr>
        <a:solidFill>
          <a:schemeClr val="accent6">
            <a:lumMod val="40000"/>
            <a:lumOff val="60000"/>
          </a:schemeClr>
        </a:solidFill>
      </dgm:spPr>
      <dgm:t>
        <a:bodyPr/>
        <a:lstStyle/>
        <a:p>
          <a:r>
            <a:rPr lang="en-GB" dirty="0">
              <a:solidFill>
                <a:sysClr val="windowText" lastClr="000000"/>
              </a:solidFill>
            </a:rPr>
            <a:t>E1</a:t>
          </a:r>
        </a:p>
      </dgm:t>
    </dgm:pt>
    <dgm:pt modelId="{43159902-C25F-CD48-A807-5360238E6E87}" type="parTrans" cxnId="{61DA5274-2D21-B84C-A545-678647A743B1}">
      <dgm:prSet/>
      <dgm:spPr/>
      <dgm:t>
        <a:bodyPr/>
        <a:lstStyle/>
        <a:p>
          <a:endParaRPr lang="en-GB"/>
        </a:p>
      </dgm:t>
    </dgm:pt>
    <dgm:pt modelId="{70778390-9D98-A344-AAC5-1248986DF277}" type="sibTrans" cxnId="{61DA5274-2D21-B84C-A545-678647A743B1}">
      <dgm:prSet/>
      <dgm:spPr/>
      <dgm:t>
        <a:bodyPr/>
        <a:lstStyle/>
        <a:p>
          <a:endParaRPr lang="en-GB"/>
        </a:p>
      </dgm:t>
    </dgm:pt>
    <dgm:pt modelId="{6EA5C389-DE05-8A44-8C4B-9C2ABA762D47}">
      <dgm:prSet phldrT="[Text]"/>
      <dgm:spPr>
        <a:solidFill>
          <a:schemeClr val="accent6">
            <a:lumMod val="40000"/>
            <a:lumOff val="60000"/>
          </a:schemeClr>
        </a:solidFill>
      </dgm:spPr>
      <dgm:t>
        <a:bodyPr/>
        <a:lstStyle/>
        <a:p>
          <a:r>
            <a:rPr lang="en-GB" dirty="0">
              <a:solidFill>
                <a:sysClr val="windowText" lastClr="000000"/>
              </a:solidFill>
            </a:rPr>
            <a:t>E3</a:t>
          </a:r>
        </a:p>
      </dgm:t>
    </dgm:pt>
    <dgm:pt modelId="{E144FE2B-5C8B-0641-AF0E-4BA22E7D4F41}" type="parTrans" cxnId="{360AC71C-4F1D-2B4C-8233-C107B7B42D3D}">
      <dgm:prSet/>
      <dgm:spPr/>
      <dgm:t>
        <a:bodyPr/>
        <a:lstStyle/>
        <a:p>
          <a:endParaRPr lang="en-GB"/>
        </a:p>
      </dgm:t>
    </dgm:pt>
    <dgm:pt modelId="{14DE7EA0-5003-774D-A96C-4C0FE9E0D0D2}" type="sibTrans" cxnId="{360AC71C-4F1D-2B4C-8233-C107B7B42D3D}">
      <dgm:prSet/>
      <dgm:spPr/>
      <dgm:t>
        <a:bodyPr/>
        <a:lstStyle/>
        <a:p>
          <a:endParaRPr lang="en-GB"/>
        </a:p>
      </dgm:t>
    </dgm:pt>
    <dgm:pt modelId="{3C37550A-B7DA-614F-B71F-3CE1A152F77D}">
      <dgm:prSet phldrT="[Text]"/>
      <dgm:spPr>
        <a:solidFill>
          <a:schemeClr val="accent2">
            <a:lumMod val="60000"/>
            <a:lumOff val="40000"/>
          </a:schemeClr>
        </a:solidFill>
      </dgm:spPr>
      <dgm:t>
        <a:bodyPr/>
        <a:lstStyle/>
        <a:p>
          <a:r>
            <a:rPr lang="en-GB" dirty="0">
              <a:solidFill>
                <a:sysClr val="windowText" lastClr="000000"/>
              </a:solidFill>
            </a:rPr>
            <a:t>E6</a:t>
          </a:r>
        </a:p>
      </dgm:t>
    </dgm:pt>
    <dgm:pt modelId="{21A01B32-D485-7943-A4CE-D6DC77CF9932}" type="parTrans" cxnId="{03AB9A3B-D3AD-114A-B163-FF1B2883578B}">
      <dgm:prSet/>
      <dgm:spPr/>
      <dgm:t>
        <a:bodyPr/>
        <a:lstStyle/>
        <a:p>
          <a:endParaRPr lang="en-GB"/>
        </a:p>
      </dgm:t>
    </dgm:pt>
    <dgm:pt modelId="{CDBDC7F7-18EA-024C-B1DC-4719C13DCDE9}" type="sibTrans" cxnId="{03AB9A3B-D3AD-114A-B163-FF1B2883578B}">
      <dgm:prSet/>
      <dgm:spPr/>
      <dgm:t>
        <a:bodyPr/>
        <a:lstStyle/>
        <a:p>
          <a:endParaRPr lang="en-GB"/>
        </a:p>
      </dgm:t>
    </dgm:pt>
    <dgm:pt modelId="{192E8BDF-5D3C-A941-8EFA-BF43A1EC260E}" type="pres">
      <dgm:prSet presAssocID="{9A7C2C33-0CDA-F34C-8223-45CC6B2151D8}" presName="cycle" presStyleCnt="0">
        <dgm:presLayoutVars>
          <dgm:chMax val="1"/>
          <dgm:dir/>
          <dgm:animLvl val="ctr"/>
          <dgm:resizeHandles val="exact"/>
        </dgm:presLayoutVars>
      </dgm:prSet>
      <dgm:spPr/>
    </dgm:pt>
    <dgm:pt modelId="{78FAF00F-8AF3-FD4B-912F-B59E4FBE0E4A}" type="pres">
      <dgm:prSet presAssocID="{7F72202C-054D-8F4A-98F7-A300EC312629}" presName="centerShape" presStyleLbl="node0" presStyleIdx="0" presStyleCnt="1"/>
      <dgm:spPr/>
    </dgm:pt>
    <dgm:pt modelId="{D18B049B-FDA7-3A48-8021-9D7A0A8D9767}" type="pres">
      <dgm:prSet presAssocID="{43159902-C25F-CD48-A807-5360238E6E87}" presName="Name9" presStyleLbl="parChTrans1D2" presStyleIdx="0" presStyleCnt="3"/>
      <dgm:spPr/>
    </dgm:pt>
    <dgm:pt modelId="{818223DF-AE44-9D48-81FD-B2102BA7233B}" type="pres">
      <dgm:prSet presAssocID="{43159902-C25F-CD48-A807-5360238E6E87}" presName="connTx" presStyleLbl="parChTrans1D2" presStyleIdx="0" presStyleCnt="3"/>
      <dgm:spPr/>
    </dgm:pt>
    <dgm:pt modelId="{13926C6F-BE1A-FC4C-99E1-342117314CEC}" type="pres">
      <dgm:prSet presAssocID="{D72E5433-F2CD-4C43-AA91-5F422473608A}" presName="node" presStyleLbl="node1" presStyleIdx="0" presStyleCnt="3">
        <dgm:presLayoutVars>
          <dgm:bulletEnabled val="1"/>
        </dgm:presLayoutVars>
      </dgm:prSet>
      <dgm:spPr/>
    </dgm:pt>
    <dgm:pt modelId="{19C362F0-869A-2B4A-B061-9FA6907E98D3}" type="pres">
      <dgm:prSet presAssocID="{E144FE2B-5C8B-0641-AF0E-4BA22E7D4F41}" presName="Name9" presStyleLbl="parChTrans1D2" presStyleIdx="1" presStyleCnt="3"/>
      <dgm:spPr/>
    </dgm:pt>
    <dgm:pt modelId="{FE0306EA-52BD-1745-8CC9-7134D46EBFB9}" type="pres">
      <dgm:prSet presAssocID="{E144FE2B-5C8B-0641-AF0E-4BA22E7D4F41}" presName="connTx" presStyleLbl="parChTrans1D2" presStyleIdx="1" presStyleCnt="3"/>
      <dgm:spPr/>
    </dgm:pt>
    <dgm:pt modelId="{54BA9300-DA53-4241-A8D5-A88B53C5392B}" type="pres">
      <dgm:prSet presAssocID="{6EA5C389-DE05-8A44-8C4B-9C2ABA762D47}" presName="node" presStyleLbl="node1" presStyleIdx="1" presStyleCnt="3">
        <dgm:presLayoutVars>
          <dgm:bulletEnabled val="1"/>
        </dgm:presLayoutVars>
      </dgm:prSet>
      <dgm:spPr/>
    </dgm:pt>
    <dgm:pt modelId="{E4BD19C3-B519-CB48-B418-CD9795E7563D}" type="pres">
      <dgm:prSet presAssocID="{21A01B32-D485-7943-A4CE-D6DC77CF9932}" presName="Name9" presStyleLbl="parChTrans1D2" presStyleIdx="2" presStyleCnt="3"/>
      <dgm:spPr/>
    </dgm:pt>
    <dgm:pt modelId="{BBF46D33-A69F-8544-B88A-3F37F81939D1}" type="pres">
      <dgm:prSet presAssocID="{21A01B32-D485-7943-A4CE-D6DC77CF9932}" presName="connTx" presStyleLbl="parChTrans1D2" presStyleIdx="2" presStyleCnt="3"/>
      <dgm:spPr/>
    </dgm:pt>
    <dgm:pt modelId="{CDCEF277-E1CB-D543-9DC7-2993C7BFF0FF}" type="pres">
      <dgm:prSet presAssocID="{3C37550A-B7DA-614F-B71F-3CE1A152F77D}" presName="node" presStyleLbl="node1" presStyleIdx="2" presStyleCnt="3">
        <dgm:presLayoutVars>
          <dgm:bulletEnabled val="1"/>
        </dgm:presLayoutVars>
      </dgm:prSet>
      <dgm:spPr/>
    </dgm:pt>
  </dgm:ptLst>
  <dgm:cxnLst>
    <dgm:cxn modelId="{360AC71C-4F1D-2B4C-8233-C107B7B42D3D}" srcId="{7F72202C-054D-8F4A-98F7-A300EC312629}" destId="{6EA5C389-DE05-8A44-8C4B-9C2ABA762D47}" srcOrd="1" destOrd="0" parTransId="{E144FE2B-5C8B-0641-AF0E-4BA22E7D4F41}" sibTransId="{14DE7EA0-5003-774D-A96C-4C0FE9E0D0D2}"/>
    <dgm:cxn modelId="{B048002C-C21B-6C44-BEA7-9F75502869F8}" type="presOf" srcId="{21A01B32-D485-7943-A4CE-D6DC77CF9932}" destId="{E4BD19C3-B519-CB48-B418-CD9795E7563D}" srcOrd="0" destOrd="0" presId="urn:microsoft.com/office/officeart/2005/8/layout/radial1"/>
    <dgm:cxn modelId="{03AB9A3B-D3AD-114A-B163-FF1B2883578B}" srcId="{7F72202C-054D-8F4A-98F7-A300EC312629}" destId="{3C37550A-B7DA-614F-B71F-3CE1A152F77D}" srcOrd="2" destOrd="0" parTransId="{21A01B32-D485-7943-A4CE-D6DC77CF9932}" sibTransId="{CDBDC7F7-18EA-024C-B1DC-4719C13DCDE9}"/>
    <dgm:cxn modelId="{E9AF2041-E17D-5242-9CDA-40B9AB2A1004}" type="presOf" srcId="{E144FE2B-5C8B-0641-AF0E-4BA22E7D4F41}" destId="{19C362F0-869A-2B4A-B061-9FA6907E98D3}" srcOrd="0" destOrd="0" presId="urn:microsoft.com/office/officeart/2005/8/layout/radial1"/>
    <dgm:cxn modelId="{6219BA48-11AC-774B-A845-0BB60E52E5DE}" type="presOf" srcId="{E144FE2B-5C8B-0641-AF0E-4BA22E7D4F41}" destId="{FE0306EA-52BD-1745-8CC9-7134D46EBFB9}" srcOrd="1" destOrd="0" presId="urn:microsoft.com/office/officeart/2005/8/layout/radial1"/>
    <dgm:cxn modelId="{EFF89750-A94B-1842-A37C-8C62C999726B}" type="presOf" srcId="{6EA5C389-DE05-8A44-8C4B-9C2ABA762D47}" destId="{54BA9300-DA53-4241-A8D5-A88B53C5392B}" srcOrd="0" destOrd="0" presId="urn:microsoft.com/office/officeart/2005/8/layout/radial1"/>
    <dgm:cxn modelId="{1B03035B-F882-3740-8FC8-1A415E30B5FA}" type="presOf" srcId="{43159902-C25F-CD48-A807-5360238E6E87}" destId="{D18B049B-FDA7-3A48-8021-9D7A0A8D9767}" srcOrd="0" destOrd="0" presId="urn:microsoft.com/office/officeart/2005/8/layout/radial1"/>
    <dgm:cxn modelId="{F829E76C-D06D-ED4F-964A-46880AB4E924}" type="presOf" srcId="{D72E5433-F2CD-4C43-AA91-5F422473608A}" destId="{13926C6F-BE1A-FC4C-99E1-342117314CEC}" srcOrd="0" destOrd="0" presId="urn:microsoft.com/office/officeart/2005/8/layout/radial1"/>
    <dgm:cxn modelId="{61DA5274-2D21-B84C-A545-678647A743B1}" srcId="{7F72202C-054D-8F4A-98F7-A300EC312629}" destId="{D72E5433-F2CD-4C43-AA91-5F422473608A}" srcOrd="0" destOrd="0" parTransId="{43159902-C25F-CD48-A807-5360238E6E87}" sibTransId="{70778390-9D98-A344-AAC5-1248986DF277}"/>
    <dgm:cxn modelId="{960F047F-18EF-0A45-9662-925633283150}" type="presOf" srcId="{21A01B32-D485-7943-A4CE-D6DC77CF9932}" destId="{BBF46D33-A69F-8544-B88A-3F37F81939D1}" srcOrd="1" destOrd="0" presId="urn:microsoft.com/office/officeart/2005/8/layout/radial1"/>
    <dgm:cxn modelId="{6717ED94-81AE-7E4F-86EE-E718730C85E4}" type="presOf" srcId="{43159902-C25F-CD48-A807-5360238E6E87}" destId="{818223DF-AE44-9D48-81FD-B2102BA7233B}" srcOrd="1" destOrd="0" presId="urn:microsoft.com/office/officeart/2005/8/layout/radial1"/>
    <dgm:cxn modelId="{4D58B699-E535-AA4F-B5C9-75C1E6692573}" type="presOf" srcId="{9A7C2C33-0CDA-F34C-8223-45CC6B2151D8}" destId="{192E8BDF-5D3C-A941-8EFA-BF43A1EC260E}" srcOrd="0" destOrd="0" presId="urn:microsoft.com/office/officeart/2005/8/layout/radial1"/>
    <dgm:cxn modelId="{34F7409B-4209-CC42-9F85-70D70468B328}" srcId="{9A7C2C33-0CDA-F34C-8223-45CC6B2151D8}" destId="{7F72202C-054D-8F4A-98F7-A300EC312629}" srcOrd="0" destOrd="0" parTransId="{58E73A56-8E6B-8A42-87B2-2740B3D81F06}" sibTransId="{70A2323C-7B50-9A41-B0E8-3BF614CC9F73}"/>
    <dgm:cxn modelId="{61111FC6-8107-5247-8588-401A2A199115}" type="presOf" srcId="{3C37550A-B7DA-614F-B71F-3CE1A152F77D}" destId="{CDCEF277-E1CB-D543-9DC7-2993C7BFF0FF}" srcOrd="0" destOrd="0" presId="urn:microsoft.com/office/officeart/2005/8/layout/radial1"/>
    <dgm:cxn modelId="{EF86BFF9-89C2-3D4F-AE20-91E523A1491E}" type="presOf" srcId="{7F72202C-054D-8F4A-98F7-A300EC312629}" destId="{78FAF00F-8AF3-FD4B-912F-B59E4FBE0E4A}" srcOrd="0" destOrd="0" presId="urn:microsoft.com/office/officeart/2005/8/layout/radial1"/>
    <dgm:cxn modelId="{55D4B989-5FE7-F942-9B5D-F5F25518FCDB}" type="presParOf" srcId="{192E8BDF-5D3C-A941-8EFA-BF43A1EC260E}" destId="{78FAF00F-8AF3-FD4B-912F-B59E4FBE0E4A}" srcOrd="0" destOrd="0" presId="urn:microsoft.com/office/officeart/2005/8/layout/radial1"/>
    <dgm:cxn modelId="{E5343BD2-E0F1-2645-9733-D77CF9FD190C}" type="presParOf" srcId="{192E8BDF-5D3C-A941-8EFA-BF43A1EC260E}" destId="{D18B049B-FDA7-3A48-8021-9D7A0A8D9767}" srcOrd="1" destOrd="0" presId="urn:microsoft.com/office/officeart/2005/8/layout/radial1"/>
    <dgm:cxn modelId="{8636F71A-3E46-A042-855B-30FF7479CE59}" type="presParOf" srcId="{D18B049B-FDA7-3A48-8021-9D7A0A8D9767}" destId="{818223DF-AE44-9D48-81FD-B2102BA7233B}" srcOrd="0" destOrd="0" presId="urn:microsoft.com/office/officeart/2005/8/layout/radial1"/>
    <dgm:cxn modelId="{99B9DAD5-C567-3248-8B3D-5BCCDF3862DC}" type="presParOf" srcId="{192E8BDF-5D3C-A941-8EFA-BF43A1EC260E}" destId="{13926C6F-BE1A-FC4C-99E1-342117314CEC}" srcOrd="2" destOrd="0" presId="urn:microsoft.com/office/officeart/2005/8/layout/radial1"/>
    <dgm:cxn modelId="{AF7455C7-FB2D-AA4C-9EB6-16282D474766}" type="presParOf" srcId="{192E8BDF-5D3C-A941-8EFA-BF43A1EC260E}" destId="{19C362F0-869A-2B4A-B061-9FA6907E98D3}" srcOrd="3" destOrd="0" presId="urn:microsoft.com/office/officeart/2005/8/layout/radial1"/>
    <dgm:cxn modelId="{204AA58D-FCE4-BF43-95E6-95A5BACBC620}" type="presParOf" srcId="{19C362F0-869A-2B4A-B061-9FA6907E98D3}" destId="{FE0306EA-52BD-1745-8CC9-7134D46EBFB9}" srcOrd="0" destOrd="0" presId="urn:microsoft.com/office/officeart/2005/8/layout/radial1"/>
    <dgm:cxn modelId="{2199EEA2-7DC4-2140-A97E-88DCEF37114D}" type="presParOf" srcId="{192E8BDF-5D3C-A941-8EFA-BF43A1EC260E}" destId="{54BA9300-DA53-4241-A8D5-A88B53C5392B}" srcOrd="4" destOrd="0" presId="urn:microsoft.com/office/officeart/2005/8/layout/radial1"/>
    <dgm:cxn modelId="{FDA696C0-D6ED-3D46-95C1-3C8202AB04B6}" type="presParOf" srcId="{192E8BDF-5D3C-A941-8EFA-BF43A1EC260E}" destId="{E4BD19C3-B519-CB48-B418-CD9795E7563D}" srcOrd="5" destOrd="0" presId="urn:microsoft.com/office/officeart/2005/8/layout/radial1"/>
    <dgm:cxn modelId="{1B4437BB-60E9-0D4F-A33A-1172C46D81A8}" type="presParOf" srcId="{E4BD19C3-B519-CB48-B418-CD9795E7563D}" destId="{BBF46D33-A69F-8544-B88A-3F37F81939D1}" srcOrd="0" destOrd="0" presId="urn:microsoft.com/office/officeart/2005/8/layout/radial1"/>
    <dgm:cxn modelId="{2D9565EC-759A-7E4E-8FB6-A681E4C36CE8}" type="presParOf" srcId="{192E8BDF-5D3C-A941-8EFA-BF43A1EC260E}" destId="{CDCEF277-E1CB-D543-9DC7-2993C7BFF0FF}"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2BD15A-8CA2-5945-87B0-89F16CD5688A}"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GB"/>
        </a:p>
      </dgm:t>
    </dgm:pt>
    <dgm:pt modelId="{0B67F5DC-57CF-224D-B55B-96571E86B910}">
      <dgm:prSet phldrT="[Text]"/>
      <dgm:spPr/>
      <dgm:t>
        <a:bodyPr/>
        <a:lstStyle/>
        <a:p>
          <a:r>
            <a:rPr lang="en-GB" b="0" i="0" u="none" dirty="0" err="1"/>
            <a:t>Termodinamica</a:t>
          </a:r>
          <a:r>
            <a:rPr lang="en-GB" b="0" i="0" u="none" dirty="0"/>
            <a:t> (UNiROMA3)</a:t>
          </a:r>
          <a:endParaRPr lang="en-GB" dirty="0"/>
        </a:p>
      </dgm:t>
    </dgm:pt>
    <dgm:pt modelId="{60A7E3D9-DC48-E148-A3AC-E2A8572F10E2}" type="parTrans" cxnId="{4F2640BF-615C-9B47-AB58-A5117E12FA58}">
      <dgm:prSet/>
      <dgm:spPr/>
      <dgm:t>
        <a:bodyPr/>
        <a:lstStyle/>
        <a:p>
          <a:endParaRPr lang="en-GB"/>
        </a:p>
      </dgm:t>
    </dgm:pt>
    <dgm:pt modelId="{90A936E1-775D-8042-B9B8-3122FEE8EB4B}" type="sibTrans" cxnId="{4F2640BF-615C-9B47-AB58-A5117E12FA58}">
      <dgm:prSet/>
      <dgm:spPr/>
      <dgm:t>
        <a:bodyPr/>
        <a:lstStyle/>
        <a:p>
          <a:endParaRPr lang="en-GB"/>
        </a:p>
      </dgm:t>
    </dgm:pt>
    <dgm:pt modelId="{EF1D62DA-4AE8-9245-B0F3-F6A5A4373830}">
      <dgm:prSet phldrT="[Text]"/>
      <dgm:spPr/>
      <dgm:t>
        <a:bodyPr/>
        <a:lstStyle/>
        <a:p>
          <a:r>
            <a:rPr lang="en-GB" b="0" i="0" u="none" dirty="0" err="1"/>
            <a:t>Sostenibilità</a:t>
          </a:r>
          <a:r>
            <a:rPr lang="en-GB" b="0" i="0" u="none" dirty="0"/>
            <a:t> (</a:t>
          </a:r>
          <a:r>
            <a:rPr lang="en-GB" b="0" i="0" u="none" dirty="0" err="1"/>
            <a:t>UniTN</a:t>
          </a:r>
          <a:r>
            <a:rPr lang="en-GB" b="0" i="0" u="none" dirty="0"/>
            <a:t>)</a:t>
          </a:r>
          <a:endParaRPr lang="en-GB" dirty="0"/>
        </a:p>
      </dgm:t>
    </dgm:pt>
    <dgm:pt modelId="{564AD008-6608-1948-B1DD-24F442E08E61}" type="parTrans" cxnId="{412C4AD7-BBD2-DF41-8EC4-7B98252CD0D5}">
      <dgm:prSet/>
      <dgm:spPr/>
      <dgm:t>
        <a:bodyPr/>
        <a:lstStyle/>
        <a:p>
          <a:endParaRPr lang="en-GB"/>
        </a:p>
      </dgm:t>
    </dgm:pt>
    <dgm:pt modelId="{DF6FC20B-B17D-F145-B1B9-B1E284AF886B}" type="sibTrans" cxnId="{412C4AD7-BBD2-DF41-8EC4-7B98252CD0D5}">
      <dgm:prSet/>
      <dgm:spPr/>
      <dgm:t>
        <a:bodyPr/>
        <a:lstStyle/>
        <a:p>
          <a:endParaRPr lang="en-GB"/>
        </a:p>
      </dgm:t>
    </dgm:pt>
    <dgm:pt modelId="{F1C6DA79-7CF2-D44A-974A-63337A8B5FE8}">
      <dgm:prSet phldrT="[Text]"/>
      <dgm:spPr/>
      <dgm:t>
        <a:bodyPr/>
        <a:lstStyle/>
        <a:p>
          <a:r>
            <a:rPr lang="en-GB" b="0" i="0" u="none" dirty="0" err="1"/>
            <a:t>Cambiamenti</a:t>
          </a:r>
          <a:r>
            <a:rPr lang="en-GB" b="0" i="0" u="none" dirty="0"/>
            <a:t> </a:t>
          </a:r>
          <a:r>
            <a:rPr lang="en-GB" b="0" i="0" u="none" dirty="0" err="1"/>
            <a:t>Climatici</a:t>
          </a:r>
          <a:r>
            <a:rPr lang="en-GB" b="0" i="0" u="none" dirty="0"/>
            <a:t> e </a:t>
          </a:r>
          <a:r>
            <a:rPr lang="en-GB" b="0" i="0" u="none" dirty="0" err="1"/>
            <a:t>Ambiente</a:t>
          </a:r>
          <a:r>
            <a:rPr lang="en-GB" b="0" i="0" u="none" dirty="0"/>
            <a:t> (</a:t>
          </a:r>
          <a:r>
            <a:rPr lang="en-GB" b="0" i="0" u="none" dirty="0" err="1"/>
            <a:t>UniBO</a:t>
          </a:r>
          <a:r>
            <a:rPr lang="en-GB" b="0" i="0" u="none" dirty="0"/>
            <a:t>)</a:t>
          </a:r>
          <a:endParaRPr lang="en-GB" dirty="0"/>
        </a:p>
      </dgm:t>
    </dgm:pt>
    <dgm:pt modelId="{959D7058-4E06-ED46-9DB1-98636206ED48}" type="parTrans" cxnId="{16E5C602-5216-044E-900D-72DA723CAAFB}">
      <dgm:prSet/>
      <dgm:spPr/>
      <dgm:t>
        <a:bodyPr/>
        <a:lstStyle/>
        <a:p>
          <a:endParaRPr lang="en-GB"/>
        </a:p>
      </dgm:t>
    </dgm:pt>
    <dgm:pt modelId="{EE269848-0E84-9A4E-A934-AEE02D867640}" type="sibTrans" cxnId="{16E5C602-5216-044E-900D-72DA723CAAFB}">
      <dgm:prSet/>
      <dgm:spPr/>
      <dgm:t>
        <a:bodyPr/>
        <a:lstStyle/>
        <a:p>
          <a:endParaRPr lang="en-GB"/>
        </a:p>
      </dgm:t>
    </dgm:pt>
    <dgm:pt modelId="{00D54FEA-6ADB-0E4E-98D4-7594289EA4B3}">
      <dgm:prSet phldrT="[Text]"/>
      <dgm:spPr/>
      <dgm:t>
        <a:bodyPr/>
        <a:lstStyle/>
        <a:p>
          <a:r>
            <a:rPr lang="en-GB" b="0" i="0" u="none" dirty="0" err="1"/>
            <a:t>Intelligenza</a:t>
          </a:r>
          <a:r>
            <a:rPr lang="en-GB" b="0" i="0" u="none" dirty="0"/>
            <a:t> </a:t>
          </a:r>
          <a:r>
            <a:rPr lang="en-GB" b="0" i="0" u="none" dirty="0" err="1"/>
            <a:t>Artificiale</a:t>
          </a:r>
          <a:r>
            <a:rPr lang="en-GB" b="0" i="0" u="none" dirty="0"/>
            <a:t> (</a:t>
          </a:r>
          <a:r>
            <a:rPr lang="en-GB" b="0" i="0" u="none" dirty="0" err="1"/>
            <a:t>UniTN</a:t>
          </a:r>
          <a:r>
            <a:rPr lang="en-GB" b="0" i="0" u="none" dirty="0"/>
            <a:t>)</a:t>
          </a:r>
          <a:endParaRPr lang="en-GB" dirty="0"/>
        </a:p>
      </dgm:t>
    </dgm:pt>
    <dgm:pt modelId="{B123C49B-156C-F04D-AC98-A4F9C94FC05F}" type="parTrans" cxnId="{8ECFB675-9F96-464D-9020-7B218AA93BDF}">
      <dgm:prSet/>
      <dgm:spPr/>
      <dgm:t>
        <a:bodyPr/>
        <a:lstStyle/>
        <a:p>
          <a:endParaRPr lang="en-GB"/>
        </a:p>
      </dgm:t>
    </dgm:pt>
    <dgm:pt modelId="{1655BFC1-57DD-DA45-8D76-66232FC986EF}" type="sibTrans" cxnId="{8ECFB675-9F96-464D-9020-7B218AA93BDF}">
      <dgm:prSet/>
      <dgm:spPr/>
      <dgm:t>
        <a:bodyPr/>
        <a:lstStyle/>
        <a:p>
          <a:endParaRPr lang="en-GB"/>
        </a:p>
      </dgm:t>
    </dgm:pt>
    <dgm:pt modelId="{AB92CF8B-FEE2-4441-BA97-A3AB13ADFC19}">
      <dgm:prSet phldrT="[Text]"/>
      <dgm:spPr/>
      <dgm:t>
        <a:bodyPr/>
        <a:lstStyle/>
        <a:p>
          <a:r>
            <a:rPr lang="en-GB" b="0" i="0" u="none" dirty="0" err="1"/>
            <a:t>Onde</a:t>
          </a:r>
          <a:r>
            <a:rPr lang="en-GB" b="0" i="0" u="none" dirty="0"/>
            <a:t> e </a:t>
          </a:r>
          <a:r>
            <a:rPr lang="en-GB" b="0" i="0" u="none" dirty="0" err="1"/>
            <a:t>Didattica</a:t>
          </a:r>
          <a:r>
            <a:rPr lang="en-GB" b="0" i="0" u="none" dirty="0"/>
            <a:t> </a:t>
          </a:r>
          <a:r>
            <a:rPr lang="en-GB" b="0" i="0" u="none" dirty="0" err="1"/>
            <a:t>Universitaria</a:t>
          </a:r>
          <a:r>
            <a:rPr lang="en-GB" b="0" i="0" u="none" dirty="0"/>
            <a:t> (</a:t>
          </a:r>
          <a:r>
            <a:rPr lang="en-GB" b="0" i="0" u="none" dirty="0" err="1"/>
            <a:t>UniPI</a:t>
          </a:r>
          <a:r>
            <a:rPr lang="en-GB" b="0" i="0" u="none" dirty="0"/>
            <a:t>)</a:t>
          </a:r>
          <a:endParaRPr lang="en-GB" dirty="0"/>
        </a:p>
      </dgm:t>
    </dgm:pt>
    <dgm:pt modelId="{AC8B352B-050F-0347-A34C-C715FA2235FF}" type="parTrans" cxnId="{78165737-A9A5-A94B-8C2B-8817DA5EF507}">
      <dgm:prSet/>
      <dgm:spPr/>
      <dgm:t>
        <a:bodyPr/>
        <a:lstStyle/>
        <a:p>
          <a:endParaRPr lang="en-GB"/>
        </a:p>
      </dgm:t>
    </dgm:pt>
    <dgm:pt modelId="{9187A648-3D10-304B-9E4A-957D0DC21670}" type="sibTrans" cxnId="{78165737-A9A5-A94B-8C2B-8817DA5EF507}">
      <dgm:prSet/>
      <dgm:spPr/>
      <dgm:t>
        <a:bodyPr/>
        <a:lstStyle/>
        <a:p>
          <a:endParaRPr lang="en-GB"/>
        </a:p>
      </dgm:t>
    </dgm:pt>
    <dgm:pt modelId="{8FE2D206-A0F1-A54E-9C0B-686D9B3F4A36}">
      <dgm:prSet/>
      <dgm:spPr>
        <a:solidFill>
          <a:schemeClr val="tx2">
            <a:lumMod val="75000"/>
            <a:lumOff val="25000"/>
          </a:schemeClr>
        </a:solidFill>
      </dgm:spPr>
      <dgm:t>
        <a:bodyPr/>
        <a:lstStyle/>
        <a:p>
          <a:r>
            <a:rPr lang="en-GB" b="0" i="0" u="none" dirty="0" err="1"/>
            <a:t>Questionario</a:t>
          </a:r>
          <a:r>
            <a:rPr lang="en-GB" b="0" i="0" u="none" dirty="0"/>
            <a:t> </a:t>
          </a:r>
          <a:r>
            <a:rPr lang="en-GB" b="0" i="0" u="none" dirty="0" err="1"/>
            <a:t>Onde</a:t>
          </a:r>
          <a:r>
            <a:rPr lang="en-GB" b="0" i="0" u="none" dirty="0"/>
            <a:t> </a:t>
          </a:r>
          <a:r>
            <a:rPr lang="en-GB" b="0" i="0" u="none" dirty="0" err="1"/>
            <a:t>Elettromagnetiche</a:t>
          </a:r>
          <a:r>
            <a:rPr lang="en-GB" b="0" i="0" u="none" dirty="0"/>
            <a:t> (</a:t>
          </a:r>
          <a:r>
            <a:rPr lang="en-GB" b="0" i="0" u="none" dirty="0" err="1"/>
            <a:t>UniUD</a:t>
          </a:r>
          <a:r>
            <a:rPr lang="en-GB" b="0" i="0" u="none" dirty="0"/>
            <a:t>)</a:t>
          </a:r>
          <a:endParaRPr lang="en-GB" dirty="0"/>
        </a:p>
      </dgm:t>
    </dgm:pt>
    <dgm:pt modelId="{64326617-B7BC-1F40-B588-5330420B945B}" type="parTrans" cxnId="{AECAD73C-BF0C-4943-9A54-9F103EEB45E5}">
      <dgm:prSet/>
      <dgm:spPr/>
      <dgm:t>
        <a:bodyPr/>
        <a:lstStyle/>
        <a:p>
          <a:endParaRPr lang="en-GB"/>
        </a:p>
      </dgm:t>
    </dgm:pt>
    <dgm:pt modelId="{4A3ECED7-4A84-C74A-9950-4676F7993B2D}" type="sibTrans" cxnId="{AECAD73C-BF0C-4943-9A54-9F103EEB45E5}">
      <dgm:prSet/>
      <dgm:spPr/>
      <dgm:t>
        <a:bodyPr/>
        <a:lstStyle/>
        <a:p>
          <a:endParaRPr lang="en-GB"/>
        </a:p>
      </dgm:t>
    </dgm:pt>
    <dgm:pt modelId="{542A38DF-50CB-5346-88D8-A330610274BF}" type="pres">
      <dgm:prSet presAssocID="{442BD15A-8CA2-5945-87B0-89F16CD5688A}" presName="diagram" presStyleCnt="0">
        <dgm:presLayoutVars>
          <dgm:dir/>
          <dgm:resizeHandles val="exact"/>
        </dgm:presLayoutVars>
      </dgm:prSet>
      <dgm:spPr/>
    </dgm:pt>
    <dgm:pt modelId="{F766F4A3-6138-024C-BFB5-C70E79277760}" type="pres">
      <dgm:prSet presAssocID="{0B67F5DC-57CF-224D-B55B-96571E86B910}" presName="node" presStyleLbl="node1" presStyleIdx="0" presStyleCnt="6">
        <dgm:presLayoutVars>
          <dgm:bulletEnabled val="1"/>
        </dgm:presLayoutVars>
      </dgm:prSet>
      <dgm:spPr/>
    </dgm:pt>
    <dgm:pt modelId="{553F07BF-FB06-2340-B825-28619DB9496A}" type="pres">
      <dgm:prSet presAssocID="{90A936E1-775D-8042-B9B8-3122FEE8EB4B}" presName="sibTrans" presStyleCnt="0"/>
      <dgm:spPr/>
    </dgm:pt>
    <dgm:pt modelId="{C1DA2583-CA7D-8947-946C-674A50EF4146}" type="pres">
      <dgm:prSet presAssocID="{8FE2D206-A0F1-A54E-9C0B-686D9B3F4A36}" presName="node" presStyleLbl="node1" presStyleIdx="1" presStyleCnt="6">
        <dgm:presLayoutVars>
          <dgm:bulletEnabled val="1"/>
        </dgm:presLayoutVars>
      </dgm:prSet>
      <dgm:spPr/>
    </dgm:pt>
    <dgm:pt modelId="{BA5217D2-0F4E-7C45-A436-31401F8FEF28}" type="pres">
      <dgm:prSet presAssocID="{4A3ECED7-4A84-C74A-9950-4676F7993B2D}" presName="sibTrans" presStyleCnt="0"/>
      <dgm:spPr/>
    </dgm:pt>
    <dgm:pt modelId="{6825DD35-6FA1-3040-9EEA-B970DF65B67A}" type="pres">
      <dgm:prSet presAssocID="{EF1D62DA-4AE8-9245-B0F3-F6A5A4373830}" presName="node" presStyleLbl="node1" presStyleIdx="2" presStyleCnt="6">
        <dgm:presLayoutVars>
          <dgm:bulletEnabled val="1"/>
        </dgm:presLayoutVars>
      </dgm:prSet>
      <dgm:spPr/>
    </dgm:pt>
    <dgm:pt modelId="{466590FC-87A1-2A43-8A2B-4685BD415345}" type="pres">
      <dgm:prSet presAssocID="{DF6FC20B-B17D-F145-B1B9-B1E284AF886B}" presName="sibTrans" presStyleCnt="0"/>
      <dgm:spPr/>
    </dgm:pt>
    <dgm:pt modelId="{63CF381A-18B5-584E-9751-6ED5C1E343D1}" type="pres">
      <dgm:prSet presAssocID="{F1C6DA79-7CF2-D44A-974A-63337A8B5FE8}" presName="node" presStyleLbl="node1" presStyleIdx="3" presStyleCnt="6">
        <dgm:presLayoutVars>
          <dgm:bulletEnabled val="1"/>
        </dgm:presLayoutVars>
      </dgm:prSet>
      <dgm:spPr/>
    </dgm:pt>
    <dgm:pt modelId="{21485E62-F3E7-1D46-8E5E-5B6F3AB8108C}" type="pres">
      <dgm:prSet presAssocID="{EE269848-0E84-9A4E-A934-AEE02D867640}" presName="sibTrans" presStyleCnt="0"/>
      <dgm:spPr/>
    </dgm:pt>
    <dgm:pt modelId="{581B642F-DB54-664F-BBF1-C7D33CEF3822}" type="pres">
      <dgm:prSet presAssocID="{00D54FEA-6ADB-0E4E-98D4-7594289EA4B3}" presName="node" presStyleLbl="node1" presStyleIdx="4" presStyleCnt="6">
        <dgm:presLayoutVars>
          <dgm:bulletEnabled val="1"/>
        </dgm:presLayoutVars>
      </dgm:prSet>
      <dgm:spPr/>
    </dgm:pt>
    <dgm:pt modelId="{AB53CF72-E45E-F049-9CBC-AA5E566DFF19}" type="pres">
      <dgm:prSet presAssocID="{1655BFC1-57DD-DA45-8D76-66232FC986EF}" presName="sibTrans" presStyleCnt="0"/>
      <dgm:spPr/>
    </dgm:pt>
    <dgm:pt modelId="{DC154352-C7CF-354C-9A42-7799E347C452}" type="pres">
      <dgm:prSet presAssocID="{AB92CF8B-FEE2-4441-BA97-A3AB13ADFC19}" presName="node" presStyleLbl="node1" presStyleIdx="5" presStyleCnt="6">
        <dgm:presLayoutVars>
          <dgm:bulletEnabled val="1"/>
        </dgm:presLayoutVars>
      </dgm:prSet>
      <dgm:spPr/>
    </dgm:pt>
  </dgm:ptLst>
  <dgm:cxnLst>
    <dgm:cxn modelId="{16E5C602-5216-044E-900D-72DA723CAAFB}" srcId="{442BD15A-8CA2-5945-87B0-89F16CD5688A}" destId="{F1C6DA79-7CF2-D44A-974A-63337A8B5FE8}" srcOrd="3" destOrd="0" parTransId="{959D7058-4E06-ED46-9DB1-98636206ED48}" sibTransId="{EE269848-0E84-9A4E-A934-AEE02D867640}"/>
    <dgm:cxn modelId="{78165737-A9A5-A94B-8C2B-8817DA5EF507}" srcId="{442BD15A-8CA2-5945-87B0-89F16CD5688A}" destId="{AB92CF8B-FEE2-4441-BA97-A3AB13ADFC19}" srcOrd="5" destOrd="0" parTransId="{AC8B352B-050F-0347-A34C-C715FA2235FF}" sibTransId="{9187A648-3D10-304B-9E4A-957D0DC21670}"/>
    <dgm:cxn modelId="{AECAD73C-BF0C-4943-9A54-9F103EEB45E5}" srcId="{442BD15A-8CA2-5945-87B0-89F16CD5688A}" destId="{8FE2D206-A0F1-A54E-9C0B-686D9B3F4A36}" srcOrd="1" destOrd="0" parTransId="{64326617-B7BC-1F40-B588-5330420B945B}" sibTransId="{4A3ECED7-4A84-C74A-9950-4676F7993B2D}"/>
    <dgm:cxn modelId="{CA4B0A42-342F-EE45-91C4-9800F4FC8946}" type="presOf" srcId="{00D54FEA-6ADB-0E4E-98D4-7594289EA4B3}" destId="{581B642F-DB54-664F-BBF1-C7D33CEF3822}" srcOrd="0" destOrd="0" presId="urn:microsoft.com/office/officeart/2005/8/layout/default"/>
    <dgm:cxn modelId="{8303324E-A1A2-7448-9B03-E7AC512C767D}" type="presOf" srcId="{F1C6DA79-7CF2-D44A-974A-63337A8B5FE8}" destId="{63CF381A-18B5-584E-9751-6ED5C1E343D1}" srcOrd="0" destOrd="0" presId="urn:microsoft.com/office/officeart/2005/8/layout/default"/>
    <dgm:cxn modelId="{26270758-715A-B542-98F0-EA9DA1A2FC8C}" type="presOf" srcId="{EF1D62DA-4AE8-9245-B0F3-F6A5A4373830}" destId="{6825DD35-6FA1-3040-9EEA-B970DF65B67A}" srcOrd="0" destOrd="0" presId="urn:microsoft.com/office/officeart/2005/8/layout/default"/>
    <dgm:cxn modelId="{F7F2555A-08AF-F544-BE35-6DE6EC9B0E61}" type="presOf" srcId="{0B67F5DC-57CF-224D-B55B-96571E86B910}" destId="{F766F4A3-6138-024C-BFB5-C70E79277760}" srcOrd="0" destOrd="0" presId="urn:microsoft.com/office/officeart/2005/8/layout/default"/>
    <dgm:cxn modelId="{6B866B65-3C09-CA44-9CED-12656B96AC6F}" type="presOf" srcId="{AB92CF8B-FEE2-4441-BA97-A3AB13ADFC19}" destId="{DC154352-C7CF-354C-9A42-7799E347C452}" srcOrd="0" destOrd="0" presId="urn:microsoft.com/office/officeart/2005/8/layout/default"/>
    <dgm:cxn modelId="{8ECFB675-9F96-464D-9020-7B218AA93BDF}" srcId="{442BD15A-8CA2-5945-87B0-89F16CD5688A}" destId="{00D54FEA-6ADB-0E4E-98D4-7594289EA4B3}" srcOrd="4" destOrd="0" parTransId="{B123C49B-156C-F04D-AC98-A4F9C94FC05F}" sibTransId="{1655BFC1-57DD-DA45-8D76-66232FC986EF}"/>
    <dgm:cxn modelId="{27ECEAAC-0895-2342-B26D-34BCC4BAA8F5}" type="presOf" srcId="{442BD15A-8CA2-5945-87B0-89F16CD5688A}" destId="{542A38DF-50CB-5346-88D8-A330610274BF}" srcOrd="0" destOrd="0" presId="urn:microsoft.com/office/officeart/2005/8/layout/default"/>
    <dgm:cxn modelId="{4F2640BF-615C-9B47-AB58-A5117E12FA58}" srcId="{442BD15A-8CA2-5945-87B0-89F16CD5688A}" destId="{0B67F5DC-57CF-224D-B55B-96571E86B910}" srcOrd="0" destOrd="0" parTransId="{60A7E3D9-DC48-E148-A3AC-E2A8572F10E2}" sibTransId="{90A936E1-775D-8042-B9B8-3122FEE8EB4B}"/>
    <dgm:cxn modelId="{412C4AD7-BBD2-DF41-8EC4-7B98252CD0D5}" srcId="{442BD15A-8CA2-5945-87B0-89F16CD5688A}" destId="{EF1D62DA-4AE8-9245-B0F3-F6A5A4373830}" srcOrd="2" destOrd="0" parTransId="{564AD008-6608-1948-B1DD-24F442E08E61}" sibTransId="{DF6FC20B-B17D-F145-B1B9-B1E284AF886B}"/>
    <dgm:cxn modelId="{E36E01F1-AF06-1C43-BAE0-F8825B8A7E54}" type="presOf" srcId="{8FE2D206-A0F1-A54E-9C0B-686D9B3F4A36}" destId="{C1DA2583-CA7D-8947-946C-674A50EF4146}" srcOrd="0" destOrd="0" presId="urn:microsoft.com/office/officeart/2005/8/layout/default"/>
    <dgm:cxn modelId="{F4855854-DCD5-FA49-A6C0-3239B7C7AAE9}" type="presParOf" srcId="{542A38DF-50CB-5346-88D8-A330610274BF}" destId="{F766F4A3-6138-024C-BFB5-C70E79277760}" srcOrd="0" destOrd="0" presId="urn:microsoft.com/office/officeart/2005/8/layout/default"/>
    <dgm:cxn modelId="{62ABE394-9E40-4041-9BBE-B31B8243BA67}" type="presParOf" srcId="{542A38DF-50CB-5346-88D8-A330610274BF}" destId="{553F07BF-FB06-2340-B825-28619DB9496A}" srcOrd="1" destOrd="0" presId="urn:microsoft.com/office/officeart/2005/8/layout/default"/>
    <dgm:cxn modelId="{2D310CD6-5E58-934C-92F3-08E7E503A4CB}" type="presParOf" srcId="{542A38DF-50CB-5346-88D8-A330610274BF}" destId="{C1DA2583-CA7D-8947-946C-674A50EF4146}" srcOrd="2" destOrd="0" presId="urn:microsoft.com/office/officeart/2005/8/layout/default"/>
    <dgm:cxn modelId="{29C0758D-5EB7-BC44-9C32-5D5C9AF2F2A9}" type="presParOf" srcId="{542A38DF-50CB-5346-88D8-A330610274BF}" destId="{BA5217D2-0F4E-7C45-A436-31401F8FEF28}" srcOrd="3" destOrd="0" presId="urn:microsoft.com/office/officeart/2005/8/layout/default"/>
    <dgm:cxn modelId="{6DBDDF26-403F-6D40-86D5-924A212C2B4C}" type="presParOf" srcId="{542A38DF-50CB-5346-88D8-A330610274BF}" destId="{6825DD35-6FA1-3040-9EEA-B970DF65B67A}" srcOrd="4" destOrd="0" presId="urn:microsoft.com/office/officeart/2005/8/layout/default"/>
    <dgm:cxn modelId="{E5744B94-370E-A249-AFE7-59DBFBBB7043}" type="presParOf" srcId="{542A38DF-50CB-5346-88D8-A330610274BF}" destId="{466590FC-87A1-2A43-8A2B-4685BD415345}" srcOrd="5" destOrd="0" presId="urn:microsoft.com/office/officeart/2005/8/layout/default"/>
    <dgm:cxn modelId="{18A2621E-BE30-2843-875D-E59BF14A9D37}" type="presParOf" srcId="{542A38DF-50CB-5346-88D8-A330610274BF}" destId="{63CF381A-18B5-584E-9751-6ED5C1E343D1}" srcOrd="6" destOrd="0" presId="urn:microsoft.com/office/officeart/2005/8/layout/default"/>
    <dgm:cxn modelId="{69A536F9-027D-4749-8901-427F656A9072}" type="presParOf" srcId="{542A38DF-50CB-5346-88D8-A330610274BF}" destId="{21485E62-F3E7-1D46-8E5E-5B6F3AB8108C}" srcOrd="7" destOrd="0" presId="urn:microsoft.com/office/officeart/2005/8/layout/default"/>
    <dgm:cxn modelId="{A0FEEFB1-9603-FF46-ADF5-8FA52B9C6D35}" type="presParOf" srcId="{542A38DF-50CB-5346-88D8-A330610274BF}" destId="{581B642F-DB54-664F-BBF1-C7D33CEF3822}" srcOrd="8" destOrd="0" presId="urn:microsoft.com/office/officeart/2005/8/layout/default"/>
    <dgm:cxn modelId="{8AC8C1E9-539F-694E-B230-8EEF67DB6CE2}" type="presParOf" srcId="{542A38DF-50CB-5346-88D8-A330610274BF}" destId="{AB53CF72-E45E-F049-9CBC-AA5E566DFF19}" srcOrd="9" destOrd="0" presId="urn:microsoft.com/office/officeart/2005/8/layout/default"/>
    <dgm:cxn modelId="{4D4FB0E9-732A-CD48-B242-8047F494DEFE}" type="presParOf" srcId="{542A38DF-50CB-5346-88D8-A330610274BF}" destId="{DC154352-C7CF-354C-9A42-7799E347C45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B26187-5D23-E846-A7BC-5B4E09AAF5C6}"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D5D13F23-7A6F-6947-9058-DB5D3617FC9F}">
      <dgm:prSet phldrT="[Text]" custT="1"/>
      <dgm:spPr/>
      <dgm:t>
        <a:bodyPr/>
        <a:lstStyle/>
        <a:p>
          <a:r>
            <a:rPr lang="en-GB" sz="1800" i="1" dirty="0"/>
            <a:t>WG1: Labs and new technologies</a:t>
          </a:r>
          <a:endParaRPr lang="en-GB" sz="1800" dirty="0"/>
        </a:p>
      </dgm:t>
    </dgm:pt>
    <dgm:pt modelId="{765E064A-B2D3-5344-B508-CED0BD5BD40B}" type="parTrans" cxnId="{90DE2655-69EE-4A48-84EC-910CAD99EAE4}">
      <dgm:prSet/>
      <dgm:spPr/>
      <dgm:t>
        <a:bodyPr/>
        <a:lstStyle/>
        <a:p>
          <a:endParaRPr lang="en-GB" sz="2400"/>
        </a:p>
      </dgm:t>
    </dgm:pt>
    <dgm:pt modelId="{EF93E1C8-0E4C-234C-B191-03A054B09845}" type="sibTrans" cxnId="{90DE2655-69EE-4A48-84EC-910CAD99EAE4}">
      <dgm:prSet custT="1"/>
      <dgm:spPr/>
      <dgm:t>
        <a:bodyPr/>
        <a:lstStyle/>
        <a:p>
          <a:endParaRPr lang="en-GB" sz="1400"/>
        </a:p>
      </dgm:t>
    </dgm:pt>
    <dgm:pt modelId="{9F408CCB-C0D3-7445-8E74-63770F29DB23}">
      <dgm:prSet phldrT="[Text]" custT="1"/>
      <dgm:spPr/>
      <dgm:t>
        <a:bodyPr/>
        <a:lstStyle/>
        <a:p>
          <a:r>
            <a:rPr lang="en-GB" sz="1800" i="1" dirty="0"/>
            <a:t>WG2: Mentoring, community of practice, and conceptual paths </a:t>
          </a:r>
          <a:endParaRPr lang="en-GB" sz="1800" dirty="0"/>
        </a:p>
      </dgm:t>
    </dgm:pt>
    <dgm:pt modelId="{EC78F0A3-5AAB-844D-BFC5-8625E0785B0B}" type="parTrans" cxnId="{B792FEF8-CA46-4143-88D0-789B921E1373}">
      <dgm:prSet/>
      <dgm:spPr/>
      <dgm:t>
        <a:bodyPr/>
        <a:lstStyle/>
        <a:p>
          <a:endParaRPr lang="en-GB" sz="2400"/>
        </a:p>
      </dgm:t>
    </dgm:pt>
    <dgm:pt modelId="{CBA51AD1-D2D3-F840-9870-A410F4BAB36E}" type="sibTrans" cxnId="{B792FEF8-CA46-4143-88D0-789B921E1373}">
      <dgm:prSet custT="1"/>
      <dgm:spPr/>
      <dgm:t>
        <a:bodyPr/>
        <a:lstStyle/>
        <a:p>
          <a:endParaRPr lang="en-GB" sz="1400"/>
        </a:p>
      </dgm:t>
    </dgm:pt>
    <dgm:pt modelId="{14D50B26-F896-4448-83F1-1F7F86C2F095}">
      <dgm:prSet custT="1"/>
      <dgm:spPr/>
      <dgm:t>
        <a:bodyPr/>
        <a:lstStyle/>
        <a:p>
          <a:r>
            <a:rPr lang="en-GB" sz="1800" i="1"/>
            <a:t>WG3: Teacher education on interdisciplinary contents </a:t>
          </a:r>
          <a:endParaRPr lang="en-GB" sz="1800"/>
        </a:p>
      </dgm:t>
    </dgm:pt>
    <dgm:pt modelId="{03D39C6C-29E2-C24D-8436-52523C4D10FC}" type="parTrans" cxnId="{31D22E34-7959-0042-B477-F2FFE6A933AF}">
      <dgm:prSet/>
      <dgm:spPr/>
      <dgm:t>
        <a:bodyPr/>
        <a:lstStyle/>
        <a:p>
          <a:endParaRPr lang="en-GB" sz="2400"/>
        </a:p>
      </dgm:t>
    </dgm:pt>
    <dgm:pt modelId="{D5FF23B8-18F0-4743-AD3A-1B8DDE24C487}" type="sibTrans" cxnId="{31D22E34-7959-0042-B477-F2FFE6A933AF}">
      <dgm:prSet custT="1"/>
      <dgm:spPr/>
      <dgm:t>
        <a:bodyPr/>
        <a:lstStyle/>
        <a:p>
          <a:endParaRPr lang="en-GB" sz="1400"/>
        </a:p>
      </dgm:t>
    </dgm:pt>
    <dgm:pt modelId="{FDB3DA2E-D943-8147-91AF-99DBCA26F40B}">
      <dgm:prSet custT="1"/>
      <dgm:spPr/>
      <dgm:t>
        <a:bodyPr/>
        <a:lstStyle/>
        <a:p>
          <a:r>
            <a:rPr lang="en-GB" sz="1800" i="1" dirty="0"/>
            <a:t>WG4: Conceptual paths in classical and in modern physics </a:t>
          </a:r>
          <a:endParaRPr lang="en-GB" sz="1800" dirty="0"/>
        </a:p>
      </dgm:t>
    </dgm:pt>
    <dgm:pt modelId="{D6EE894D-57D2-594C-9226-5BE6CD2B8099}" type="parTrans" cxnId="{DDF184DF-D5EE-5447-B284-3ED0E6A2CC19}">
      <dgm:prSet/>
      <dgm:spPr/>
      <dgm:t>
        <a:bodyPr/>
        <a:lstStyle/>
        <a:p>
          <a:endParaRPr lang="en-GB" sz="2400"/>
        </a:p>
      </dgm:t>
    </dgm:pt>
    <dgm:pt modelId="{79702D2A-A943-0841-9B36-E64029217F40}" type="sibTrans" cxnId="{DDF184DF-D5EE-5447-B284-3ED0E6A2CC19}">
      <dgm:prSet custT="1"/>
      <dgm:spPr/>
      <dgm:t>
        <a:bodyPr/>
        <a:lstStyle/>
        <a:p>
          <a:endParaRPr lang="en-GB" sz="1400"/>
        </a:p>
      </dgm:t>
    </dgm:pt>
    <dgm:pt modelId="{CC742854-44F6-DB47-9154-7D9C090D97FC}" type="pres">
      <dgm:prSet presAssocID="{DCB26187-5D23-E846-A7BC-5B4E09AAF5C6}" presName="cycle" presStyleCnt="0">
        <dgm:presLayoutVars>
          <dgm:dir/>
          <dgm:resizeHandles val="exact"/>
        </dgm:presLayoutVars>
      </dgm:prSet>
      <dgm:spPr/>
    </dgm:pt>
    <dgm:pt modelId="{31E83862-688A-AF40-9100-934B614E939E}" type="pres">
      <dgm:prSet presAssocID="{D5D13F23-7A6F-6947-9058-DB5D3617FC9F}" presName="node" presStyleLbl="node1" presStyleIdx="0" presStyleCnt="4">
        <dgm:presLayoutVars>
          <dgm:bulletEnabled val="1"/>
        </dgm:presLayoutVars>
      </dgm:prSet>
      <dgm:spPr/>
    </dgm:pt>
    <dgm:pt modelId="{6046A1F1-35A1-6048-9D83-603D74049677}" type="pres">
      <dgm:prSet presAssocID="{EF93E1C8-0E4C-234C-B191-03A054B09845}" presName="sibTrans" presStyleLbl="sibTrans2D1" presStyleIdx="0" presStyleCnt="4"/>
      <dgm:spPr/>
    </dgm:pt>
    <dgm:pt modelId="{422FEEEF-9E3F-FB42-BADB-CD37B9016049}" type="pres">
      <dgm:prSet presAssocID="{EF93E1C8-0E4C-234C-B191-03A054B09845}" presName="connectorText" presStyleLbl="sibTrans2D1" presStyleIdx="0" presStyleCnt="4"/>
      <dgm:spPr/>
    </dgm:pt>
    <dgm:pt modelId="{672698F3-3A81-5B4B-9EBC-DDA095235363}" type="pres">
      <dgm:prSet presAssocID="{9F408CCB-C0D3-7445-8E74-63770F29DB23}" presName="node" presStyleLbl="node1" presStyleIdx="1" presStyleCnt="4">
        <dgm:presLayoutVars>
          <dgm:bulletEnabled val="1"/>
        </dgm:presLayoutVars>
      </dgm:prSet>
      <dgm:spPr/>
    </dgm:pt>
    <dgm:pt modelId="{87565430-6F03-234E-B024-69E402F68B8B}" type="pres">
      <dgm:prSet presAssocID="{CBA51AD1-D2D3-F840-9870-A410F4BAB36E}" presName="sibTrans" presStyleLbl="sibTrans2D1" presStyleIdx="1" presStyleCnt="4"/>
      <dgm:spPr/>
    </dgm:pt>
    <dgm:pt modelId="{8D68C7F6-E32D-3243-8B59-EA2C2E8230FF}" type="pres">
      <dgm:prSet presAssocID="{CBA51AD1-D2D3-F840-9870-A410F4BAB36E}" presName="connectorText" presStyleLbl="sibTrans2D1" presStyleIdx="1" presStyleCnt="4"/>
      <dgm:spPr/>
    </dgm:pt>
    <dgm:pt modelId="{4D4CBF0B-6F48-D443-A642-A08B2DEA901B}" type="pres">
      <dgm:prSet presAssocID="{14D50B26-F896-4448-83F1-1F7F86C2F095}" presName="node" presStyleLbl="node1" presStyleIdx="2" presStyleCnt="4">
        <dgm:presLayoutVars>
          <dgm:bulletEnabled val="1"/>
        </dgm:presLayoutVars>
      </dgm:prSet>
      <dgm:spPr/>
    </dgm:pt>
    <dgm:pt modelId="{91EDC145-422C-9547-9AE2-0FEC6EBFE015}" type="pres">
      <dgm:prSet presAssocID="{D5FF23B8-18F0-4743-AD3A-1B8DDE24C487}" presName="sibTrans" presStyleLbl="sibTrans2D1" presStyleIdx="2" presStyleCnt="4"/>
      <dgm:spPr/>
    </dgm:pt>
    <dgm:pt modelId="{4A51EEC5-EB5A-B948-A2F7-7631AB8FA81C}" type="pres">
      <dgm:prSet presAssocID="{D5FF23B8-18F0-4743-AD3A-1B8DDE24C487}" presName="connectorText" presStyleLbl="sibTrans2D1" presStyleIdx="2" presStyleCnt="4"/>
      <dgm:spPr/>
    </dgm:pt>
    <dgm:pt modelId="{427AEA1D-ED92-5844-8843-4B5BE644F141}" type="pres">
      <dgm:prSet presAssocID="{FDB3DA2E-D943-8147-91AF-99DBCA26F40B}" presName="node" presStyleLbl="node1" presStyleIdx="3" presStyleCnt="4">
        <dgm:presLayoutVars>
          <dgm:bulletEnabled val="1"/>
        </dgm:presLayoutVars>
      </dgm:prSet>
      <dgm:spPr/>
    </dgm:pt>
    <dgm:pt modelId="{0821A5BE-688F-FE4C-AACE-884FA78FCE7D}" type="pres">
      <dgm:prSet presAssocID="{79702D2A-A943-0841-9B36-E64029217F40}" presName="sibTrans" presStyleLbl="sibTrans2D1" presStyleIdx="3" presStyleCnt="4"/>
      <dgm:spPr/>
    </dgm:pt>
    <dgm:pt modelId="{2A94680E-DFA7-6946-8449-669268AC6E6D}" type="pres">
      <dgm:prSet presAssocID="{79702D2A-A943-0841-9B36-E64029217F40}" presName="connectorText" presStyleLbl="sibTrans2D1" presStyleIdx="3" presStyleCnt="4"/>
      <dgm:spPr/>
    </dgm:pt>
  </dgm:ptLst>
  <dgm:cxnLst>
    <dgm:cxn modelId="{ABA94102-A985-E54D-97AF-B17A0FF59878}" type="presOf" srcId="{D5FF23B8-18F0-4743-AD3A-1B8DDE24C487}" destId="{91EDC145-422C-9547-9AE2-0FEC6EBFE015}" srcOrd="0" destOrd="0" presId="urn:microsoft.com/office/officeart/2005/8/layout/cycle2"/>
    <dgm:cxn modelId="{EFEA0231-BE88-A54C-9426-C1354C833BB3}" type="presOf" srcId="{EF93E1C8-0E4C-234C-B191-03A054B09845}" destId="{422FEEEF-9E3F-FB42-BADB-CD37B9016049}" srcOrd="1" destOrd="0" presId="urn:microsoft.com/office/officeart/2005/8/layout/cycle2"/>
    <dgm:cxn modelId="{63462434-8D48-C944-82C0-EE8AB80A1A9F}" type="presOf" srcId="{DCB26187-5D23-E846-A7BC-5B4E09AAF5C6}" destId="{CC742854-44F6-DB47-9154-7D9C090D97FC}" srcOrd="0" destOrd="0" presId="urn:microsoft.com/office/officeart/2005/8/layout/cycle2"/>
    <dgm:cxn modelId="{31D22E34-7959-0042-B477-F2FFE6A933AF}" srcId="{DCB26187-5D23-E846-A7BC-5B4E09AAF5C6}" destId="{14D50B26-F896-4448-83F1-1F7F86C2F095}" srcOrd="2" destOrd="0" parTransId="{03D39C6C-29E2-C24D-8436-52523C4D10FC}" sibTransId="{D5FF23B8-18F0-4743-AD3A-1B8DDE24C487}"/>
    <dgm:cxn modelId="{57FCF635-0374-D241-8805-16457FCDFA94}" type="presOf" srcId="{9F408CCB-C0D3-7445-8E74-63770F29DB23}" destId="{672698F3-3A81-5B4B-9EBC-DDA095235363}" srcOrd="0" destOrd="0" presId="urn:microsoft.com/office/officeart/2005/8/layout/cycle2"/>
    <dgm:cxn modelId="{93184639-976D-AA49-AD42-EFE7DB55A1D5}" type="presOf" srcId="{FDB3DA2E-D943-8147-91AF-99DBCA26F40B}" destId="{427AEA1D-ED92-5844-8843-4B5BE644F141}" srcOrd="0" destOrd="0" presId="urn:microsoft.com/office/officeart/2005/8/layout/cycle2"/>
    <dgm:cxn modelId="{90DE2655-69EE-4A48-84EC-910CAD99EAE4}" srcId="{DCB26187-5D23-E846-A7BC-5B4E09AAF5C6}" destId="{D5D13F23-7A6F-6947-9058-DB5D3617FC9F}" srcOrd="0" destOrd="0" parTransId="{765E064A-B2D3-5344-B508-CED0BD5BD40B}" sibTransId="{EF93E1C8-0E4C-234C-B191-03A054B09845}"/>
    <dgm:cxn modelId="{F98A9857-E72D-8E45-9DB1-B245663C76B9}" type="presOf" srcId="{D5D13F23-7A6F-6947-9058-DB5D3617FC9F}" destId="{31E83862-688A-AF40-9100-934B614E939E}" srcOrd="0" destOrd="0" presId="urn:microsoft.com/office/officeart/2005/8/layout/cycle2"/>
    <dgm:cxn modelId="{899CDC5E-4628-C74A-A739-D828BA552B89}" type="presOf" srcId="{79702D2A-A943-0841-9B36-E64029217F40}" destId="{0821A5BE-688F-FE4C-AACE-884FA78FCE7D}" srcOrd="0" destOrd="0" presId="urn:microsoft.com/office/officeart/2005/8/layout/cycle2"/>
    <dgm:cxn modelId="{0D678176-1C3D-514C-AD71-FC49F7EE1F67}" type="presOf" srcId="{D5FF23B8-18F0-4743-AD3A-1B8DDE24C487}" destId="{4A51EEC5-EB5A-B948-A2F7-7631AB8FA81C}" srcOrd="1" destOrd="0" presId="urn:microsoft.com/office/officeart/2005/8/layout/cycle2"/>
    <dgm:cxn modelId="{7E68D694-A431-D94D-A0AD-84E25C5B252D}" type="presOf" srcId="{CBA51AD1-D2D3-F840-9870-A410F4BAB36E}" destId="{8D68C7F6-E32D-3243-8B59-EA2C2E8230FF}" srcOrd="1" destOrd="0" presId="urn:microsoft.com/office/officeart/2005/8/layout/cycle2"/>
    <dgm:cxn modelId="{0EA6359C-E9DB-B945-9BFD-E270DB91B310}" type="presOf" srcId="{79702D2A-A943-0841-9B36-E64029217F40}" destId="{2A94680E-DFA7-6946-8449-669268AC6E6D}" srcOrd="1" destOrd="0" presId="urn:microsoft.com/office/officeart/2005/8/layout/cycle2"/>
    <dgm:cxn modelId="{2E3D22D2-F67F-F447-8149-063AD29681A6}" type="presOf" srcId="{14D50B26-F896-4448-83F1-1F7F86C2F095}" destId="{4D4CBF0B-6F48-D443-A642-A08B2DEA901B}" srcOrd="0" destOrd="0" presId="urn:microsoft.com/office/officeart/2005/8/layout/cycle2"/>
    <dgm:cxn modelId="{B46890D8-5B08-DB4D-A860-AD748C1FE174}" type="presOf" srcId="{CBA51AD1-D2D3-F840-9870-A410F4BAB36E}" destId="{87565430-6F03-234E-B024-69E402F68B8B}" srcOrd="0" destOrd="0" presId="urn:microsoft.com/office/officeart/2005/8/layout/cycle2"/>
    <dgm:cxn modelId="{DDF184DF-D5EE-5447-B284-3ED0E6A2CC19}" srcId="{DCB26187-5D23-E846-A7BC-5B4E09AAF5C6}" destId="{FDB3DA2E-D943-8147-91AF-99DBCA26F40B}" srcOrd="3" destOrd="0" parTransId="{D6EE894D-57D2-594C-9226-5BE6CD2B8099}" sibTransId="{79702D2A-A943-0841-9B36-E64029217F40}"/>
    <dgm:cxn modelId="{3BAFA3E4-277D-994D-B481-33973C609788}" type="presOf" srcId="{EF93E1C8-0E4C-234C-B191-03A054B09845}" destId="{6046A1F1-35A1-6048-9D83-603D74049677}" srcOrd="0" destOrd="0" presId="urn:microsoft.com/office/officeart/2005/8/layout/cycle2"/>
    <dgm:cxn modelId="{B792FEF8-CA46-4143-88D0-789B921E1373}" srcId="{DCB26187-5D23-E846-A7BC-5B4E09AAF5C6}" destId="{9F408CCB-C0D3-7445-8E74-63770F29DB23}" srcOrd="1" destOrd="0" parTransId="{EC78F0A3-5AAB-844D-BFC5-8625E0785B0B}" sibTransId="{CBA51AD1-D2D3-F840-9870-A410F4BAB36E}"/>
    <dgm:cxn modelId="{7F19CA4B-7D77-834B-B9F6-E72B7D8043A2}" type="presParOf" srcId="{CC742854-44F6-DB47-9154-7D9C090D97FC}" destId="{31E83862-688A-AF40-9100-934B614E939E}" srcOrd="0" destOrd="0" presId="urn:microsoft.com/office/officeart/2005/8/layout/cycle2"/>
    <dgm:cxn modelId="{E8BD9A98-1F78-024A-899F-759CB86DF124}" type="presParOf" srcId="{CC742854-44F6-DB47-9154-7D9C090D97FC}" destId="{6046A1F1-35A1-6048-9D83-603D74049677}" srcOrd="1" destOrd="0" presId="urn:microsoft.com/office/officeart/2005/8/layout/cycle2"/>
    <dgm:cxn modelId="{1E922E36-F51A-C842-8A41-196505C576F5}" type="presParOf" srcId="{6046A1F1-35A1-6048-9D83-603D74049677}" destId="{422FEEEF-9E3F-FB42-BADB-CD37B9016049}" srcOrd="0" destOrd="0" presId="urn:microsoft.com/office/officeart/2005/8/layout/cycle2"/>
    <dgm:cxn modelId="{36223156-3A9B-3E42-834D-BBDFF502D7B8}" type="presParOf" srcId="{CC742854-44F6-DB47-9154-7D9C090D97FC}" destId="{672698F3-3A81-5B4B-9EBC-DDA095235363}" srcOrd="2" destOrd="0" presId="urn:microsoft.com/office/officeart/2005/8/layout/cycle2"/>
    <dgm:cxn modelId="{7FA4B38E-AAFF-954C-8FC5-D92F6E935A4C}" type="presParOf" srcId="{CC742854-44F6-DB47-9154-7D9C090D97FC}" destId="{87565430-6F03-234E-B024-69E402F68B8B}" srcOrd="3" destOrd="0" presId="urn:microsoft.com/office/officeart/2005/8/layout/cycle2"/>
    <dgm:cxn modelId="{A0D0FDB5-CB75-E84F-8FBA-6592D44751BE}" type="presParOf" srcId="{87565430-6F03-234E-B024-69E402F68B8B}" destId="{8D68C7F6-E32D-3243-8B59-EA2C2E8230FF}" srcOrd="0" destOrd="0" presId="urn:microsoft.com/office/officeart/2005/8/layout/cycle2"/>
    <dgm:cxn modelId="{C9A04790-2179-1540-A553-BED442A20E0E}" type="presParOf" srcId="{CC742854-44F6-DB47-9154-7D9C090D97FC}" destId="{4D4CBF0B-6F48-D443-A642-A08B2DEA901B}" srcOrd="4" destOrd="0" presId="urn:microsoft.com/office/officeart/2005/8/layout/cycle2"/>
    <dgm:cxn modelId="{B802471B-FEAF-B64A-B346-138CFAB2D4CF}" type="presParOf" srcId="{CC742854-44F6-DB47-9154-7D9C090D97FC}" destId="{91EDC145-422C-9547-9AE2-0FEC6EBFE015}" srcOrd="5" destOrd="0" presId="urn:microsoft.com/office/officeart/2005/8/layout/cycle2"/>
    <dgm:cxn modelId="{48613DEA-E1F8-D745-94B9-EC1233003128}" type="presParOf" srcId="{91EDC145-422C-9547-9AE2-0FEC6EBFE015}" destId="{4A51EEC5-EB5A-B948-A2F7-7631AB8FA81C}" srcOrd="0" destOrd="0" presId="urn:microsoft.com/office/officeart/2005/8/layout/cycle2"/>
    <dgm:cxn modelId="{007DBDA1-FA9D-2640-AC85-F24F58FF933B}" type="presParOf" srcId="{CC742854-44F6-DB47-9154-7D9C090D97FC}" destId="{427AEA1D-ED92-5844-8843-4B5BE644F141}" srcOrd="6" destOrd="0" presId="urn:microsoft.com/office/officeart/2005/8/layout/cycle2"/>
    <dgm:cxn modelId="{82CF913B-AD1B-2D42-AD94-0BCEFB490014}" type="presParOf" srcId="{CC742854-44F6-DB47-9154-7D9C090D97FC}" destId="{0821A5BE-688F-FE4C-AACE-884FA78FCE7D}" srcOrd="7" destOrd="0" presId="urn:microsoft.com/office/officeart/2005/8/layout/cycle2"/>
    <dgm:cxn modelId="{BC4B9010-E063-AB4E-9BFB-E561EE0940D4}" type="presParOf" srcId="{0821A5BE-688F-FE4C-AACE-884FA78FCE7D}" destId="{2A94680E-DFA7-6946-8449-669268AC6E6D}"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C21937-4A09-CA46-ACBC-A50A5E99C5FF}" type="doc">
      <dgm:prSet loTypeId="urn:microsoft.com/office/officeart/2005/8/layout/hierarchy3" loCatId="" qsTypeId="urn:microsoft.com/office/officeart/2005/8/quickstyle/simple1" qsCatId="simple" csTypeId="urn:microsoft.com/office/officeart/2005/8/colors/accent4_1" csCatId="accent4" phldr="1"/>
      <dgm:spPr/>
      <dgm:t>
        <a:bodyPr/>
        <a:lstStyle/>
        <a:p>
          <a:endParaRPr lang="en-GB"/>
        </a:p>
      </dgm:t>
    </dgm:pt>
    <dgm:pt modelId="{2854CC0F-E681-434A-8DD6-4C3FE382AD0F}">
      <dgm:prSet phldrT="[Text]"/>
      <dgm:spPr>
        <a:xfrm>
          <a:off x="369093"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RQ1</a:t>
          </a:r>
        </a:p>
      </dgm:t>
    </dgm:pt>
    <dgm:pt modelId="{D4C74D20-1E71-434B-8FED-345F3F2EBCDE}" type="parTrans" cxnId="{C6FA8D1E-4625-B946-8770-7CA572AA7694}">
      <dgm:prSet/>
      <dgm:spPr/>
      <dgm:t>
        <a:bodyPr/>
        <a:lstStyle/>
        <a:p>
          <a:endParaRPr lang="en-GB"/>
        </a:p>
      </dgm:t>
    </dgm:pt>
    <dgm:pt modelId="{2F174472-6825-7745-9BD3-D775077EA6B7}" type="sibTrans" cxnId="{C6FA8D1E-4625-B946-8770-7CA572AA7694}">
      <dgm:prSet/>
      <dgm:spPr/>
      <dgm:t>
        <a:bodyPr/>
        <a:lstStyle/>
        <a:p>
          <a:endParaRPr lang="en-GB"/>
        </a:p>
      </dgm:t>
    </dgm:pt>
    <dgm:pt modelId="{1DF00E7F-8471-0C4F-9BB7-26A17354AD52}">
      <dgm:prSet phldrT="[Text]" custT="1"/>
      <dgm:spPr>
        <a:xfrm>
          <a:off x="791368" y="1322073"/>
          <a:ext cx="1689099" cy="1055687"/>
        </a:xfrm>
        <a:solidFill>
          <a:srgbClr val="0F9ED5">
            <a:alpha val="90000"/>
            <a:tint val="40000"/>
            <a:hueOff val="0"/>
            <a:satOff val="0"/>
            <a:lumOff val="0"/>
            <a:alphaOff val="0"/>
          </a:srgbClr>
        </a:solidFill>
        <a:ln w="19050" cap="flat" cmpd="sng" algn="ctr">
          <a:solidFill>
            <a:srgbClr val="0F9ED5">
              <a:hueOff val="0"/>
              <a:satOff val="0"/>
              <a:lumOff val="0"/>
              <a:alphaOff val="0"/>
            </a:srgbClr>
          </a:solidFill>
          <a:prstDash val="solid"/>
          <a:miter lim="800000"/>
        </a:ln>
        <a:effectLst/>
      </dgm:spPr>
      <dgm:t>
        <a:bodyPr/>
        <a:lstStyle/>
        <a:p>
          <a:r>
            <a:rPr lang="en-GB" sz="2000" dirty="0"/>
            <a:t>La </a:t>
          </a:r>
          <a:r>
            <a:rPr lang="en-GB" sz="2000" b="1" dirty="0" err="1"/>
            <a:t>creatività</a:t>
          </a:r>
          <a:r>
            <a:rPr lang="en-GB" sz="2000" dirty="0"/>
            <a:t> </a:t>
          </a:r>
          <a:r>
            <a:rPr lang="en-GB" sz="2000" dirty="0" err="1"/>
            <a:t>è</a:t>
          </a:r>
          <a:r>
            <a:rPr lang="en-GB" sz="2000" dirty="0"/>
            <a:t> </a:t>
          </a:r>
          <a:r>
            <a:rPr lang="en-GB" sz="2000" dirty="0" err="1"/>
            <a:t>essenziale</a:t>
          </a:r>
          <a:r>
            <a:rPr lang="en-GB" sz="2000" dirty="0"/>
            <a:t> </a:t>
          </a:r>
          <a:r>
            <a:rPr lang="en-GB" sz="2000" dirty="0" err="1"/>
            <a:t>nei</a:t>
          </a:r>
          <a:r>
            <a:rPr lang="en-GB" sz="2000" dirty="0"/>
            <a:t> </a:t>
          </a:r>
          <a:r>
            <a:rPr lang="en-GB" sz="2000" b="1" dirty="0" err="1"/>
            <a:t>laboratori</a:t>
          </a:r>
          <a:r>
            <a:rPr lang="en-GB" sz="2000" dirty="0"/>
            <a:t>, ma </a:t>
          </a:r>
          <a:r>
            <a:rPr lang="en-GB" sz="2000" dirty="0" err="1"/>
            <a:t>i</a:t>
          </a:r>
          <a:r>
            <a:rPr lang="en-GB" sz="2000" dirty="0"/>
            <a:t> </a:t>
          </a:r>
          <a:r>
            <a:rPr lang="en-GB" sz="2000" b="1" dirty="0" err="1"/>
            <a:t>vincoli</a:t>
          </a:r>
          <a:r>
            <a:rPr lang="en-GB" sz="2000" b="1" dirty="0"/>
            <a:t> </a:t>
          </a:r>
          <a:r>
            <a:rPr lang="en-GB" sz="2000" b="1" dirty="0" err="1"/>
            <a:t>istituzionali</a:t>
          </a:r>
          <a:r>
            <a:rPr lang="en-GB" sz="2000" dirty="0"/>
            <a:t> ne </a:t>
          </a:r>
          <a:r>
            <a:rPr lang="en-GB" sz="2000" dirty="0" err="1"/>
            <a:t>ostacolano</a:t>
          </a:r>
          <a:r>
            <a:rPr lang="en-GB" sz="2000" dirty="0"/>
            <a:t> </a:t>
          </a:r>
          <a:r>
            <a:rPr lang="en-GB" sz="2000" dirty="0" err="1"/>
            <a:t>l’applicazione</a:t>
          </a:r>
          <a:r>
            <a:rPr lang="en-GB" sz="2000" dirty="0"/>
            <a:t>.</a:t>
          </a:r>
          <a:endParaRPr lang="en-GB" sz="2000" dirty="0">
            <a:solidFill>
              <a:sysClr val="windowText" lastClr="000000">
                <a:hueOff val="0"/>
                <a:satOff val="0"/>
                <a:lumOff val="0"/>
                <a:alphaOff val="0"/>
              </a:sysClr>
            </a:solidFill>
            <a:latin typeface="Aptos" panose="02110004020202020204"/>
            <a:ea typeface="+mn-ea"/>
            <a:cs typeface="+mn-cs"/>
          </a:endParaRPr>
        </a:p>
      </dgm:t>
    </dgm:pt>
    <dgm:pt modelId="{5010720A-2214-3E43-9FA3-A25D4B96E436}" type="parTrans" cxnId="{5C5B4478-5C84-2C4C-A186-4191960CFECD}">
      <dgm:prSet/>
      <dgm:spPr>
        <a:xfrm>
          <a:off x="580231" y="1058151"/>
          <a:ext cx="211137" cy="791765"/>
        </a:xfrm>
        <a:noFill/>
        <a:ln w="19050" cap="flat" cmpd="sng" algn="ctr">
          <a:solidFill>
            <a:srgbClr val="0F9ED5">
              <a:shade val="60000"/>
              <a:hueOff val="0"/>
              <a:satOff val="0"/>
              <a:lumOff val="0"/>
              <a:alphaOff val="0"/>
            </a:srgbClr>
          </a:solidFill>
          <a:prstDash val="solid"/>
          <a:miter lim="800000"/>
        </a:ln>
        <a:effectLst/>
      </dgm:spPr>
      <dgm:t>
        <a:bodyPr/>
        <a:lstStyle/>
        <a:p>
          <a:endParaRPr lang="en-GB"/>
        </a:p>
      </dgm:t>
    </dgm:pt>
    <dgm:pt modelId="{D76CBA17-E859-0F48-92CF-466433C18C9D}" type="sibTrans" cxnId="{5C5B4478-5C84-2C4C-A186-4191960CFECD}">
      <dgm:prSet/>
      <dgm:spPr/>
      <dgm:t>
        <a:bodyPr/>
        <a:lstStyle/>
        <a:p>
          <a:endParaRPr lang="en-GB"/>
        </a:p>
      </dgm:t>
    </dgm:pt>
    <dgm:pt modelId="{E172A2D9-11CE-434B-B9C3-54E13805AEC0}">
      <dgm:prSet phldrT="[Text]"/>
      <dgm:spPr>
        <a:xfrm>
          <a:off x="3008312"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Aptos" panose="02110004020202020204"/>
              <a:ea typeface="+mn-ea"/>
              <a:cs typeface="+mn-cs"/>
            </a:rPr>
            <a:t>RQ2</a:t>
          </a:r>
        </a:p>
      </dgm:t>
    </dgm:pt>
    <dgm:pt modelId="{4CF75FF6-9B87-6D49-8744-C02D12F51D6B}" type="parTrans" cxnId="{5ECACB6F-9849-0F48-AC61-18B7C706F822}">
      <dgm:prSet/>
      <dgm:spPr/>
      <dgm:t>
        <a:bodyPr/>
        <a:lstStyle/>
        <a:p>
          <a:endParaRPr lang="en-GB"/>
        </a:p>
      </dgm:t>
    </dgm:pt>
    <dgm:pt modelId="{37A5AE7E-4510-9F40-BE22-BE8D13B20A21}" type="sibTrans" cxnId="{5ECACB6F-9849-0F48-AC61-18B7C706F822}">
      <dgm:prSet/>
      <dgm:spPr/>
      <dgm:t>
        <a:bodyPr/>
        <a:lstStyle/>
        <a:p>
          <a:endParaRPr lang="en-GB"/>
        </a:p>
      </dgm:t>
    </dgm:pt>
    <dgm:pt modelId="{9CFB3930-971B-9A4A-9454-AF1299C2EA16}">
      <dgm:prSet/>
      <dgm:spPr/>
      <dgm:t>
        <a:bodyPr/>
        <a:lstStyle/>
        <a:p>
          <a:r>
            <a:rPr lang="en-GB" b="0" dirty="0"/>
            <a:t>RQ3</a:t>
          </a:r>
        </a:p>
      </dgm:t>
    </dgm:pt>
    <dgm:pt modelId="{7B2B6160-0993-6741-A8A2-1F700023BBD6}" type="parTrans" cxnId="{8D8ED6A0-B1F5-064C-92FA-5D3934A54A9C}">
      <dgm:prSet/>
      <dgm:spPr/>
      <dgm:t>
        <a:bodyPr/>
        <a:lstStyle/>
        <a:p>
          <a:endParaRPr lang="en-GB"/>
        </a:p>
      </dgm:t>
    </dgm:pt>
    <dgm:pt modelId="{DAA55621-CB9C-8544-933B-6B406F2DD0E0}" type="sibTrans" cxnId="{8D8ED6A0-B1F5-064C-92FA-5D3934A54A9C}">
      <dgm:prSet/>
      <dgm:spPr/>
      <dgm:t>
        <a:bodyPr/>
        <a:lstStyle/>
        <a:p>
          <a:endParaRPr lang="en-GB"/>
        </a:p>
      </dgm:t>
    </dgm:pt>
    <dgm:pt modelId="{63A5920C-DD4B-2842-8EEA-B6C81F03A0B0}">
      <dgm:prSet phldrT="[Text]" custT="1"/>
      <dgm:spPr>
        <a:xfrm>
          <a:off x="3008312" y="2464"/>
          <a:ext cx="2111374" cy="1055687"/>
        </a:xfr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gm:spPr>
      <dgm:t>
        <a:bodyPr/>
        <a:lstStyle/>
        <a:p>
          <a:pPr>
            <a:buNone/>
          </a:pPr>
          <a:r>
            <a:rPr lang="en-GB" sz="2000" dirty="0"/>
            <a:t>Serve </a:t>
          </a:r>
          <a:r>
            <a:rPr lang="en-GB" sz="2000" dirty="0" err="1"/>
            <a:t>collegare</a:t>
          </a:r>
          <a:r>
            <a:rPr lang="en-GB" sz="2000" dirty="0"/>
            <a:t> </a:t>
          </a:r>
          <a:r>
            <a:rPr lang="en-GB" sz="2000" b="1" dirty="0" err="1"/>
            <a:t>teoria</a:t>
          </a:r>
          <a:r>
            <a:rPr lang="en-GB" sz="2000" dirty="0"/>
            <a:t> e </a:t>
          </a:r>
          <a:r>
            <a:rPr lang="en-GB" sz="2000" b="1" dirty="0" err="1"/>
            <a:t>pratica</a:t>
          </a:r>
          <a:r>
            <a:rPr lang="en-GB" sz="2000" dirty="0"/>
            <a:t> con </a:t>
          </a:r>
          <a:r>
            <a:rPr lang="en-GB" sz="2000" dirty="0" err="1"/>
            <a:t>strategie</a:t>
          </a:r>
          <a:r>
            <a:rPr lang="en-GB" sz="2000" dirty="0"/>
            <a:t> </a:t>
          </a:r>
          <a:r>
            <a:rPr lang="en-GB" sz="2000" dirty="0" err="1"/>
            <a:t>efficaci</a:t>
          </a:r>
          <a:r>
            <a:rPr lang="en-GB" sz="2000" dirty="0"/>
            <a:t>, come la </a:t>
          </a:r>
          <a:r>
            <a:rPr lang="en-GB" sz="2000" b="1" dirty="0"/>
            <a:t>peer instruction</a:t>
          </a:r>
          <a:r>
            <a:rPr lang="en-GB" sz="2000" dirty="0"/>
            <a:t>, </a:t>
          </a:r>
          <a:r>
            <a:rPr lang="en-GB" sz="2000" dirty="0" err="1"/>
            <a:t>ancora</a:t>
          </a:r>
          <a:r>
            <a:rPr lang="en-GB" sz="2000" dirty="0"/>
            <a:t> po co </a:t>
          </a:r>
          <a:r>
            <a:rPr lang="en-GB" sz="2000" dirty="0" err="1"/>
            <a:t>utilizzata</a:t>
          </a:r>
          <a:r>
            <a:rPr lang="en-GB" sz="2000" dirty="0"/>
            <a:t>.</a:t>
          </a:r>
          <a:endParaRPr lang="en-GB" sz="2000" dirty="0">
            <a:solidFill>
              <a:sysClr val="windowText" lastClr="000000">
                <a:hueOff val="0"/>
                <a:satOff val="0"/>
                <a:lumOff val="0"/>
                <a:alphaOff val="0"/>
              </a:sysClr>
            </a:solidFill>
            <a:latin typeface="Aptos" panose="02110004020202020204"/>
            <a:ea typeface="+mn-ea"/>
            <a:cs typeface="+mn-cs"/>
          </a:endParaRPr>
        </a:p>
      </dgm:t>
    </dgm:pt>
    <dgm:pt modelId="{6611920F-78DB-1040-8B9E-05F2FC9233E5}" type="parTrans" cxnId="{8B04376E-825F-164E-8684-AB706CC68182}">
      <dgm:prSet/>
      <dgm:spPr/>
      <dgm:t>
        <a:bodyPr/>
        <a:lstStyle/>
        <a:p>
          <a:endParaRPr lang="en-GB"/>
        </a:p>
      </dgm:t>
    </dgm:pt>
    <dgm:pt modelId="{C34647E1-1FDF-9A42-87FB-6E2F920337CD}" type="sibTrans" cxnId="{8B04376E-825F-164E-8684-AB706CC68182}">
      <dgm:prSet/>
      <dgm:spPr/>
      <dgm:t>
        <a:bodyPr/>
        <a:lstStyle/>
        <a:p>
          <a:endParaRPr lang="en-GB"/>
        </a:p>
      </dgm:t>
    </dgm:pt>
    <dgm:pt modelId="{48581B1C-38EA-2849-A002-BB689C29177B}">
      <dgm:prSet custT="1"/>
      <dgm:spPr/>
      <dgm:t>
        <a:bodyPr/>
        <a:lstStyle/>
        <a:p>
          <a:r>
            <a:rPr lang="en-GB" sz="2000" dirty="0"/>
            <a:t>La </a:t>
          </a:r>
          <a:r>
            <a:rPr lang="en-GB" sz="2000" b="1" dirty="0" err="1"/>
            <a:t>formazione</a:t>
          </a:r>
          <a:r>
            <a:rPr lang="en-GB" sz="2000" b="1" dirty="0"/>
            <a:t> </a:t>
          </a:r>
          <a:r>
            <a:rPr lang="en-GB" sz="2000" b="1" dirty="0" err="1"/>
            <a:t>laboratoriale</a:t>
          </a:r>
          <a:r>
            <a:rPr lang="en-GB" sz="2000" dirty="0"/>
            <a:t> </a:t>
          </a:r>
          <a:r>
            <a:rPr lang="en-GB" sz="2000" dirty="0" err="1"/>
            <a:t>richiede</a:t>
          </a:r>
          <a:r>
            <a:rPr lang="en-GB" sz="2000" dirty="0"/>
            <a:t> </a:t>
          </a:r>
          <a:r>
            <a:rPr lang="en-GB" sz="2000" dirty="0" err="1"/>
            <a:t>una</a:t>
          </a:r>
          <a:r>
            <a:rPr lang="en-GB" sz="2000" dirty="0"/>
            <a:t> </a:t>
          </a:r>
          <a:r>
            <a:rPr lang="en-GB" sz="2000" dirty="0" err="1"/>
            <a:t>maggiore</a:t>
          </a:r>
          <a:r>
            <a:rPr lang="en-GB" sz="2000" dirty="0"/>
            <a:t> </a:t>
          </a:r>
          <a:r>
            <a:rPr lang="en-GB" sz="2000" b="1" dirty="0" err="1"/>
            <a:t>collaborazione</a:t>
          </a:r>
          <a:r>
            <a:rPr lang="en-GB" sz="2000" dirty="0"/>
            <a:t> </a:t>
          </a:r>
          <a:r>
            <a:rPr lang="en-GB" sz="2000" dirty="0" err="1"/>
            <a:t>tra</a:t>
          </a:r>
          <a:r>
            <a:rPr lang="en-GB" sz="2000" dirty="0"/>
            <a:t> </a:t>
          </a:r>
          <a:r>
            <a:rPr lang="en-GB" sz="2000" b="1" dirty="0" err="1"/>
            <a:t>scuola</a:t>
          </a:r>
          <a:r>
            <a:rPr lang="en-GB" sz="2000" dirty="0"/>
            <a:t> e </a:t>
          </a:r>
          <a:r>
            <a:rPr lang="en-GB" sz="2000" b="1" dirty="0" err="1"/>
            <a:t>università</a:t>
          </a:r>
          <a:r>
            <a:rPr lang="en-GB" sz="2000" dirty="0"/>
            <a:t> </a:t>
          </a:r>
          <a:r>
            <a:rPr lang="en-GB" sz="2000" dirty="0" err="1"/>
            <a:t>tramite</a:t>
          </a:r>
          <a:r>
            <a:rPr lang="en-GB" sz="2000" dirty="0"/>
            <a:t> la </a:t>
          </a:r>
          <a:r>
            <a:rPr lang="en-GB" sz="2000" b="1" dirty="0"/>
            <a:t>PER</a:t>
          </a:r>
          <a:r>
            <a:rPr lang="en-GB" sz="2000" dirty="0"/>
            <a:t>.</a:t>
          </a:r>
        </a:p>
      </dgm:t>
    </dgm:pt>
    <dgm:pt modelId="{1E0B1520-C4BA-CA45-A180-8C9BABE7AFF2}" type="parTrans" cxnId="{331CAAC8-E312-C146-9B27-08C2F436EF12}">
      <dgm:prSet/>
      <dgm:spPr/>
      <dgm:t>
        <a:bodyPr/>
        <a:lstStyle/>
        <a:p>
          <a:endParaRPr lang="en-GB"/>
        </a:p>
      </dgm:t>
    </dgm:pt>
    <dgm:pt modelId="{80E6E22A-2A96-9C41-86A2-1DFDB9DD25AB}" type="sibTrans" cxnId="{331CAAC8-E312-C146-9B27-08C2F436EF12}">
      <dgm:prSet/>
      <dgm:spPr/>
      <dgm:t>
        <a:bodyPr/>
        <a:lstStyle/>
        <a:p>
          <a:endParaRPr lang="en-GB"/>
        </a:p>
      </dgm:t>
    </dgm:pt>
    <dgm:pt modelId="{8C0D9627-3D5D-F340-9141-82D50B43BD7E}" type="pres">
      <dgm:prSet presAssocID="{A3C21937-4A09-CA46-ACBC-A50A5E99C5FF}" presName="diagram" presStyleCnt="0">
        <dgm:presLayoutVars>
          <dgm:chPref val="1"/>
          <dgm:dir/>
          <dgm:animOne val="branch"/>
          <dgm:animLvl val="lvl"/>
          <dgm:resizeHandles/>
        </dgm:presLayoutVars>
      </dgm:prSet>
      <dgm:spPr/>
    </dgm:pt>
    <dgm:pt modelId="{A191AB92-8200-EE42-8AA8-DB40D116AA56}" type="pres">
      <dgm:prSet presAssocID="{2854CC0F-E681-434A-8DD6-4C3FE382AD0F}" presName="root" presStyleCnt="0"/>
      <dgm:spPr/>
    </dgm:pt>
    <dgm:pt modelId="{CA7FC538-EF3A-B646-83CD-E5BC8EF3B7F6}" type="pres">
      <dgm:prSet presAssocID="{2854CC0F-E681-434A-8DD6-4C3FE382AD0F}" presName="rootComposite" presStyleCnt="0"/>
      <dgm:spPr/>
    </dgm:pt>
    <dgm:pt modelId="{31750476-D33E-E34A-9E4B-3A6DFC8E5680}" type="pres">
      <dgm:prSet presAssocID="{2854CC0F-E681-434A-8DD6-4C3FE382AD0F}" presName="rootText" presStyleLbl="node1" presStyleIdx="0" presStyleCnt="3"/>
      <dgm:spPr>
        <a:prstGeom prst="roundRect">
          <a:avLst>
            <a:gd name="adj" fmla="val 10000"/>
          </a:avLst>
        </a:prstGeom>
      </dgm:spPr>
    </dgm:pt>
    <dgm:pt modelId="{95C65C39-249E-914E-956B-C856953E73E2}" type="pres">
      <dgm:prSet presAssocID="{2854CC0F-E681-434A-8DD6-4C3FE382AD0F}" presName="rootConnector" presStyleLbl="node1" presStyleIdx="0" presStyleCnt="3"/>
      <dgm:spPr/>
    </dgm:pt>
    <dgm:pt modelId="{E5FFFB2E-F96C-6E4B-B33D-78677C44E8D0}" type="pres">
      <dgm:prSet presAssocID="{2854CC0F-E681-434A-8DD6-4C3FE382AD0F}" presName="childShape" presStyleCnt="0"/>
      <dgm:spPr/>
    </dgm:pt>
    <dgm:pt modelId="{CECC5BD2-7D34-7A42-A006-14BD24AC18E0}" type="pres">
      <dgm:prSet presAssocID="{5010720A-2214-3E43-9FA3-A25D4B96E436}" presName="Name13" presStyleLbl="parChTrans1D2" presStyleIdx="0" presStyleCnt="3"/>
      <dgm:spPr>
        <a:custGeom>
          <a:avLst/>
          <a:gdLst/>
          <a:ahLst/>
          <a:cxnLst/>
          <a:rect l="0" t="0" r="0" b="0"/>
          <a:pathLst>
            <a:path>
              <a:moveTo>
                <a:pt x="0" y="0"/>
              </a:moveTo>
              <a:lnTo>
                <a:pt x="0" y="791765"/>
              </a:lnTo>
              <a:lnTo>
                <a:pt x="211137" y="791765"/>
              </a:lnTo>
            </a:path>
          </a:pathLst>
        </a:custGeom>
      </dgm:spPr>
    </dgm:pt>
    <dgm:pt modelId="{13E91E50-1F01-3A47-A49F-C7A1BD99BB64}" type="pres">
      <dgm:prSet presAssocID="{1DF00E7F-8471-0C4F-9BB7-26A17354AD52}" presName="childText" presStyleLbl="bgAcc1" presStyleIdx="0" presStyleCnt="3" custScaleX="145011" custScaleY="227367" custLinFactNeighborX="3515" custLinFactNeighborY="1125">
        <dgm:presLayoutVars>
          <dgm:bulletEnabled val="1"/>
        </dgm:presLayoutVars>
      </dgm:prSet>
      <dgm:spPr>
        <a:prstGeom prst="roundRect">
          <a:avLst>
            <a:gd name="adj" fmla="val 10000"/>
          </a:avLst>
        </a:prstGeom>
      </dgm:spPr>
    </dgm:pt>
    <dgm:pt modelId="{4286EE24-A95E-024D-BA2D-42A2A0A5C36A}" type="pres">
      <dgm:prSet presAssocID="{E172A2D9-11CE-434B-B9C3-54E13805AEC0}" presName="root" presStyleCnt="0"/>
      <dgm:spPr/>
    </dgm:pt>
    <dgm:pt modelId="{8DD9F4CE-3D7B-D741-8158-68ACF4CB7A2F}" type="pres">
      <dgm:prSet presAssocID="{E172A2D9-11CE-434B-B9C3-54E13805AEC0}" presName="rootComposite" presStyleCnt="0"/>
      <dgm:spPr/>
    </dgm:pt>
    <dgm:pt modelId="{F7A8DD1E-A172-2E4C-A615-20FFE60D2937}" type="pres">
      <dgm:prSet presAssocID="{E172A2D9-11CE-434B-B9C3-54E13805AEC0}" presName="rootText" presStyleLbl="node1" presStyleIdx="1" presStyleCnt="3"/>
      <dgm:spPr>
        <a:prstGeom prst="roundRect">
          <a:avLst>
            <a:gd name="adj" fmla="val 10000"/>
          </a:avLst>
        </a:prstGeom>
      </dgm:spPr>
    </dgm:pt>
    <dgm:pt modelId="{A5D5B7C5-2D2F-AD44-A801-B4BF2CFCB036}" type="pres">
      <dgm:prSet presAssocID="{E172A2D9-11CE-434B-B9C3-54E13805AEC0}" presName="rootConnector" presStyleLbl="node1" presStyleIdx="1" presStyleCnt="3"/>
      <dgm:spPr/>
    </dgm:pt>
    <dgm:pt modelId="{B776B7B1-406A-FA4A-A7DC-A3392B01263E}" type="pres">
      <dgm:prSet presAssocID="{E172A2D9-11CE-434B-B9C3-54E13805AEC0}" presName="childShape" presStyleCnt="0"/>
      <dgm:spPr/>
    </dgm:pt>
    <dgm:pt modelId="{335D702E-0744-7544-9A4B-82CE1E913AAB}" type="pres">
      <dgm:prSet presAssocID="{6611920F-78DB-1040-8B9E-05F2FC9233E5}" presName="Name13" presStyleLbl="parChTrans1D2" presStyleIdx="1" presStyleCnt="3"/>
      <dgm:spPr/>
    </dgm:pt>
    <dgm:pt modelId="{118F52A8-9E33-1041-AC4E-182ECDABA246}" type="pres">
      <dgm:prSet presAssocID="{63A5920C-DD4B-2842-8EEA-B6C81F03A0B0}" presName="childText" presStyleLbl="bgAcc1" presStyleIdx="1" presStyleCnt="3" custScaleX="147285" custScaleY="239913">
        <dgm:presLayoutVars>
          <dgm:bulletEnabled val="1"/>
        </dgm:presLayoutVars>
      </dgm:prSet>
      <dgm:spPr/>
    </dgm:pt>
    <dgm:pt modelId="{266DEE1E-9EA5-5740-A109-8BC5C4214497}" type="pres">
      <dgm:prSet presAssocID="{9CFB3930-971B-9A4A-9454-AF1299C2EA16}" presName="root" presStyleCnt="0"/>
      <dgm:spPr/>
    </dgm:pt>
    <dgm:pt modelId="{60E57F6D-519F-FC45-9C5C-7BC952FAB6F4}" type="pres">
      <dgm:prSet presAssocID="{9CFB3930-971B-9A4A-9454-AF1299C2EA16}" presName="rootComposite" presStyleCnt="0"/>
      <dgm:spPr/>
    </dgm:pt>
    <dgm:pt modelId="{1890821F-D7BB-9E45-AB96-292AC5D564E8}" type="pres">
      <dgm:prSet presAssocID="{9CFB3930-971B-9A4A-9454-AF1299C2EA16}" presName="rootText" presStyleLbl="node1" presStyleIdx="2" presStyleCnt="3"/>
      <dgm:spPr/>
    </dgm:pt>
    <dgm:pt modelId="{9D9EDC81-F993-294C-8348-58E8D643AAE5}" type="pres">
      <dgm:prSet presAssocID="{9CFB3930-971B-9A4A-9454-AF1299C2EA16}" presName="rootConnector" presStyleLbl="node1" presStyleIdx="2" presStyleCnt="3"/>
      <dgm:spPr/>
    </dgm:pt>
    <dgm:pt modelId="{9B57A4C5-9CF7-1047-A05B-C762FD32A4E5}" type="pres">
      <dgm:prSet presAssocID="{9CFB3930-971B-9A4A-9454-AF1299C2EA16}" presName="childShape" presStyleCnt="0"/>
      <dgm:spPr/>
    </dgm:pt>
    <dgm:pt modelId="{2C7DDC28-ECE7-6A4D-A18B-D6D832A79727}" type="pres">
      <dgm:prSet presAssocID="{1E0B1520-C4BA-CA45-A180-8C9BABE7AFF2}" presName="Name13" presStyleLbl="parChTrans1D2" presStyleIdx="2" presStyleCnt="3"/>
      <dgm:spPr/>
    </dgm:pt>
    <dgm:pt modelId="{D8014F43-2662-2044-B0AB-1B465B124F29}" type="pres">
      <dgm:prSet presAssocID="{48581B1C-38EA-2849-A002-BB689C29177B}" presName="childText" presStyleLbl="bgAcc1" presStyleIdx="2" presStyleCnt="3" custScaleX="201610" custScaleY="240890">
        <dgm:presLayoutVars>
          <dgm:bulletEnabled val="1"/>
        </dgm:presLayoutVars>
      </dgm:prSet>
      <dgm:spPr/>
    </dgm:pt>
  </dgm:ptLst>
  <dgm:cxnLst>
    <dgm:cxn modelId="{EB50F611-A04D-6D48-9AE2-7A5F8F2F97E9}" type="presOf" srcId="{63A5920C-DD4B-2842-8EEA-B6C81F03A0B0}" destId="{118F52A8-9E33-1041-AC4E-182ECDABA246}" srcOrd="0" destOrd="0" presId="urn:microsoft.com/office/officeart/2005/8/layout/hierarchy3"/>
    <dgm:cxn modelId="{C6FA8D1E-4625-B946-8770-7CA572AA7694}" srcId="{A3C21937-4A09-CA46-ACBC-A50A5E99C5FF}" destId="{2854CC0F-E681-434A-8DD6-4C3FE382AD0F}" srcOrd="0" destOrd="0" parTransId="{D4C74D20-1E71-434B-8FED-345F3F2EBCDE}" sibTransId="{2F174472-6825-7745-9BD3-D775077EA6B7}"/>
    <dgm:cxn modelId="{746B7B4A-F75E-8E4D-9FD7-ED121012F6FF}" type="presOf" srcId="{1E0B1520-C4BA-CA45-A180-8C9BABE7AFF2}" destId="{2C7DDC28-ECE7-6A4D-A18B-D6D832A79727}" srcOrd="0" destOrd="0" presId="urn:microsoft.com/office/officeart/2005/8/layout/hierarchy3"/>
    <dgm:cxn modelId="{8B04376E-825F-164E-8684-AB706CC68182}" srcId="{E172A2D9-11CE-434B-B9C3-54E13805AEC0}" destId="{63A5920C-DD4B-2842-8EEA-B6C81F03A0B0}" srcOrd="0" destOrd="0" parTransId="{6611920F-78DB-1040-8B9E-05F2FC9233E5}" sibTransId="{C34647E1-1FDF-9A42-87FB-6E2F920337CD}"/>
    <dgm:cxn modelId="{5ECACB6F-9849-0F48-AC61-18B7C706F822}" srcId="{A3C21937-4A09-CA46-ACBC-A50A5E99C5FF}" destId="{E172A2D9-11CE-434B-B9C3-54E13805AEC0}" srcOrd="1" destOrd="0" parTransId="{4CF75FF6-9B87-6D49-8744-C02D12F51D6B}" sibTransId="{37A5AE7E-4510-9F40-BE22-BE8D13B20A21}"/>
    <dgm:cxn modelId="{A206DB6F-044B-DF4D-8A44-2A024812059E}" type="presOf" srcId="{1DF00E7F-8471-0C4F-9BB7-26A17354AD52}" destId="{13E91E50-1F01-3A47-A49F-C7A1BD99BB64}" srcOrd="0" destOrd="0" presId="urn:microsoft.com/office/officeart/2005/8/layout/hierarchy3"/>
    <dgm:cxn modelId="{5C5B4478-5C84-2C4C-A186-4191960CFECD}" srcId="{2854CC0F-E681-434A-8DD6-4C3FE382AD0F}" destId="{1DF00E7F-8471-0C4F-9BB7-26A17354AD52}" srcOrd="0" destOrd="0" parTransId="{5010720A-2214-3E43-9FA3-A25D4B96E436}" sibTransId="{D76CBA17-E859-0F48-92CF-466433C18C9D}"/>
    <dgm:cxn modelId="{827E9482-3890-354E-B940-BBAA58ED28F2}" type="presOf" srcId="{A3C21937-4A09-CA46-ACBC-A50A5E99C5FF}" destId="{8C0D9627-3D5D-F340-9141-82D50B43BD7E}" srcOrd="0" destOrd="0" presId="urn:microsoft.com/office/officeart/2005/8/layout/hierarchy3"/>
    <dgm:cxn modelId="{45CF3295-7154-724D-86E3-CF3729D12C60}" type="presOf" srcId="{5010720A-2214-3E43-9FA3-A25D4B96E436}" destId="{CECC5BD2-7D34-7A42-A006-14BD24AC18E0}" srcOrd="0" destOrd="0" presId="urn:microsoft.com/office/officeart/2005/8/layout/hierarchy3"/>
    <dgm:cxn modelId="{BA52539D-6024-EE47-B821-2969428EF1DC}" type="presOf" srcId="{E172A2D9-11CE-434B-B9C3-54E13805AEC0}" destId="{A5D5B7C5-2D2F-AD44-A801-B4BF2CFCB036}" srcOrd="1" destOrd="0" presId="urn:microsoft.com/office/officeart/2005/8/layout/hierarchy3"/>
    <dgm:cxn modelId="{8D8ED6A0-B1F5-064C-92FA-5D3934A54A9C}" srcId="{A3C21937-4A09-CA46-ACBC-A50A5E99C5FF}" destId="{9CFB3930-971B-9A4A-9454-AF1299C2EA16}" srcOrd="2" destOrd="0" parTransId="{7B2B6160-0993-6741-A8A2-1F700023BBD6}" sibTransId="{DAA55621-CB9C-8544-933B-6B406F2DD0E0}"/>
    <dgm:cxn modelId="{B5F778A5-08DA-424C-A0C4-31EA5AA766BD}" type="presOf" srcId="{2854CC0F-E681-434A-8DD6-4C3FE382AD0F}" destId="{95C65C39-249E-914E-956B-C856953E73E2}" srcOrd="1" destOrd="0" presId="urn:microsoft.com/office/officeart/2005/8/layout/hierarchy3"/>
    <dgm:cxn modelId="{78C79BAE-91E9-5442-B7F3-D50553F9232A}" type="presOf" srcId="{2854CC0F-E681-434A-8DD6-4C3FE382AD0F}" destId="{31750476-D33E-E34A-9E4B-3A6DFC8E5680}" srcOrd="0" destOrd="0" presId="urn:microsoft.com/office/officeart/2005/8/layout/hierarchy3"/>
    <dgm:cxn modelId="{1DF145B0-1209-2547-A866-0151DF1F634D}" type="presOf" srcId="{48581B1C-38EA-2849-A002-BB689C29177B}" destId="{D8014F43-2662-2044-B0AB-1B465B124F29}" srcOrd="0" destOrd="0" presId="urn:microsoft.com/office/officeart/2005/8/layout/hierarchy3"/>
    <dgm:cxn modelId="{64B532C6-5FFF-A345-800B-31EA437C2097}" type="presOf" srcId="{9CFB3930-971B-9A4A-9454-AF1299C2EA16}" destId="{1890821F-D7BB-9E45-AB96-292AC5D564E8}" srcOrd="0" destOrd="0" presId="urn:microsoft.com/office/officeart/2005/8/layout/hierarchy3"/>
    <dgm:cxn modelId="{331CAAC8-E312-C146-9B27-08C2F436EF12}" srcId="{9CFB3930-971B-9A4A-9454-AF1299C2EA16}" destId="{48581B1C-38EA-2849-A002-BB689C29177B}" srcOrd="0" destOrd="0" parTransId="{1E0B1520-C4BA-CA45-A180-8C9BABE7AFF2}" sibTransId="{80E6E22A-2A96-9C41-86A2-1DFDB9DD25AB}"/>
    <dgm:cxn modelId="{487238E0-3131-FB4D-85A2-F84ED4662248}" type="presOf" srcId="{9CFB3930-971B-9A4A-9454-AF1299C2EA16}" destId="{9D9EDC81-F993-294C-8348-58E8D643AAE5}" srcOrd="1" destOrd="0" presId="urn:microsoft.com/office/officeart/2005/8/layout/hierarchy3"/>
    <dgm:cxn modelId="{EBFBCCE6-97D4-1D40-B298-A3FE81A1D96A}" type="presOf" srcId="{E172A2D9-11CE-434B-B9C3-54E13805AEC0}" destId="{F7A8DD1E-A172-2E4C-A615-20FFE60D2937}" srcOrd="0" destOrd="0" presId="urn:microsoft.com/office/officeart/2005/8/layout/hierarchy3"/>
    <dgm:cxn modelId="{BB2C8FEC-04E4-CE43-B73F-FAEAD263F0A7}" type="presOf" srcId="{6611920F-78DB-1040-8B9E-05F2FC9233E5}" destId="{335D702E-0744-7544-9A4B-82CE1E913AAB}" srcOrd="0" destOrd="0" presId="urn:microsoft.com/office/officeart/2005/8/layout/hierarchy3"/>
    <dgm:cxn modelId="{D5189EAD-0DA6-2F4D-B29A-B934483F84FC}" type="presParOf" srcId="{8C0D9627-3D5D-F340-9141-82D50B43BD7E}" destId="{A191AB92-8200-EE42-8AA8-DB40D116AA56}" srcOrd="0" destOrd="0" presId="urn:microsoft.com/office/officeart/2005/8/layout/hierarchy3"/>
    <dgm:cxn modelId="{98F31FD8-4D37-8940-99CC-397EFE47F9BF}" type="presParOf" srcId="{A191AB92-8200-EE42-8AA8-DB40D116AA56}" destId="{CA7FC538-EF3A-B646-83CD-E5BC8EF3B7F6}" srcOrd="0" destOrd="0" presId="urn:microsoft.com/office/officeart/2005/8/layout/hierarchy3"/>
    <dgm:cxn modelId="{C6DACB51-7076-9D42-B7B1-A5920C332E2A}" type="presParOf" srcId="{CA7FC538-EF3A-B646-83CD-E5BC8EF3B7F6}" destId="{31750476-D33E-E34A-9E4B-3A6DFC8E5680}" srcOrd="0" destOrd="0" presId="urn:microsoft.com/office/officeart/2005/8/layout/hierarchy3"/>
    <dgm:cxn modelId="{08B5DBCD-65E6-6244-8244-832AAB6085B3}" type="presParOf" srcId="{CA7FC538-EF3A-B646-83CD-E5BC8EF3B7F6}" destId="{95C65C39-249E-914E-956B-C856953E73E2}" srcOrd="1" destOrd="0" presId="urn:microsoft.com/office/officeart/2005/8/layout/hierarchy3"/>
    <dgm:cxn modelId="{E40ABECB-965F-524C-8ABD-B161CE6CD452}" type="presParOf" srcId="{A191AB92-8200-EE42-8AA8-DB40D116AA56}" destId="{E5FFFB2E-F96C-6E4B-B33D-78677C44E8D0}" srcOrd="1" destOrd="0" presId="urn:microsoft.com/office/officeart/2005/8/layout/hierarchy3"/>
    <dgm:cxn modelId="{C68A285E-16F4-3D4E-ADA2-ACD9FF96D385}" type="presParOf" srcId="{E5FFFB2E-F96C-6E4B-B33D-78677C44E8D0}" destId="{CECC5BD2-7D34-7A42-A006-14BD24AC18E0}" srcOrd="0" destOrd="0" presId="urn:microsoft.com/office/officeart/2005/8/layout/hierarchy3"/>
    <dgm:cxn modelId="{4AF33E71-42F2-D543-9D19-D3E1A9582423}" type="presParOf" srcId="{E5FFFB2E-F96C-6E4B-B33D-78677C44E8D0}" destId="{13E91E50-1F01-3A47-A49F-C7A1BD99BB64}" srcOrd="1" destOrd="0" presId="urn:microsoft.com/office/officeart/2005/8/layout/hierarchy3"/>
    <dgm:cxn modelId="{E62D9CA6-CF27-FA43-8CF0-C103624F638F}" type="presParOf" srcId="{8C0D9627-3D5D-F340-9141-82D50B43BD7E}" destId="{4286EE24-A95E-024D-BA2D-42A2A0A5C36A}" srcOrd="1" destOrd="0" presId="urn:microsoft.com/office/officeart/2005/8/layout/hierarchy3"/>
    <dgm:cxn modelId="{CED358DB-607D-ED41-98D8-A434EC8B2552}" type="presParOf" srcId="{4286EE24-A95E-024D-BA2D-42A2A0A5C36A}" destId="{8DD9F4CE-3D7B-D741-8158-68ACF4CB7A2F}" srcOrd="0" destOrd="0" presId="urn:microsoft.com/office/officeart/2005/8/layout/hierarchy3"/>
    <dgm:cxn modelId="{FD8FFA28-1A1E-9444-8281-69C534CC2AB1}" type="presParOf" srcId="{8DD9F4CE-3D7B-D741-8158-68ACF4CB7A2F}" destId="{F7A8DD1E-A172-2E4C-A615-20FFE60D2937}" srcOrd="0" destOrd="0" presId="urn:microsoft.com/office/officeart/2005/8/layout/hierarchy3"/>
    <dgm:cxn modelId="{6CAF9040-05C1-EA42-8932-094789DC39F5}" type="presParOf" srcId="{8DD9F4CE-3D7B-D741-8158-68ACF4CB7A2F}" destId="{A5D5B7C5-2D2F-AD44-A801-B4BF2CFCB036}" srcOrd="1" destOrd="0" presId="urn:microsoft.com/office/officeart/2005/8/layout/hierarchy3"/>
    <dgm:cxn modelId="{B99FA65C-8EEA-844B-942C-122F41F71B8B}" type="presParOf" srcId="{4286EE24-A95E-024D-BA2D-42A2A0A5C36A}" destId="{B776B7B1-406A-FA4A-A7DC-A3392B01263E}" srcOrd="1" destOrd="0" presId="urn:microsoft.com/office/officeart/2005/8/layout/hierarchy3"/>
    <dgm:cxn modelId="{0A0A453D-EBE1-A648-8489-62967921856B}" type="presParOf" srcId="{B776B7B1-406A-FA4A-A7DC-A3392B01263E}" destId="{335D702E-0744-7544-9A4B-82CE1E913AAB}" srcOrd="0" destOrd="0" presId="urn:microsoft.com/office/officeart/2005/8/layout/hierarchy3"/>
    <dgm:cxn modelId="{DF3AD2F4-91FB-9441-8039-EC53ED9DD83C}" type="presParOf" srcId="{B776B7B1-406A-FA4A-A7DC-A3392B01263E}" destId="{118F52A8-9E33-1041-AC4E-182ECDABA246}" srcOrd="1" destOrd="0" presId="urn:microsoft.com/office/officeart/2005/8/layout/hierarchy3"/>
    <dgm:cxn modelId="{AEFF64C8-1244-7E4A-B8D1-B0D3F8585AD0}" type="presParOf" srcId="{8C0D9627-3D5D-F340-9141-82D50B43BD7E}" destId="{266DEE1E-9EA5-5740-A109-8BC5C4214497}" srcOrd="2" destOrd="0" presId="urn:microsoft.com/office/officeart/2005/8/layout/hierarchy3"/>
    <dgm:cxn modelId="{68600A76-E18B-A343-82E5-8FFC07F5A836}" type="presParOf" srcId="{266DEE1E-9EA5-5740-A109-8BC5C4214497}" destId="{60E57F6D-519F-FC45-9C5C-7BC952FAB6F4}" srcOrd="0" destOrd="0" presId="urn:microsoft.com/office/officeart/2005/8/layout/hierarchy3"/>
    <dgm:cxn modelId="{11C1123B-351E-2C4C-AA4B-39965B5CEA85}" type="presParOf" srcId="{60E57F6D-519F-FC45-9C5C-7BC952FAB6F4}" destId="{1890821F-D7BB-9E45-AB96-292AC5D564E8}" srcOrd="0" destOrd="0" presId="urn:microsoft.com/office/officeart/2005/8/layout/hierarchy3"/>
    <dgm:cxn modelId="{B17A4030-B513-DF4C-8FAF-616C33197BDF}" type="presParOf" srcId="{60E57F6D-519F-FC45-9C5C-7BC952FAB6F4}" destId="{9D9EDC81-F993-294C-8348-58E8D643AAE5}" srcOrd="1" destOrd="0" presId="urn:microsoft.com/office/officeart/2005/8/layout/hierarchy3"/>
    <dgm:cxn modelId="{60981557-8BC4-3042-A478-82B7697DBA4F}" type="presParOf" srcId="{266DEE1E-9EA5-5740-A109-8BC5C4214497}" destId="{9B57A4C5-9CF7-1047-A05B-C762FD32A4E5}" srcOrd="1" destOrd="0" presId="urn:microsoft.com/office/officeart/2005/8/layout/hierarchy3"/>
    <dgm:cxn modelId="{D37F297F-02E3-0D42-91F5-14931DFD2E88}" type="presParOf" srcId="{9B57A4C5-9CF7-1047-A05B-C762FD32A4E5}" destId="{2C7DDC28-ECE7-6A4D-A18B-D6D832A79727}" srcOrd="0" destOrd="0" presId="urn:microsoft.com/office/officeart/2005/8/layout/hierarchy3"/>
    <dgm:cxn modelId="{AD4FDA13-AF55-E84B-9677-DDB18D27818F}" type="presParOf" srcId="{9B57A4C5-9CF7-1047-A05B-C762FD32A4E5}" destId="{D8014F43-2662-2044-B0AB-1B465B124F2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60462-E99E-D542-9D12-DB4F21AE03C2}">
      <dsp:nvSpPr>
        <dsp:cNvPr id="0" name=""/>
        <dsp:cNvSpPr/>
      </dsp:nvSpPr>
      <dsp:spPr>
        <a:xfrm>
          <a:off x="-5276841" y="-808167"/>
          <a:ext cx="6283584" cy="6283584"/>
        </a:xfrm>
        <a:prstGeom prst="blockArc">
          <a:avLst>
            <a:gd name="adj1" fmla="val 18900000"/>
            <a:gd name="adj2" fmla="val 2700000"/>
            <a:gd name="adj3" fmla="val 344"/>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3F9591-BF85-D349-9EC1-831DAA61B667}">
      <dsp:nvSpPr>
        <dsp:cNvPr id="0" name=""/>
        <dsp:cNvSpPr/>
      </dsp:nvSpPr>
      <dsp:spPr>
        <a:xfrm>
          <a:off x="375407" y="245777"/>
          <a:ext cx="9613515" cy="49136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02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E1: </a:t>
          </a:r>
          <a:r>
            <a:rPr lang="en-GB" sz="2500" b="0" i="0" u="none" kern="1200" dirty="0" err="1"/>
            <a:t>Seminari</a:t>
          </a:r>
          <a:endParaRPr lang="en-GB" sz="2500" kern="1200" dirty="0"/>
        </a:p>
      </dsp:txBody>
      <dsp:txXfrm>
        <a:off x="375407" y="245777"/>
        <a:ext cx="9613515" cy="491368"/>
      </dsp:txXfrm>
    </dsp:sp>
    <dsp:sp modelId="{DFAEFA56-CFC9-5A4F-B0F0-A316E83CDDEB}">
      <dsp:nvSpPr>
        <dsp:cNvPr id="0" name=""/>
        <dsp:cNvSpPr/>
      </dsp:nvSpPr>
      <dsp:spPr>
        <a:xfrm>
          <a:off x="68302" y="184356"/>
          <a:ext cx="614210" cy="61421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A0BF23-0694-F041-AB9E-3DA8C5567F58}">
      <dsp:nvSpPr>
        <dsp:cNvPr id="0" name=""/>
        <dsp:cNvSpPr/>
      </dsp:nvSpPr>
      <dsp:spPr>
        <a:xfrm>
          <a:off x="779591" y="982736"/>
          <a:ext cx="9209331" cy="49136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02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E2: </a:t>
          </a:r>
          <a:r>
            <a:rPr lang="en-GB" sz="2500" b="0" i="0" u="none" kern="1200" dirty="0"/>
            <a:t>Metodi di </a:t>
          </a:r>
          <a:r>
            <a:rPr lang="en-GB" sz="2500" b="0" i="0" u="none" kern="1200" dirty="0" err="1"/>
            <a:t>formazione</a:t>
          </a:r>
          <a:r>
            <a:rPr lang="en-GB" sz="2500" b="0" i="0" u="none" kern="1200" dirty="0"/>
            <a:t> </a:t>
          </a:r>
          <a:r>
            <a:rPr lang="en-GB" sz="2500" b="0" i="0" u="none" kern="1200" dirty="0" err="1"/>
            <a:t>degli</a:t>
          </a:r>
          <a:r>
            <a:rPr lang="en-GB" sz="2500" b="0" i="0" u="none" kern="1200" dirty="0"/>
            <a:t> </a:t>
          </a:r>
          <a:r>
            <a:rPr lang="en-GB" sz="2500" b="0" i="0" u="none" kern="1200" dirty="0" err="1"/>
            <a:t>insegnanti</a:t>
          </a:r>
          <a:r>
            <a:rPr lang="en-GB" sz="2500" b="0" i="0" u="none" kern="1200" dirty="0"/>
            <a:t> in </a:t>
          </a:r>
          <a:r>
            <a:rPr lang="en-GB" sz="2500" b="0" i="0" u="none" kern="1200" dirty="0" err="1"/>
            <a:t>servizio</a:t>
          </a:r>
          <a:endParaRPr lang="en-GB" sz="2500" kern="1200" dirty="0"/>
        </a:p>
      </dsp:txBody>
      <dsp:txXfrm>
        <a:off x="779591" y="982736"/>
        <a:ext cx="9209331" cy="491368"/>
      </dsp:txXfrm>
    </dsp:sp>
    <dsp:sp modelId="{2371CEBC-0888-FB46-957D-67D528794D50}">
      <dsp:nvSpPr>
        <dsp:cNvPr id="0" name=""/>
        <dsp:cNvSpPr/>
      </dsp:nvSpPr>
      <dsp:spPr>
        <a:xfrm>
          <a:off x="472486" y="921315"/>
          <a:ext cx="614210" cy="61421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C37D93-6BFB-D54D-81BE-9D69684BE9DC}">
      <dsp:nvSpPr>
        <dsp:cNvPr id="0" name=""/>
        <dsp:cNvSpPr/>
      </dsp:nvSpPr>
      <dsp:spPr>
        <a:xfrm>
          <a:off x="964414" y="1719694"/>
          <a:ext cx="9024508" cy="49136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02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E3: </a:t>
          </a:r>
          <a:r>
            <a:rPr lang="en-GB" sz="2500" b="0" i="0" u="none" kern="1200" dirty="0"/>
            <a:t>Master IDIFO</a:t>
          </a:r>
          <a:endParaRPr lang="en-GB" sz="2500" kern="1200" dirty="0"/>
        </a:p>
      </dsp:txBody>
      <dsp:txXfrm>
        <a:off x="964414" y="1719694"/>
        <a:ext cx="9024508" cy="491368"/>
      </dsp:txXfrm>
    </dsp:sp>
    <dsp:sp modelId="{060D81DF-55AC-EC4E-8528-977D5FB68182}">
      <dsp:nvSpPr>
        <dsp:cNvPr id="0" name=""/>
        <dsp:cNvSpPr/>
      </dsp:nvSpPr>
      <dsp:spPr>
        <a:xfrm>
          <a:off x="657309" y="1658273"/>
          <a:ext cx="614210" cy="61421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66E3C1-5F4E-7545-B22A-8AB4D88D541C}">
      <dsp:nvSpPr>
        <dsp:cNvPr id="0" name=""/>
        <dsp:cNvSpPr/>
      </dsp:nvSpPr>
      <dsp:spPr>
        <a:xfrm>
          <a:off x="964414" y="2456186"/>
          <a:ext cx="9024508" cy="49136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02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0" i="0" u="none" kern="1200" dirty="0"/>
            <a:t>E4: Modulo di </a:t>
          </a:r>
          <a:r>
            <a:rPr lang="en-GB" sz="2500" b="0" i="0" u="none" kern="1200" dirty="0" err="1"/>
            <a:t>formazione</a:t>
          </a:r>
          <a:r>
            <a:rPr lang="en-GB" sz="2500" b="0" i="0" u="none" kern="1200" dirty="0"/>
            <a:t> </a:t>
          </a:r>
          <a:r>
            <a:rPr lang="en-GB" sz="2500" b="0" i="0" u="none" kern="1200" dirty="0" err="1"/>
            <a:t>degli</a:t>
          </a:r>
          <a:r>
            <a:rPr lang="en-GB" sz="2500" b="0" i="0" u="none" kern="1200" dirty="0"/>
            <a:t> </a:t>
          </a:r>
          <a:r>
            <a:rPr lang="en-GB" sz="2500" b="0" i="0" u="none" kern="1200" dirty="0" err="1"/>
            <a:t>insegnanti</a:t>
          </a:r>
          <a:r>
            <a:rPr lang="en-GB" sz="2500" b="0" i="0" u="none" kern="1200" dirty="0"/>
            <a:t> a cura del CooFIS08</a:t>
          </a:r>
          <a:endParaRPr lang="en-GB" sz="2500" kern="1200" dirty="0"/>
        </a:p>
      </dsp:txBody>
      <dsp:txXfrm>
        <a:off x="964414" y="2456186"/>
        <a:ext cx="9024508" cy="491368"/>
      </dsp:txXfrm>
    </dsp:sp>
    <dsp:sp modelId="{F20444C8-2135-DC4F-A2B2-9A27CDBA7B1B}">
      <dsp:nvSpPr>
        <dsp:cNvPr id="0" name=""/>
        <dsp:cNvSpPr/>
      </dsp:nvSpPr>
      <dsp:spPr>
        <a:xfrm>
          <a:off x="657309" y="2394765"/>
          <a:ext cx="614210" cy="61421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6D8457-CF2D-864E-8D60-AC8067222FE8}">
      <dsp:nvSpPr>
        <dsp:cNvPr id="0" name=""/>
        <dsp:cNvSpPr/>
      </dsp:nvSpPr>
      <dsp:spPr>
        <a:xfrm>
          <a:off x="779591" y="3193145"/>
          <a:ext cx="9209331" cy="49136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02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E5: </a:t>
          </a:r>
          <a:r>
            <a:rPr lang="en-GB" sz="2500" b="0" i="0" u="none" kern="1200" dirty="0" err="1"/>
            <a:t>Seminario</a:t>
          </a:r>
          <a:r>
            <a:rPr lang="en-GB" sz="2500" b="0" i="0" u="none" kern="1200" dirty="0"/>
            <a:t> </a:t>
          </a:r>
          <a:r>
            <a:rPr lang="en-GB" sz="2500" b="0" i="0" u="none" kern="1200" dirty="0" err="1"/>
            <a:t>sulla</a:t>
          </a:r>
          <a:r>
            <a:rPr lang="en-GB" sz="2500" b="0" i="0" u="none" kern="1200" dirty="0"/>
            <a:t> </a:t>
          </a:r>
          <a:r>
            <a:rPr lang="en-GB" sz="2500" b="0" i="0" u="none" kern="1200" dirty="0" err="1"/>
            <a:t>Comunicazione</a:t>
          </a:r>
          <a:r>
            <a:rPr lang="en-GB" sz="2500" b="0" i="0" u="none" kern="1200" dirty="0"/>
            <a:t> </a:t>
          </a:r>
          <a:r>
            <a:rPr lang="en-GB" sz="2500" b="0" i="0" u="none" kern="1200" dirty="0" err="1"/>
            <a:t>della</a:t>
          </a:r>
          <a:r>
            <a:rPr lang="en-GB" sz="2500" b="0" i="0" u="none" kern="1200" dirty="0"/>
            <a:t> </a:t>
          </a:r>
          <a:r>
            <a:rPr lang="en-GB" sz="2500" b="0" i="0" u="none" kern="1200" dirty="0" err="1"/>
            <a:t>Scienza</a:t>
          </a:r>
          <a:r>
            <a:rPr lang="en-GB" sz="2500" b="0" i="0" u="none" kern="1200" dirty="0"/>
            <a:t> </a:t>
          </a:r>
          <a:endParaRPr lang="en-GB" sz="2500" kern="1200" dirty="0"/>
        </a:p>
      </dsp:txBody>
      <dsp:txXfrm>
        <a:off x="779591" y="3193145"/>
        <a:ext cx="9209331" cy="491368"/>
      </dsp:txXfrm>
    </dsp:sp>
    <dsp:sp modelId="{2FA02472-0ACB-D24F-B20A-6DC67C80B266}">
      <dsp:nvSpPr>
        <dsp:cNvPr id="0" name=""/>
        <dsp:cNvSpPr/>
      </dsp:nvSpPr>
      <dsp:spPr>
        <a:xfrm>
          <a:off x="472486" y="3131724"/>
          <a:ext cx="614210" cy="61421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0F48B5-C046-8745-AF08-07A95468FA90}">
      <dsp:nvSpPr>
        <dsp:cNvPr id="0" name=""/>
        <dsp:cNvSpPr/>
      </dsp:nvSpPr>
      <dsp:spPr>
        <a:xfrm>
          <a:off x="375407" y="3930104"/>
          <a:ext cx="9613515" cy="49136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02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E6: </a:t>
          </a:r>
          <a:r>
            <a:rPr lang="en-GB" sz="2500" b="0" i="0" u="none" kern="1200" dirty="0" err="1"/>
            <a:t>Ricerca</a:t>
          </a:r>
          <a:r>
            <a:rPr lang="en-GB" sz="2500" b="0" i="0" u="none" kern="1200" dirty="0"/>
            <a:t> INQUIRY </a:t>
          </a:r>
          <a:r>
            <a:rPr lang="en-GB" sz="2500" b="0" i="0" u="none" kern="1200" dirty="0" err="1"/>
            <a:t>sul</a:t>
          </a:r>
          <a:r>
            <a:rPr lang="en-GB" sz="2500" b="0" i="0" u="none" kern="1200" dirty="0"/>
            <a:t> PF60</a:t>
          </a:r>
          <a:endParaRPr lang="en-GB" sz="2500" kern="1200" dirty="0"/>
        </a:p>
      </dsp:txBody>
      <dsp:txXfrm>
        <a:off x="375407" y="3930104"/>
        <a:ext cx="9613515" cy="491368"/>
      </dsp:txXfrm>
    </dsp:sp>
    <dsp:sp modelId="{3044CD33-8F23-4849-A9C2-1FB08C78BB63}">
      <dsp:nvSpPr>
        <dsp:cNvPr id="0" name=""/>
        <dsp:cNvSpPr/>
      </dsp:nvSpPr>
      <dsp:spPr>
        <a:xfrm>
          <a:off x="68302" y="3868683"/>
          <a:ext cx="614210" cy="61421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EEF2C-4A38-D049-B90A-116181CCCEAC}">
      <dsp:nvSpPr>
        <dsp:cNvPr id="0" name=""/>
        <dsp:cNvSpPr/>
      </dsp:nvSpPr>
      <dsp:spPr>
        <a:xfrm>
          <a:off x="0" y="6715"/>
          <a:ext cx="10663238" cy="737099"/>
        </a:xfrm>
        <a:prstGeom prst="roundRect">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solidFill>
                <a:sysClr val="windowText" lastClr="000000">
                  <a:hueOff val="0"/>
                  <a:satOff val="0"/>
                  <a:lumOff val="0"/>
                  <a:alphaOff val="0"/>
                </a:sysClr>
              </a:solidFill>
              <a:latin typeface="Aptos" panose="02110004020202020204"/>
              <a:ea typeface="+mn-ea"/>
              <a:cs typeface="+mn-cs"/>
            </a:rPr>
            <a:t>RQ1</a:t>
          </a:r>
        </a:p>
      </dsp:txBody>
      <dsp:txXfrm>
        <a:off x="35982" y="42697"/>
        <a:ext cx="10591274" cy="665135"/>
      </dsp:txXfrm>
    </dsp:sp>
    <dsp:sp modelId="{9272F3A6-1AAE-1244-9E07-4F4D70399FCC}">
      <dsp:nvSpPr>
        <dsp:cNvPr id="0" name=""/>
        <dsp:cNvSpPr/>
      </dsp:nvSpPr>
      <dsp:spPr>
        <a:xfrm>
          <a:off x="0" y="743815"/>
          <a:ext cx="10663238" cy="1086750"/>
        </a:xfrm>
        <a:prstGeom prst="rect">
          <a:avLst/>
        </a:prstGeom>
        <a:solidFill>
          <a:srgbClr val="0F9ED5">
            <a:alpha val="90000"/>
            <a:tint val="40000"/>
            <a:hueOff val="0"/>
            <a:satOff val="0"/>
            <a:lumOff val="0"/>
            <a:alphaOff val="0"/>
          </a:srgbClr>
        </a:solidFill>
        <a:ln w="19050" cap="flat" cmpd="sng" algn="ctr">
          <a:solidFill>
            <a:srgbClr val="0F9ED5">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3855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t>I </a:t>
          </a:r>
          <a:r>
            <a:rPr lang="en-GB" sz="2400" kern="1200" dirty="0" err="1"/>
            <a:t>docenti</a:t>
          </a:r>
          <a:r>
            <a:rPr lang="en-GB" sz="2400" kern="1200" dirty="0"/>
            <a:t> non </a:t>
          </a:r>
          <a:r>
            <a:rPr lang="en-GB" sz="2400" kern="1200" dirty="0" err="1"/>
            <a:t>chiedono</a:t>
          </a:r>
          <a:r>
            <a:rPr lang="en-GB" sz="2400" kern="1200" dirty="0"/>
            <a:t> solo </a:t>
          </a:r>
          <a:r>
            <a:rPr lang="en-GB" sz="2400" kern="1200" dirty="0" err="1"/>
            <a:t>supporto</a:t>
          </a:r>
          <a:r>
            <a:rPr lang="en-GB" sz="2400" kern="1200" dirty="0"/>
            <a:t> in aula, ma </a:t>
          </a:r>
          <a:r>
            <a:rPr lang="en-GB" sz="2400" kern="1200" dirty="0" err="1"/>
            <a:t>strumenti</a:t>
          </a:r>
          <a:r>
            <a:rPr lang="en-GB" sz="2400" kern="1200" dirty="0"/>
            <a:t> </a:t>
          </a:r>
          <a:r>
            <a:rPr lang="en-GB" sz="2400" kern="1200" dirty="0" err="1"/>
            <a:t>concreti</a:t>
          </a:r>
          <a:r>
            <a:rPr lang="en-GB" sz="2400" kern="1200" dirty="0"/>
            <a:t>, </a:t>
          </a:r>
          <a:r>
            <a:rPr lang="en-GB" sz="2400" kern="1200" dirty="0" err="1"/>
            <a:t>riconoscimento</a:t>
          </a:r>
          <a:r>
            <a:rPr lang="en-GB" sz="2400" kern="1200" dirty="0"/>
            <a:t> e </a:t>
          </a:r>
          <a:r>
            <a:rPr lang="en-GB" sz="2400" kern="1200" dirty="0" err="1"/>
            <a:t>spazi</a:t>
          </a:r>
          <a:r>
            <a:rPr lang="en-GB" sz="2400" kern="1200" dirty="0"/>
            <a:t> di </a:t>
          </a:r>
          <a:r>
            <a:rPr lang="en-GB" sz="2400" kern="1200" dirty="0" err="1"/>
            <a:t>confronto</a:t>
          </a:r>
          <a:r>
            <a:rPr lang="en-GB" sz="2400" kern="1200" dirty="0"/>
            <a:t> per </a:t>
          </a:r>
          <a:r>
            <a:rPr lang="en-GB" sz="2400" kern="1200" dirty="0" err="1"/>
            <a:t>trasformare</a:t>
          </a:r>
          <a:r>
            <a:rPr lang="en-GB" sz="2400" kern="1200" dirty="0"/>
            <a:t> la </a:t>
          </a:r>
          <a:r>
            <a:rPr lang="en-GB" sz="2400" kern="1200" dirty="0" err="1"/>
            <a:t>teoria</a:t>
          </a:r>
          <a:r>
            <a:rPr lang="en-GB" sz="2400" kern="1200" dirty="0"/>
            <a:t> in </a:t>
          </a:r>
          <a:r>
            <a:rPr lang="en-GB" sz="2400" kern="1200" dirty="0" err="1"/>
            <a:t>pratica</a:t>
          </a:r>
          <a:r>
            <a:rPr lang="en-GB" sz="2400" kern="1200" dirty="0"/>
            <a:t> e </a:t>
          </a:r>
          <a:r>
            <a:rPr lang="en-GB" sz="2400" kern="1200" dirty="0" err="1"/>
            <a:t>rendere</a:t>
          </a:r>
          <a:r>
            <a:rPr lang="en-GB" sz="2400" kern="1200" dirty="0"/>
            <a:t> la </a:t>
          </a:r>
          <a:r>
            <a:rPr lang="en-GB" sz="2400" kern="1200" dirty="0" err="1"/>
            <a:t>ricerca</a:t>
          </a:r>
          <a:r>
            <a:rPr lang="en-GB" sz="2400" kern="1200" dirty="0"/>
            <a:t> un </a:t>
          </a:r>
          <a:r>
            <a:rPr lang="en-GB" sz="2400" kern="1200" dirty="0" err="1"/>
            <a:t>motore</a:t>
          </a:r>
          <a:r>
            <a:rPr lang="en-GB" sz="2400" kern="1200" dirty="0"/>
            <a:t> di </a:t>
          </a:r>
          <a:r>
            <a:rPr lang="en-GB" sz="2400" kern="1200" dirty="0" err="1"/>
            <a:t>apprendimento</a:t>
          </a:r>
          <a:r>
            <a:rPr lang="en-GB" sz="2400" kern="1200" dirty="0"/>
            <a:t> </a:t>
          </a:r>
          <a:r>
            <a:rPr lang="en-GB" sz="2400" kern="1200" dirty="0" err="1"/>
            <a:t>reale</a:t>
          </a:r>
          <a:r>
            <a:rPr lang="en-GB" sz="2400" kern="1200" dirty="0"/>
            <a:t>.</a:t>
          </a:r>
          <a:endParaRPr lang="en-GB" sz="2400" kern="1200" dirty="0">
            <a:solidFill>
              <a:sysClr val="windowText" lastClr="000000">
                <a:hueOff val="0"/>
                <a:satOff val="0"/>
                <a:lumOff val="0"/>
                <a:alphaOff val="0"/>
              </a:sysClr>
            </a:solidFill>
            <a:latin typeface="Aptos" panose="02110004020202020204"/>
            <a:ea typeface="+mn-ea"/>
            <a:cs typeface="+mn-cs"/>
          </a:endParaRPr>
        </a:p>
      </dsp:txBody>
      <dsp:txXfrm>
        <a:off x="0" y="743815"/>
        <a:ext cx="10663238" cy="1086750"/>
      </dsp:txXfrm>
    </dsp:sp>
    <dsp:sp modelId="{9A3B0F83-D0AD-F149-8C96-D3985C92590F}">
      <dsp:nvSpPr>
        <dsp:cNvPr id="0" name=""/>
        <dsp:cNvSpPr/>
      </dsp:nvSpPr>
      <dsp:spPr>
        <a:xfrm>
          <a:off x="0" y="1830566"/>
          <a:ext cx="10663238" cy="737099"/>
        </a:xfrm>
        <a:prstGeom prst="roundRect">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solidFill>
                <a:sysClr val="windowText" lastClr="000000">
                  <a:hueOff val="0"/>
                  <a:satOff val="0"/>
                  <a:lumOff val="0"/>
                  <a:alphaOff val="0"/>
                </a:sysClr>
              </a:solidFill>
              <a:latin typeface="Aptos" panose="02110004020202020204"/>
              <a:ea typeface="+mn-ea"/>
              <a:cs typeface="+mn-cs"/>
            </a:rPr>
            <a:t>RQ2</a:t>
          </a:r>
        </a:p>
      </dsp:txBody>
      <dsp:txXfrm>
        <a:off x="35982" y="1866548"/>
        <a:ext cx="10591274" cy="665135"/>
      </dsp:txXfrm>
    </dsp:sp>
    <dsp:sp modelId="{E636FBF1-0895-BF4E-9FCE-9E1080F3F45B}">
      <dsp:nvSpPr>
        <dsp:cNvPr id="0" name=""/>
        <dsp:cNvSpPr/>
      </dsp:nvSpPr>
      <dsp:spPr>
        <a:xfrm>
          <a:off x="0" y="2567665"/>
          <a:ext cx="10663238" cy="1086750"/>
        </a:xfrm>
        <a:prstGeom prst="rect">
          <a:avLst/>
        </a:prstGeom>
        <a:solidFill>
          <a:srgbClr val="D1E3F1"/>
        </a:solidFill>
        <a:ln w="19050" cap="flat" cmpd="sng" algn="ctr">
          <a:solidFill>
            <a:srgbClr val="0F9ED5">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3855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t>Dal mentoring </a:t>
          </a:r>
          <a:r>
            <a:rPr lang="en-GB" sz="2400" kern="1200" dirty="0" err="1"/>
            <a:t>individuale</a:t>
          </a:r>
          <a:r>
            <a:rPr lang="en-GB" sz="2400" kern="1200" dirty="0"/>
            <a:t> alle </a:t>
          </a:r>
          <a:r>
            <a:rPr lang="en-GB" sz="2400" kern="1200" dirty="0" err="1"/>
            <a:t>reti</a:t>
          </a:r>
          <a:r>
            <a:rPr lang="en-GB" sz="2400" kern="1200" dirty="0"/>
            <a:t> </a:t>
          </a:r>
          <a:r>
            <a:rPr lang="en-GB" sz="2400" kern="1200" dirty="0" err="1"/>
            <a:t>nazionali</a:t>
          </a:r>
          <a:r>
            <a:rPr lang="en-GB" sz="2400" kern="1200" dirty="0"/>
            <a:t>, </a:t>
          </a:r>
          <a:r>
            <a:rPr lang="en-GB" sz="2400" kern="1200" dirty="0" err="1"/>
            <a:t>servono</a:t>
          </a:r>
          <a:r>
            <a:rPr lang="en-GB" sz="2400" kern="1200" dirty="0"/>
            <a:t> </a:t>
          </a:r>
          <a:r>
            <a:rPr lang="en-GB" sz="2400" kern="1200" dirty="0" err="1"/>
            <a:t>strategie</a:t>
          </a:r>
          <a:r>
            <a:rPr lang="en-GB" sz="2400" kern="1200" dirty="0"/>
            <a:t> integrate per </a:t>
          </a:r>
          <a:r>
            <a:rPr lang="en-GB" sz="2400" kern="1200" dirty="0" err="1"/>
            <a:t>supportare</a:t>
          </a:r>
          <a:r>
            <a:rPr lang="en-GB" sz="2400" kern="1200" dirty="0"/>
            <a:t> </a:t>
          </a:r>
          <a:r>
            <a:rPr lang="en-GB" sz="2400" kern="1200" dirty="0" err="1"/>
            <a:t>i</a:t>
          </a:r>
          <a:r>
            <a:rPr lang="en-GB" sz="2400" kern="1200" dirty="0"/>
            <a:t> </a:t>
          </a:r>
          <a:r>
            <a:rPr lang="en-GB" sz="2400" kern="1200" dirty="0" err="1"/>
            <a:t>docenti</a:t>
          </a:r>
          <a:r>
            <a:rPr lang="en-GB" sz="2400" kern="1200" dirty="0"/>
            <a:t>, </a:t>
          </a:r>
          <a:r>
            <a:rPr lang="en-GB" sz="2400" kern="1200" dirty="0" err="1"/>
            <a:t>ridurre</a:t>
          </a:r>
          <a:r>
            <a:rPr lang="en-GB" sz="2400" kern="1200" dirty="0"/>
            <a:t> il </a:t>
          </a:r>
          <a:r>
            <a:rPr lang="en-GB" sz="2400" kern="1200" dirty="0" err="1"/>
            <a:t>carico</a:t>
          </a:r>
          <a:r>
            <a:rPr lang="en-GB" sz="2400" kern="1200" dirty="0"/>
            <a:t> di </a:t>
          </a:r>
          <a:r>
            <a:rPr lang="en-GB" sz="2400" kern="1200" dirty="0" err="1"/>
            <a:t>preparazione</a:t>
          </a:r>
          <a:r>
            <a:rPr lang="en-GB" sz="2400" kern="1200" dirty="0"/>
            <a:t> e </a:t>
          </a:r>
          <a:r>
            <a:rPr lang="en-GB" sz="2400" kern="1200" dirty="0" err="1"/>
            <a:t>trasformare</a:t>
          </a:r>
          <a:r>
            <a:rPr lang="en-GB" sz="2400" kern="1200" dirty="0"/>
            <a:t> </a:t>
          </a:r>
          <a:r>
            <a:rPr lang="en-GB" sz="2400" kern="1200" dirty="0" err="1"/>
            <a:t>ogni</a:t>
          </a:r>
          <a:r>
            <a:rPr lang="en-GB" sz="2400" kern="1200" dirty="0"/>
            <a:t> </a:t>
          </a:r>
          <a:r>
            <a:rPr lang="en-GB" sz="2400" kern="1200" dirty="0" err="1"/>
            <a:t>scuola</a:t>
          </a:r>
          <a:r>
            <a:rPr lang="en-GB" sz="2400" kern="1200" dirty="0"/>
            <a:t> in un </a:t>
          </a:r>
          <a:r>
            <a:rPr lang="en-GB" sz="2400" kern="1200" dirty="0" err="1"/>
            <a:t>laboratorio</a:t>
          </a:r>
          <a:r>
            <a:rPr lang="en-GB" sz="2400" kern="1200" dirty="0"/>
            <a:t> di </a:t>
          </a:r>
          <a:r>
            <a:rPr lang="en-GB" sz="2400" kern="1200" dirty="0" err="1"/>
            <a:t>innovazione</a:t>
          </a:r>
          <a:r>
            <a:rPr lang="en-GB" sz="2400" kern="1200" dirty="0"/>
            <a:t> </a:t>
          </a:r>
          <a:r>
            <a:rPr lang="en-GB" sz="2400" kern="1200" dirty="0" err="1"/>
            <a:t>didattica</a:t>
          </a:r>
          <a:r>
            <a:rPr lang="en-GB" sz="2400" kern="1200" dirty="0"/>
            <a:t>.</a:t>
          </a:r>
          <a:endParaRPr lang="en-GB" sz="2400" kern="1200" dirty="0">
            <a:solidFill>
              <a:sysClr val="windowText" lastClr="000000">
                <a:hueOff val="0"/>
                <a:satOff val="0"/>
                <a:lumOff val="0"/>
                <a:alphaOff val="0"/>
              </a:sysClr>
            </a:solidFill>
            <a:latin typeface="Aptos" panose="02110004020202020204"/>
            <a:ea typeface="+mn-ea"/>
            <a:cs typeface="+mn-cs"/>
          </a:endParaRPr>
        </a:p>
      </dsp:txBody>
      <dsp:txXfrm>
        <a:off x="0" y="2567665"/>
        <a:ext cx="10663238" cy="1086750"/>
      </dsp:txXfrm>
    </dsp:sp>
    <dsp:sp modelId="{5C51ECF8-4806-0E4D-BFB4-6910563F0EB9}">
      <dsp:nvSpPr>
        <dsp:cNvPr id="0" name=""/>
        <dsp:cNvSpPr/>
      </dsp:nvSpPr>
      <dsp:spPr>
        <a:xfrm>
          <a:off x="0" y="3654416"/>
          <a:ext cx="10663238" cy="737099"/>
        </a:xfrm>
        <a:prstGeom prst="roundRect">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solidFill>
                <a:sysClr val="windowText" lastClr="000000">
                  <a:hueOff val="0"/>
                  <a:satOff val="0"/>
                  <a:lumOff val="0"/>
                  <a:alphaOff val="0"/>
                </a:sysClr>
              </a:solidFill>
              <a:latin typeface="Aptos" panose="02110004020202020204"/>
              <a:ea typeface="+mn-ea"/>
              <a:cs typeface="+mn-cs"/>
            </a:rPr>
            <a:t>RQ3</a:t>
          </a:r>
        </a:p>
      </dsp:txBody>
      <dsp:txXfrm>
        <a:off x="35982" y="3690398"/>
        <a:ext cx="10591274" cy="665135"/>
      </dsp:txXfrm>
    </dsp:sp>
    <dsp:sp modelId="{FC946FF1-CB49-DA41-9638-4170C4FA002D}">
      <dsp:nvSpPr>
        <dsp:cNvPr id="0" name=""/>
        <dsp:cNvSpPr/>
      </dsp:nvSpPr>
      <dsp:spPr>
        <a:xfrm>
          <a:off x="0" y="4391516"/>
          <a:ext cx="10663238" cy="1707750"/>
        </a:xfrm>
        <a:prstGeom prst="rect">
          <a:avLst/>
        </a:prstGeom>
        <a:solidFill>
          <a:srgbClr val="D1E3F1"/>
        </a:solidFill>
        <a:ln w="19050" cap="flat" cmpd="sng" algn="ctr">
          <a:solidFill>
            <a:srgbClr val="0F9ED5">
              <a:shade val="8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3855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t>Senza </a:t>
          </a:r>
          <a:r>
            <a:rPr lang="en-GB" sz="2300" kern="1200" dirty="0" err="1"/>
            <a:t>supporto</a:t>
          </a:r>
          <a:r>
            <a:rPr lang="en-GB" sz="2300" kern="1200" dirty="0"/>
            <a:t> </a:t>
          </a:r>
          <a:r>
            <a:rPr lang="en-GB" sz="2300" kern="1200" dirty="0" err="1"/>
            <a:t>istituzionale</a:t>
          </a:r>
          <a:r>
            <a:rPr lang="en-GB" sz="2300" kern="1200" dirty="0"/>
            <a:t>, le </a:t>
          </a:r>
          <a:r>
            <a:rPr lang="en-GB" sz="2300" kern="1200" dirty="0" err="1"/>
            <a:t>comunità</a:t>
          </a:r>
          <a:r>
            <a:rPr lang="en-GB" sz="2300" kern="1200" dirty="0"/>
            <a:t> di </a:t>
          </a:r>
          <a:r>
            <a:rPr lang="en-GB" sz="2300" kern="1200" dirty="0" err="1"/>
            <a:t>docenti</a:t>
          </a:r>
          <a:r>
            <a:rPr lang="en-GB" sz="2300" kern="1200" dirty="0"/>
            <a:t> </a:t>
          </a:r>
          <a:r>
            <a:rPr lang="en-GB" sz="2300" kern="1200" dirty="0" err="1"/>
            <a:t>faticano</a:t>
          </a:r>
          <a:r>
            <a:rPr lang="en-GB" sz="2300" kern="1200" dirty="0"/>
            <a:t> a </a:t>
          </a:r>
          <a:r>
            <a:rPr lang="en-GB" sz="2300" kern="1200" dirty="0" err="1"/>
            <a:t>formarsi</a:t>
          </a:r>
          <a:r>
            <a:rPr lang="en-GB" sz="2300" kern="1200" dirty="0"/>
            <a:t> </a:t>
          </a:r>
          <a:r>
            <a:rPr lang="en-GB" sz="2300" kern="1200" dirty="0" err="1"/>
            <a:t>spontaneamente</a:t>
          </a:r>
          <a:r>
            <a:rPr lang="en-GB" sz="2300" kern="1200" dirty="0"/>
            <a:t>. Serve un </a:t>
          </a:r>
          <a:r>
            <a:rPr lang="en-GB" sz="2300" kern="1200" dirty="0" err="1"/>
            <a:t>approccio</a:t>
          </a:r>
          <a:r>
            <a:rPr lang="en-GB" sz="2300" kern="1200" dirty="0"/>
            <a:t> continuo, non solo workshop </a:t>
          </a:r>
          <a:r>
            <a:rPr lang="en-GB" sz="2300" kern="1200" dirty="0" err="1"/>
            <a:t>intensivi</a:t>
          </a:r>
          <a:r>
            <a:rPr lang="en-GB" sz="2300" kern="1200" dirty="0"/>
            <a:t>, per </a:t>
          </a:r>
          <a:r>
            <a:rPr lang="en-GB" sz="2300" kern="1200" dirty="0" err="1"/>
            <a:t>una</a:t>
          </a:r>
          <a:r>
            <a:rPr lang="en-GB" sz="2300" kern="1200" dirty="0"/>
            <a:t> </a:t>
          </a:r>
          <a:r>
            <a:rPr lang="en-GB" sz="2300" kern="1200" dirty="0" err="1"/>
            <a:t>crescita</a:t>
          </a:r>
          <a:r>
            <a:rPr lang="en-GB" sz="2300" kern="1200" dirty="0"/>
            <a:t> </a:t>
          </a:r>
          <a:r>
            <a:rPr lang="en-GB" sz="2300" kern="1200" dirty="0" err="1"/>
            <a:t>autentica</a:t>
          </a:r>
          <a:r>
            <a:rPr lang="en-GB" sz="2300" kern="1200" dirty="0"/>
            <a:t>. </a:t>
          </a:r>
          <a:r>
            <a:rPr lang="en-GB" sz="2300" kern="1200" dirty="0" err="1"/>
            <a:t>Integrare</a:t>
          </a:r>
          <a:r>
            <a:rPr lang="en-GB" sz="2300" kern="1200" dirty="0"/>
            <a:t> la </a:t>
          </a:r>
          <a:r>
            <a:rPr lang="en-GB" sz="2300" kern="1200" dirty="0" err="1"/>
            <a:t>formazione</a:t>
          </a:r>
          <a:r>
            <a:rPr lang="en-GB" sz="2300" kern="1200" dirty="0"/>
            <a:t> </a:t>
          </a:r>
          <a:r>
            <a:rPr lang="en-GB" sz="2300" kern="1200" dirty="0" err="1"/>
            <a:t>professionale</a:t>
          </a:r>
          <a:r>
            <a:rPr lang="en-GB" sz="2300" kern="1200" dirty="0"/>
            <a:t> </a:t>
          </a:r>
          <a:r>
            <a:rPr lang="en-GB" sz="2300" kern="1200" dirty="0" err="1"/>
            <a:t>nel</a:t>
          </a:r>
          <a:r>
            <a:rPr lang="en-GB" sz="2300" kern="1200" dirty="0"/>
            <a:t> </a:t>
          </a:r>
          <a:r>
            <a:rPr lang="en-GB" sz="2300" kern="1200" dirty="0" err="1"/>
            <a:t>ruolo</a:t>
          </a:r>
          <a:r>
            <a:rPr lang="en-GB" sz="2300" kern="1200" dirty="0"/>
            <a:t> e </a:t>
          </a:r>
          <a:r>
            <a:rPr lang="en-GB" sz="2300" kern="1200" dirty="0" err="1"/>
            <a:t>nel</a:t>
          </a:r>
          <a:r>
            <a:rPr lang="en-GB" sz="2300" kern="1200" dirty="0"/>
            <a:t> </a:t>
          </a:r>
          <a:r>
            <a:rPr lang="en-GB" sz="2300" kern="1200" dirty="0" err="1"/>
            <a:t>carico</a:t>
          </a:r>
          <a:r>
            <a:rPr lang="en-GB" sz="2300" kern="1200" dirty="0"/>
            <a:t> di </a:t>
          </a:r>
          <a:r>
            <a:rPr lang="en-GB" sz="2300" kern="1200" dirty="0" err="1"/>
            <a:t>lavoro</a:t>
          </a:r>
          <a:r>
            <a:rPr lang="en-GB" sz="2300" kern="1200" dirty="0"/>
            <a:t> </a:t>
          </a:r>
          <a:r>
            <a:rPr lang="en-GB" sz="2300" kern="1200" dirty="0" err="1"/>
            <a:t>degli</a:t>
          </a:r>
          <a:r>
            <a:rPr lang="en-GB" sz="2300" kern="1200" dirty="0"/>
            <a:t> </a:t>
          </a:r>
          <a:r>
            <a:rPr lang="en-GB" sz="2300" kern="1200" dirty="0" err="1"/>
            <a:t>insegnanti</a:t>
          </a:r>
          <a:r>
            <a:rPr lang="en-GB" sz="2300" kern="1200" dirty="0"/>
            <a:t> </a:t>
          </a:r>
          <a:r>
            <a:rPr lang="en-GB" sz="2300" kern="1200" dirty="0" err="1"/>
            <a:t>può</a:t>
          </a:r>
          <a:r>
            <a:rPr lang="en-GB" sz="2300" kern="1200" dirty="0"/>
            <a:t> </a:t>
          </a:r>
          <a:r>
            <a:rPr lang="en-GB" sz="2300" kern="1200" dirty="0" err="1"/>
            <a:t>garantire</a:t>
          </a:r>
          <a:r>
            <a:rPr lang="en-GB" sz="2300" kern="1200" dirty="0"/>
            <a:t> </a:t>
          </a:r>
          <a:r>
            <a:rPr lang="en-GB" sz="2300" kern="1200" dirty="0" err="1"/>
            <a:t>innovazione</a:t>
          </a:r>
          <a:r>
            <a:rPr lang="en-GB" sz="2300" kern="1200" dirty="0"/>
            <a:t> in aula e </a:t>
          </a:r>
          <a:r>
            <a:rPr lang="en-GB" sz="2300" kern="1200" dirty="0" err="1"/>
            <a:t>maggiore</a:t>
          </a:r>
          <a:r>
            <a:rPr lang="en-GB" sz="2300" kern="1200" dirty="0"/>
            <a:t> </a:t>
          </a:r>
          <a:r>
            <a:rPr lang="en-GB" sz="2300" kern="1200" dirty="0" err="1"/>
            <a:t>soddisfazione</a:t>
          </a:r>
          <a:r>
            <a:rPr lang="en-GB" sz="2300" kern="1200" dirty="0"/>
            <a:t> </a:t>
          </a:r>
          <a:r>
            <a:rPr lang="en-GB" sz="2300" kern="1200" dirty="0" err="1"/>
            <a:t>nel</a:t>
          </a:r>
          <a:r>
            <a:rPr lang="en-GB" sz="2300" kern="1200" dirty="0"/>
            <a:t> </a:t>
          </a:r>
          <a:r>
            <a:rPr lang="en-GB" sz="2300" kern="1200" dirty="0" err="1"/>
            <a:t>lungo</a:t>
          </a:r>
          <a:r>
            <a:rPr lang="en-GB" sz="2300" kern="1200" dirty="0"/>
            <a:t> </a:t>
          </a:r>
          <a:r>
            <a:rPr lang="en-GB" sz="2300" kern="1200" dirty="0" err="1"/>
            <a:t>termine</a:t>
          </a:r>
          <a:r>
            <a:rPr lang="en-GB" sz="2300" kern="1200" dirty="0"/>
            <a:t>.</a:t>
          </a:r>
          <a:endParaRPr lang="en-GB" sz="2300" kern="1200" dirty="0">
            <a:solidFill>
              <a:sysClr val="windowText" lastClr="000000">
                <a:hueOff val="0"/>
                <a:satOff val="0"/>
                <a:lumOff val="0"/>
                <a:alphaOff val="0"/>
              </a:sysClr>
            </a:solidFill>
            <a:latin typeface="Aptos" panose="02110004020202020204"/>
            <a:ea typeface="+mn-ea"/>
            <a:cs typeface="+mn-cs"/>
          </a:endParaRPr>
        </a:p>
      </dsp:txBody>
      <dsp:txXfrm>
        <a:off x="0" y="4391516"/>
        <a:ext cx="10663238" cy="17077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D7404-959A-3C46-874B-D24B0737460B}">
      <dsp:nvSpPr>
        <dsp:cNvPr id="0" name=""/>
        <dsp:cNvSpPr/>
      </dsp:nvSpPr>
      <dsp:spPr>
        <a:xfrm>
          <a:off x="0" y="443902"/>
          <a:ext cx="11372850" cy="1552949"/>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660" tIns="354076" rIns="882660"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GB" sz="1700" b="1" kern="1200"/>
            <a:t>Motivazione</a:t>
          </a:r>
          <a:r>
            <a:rPr lang="en-GB" sz="1700" kern="1200" dirty="0"/>
            <a:t>: interesse per </a:t>
          </a:r>
          <a:r>
            <a:rPr lang="en-GB" sz="1700" kern="1200" dirty="0" err="1"/>
            <a:t>temi</a:t>
          </a:r>
          <a:r>
            <a:rPr lang="en-GB" sz="1700" kern="1200" dirty="0"/>
            <a:t> </a:t>
          </a:r>
          <a:r>
            <a:rPr lang="en-GB" sz="1700" kern="1200" dirty="0" err="1"/>
            <a:t>trasversali</a:t>
          </a:r>
          <a:r>
            <a:rPr lang="en-GB" sz="1700" kern="1200" dirty="0"/>
            <a:t> e </a:t>
          </a:r>
          <a:r>
            <a:rPr lang="en-GB" sz="1700" kern="1200" dirty="0" err="1"/>
            <a:t>innovazione</a:t>
          </a:r>
          <a:r>
            <a:rPr lang="en-GB" sz="1700" kern="1200" dirty="0"/>
            <a:t> </a:t>
          </a:r>
          <a:r>
            <a:rPr lang="en-GB" sz="1700" kern="1200" dirty="0" err="1"/>
            <a:t>scolastica</a:t>
          </a:r>
          <a:r>
            <a:rPr lang="en-GB" sz="1700" kern="1200" dirty="0"/>
            <a:t>.</a:t>
          </a:r>
        </a:p>
        <a:p>
          <a:pPr marL="171450" lvl="1" indent="-171450" algn="l" defTabSz="755650">
            <a:lnSpc>
              <a:spcPct val="90000"/>
            </a:lnSpc>
            <a:spcBef>
              <a:spcPct val="0"/>
            </a:spcBef>
            <a:spcAft>
              <a:spcPct val="15000"/>
            </a:spcAft>
            <a:buFont typeface="Arial" panose="020B0604020202020204" pitchFamily="34" charset="0"/>
            <a:buChar char="•"/>
          </a:pPr>
          <a:r>
            <a:rPr lang="en-GB" sz="1700" b="1" kern="1200"/>
            <a:t>Difficoltà</a:t>
          </a:r>
          <a:r>
            <a:rPr lang="en-GB" sz="1700" kern="1200"/>
            <a:t>: isolamento, mancanza di supporto e risorse.</a:t>
          </a:r>
        </a:p>
        <a:p>
          <a:pPr marL="171450" lvl="1" indent="-171450" algn="l" defTabSz="755650">
            <a:lnSpc>
              <a:spcPct val="90000"/>
            </a:lnSpc>
            <a:spcBef>
              <a:spcPct val="0"/>
            </a:spcBef>
            <a:spcAft>
              <a:spcPct val="15000"/>
            </a:spcAft>
            <a:buFont typeface="Arial" panose="020B0604020202020204" pitchFamily="34" charset="0"/>
            <a:buChar char="•"/>
          </a:pPr>
          <a:r>
            <a:rPr lang="en-GB" sz="1700" b="1" kern="1200"/>
            <a:t>Competenze necessarie</a:t>
          </a:r>
          <a:r>
            <a:rPr lang="en-GB" sz="1700" kern="1200"/>
            <a:t>: autovalutazione, riconoscimento dei bias.</a:t>
          </a:r>
        </a:p>
        <a:p>
          <a:pPr marL="171450" lvl="1" indent="-171450" algn="l" defTabSz="755650">
            <a:lnSpc>
              <a:spcPct val="90000"/>
            </a:lnSpc>
            <a:spcBef>
              <a:spcPct val="0"/>
            </a:spcBef>
            <a:spcAft>
              <a:spcPct val="15000"/>
            </a:spcAft>
            <a:buFont typeface="Arial" panose="020B0604020202020204" pitchFamily="34" charset="0"/>
            <a:buChar char="•"/>
          </a:pPr>
          <a:r>
            <a:rPr lang="en-GB" sz="1700" b="1" kern="1200"/>
            <a:t>Ostacoli istituzionali</a:t>
          </a:r>
          <a:r>
            <a:rPr lang="en-GB" sz="1700" kern="1200"/>
            <a:t>: pochi spazi per collaborazione e preparazione.</a:t>
          </a:r>
        </a:p>
      </dsp:txBody>
      <dsp:txXfrm>
        <a:off x="0" y="443902"/>
        <a:ext cx="11372850" cy="1552949"/>
      </dsp:txXfrm>
    </dsp:sp>
    <dsp:sp modelId="{B90B6956-13D9-3046-8737-8CFDBA9F4A62}">
      <dsp:nvSpPr>
        <dsp:cNvPr id="0" name=""/>
        <dsp:cNvSpPr/>
      </dsp:nvSpPr>
      <dsp:spPr>
        <a:xfrm>
          <a:off x="568642" y="192982"/>
          <a:ext cx="7960995" cy="501840"/>
        </a:xfrm>
        <a:prstGeom prst="roundRect">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907" tIns="0" rIns="300907" bIns="0" numCol="1" spcCol="1270" anchor="ctr" anchorCtr="0">
          <a:noAutofit/>
        </a:bodyPr>
        <a:lstStyle/>
        <a:p>
          <a:pPr marL="0" lvl="0" indent="0" algn="l" defTabSz="755650">
            <a:lnSpc>
              <a:spcPct val="90000"/>
            </a:lnSpc>
            <a:spcBef>
              <a:spcPct val="0"/>
            </a:spcBef>
            <a:spcAft>
              <a:spcPct val="35000"/>
            </a:spcAft>
            <a:buNone/>
          </a:pPr>
          <a:r>
            <a:rPr lang="en-GB" sz="1700" kern="1200" dirty="0">
              <a:solidFill>
                <a:sysClr val="windowText" lastClr="000000">
                  <a:hueOff val="0"/>
                  <a:satOff val="0"/>
                  <a:lumOff val="0"/>
                  <a:alphaOff val="0"/>
                </a:sysClr>
              </a:solidFill>
              <a:latin typeface="Aptos" panose="02110004020202020204"/>
              <a:ea typeface="+mn-ea"/>
              <a:cs typeface="+mn-cs"/>
            </a:rPr>
            <a:t>RQ1</a:t>
          </a:r>
        </a:p>
      </dsp:txBody>
      <dsp:txXfrm>
        <a:off x="593140" y="217480"/>
        <a:ext cx="7911999" cy="452844"/>
      </dsp:txXfrm>
    </dsp:sp>
    <dsp:sp modelId="{368A33AC-E067-9F47-A985-AECB3C2021EA}">
      <dsp:nvSpPr>
        <dsp:cNvPr id="0" name=""/>
        <dsp:cNvSpPr/>
      </dsp:nvSpPr>
      <dsp:spPr>
        <a:xfrm>
          <a:off x="0" y="2339572"/>
          <a:ext cx="11372850" cy="1874249"/>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660" tIns="354076" rIns="882660"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GB" sz="1700" b="1" kern="1200" dirty="0" err="1"/>
            <a:t>Livello</a:t>
          </a:r>
          <a:r>
            <a:rPr lang="en-GB" sz="1700" b="1" kern="1200" dirty="0"/>
            <a:t> </a:t>
          </a:r>
          <a:r>
            <a:rPr lang="en-GB" sz="1700" b="1" kern="1200" dirty="0" err="1"/>
            <a:t>individuale</a:t>
          </a:r>
          <a:r>
            <a:rPr lang="en-GB" sz="1700" kern="1200" dirty="0"/>
            <a:t>: </a:t>
          </a:r>
          <a:r>
            <a:rPr lang="en-GB" sz="1700" kern="1200" dirty="0" err="1"/>
            <a:t>valorizzare</a:t>
          </a:r>
          <a:r>
            <a:rPr lang="en-GB" sz="1700" kern="1200" dirty="0"/>
            <a:t> le </a:t>
          </a:r>
          <a:r>
            <a:rPr lang="en-GB" sz="1700" kern="1200" dirty="0" err="1"/>
            <a:t>competenze</a:t>
          </a:r>
          <a:r>
            <a:rPr lang="en-GB" sz="1700" kern="1200" dirty="0"/>
            <a:t> </a:t>
          </a:r>
          <a:r>
            <a:rPr lang="en-GB" sz="1700" kern="1200" dirty="0" err="1"/>
            <a:t>disciplinari</a:t>
          </a:r>
          <a:r>
            <a:rPr lang="en-GB" sz="1700" kern="1200" dirty="0"/>
            <a:t> </a:t>
          </a:r>
          <a:r>
            <a:rPr lang="en-GB" sz="1700" kern="1200" dirty="0" err="1"/>
            <a:t>esistenti</a:t>
          </a:r>
          <a:r>
            <a:rPr lang="en-GB" sz="1700" kern="1200" dirty="0"/>
            <a:t>, </a:t>
          </a:r>
          <a:r>
            <a:rPr lang="en-GB" sz="1700" kern="1200" dirty="0" err="1"/>
            <a:t>partendo</a:t>
          </a:r>
          <a:r>
            <a:rPr lang="en-GB" sz="1700" kern="1200" dirty="0"/>
            <a:t> da </a:t>
          </a:r>
          <a:r>
            <a:rPr lang="en-GB" sz="1700" kern="1200" dirty="0" err="1"/>
            <a:t>temi</a:t>
          </a:r>
          <a:r>
            <a:rPr lang="en-GB" sz="1700" kern="1200" dirty="0"/>
            <a:t> </a:t>
          </a:r>
          <a:r>
            <a:rPr lang="en-GB" sz="1700" kern="1200" dirty="0" err="1"/>
            <a:t>naturalmente</a:t>
          </a:r>
          <a:r>
            <a:rPr lang="en-GB" sz="1700" kern="1200" dirty="0"/>
            <a:t> </a:t>
          </a:r>
          <a:r>
            <a:rPr lang="en-GB" sz="1700" kern="1200" dirty="0" err="1"/>
            <a:t>interdisciplinari</a:t>
          </a:r>
          <a:r>
            <a:rPr lang="en-GB" sz="1700" kern="1200" dirty="0"/>
            <a:t> (es. </a:t>
          </a:r>
          <a:r>
            <a:rPr lang="en-GB" sz="1700" kern="1200" dirty="0" err="1"/>
            <a:t>clima</a:t>
          </a:r>
          <a:r>
            <a:rPr lang="en-GB" sz="1700" kern="1200" dirty="0"/>
            <a:t>, </a:t>
          </a:r>
          <a:r>
            <a:rPr lang="en-GB" sz="1700" kern="1200" dirty="0" err="1"/>
            <a:t>stagioni</a:t>
          </a:r>
          <a:r>
            <a:rPr lang="en-GB" sz="1700" kern="1200" dirty="0"/>
            <a:t>, moto </a:t>
          </a:r>
          <a:r>
            <a:rPr lang="en-GB" sz="1700" kern="1200" dirty="0" err="1"/>
            <a:t>dei</a:t>
          </a:r>
          <a:r>
            <a:rPr lang="en-GB" sz="1700" kern="1200" dirty="0"/>
            <a:t> </a:t>
          </a:r>
          <a:r>
            <a:rPr lang="en-GB" sz="1700" kern="1200" dirty="0" err="1"/>
            <a:t>proiettili</a:t>
          </a:r>
          <a:r>
            <a:rPr lang="en-GB" sz="1700" kern="1200" dirty="0"/>
            <a:t>).</a:t>
          </a:r>
        </a:p>
        <a:p>
          <a:pPr marL="171450" lvl="1" indent="-171450" algn="l" defTabSz="755650">
            <a:lnSpc>
              <a:spcPct val="90000"/>
            </a:lnSpc>
            <a:spcBef>
              <a:spcPct val="0"/>
            </a:spcBef>
            <a:spcAft>
              <a:spcPct val="15000"/>
            </a:spcAft>
            <a:buFont typeface="Arial" panose="020B0604020202020204" pitchFamily="34" charset="0"/>
            <a:buChar char="•"/>
          </a:pPr>
          <a:r>
            <a:rPr lang="en-GB" sz="1700" b="1" kern="1200"/>
            <a:t>Livello locale/regionale</a:t>
          </a:r>
          <a:r>
            <a:rPr lang="en-GB" sz="1700" kern="1200"/>
            <a:t>: apprendimento basato su progetti per collegare STEM/STEAM e temi sociali.</a:t>
          </a:r>
        </a:p>
        <a:p>
          <a:pPr marL="171450" lvl="1" indent="-171450" algn="l" defTabSz="755650">
            <a:lnSpc>
              <a:spcPct val="90000"/>
            </a:lnSpc>
            <a:spcBef>
              <a:spcPct val="0"/>
            </a:spcBef>
            <a:spcAft>
              <a:spcPct val="15000"/>
            </a:spcAft>
            <a:buFont typeface="Arial" panose="020B0604020202020204" pitchFamily="34" charset="0"/>
            <a:buChar char="•"/>
          </a:pPr>
          <a:r>
            <a:rPr lang="en-GB" sz="1700" b="1" kern="1200"/>
            <a:t>Livello nazionale</a:t>
          </a:r>
          <a:r>
            <a:rPr lang="en-GB" sz="1700" kern="1200"/>
            <a:t>: superare barriere sistemiche con curricula flessibili e supporto istituzionale per l’interdisciplinarità.</a:t>
          </a:r>
        </a:p>
      </dsp:txBody>
      <dsp:txXfrm>
        <a:off x="54895" y="2394467"/>
        <a:ext cx="11263060" cy="1764459"/>
      </dsp:txXfrm>
    </dsp:sp>
    <dsp:sp modelId="{8E16EBCB-E349-684A-B1D2-31E725E013EA}">
      <dsp:nvSpPr>
        <dsp:cNvPr id="0" name=""/>
        <dsp:cNvSpPr/>
      </dsp:nvSpPr>
      <dsp:spPr>
        <a:xfrm>
          <a:off x="568642" y="2088652"/>
          <a:ext cx="7960995" cy="501840"/>
        </a:xfrm>
        <a:prstGeom prst="roundRect">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907" tIns="0" rIns="300907" bIns="0" numCol="1" spcCol="1270" anchor="ctr" anchorCtr="0">
          <a:noAutofit/>
        </a:bodyPr>
        <a:lstStyle/>
        <a:p>
          <a:pPr marL="0" lvl="0" indent="0" algn="l" defTabSz="755650">
            <a:lnSpc>
              <a:spcPct val="90000"/>
            </a:lnSpc>
            <a:spcBef>
              <a:spcPct val="0"/>
            </a:spcBef>
            <a:spcAft>
              <a:spcPct val="35000"/>
            </a:spcAft>
            <a:buNone/>
          </a:pPr>
          <a:r>
            <a:rPr lang="en-GB" sz="1700" kern="1200" dirty="0">
              <a:solidFill>
                <a:sysClr val="windowText" lastClr="000000">
                  <a:hueOff val="0"/>
                  <a:satOff val="0"/>
                  <a:lumOff val="0"/>
                  <a:alphaOff val="0"/>
                </a:sysClr>
              </a:solidFill>
              <a:latin typeface="Aptos" panose="02110004020202020204"/>
              <a:ea typeface="+mn-ea"/>
              <a:cs typeface="+mn-cs"/>
            </a:rPr>
            <a:t>RQ2</a:t>
          </a:r>
        </a:p>
      </dsp:txBody>
      <dsp:txXfrm>
        <a:off x="593140" y="2113150"/>
        <a:ext cx="7911999" cy="452844"/>
      </dsp:txXfrm>
    </dsp:sp>
    <dsp:sp modelId="{71CA63D3-243D-7042-BC3A-DF08DDB2CDAB}">
      <dsp:nvSpPr>
        <dsp:cNvPr id="0" name=""/>
        <dsp:cNvSpPr/>
      </dsp:nvSpPr>
      <dsp:spPr>
        <a:xfrm>
          <a:off x="0" y="4556542"/>
          <a:ext cx="11372850" cy="1365524"/>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660" tIns="354076" rIns="882660"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GB" sz="1700" b="1" kern="1200"/>
            <a:t>Formazione continua</a:t>
          </a:r>
          <a:r>
            <a:rPr lang="en-GB" sz="1700" kern="1200"/>
            <a:t>: serve stabilità, non solo workshop isolati.</a:t>
          </a:r>
        </a:p>
        <a:p>
          <a:pPr marL="171450" lvl="1" indent="-171450" algn="l" defTabSz="755650">
            <a:lnSpc>
              <a:spcPct val="90000"/>
            </a:lnSpc>
            <a:spcBef>
              <a:spcPct val="0"/>
            </a:spcBef>
            <a:spcAft>
              <a:spcPct val="15000"/>
            </a:spcAft>
            <a:buFont typeface="Arial" panose="020B0604020202020204" pitchFamily="34" charset="0"/>
            <a:buChar char="•"/>
          </a:pPr>
          <a:r>
            <a:rPr lang="en-GB" sz="1700" b="1" kern="1200"/>
            <a:t>Comunità di apprendimento</a:t>
          </a:r>
          <a:r>
            <a:rPr lang="en-GB" sz="1700" kern="1200"/>
            <a:t>: sperimentazione e supporto reciproco.</a:t>
          </a:r>
        </a:p>
        <a:p>
          <a:pPr marL="171450" lvl="1" indent="-171450" algn="l" defTabSz="755650">
            <a:lnSpc>
              <a:spcPct val="90000"/>
            </a:lnSpc>
            <a:spcBef>
              <a:spcPct val="0"/>
            </a:spcBef>
            <a:spcAft>
              <a:spcPct val="15000"/>
            </a:spcAft>
            <a:buFont typeface="Arial" panose="020B0604020202020204" pitchFamily="34" charset="0"/>
            <a:buChar char="•"/>
          </a:pPr>
          <a:r>
            <a:rPr lang="en-GB" sz="1700" b="1" kern="1200"/>
            <a:t>Impegno istituzionale</a:t>
          </a:r>
          <a:r>
            <a:rPr lang="en-GB" sz="1700" kern="1200"/>
            <a:t>: contrastare la “cattura disciplinare” e favorire la collaborazione.</a:t>
          </a:r>
        </a:p>
      </dsp:txBody>
      <dsp:txXfrm>
        <a:off x="39995" y="4596537"/>
        <a:ext cx="11292860" cy="1285534"/>
      </dsp:txXfrm>
    </dsp:sp>
    <dsp:sp modelId="{CC07999D-AB16-1344-AE9B-02E1C5081D00}">
      <dsp:nvSpPr>
        <dsp:cNvPr id="0" name=""/>
        <dsp:cNvSpPr/>
      </dsp:nvSpPr>
      <dsp:spPr>
        <a:xfrm>
          <a:off x="568642" y="4305622"/>
          <a:ext cx="7960995" cy="501840"/>
        </a:xfrm>
        <a:prstGeom prst="roundRect">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907" tIns="0" rIns="300907" bIns="0" numCol="1" spcCol="1270" anchor="ctr" anchorCtr="0">
          <a:noAutofit/>
        </a:bodyPr>
        <a:lstStyle/>
        <a:p>
          <a:pPr marL="0" lvl="0" indent="0" algn="l" defTabSz="755650">
            <a:lnSpc>
              <a:spcPct val="90000"/>
            </a:lnSpc>
            <a:spcBef>
              <a:spcPct val="0"/>
            </a:spcBef>
            <a:spcAft>
              <a:spcPct val="35000"/>
            </a:spcAft>
            <a:buNone/>
          </a:pPr>
          <a:r>
            <a:rPr lang="en-GB" sz="1700" kern="1200" dirty="0">
              <a:solidFill>
                <a:sysClr val="windowText" lastClr="000000">
                  <a:hueOff val="0"/>
                  <a:satOff val="0"/>
                  <a:lumOff val="0"/>
                  <a:alphaOff val="0"/>
                </a:sysClr>
              </a:solidFill>
              <a:latin typeface="Aptos" panose="02110004020202020204"/>
              <a:ea typeface="+mn-ea"/>
              <a:cs typeface="+mn-cs"/>
            </a:rPr>
            <a:t>RQ3</a:t>
          </a:r>
        </a:p>
      </dsp:txBody>
      <dsp:txXfrm>
        <a:off x="593140" y="4330120"/>
        <a:ext cx="7911999"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EEF2C-4A38-D049-B90A-116181CCCEAC}">
      <dsp:nvSpPr>
        <dsp:cNvPr id="0" name=""/>
        <dsp:cNvSpPr/>
      </dsp:nvSpPr>
      <dsp:spPr>
        <a:xfrm>
          <a:off x="0" y="3363"/>
          <a:ext cx="10663238" cy="565110"/>
        </a:xfrm>
        <a:prstGeom prst="roundRect">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solidFill>
                <a:sysClr val="windowText" lastClr="000000">
                  <a:hueOff val="0"/>
                  <a:satOff val="0"/>
                  <a:lumOff val="0"/>
                  <a:alphaOff val="0"/>
                </a:sysClr>
              </a:solidFill>
              <a:latin typeface="Aptos" panose="02110004020202020204"/>
              <a:ea typeface="+mn-ea"/>
              <a:cs typeface="+mn-cs"/>
            </a:rPr>
            <a:t>RQ1</a:t>
          </a:r>
        </a:p>
      </dsp:txBody>
      <dsp:txXfrm>
        <a:off x="27586" y="30949"/>
        <a:ext cx="10608066" cy="509938"/>
      </dsp:txXfrm>
    </dsp:sp>
    <dsp:sp modelId="{9272F3A6-1AAE-1244-9E07-4F4D70399FCC}">
      <dsp:nvSpPr>
        <dsp:cNvPr id="0" name=""/>
        <dsp:cNvSpPr/>
      </dsp:nvSpPr>
      <dsp:spPr>
        <a:xfrm>
          <a:off x="0" y="568473"/>
          <a:ext cx="10663238" cy="1761570"/>
        </a:xfrm>
        <a:prstGeom prst="rect">
          <a:avLst/>
        </a:prstGeom>
        <a:solidFill>
          <a:srgbClr val="0F9ED5">
            <a:alpha val="90000"/>
            <a:tint val="40000"/>
            <a:hueOff val="0"/>
            <a:satOff val="0"/>
            <a:lumOff val="0"/>
            <a:alphaOff val="0"/>
          </a:srgbClr>
        </a:solidFill>
        <a:ln w="19050" cap="flat" cmpd="sng" algn="ctr">
          <a:solidFill>
            <a:srgbClr val="0F9ED5">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385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err="1"/>
            <a:t>Gli</a:t>
          </a:r>
          <a:r>
            <a:rPr lang="en-GB" sz="2000" kern="1200" dirty="0"/>
            <a:t> </a:t>
          </a:r>
          <a:r>
            <a:rPr lang="en-GB" sz="2000" kern="1200" dirty="0" err="1"/>
            <a:t>educatori</a:t>
          </a:r>
          <a:r>
            <a:rPr lang="en-GB" sz="2000" kern="1200" dirty="0"/>
            <a:t> </a:t>
          </a:r>
          <a:r>
            <a:rPr lang="en-GB" sz="2000" kern="1200" dirty="0" err="1"/>
            <a:t>devono</a:t>
          </a:r>
          <a:r>
            <a:rPr lang="en-GB" sz="2000" kern="1200" dirty="0"/>
            <a:t> </a:t>
          </a:r>
          <a:r>
            <a:rPr lang="en-GB" sz="2000" kern="1200" dirty="0" err="1"/>
            <a:t>padroneggiare</a:t>
          </a:r>
          <a:r>
            <a:rPr lang="en-GB" sz="2000" kern="1200" dirty="0"/>
            <a:t> la </a:t>
          </a:r>
          <a:r>
            <a:rPr lang="en-GB" sz="2000" kern="1200" dirty="0" err="1"/>
            <a:t>fisica</a:t>
          </a:r>
          <a:r>
            <a:rPr lang="en-GB" sz="2000" kern="1200" dirty="0"/>
            <a:t> </a:t>
          </a:r>
          <a:r>
            <a:rPr lang="en-GB" sz="2000" kern="1200" dirty="0" err="1"/>
            <a:t>quantistica</a:t>
          </a:r>
          <a:r>
            <a:rPr lang="en-GB" sz="2000" kern="1200" dirty="0"/>
            <a:t>, ma </a:t>
          </a:r>
          <a:r>
            <a:rPr lang="en-GB" sz="2000" kern="1200" dirty="0" err="1"/>
            <a:t>trovano</a:t>
          </a:r>
          <a:r>
            <a:rPr lang="en-GB" sz="2000" kern="1200" dirty="0"/>
            <a:t> </a:t>
          </a:r>
          <a:r>
            <a:rPr lang="en-GB" sz="2000" kern="1200" dirty="0" err="1"/>
            <a:t>difficoltà</a:t>
          </a:r>
          <a:r>
            <a:rPr lang="en-GB" sz="2000" kern="1200" dirty="0"/>
            <a:t> </a:t>
          </a:r>
          <a:r>
            <a:rPr lang="en-GB" sz="2000" kern="1200" dirty="0" err="1"/>
            <a:t>nell'applicarla</a:t>
          </a:r>
          <a:r>
            <a:rPr lang="en-GB" sz="2000" kern="1200" dirty="0"/>
            <a:t> in aula. </a:t>
          </a:r>
          <a:r>
            <a:rPr lang="en-GB" sz="2000" kern="1200" dirty="0" err="1"/>
            <a:t>C'è</a:t>
          </a:r>
          <a:r>
            <a:rPr lang="en-GB" sz="2000" kern="1200" dirty="0"/>
            <a:t> </a:t>
          </a:r>
          <a:r>
            <a:rPr lang="en-GB" sz="2000" kern="1200" dirty="0" err="1"/>
            <a:t>una</a:t>
          </a:r>
          <a:r>
            <a:rPr lang="en-GB" sz="2000" kern="1200" dirty="0"/>
            <a:t> </a:t>
          </a:r>
          <a:r>
            <a:rPr lang="en-GB" sz="2000" kern="1200" dirty="0" err="1"/>
            <a:t>richiesta</a:t>
          </a:r>
          <a:r>
            <a:rPr lang="en-GB" sz="2000" kern="1200" dirty="0"/>
            <a:t> di </a:t>
          </a:r>
          <a:r>
            <a:rPr lang="en-GB" sz="2000" kern="1200" dirty="0" err="1"/>
            <a:t>contenuti</a:t>
          </a:r>
          <a:r>
            <a:rPr lang="en-GB" sz="2000" kern="1200" dirty="0"/>
            <a:t> e </a:t>
          </a:r>
          <a:r>
            <a:rPr lang="en-GB" sz="2000" kern="1200" dirty="0" err="1"/>
            <a:t>strategie</a:t>
          </a:r>
          <a:r>
            <a:rPr lang="en-GB" sz="2000" kern="1200" dirty="0"/>
            <a:t> </a:t>
          </a:r>
          <a:r>
            <a:rPr lang="en-GB" sz="2000" kern="1200" dirty="0" err="1"/>
            <a:t>più</a:t>
          </a:r>
          <a:r>
            <a:rPr lang="en-GB" sz="2000" kern="1200" dirty="0"/>
            <a:t> </a:t>
          </a:r>
          <a:r>
            <a:rPr lang="en-GB" sz="2000" kern="1200" dirty="0" err="1"/>
            <a:t>efficaci</a:t>
          </a:r>
          <a:r>
            <a:rPr lang="en-GB" sz="2000" kern="1200" dirty="0"/>
            <a:t>, ma </a:t>
          </a:r>
          <a:r>
            <a:rPr lang="en-GB" sz="2000" kern="1200" dirty="0" err="1"/>
            <a:t>i</a:t>
          </a:r>
          <a:r>
            <a:rPr lang="en-GB" sz="2000" kern="1200" dirty="0"/>
            <a:t> </a:t>
          </a:r>
          <a:r>
            <a:rPr lang="en-GB" sz="2000" kern="1200" dirty="0" err="1"/>
            <a:t>docenti</a:t>
          </a:r>
          <a:r>
            <a:rPr lang="en-GB" sz="2000" kern="1200" dirty="0"/>
            <a:t> </a:t>
          </a:r>
          <a:r>
            <a:rPr lang="en-GB" sz="2000" kern="1200" dirty="0" err="1"/>
            <a:t>faticano</a:t>
          </a:r>
          <a:r>
            <a:rPr lang="en-GB" sz="2000" kern="1200" dirty="0"/>
            <a:t> a </a:t>
          </a:r>
          <a:r>
            <a:rPr lang="en-GB" sz="2000" kern="1200" dirty="0" err="1"/>
            <a:t>distinguere</a:t>
          </a:r>
          <a:r>
            <a:rPr lang="en-GB" sz="2000" kern="1200" dirty="0"/>
            <a:t> </a:t>
          </a:r>
          <a:r>
            <a:rPr lang="en-GB" sz="2000" kern="1200" dirty="0" err="1"/>
            <a:t>tra</a:t>
          </a:r>
          <a:r>
            <a:rPr lang="en-GB" sz="2000" kern="1200" dirty="0"/>
            <a:t> </a:t>
          </a:r>
          <a:r>
            <a:rPr lang="en-GB" sz="2000" kern="1200" dirty="0" err="1"/>
            <a:t>necessità</a:t>
          </a:r>
          <a:r>
            <a:rPr lang="en-GB" sz="2000" kern="1200" dirty="0"/>
            <a:t> di </a:t>
          </a:r>
          <a:r>
            <a:rPr lang="en-GB" sz="2000" kern="1200" dirty="0" err="1"/>
            <a:t>contenuto</a:t>
          </a:r>
          <a:r>
            <a:rPr lang="en-GB" sz="2000" kern="1200" dirty="0"/>
            <a:t> e </a:t>
          </a:r>
          <a:r>
            <a:rPr lang="en-GB" sz="2000" kern="1200" dirty="0" err="1"/>
            <a:t>metodologia</a:t>
          </a:r>
          <a:r>
            <a:rPr lang="en-GB" sz="2000" kern="1200" dirty="0"/>
            <a:t>. </a:t>
          </a:r>
          <a:r>
            <a:rPr lang="en-GB" sz="2000" kern="1200" dirty="0" err="1"/>
            <a:t>Nonostante</a:t>
          </a:r>
          <a:r>
            <a:rPr lang="en-GB" sz="2000" kern="1200" dirty="0"/>
            <a:t> la </a:t>
          </a:r>
          <a:r>
            <a:rPr lang="en-GB" sz="2000" kern="1200" dirty="0" err="1"/>
            <a:t>consapevolezza</a:t>
          </a:r>
          <a:r>
            <a:rPr lang="en-GB" sz="2000" kern="1200" dirty="0"/>
            <a:t> </a:t>
          </a:r>
          <a:r>
            <a:rPr lang="en-GB" sz="2000" kern="1200" dirty="0" err="1"/>
            <a:t>della</a:t>
          </a:r>
          <a:r>
            <a:rPr lang="en-GB" sz="2000" kern="1200" dirty="0"/>
            <a:t> </a:t>
          </a:r>
          <a:r>
            <a:rPr lang="en-GB" sz="2000" kern="1200" dirty="0" err="1"/>
            <a:t>necessità</a:t>
          </a:r>
          <a:r>
            <a:rPr lang="en-GB" sz="2000" kern="1200" dirty="0"/>
            <a:t> di </a:t>
          </a:r>
          <a:r>
            <a:rPr lang="en-GB" sz="2000" kern="1200" dirty="0" err="1"/>
            <a:t>valutazione</a:t>
          </a:r>
          <a:r>
            <a:rPr lang="en-GB" sz="2000" kern="1200" dirty="0"/>
            <a:t> </a:t>
          </a:r>
          <a:r>
            <a:rPr lang="en-GB" sz="2000" kern="1200" dirty="0" err="1"/>
            <a:t>formativa</a:t>
          </a:r>
          <a:r>
            <a:rPr lang="en-GB" sz="2000" kern="1200" dirty="0"/>
            <a:t>, il </a:t>
          </a:r>
          <a:r>
            <a:rPr lang="en-GB" sz="2000" kern="1200" dirty="0" err="1"/>
            <a:t>sistema</a:t>
          </a:r>
          <a:r>
            <a:rPr lang="en-GB" sz="2000" kern="1200" dirty="0"/>
            <a:t> </a:t>
          </a:r>
          <a:r>
            <a:rPr lang="en-GB" sz="2000" kern="1200" dirty="0" err="1"/>
            <a:t>educativo</a:t>
          </a:r>
          <a:r>
            <a:rPr lang="en-GB" sz="2000" kern="1200" dirty="0"/>
            <a:t> </a:t>
          </a:r>
          <a:r>
            <a:rPr lang="en-GB" sz="2000" kern="1200" dirty="0" err="1"/>
            <a:t>italiano</a:t>
          </a:r>
          <a:r>
            <a:rPr lang="en-GB" sz="2000" kern="1200" dirty="0"/>
            <a:t> </a:t>
          </a:r>
          <a:r>
            <a:rPr lang="en-GB" sz="2000" kern="1200" dirty="0" err="1"/>
            <a:t>è</a:t>
          </a:r>
          <a:r>
            <a:rPr lang="en-GB" sz="2000" kern="1200" dirty="0"/>
            <a:t> </a:t>
          </a:r>
          <a:r>
            <a:rPr lang="en-GB" sz="2000" kern="1200" dirty="0" err="1"/>
            <a:t>ancora</a:t>
          </a:r>
          <a:r>
            <a:rPr lang="en-GB" sz="2000" kern="1200" dirty="0"/>
            <a:t> </a:t>
          </a:r>
          <a:r>
            <a:rPr lang="en-GB" sz="2000" kern="1200" dirty="0" err="1"/>
            <a:t>centrato</a:t>
          </a:r>
          <a:r>
            <a:rPr lang="en-GB" sz="2000" kern="1200" dirty="0"/>
            <a:t> </a:t>
          </a:r>
          <a:r>
            <a:rPr lang="en-GB" sz="2000" kern="1200" dirty="0" err="1"/>
            <a:t>sulla</a:t>
          </a:r>
          <a:r>
            <a:rPr lang="en-GB" sz="2000" kern="1200" dirty="0"/>
            <a:t> </a:t>
          </a:r>
          <a:r>
            <a:rPr lang="en-GB" sz="2000" kern="1200" dirty="0" err="1"/>
            <a:t>valutazione</a:t>
          </a:r>
          <a:r>
            <a:rPr lang="en-GB" sz="2000" kern="1200" dirty="0"/>
            <a:t> </a:t>
          </a:r>
          <a:r>
            <a:rPr lang="en-GB" sz="2000" kern="1200" dirty="0" err="1"/>
            <a:t>sommativa</a:t>
          </a:r>
          <a:r>
            <a:rPr lang="en-GB" sz="2000" kern="1200" dirty="0"/>
            <a:t>, con un </a:t>
          </a:r>
          <a:r>
            <a:rPr lang="en-GB" sz="2000" kern="1200" dirty="0" err="1"/>
            <a:t>desiderio</a:t>
          </a:r>
          <a:r>
            <a:rPr lang="en-GB" sz="2000" kern="1200" dirty="0"/>
            <a:t> di </a:t>
          </a:r>
          <a:r>
            <a:rPr lang="en-GB" sz="2000" kern="1200" dirty="0" err="1"/>
            <a:t>transizione</a:t>
          </a:r>
          <a:r>
            <a:rPr lang="en-GB" sz="2000" kern="1200" dirty="0"/>
            <a:t> verso </a:t>
          </a:r>
          <a:r>
            <a:rPr lang="en-GB" sz="2000" kern="1200" dirty="0" err="1"/>
            <a:t>una</a:t>
          </a:r>
          <a:r>
            <a:rPr lang="en-GB" sz="2000" kern="1200" dirty="0"/>
            <a:t> </a:t>
          </a:r>
          <a:r>
            <a:rPr lang="en-GB" sz="2000" kern="1200" dirty="0" err="1"/>
            <a:t>valutazione</a:t>
          </a:r>
          <a:r>
            <a:rPr lang="en-GB" sz="2000" kern="1200" dirty="0"/>
            <a:t> </a:t>
          </a:r>
          <a:r>
            <a:rPr lang="en-GB" sz="2000" kern="1200" dirty="0" err="1"/>
            <a:t>più</a:t>
          </a:r>
          <a:r>
            <a:rPr lang="en-GB" sz="2000" kern="1200" dirty="0"/>
            <a:t> </a:t>
          </a:r>
          <a:r>
            <a:rPr lang="en-GB" sz="2000" kern="1200" dirty="0" err="1"/>
            <a:t>collaborativa</a:t>
          </a:r>
          <a:r>
            <a:rPr lang="en-GB" sz="2000" kern="1200" dirty="0"/>
            <a:t>.</a:t>
          </a:r>
          <a:endParaRPr lang="en-GB" sz="2000" kern="1200" dirty="0">
            <a:solidFill>
              <a:sysClr val="windowText" lastClr="000000">
                <a:hueOff val="0"/>
                <a:satOff val="0"/>
                <a:lumOff val="0"/>
                <a:alphaOff val="0"/>
              </a:sysClr>
            </a:solidFill>
            <a:latin typeface="Aptos" panose="02110004020202020204"/>
            <a:ea typeface="+mn-ea"/>
            <a:cs typeface="+mn-cs"/>
          </a:endParaRPr>
        </a:p>
      </dsp:txBody>
      <dsp:txXfrm>
        <a:off x="0" y="568473"/>
        <a:ext cx="10663238" cy="1761570"/>
      </dsp:txXfrm>
    </dsp:sp>
    <dsp:sp modelId="{9A3B0F83-D0AD-F149-8C96-D3985C92590F}">
      <dsp:nvSpPr>
        <dsp:cNvPr id="0" name=""/>
        <dsp:cNvSpPr/>
      </dsp:nvSpPr>
      <dsp:spPr>
        <a:xfrm>
          <a:off x="0" y="2330043"/>
          <a:ext cx="10663238" cy="565110"/>
        </a:xfrm>
        <a:prstGeom prst="roundRect">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solidFill>
                <a:sysClr val="windowText" lastClr="000000">
                  <a:hueOff val="0"/>
                  <a:satOff val="0"/>
                  <a:lumOff val="0"/>
                  <a:alphaOff val="0"/>
                </a:sysClr>
              </a:solidFill>
              <a:latin typeface="Aptos" panose="02110004020202020204"/>
              <a:ea typeface="+mn-ea"/>
              <a:cs typeface="+mn-cs"/>
            </a:rPr>
            <a:t>RQ2</a:t>
          </a:r>
        </a:p>
      </dsp:txBody>
      <dsp:txXfrm>
        <a:off x="27586" y="2357629"/>
        <a:ext cx="10608066" cy="509938"/>
      </dsp:txXfrm>
    </dsp:sp>
    <dsp:sp modelId="{E636FBF1-0895-BF4E-9FCE-9E1080F3F45B}">
      <dsp:nvSpPr>
        <dsp:cNvPr id="0" name=""/>
        <dsp:cNvSpPr/>
      </dsp:nvSpPr>
      <dsp:spPr>
        <a:xfrm>
          <a:off x="0" y="2895153"/>
          <a:ext cx="10663238" cy="1571130"/>
        </a:xfrm>
        <a:prstGeom prst="rect">
          <a:avLst/>
        </a:prstGeom>
        <a:solidFill>
          <a:srgbClr val="D1E3F1"/>
        </a:solidFill>
        <a:ln w="19050" cap="flat" cmpd="sng" algn="ctr">
          <a:solidFill>
            <a:srgbClr val="0F9ED5">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3855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err="1"/>
            <a:t>Quando</a:t>
          </a:r>
          <a:r>
            <a:rPr lang="en-GB" sz="1800" kern="1200" dirty="0"/>
            <a:t> </a:t>
          </a:r>
          <a:r>
            <a:rPr lang="en-GB" sz="1800" kern="1200" dirty="0" err="1"/>
            <a:t>l'argomento</a:t>
          </a:r>
          <a:r>
            <a:rPr lang="en-GB" sz="1800" kern="1200" dirty="0"/>
            <a:t> </a:t>
          </a:r>
          <a:r>
            <a:rPr lang="en-GB" sz="1800" kern="1200" dirty="0" err="1"/>
            <a:t>è</a:t>
          </a:r>
          <a:r>
            <a:rPr lang="en-GB" sz="1800" kern="1200" dirty="0"/>
            <a:t> nuovo o </a:t>
          </a:r>
          <a:r>
            <a:rPr lang="en-GB" sz="1800" kern="1200" dirty="0" err="1"/>
            <a:t>l'approccio</a:t>
          </a:r>
          <a:r>
            <a:rPr lang="en-GB" sz="1800" kern="1200" dirty="0"/>
            <a:t> </a:t>
          </a:r>
          <a:r>
            <a:rPr lang="en-GB" sz="1800" kern="1200" dirty="0" err="1"/>
            <a:t>inusuale</a:t>
          </a:r>
          <a:r>
            <a:rPr lang="en-GB" sz="1800" kern="1200" dirty="0"/>
            <a:t>, come per la </a:t>
          </a:r>
          <a:r>
            <a:rPr lang="en-GB" sz="1800" kern="1200" dirty="0" err="1"/>
            <a:t>fisica</a:t>
          </a:r>
          <a:r>
            <a:rPr lang="en-GB" sz="1800" kern="1200" dirty="0"/>
            <a:t> </a:t>
          </a:r>
          <a:r>
            <a:rPr lang="en-GB" sz="1800" kern="1200" dirty="0" err="1"/>
            <a:t>quantistica</a:t>
          </a:r>
          <a:r>
            <a:rPr lang="en-GB" sz="1800" kern="1200" dirty="0"/>
            <a:t>, </a:t>
          </a:r>
          <a:r>
            <a:rPr lang="en-GB" sz="1800" kern="1200" dirty="0" err="1"/>
            <a:t>una</a:t>
          </a:r>
          <a:r>
            <a:rPr lang="en-GB" sz="1800" kern="1200" dirty="0"/>
            <a:t> </a:t>
          </a:r>
          <a:r>
            <a:rPr lang="en-GB" sz="1800" kern="1200" dirty="0" err="1"/>
            <a:t>strategia</a:t>
          </a:r>
          <a:r>
            <a:rPr lang="en-GB" sz="1800" kern="1200" dirty="0"/>
            <a:t> utile </a:t>
          </a:r>
          <a:r>
            <a:rPr lang="en-GB" sz="1800" kern="1200" dirty="0" err="1"/>
            <a:t>è</a:t>
          </a:r>
          <a:r>
            <a:rPr lang="en-GB" sz="1800" kern="1200" dirty="0"/>
            <a:t> far </a:t>
          </a:r>
          <a:r>
            <a:rPr lang="en-GB" sz="1800" kern="1200" dirty="0" err="1"/>
            <a:t>provare</a:t>
          </a:r>
          <a:r>
            <a:rPr lang="en-GB" sz="1800" kern="1200" dirty="0"/>
            <a:t> </a:t>
          </a:r>
          <a:r>
            <a:rPr lang="en-GB" sz="1800" kern="1200" dirty="0" err="1"/>
            <a:t>agli</a:t>
          </a:r>
          <a:r>
            <a:rPr lang="en-GB" sz="1800" kern="1200" dirty="0"/>
            <a:t> </a:t>
          </a:r>
          <a:r>
            <a:rPr lang="en-GB" sz="1800" kern="1200" dirty="0" err="1"/>
            <a:t>insegnanti</a:t>
          </a:r>
          <a:r>
            <a:rPr lang="en-GB" sz="1800" kern="1200" dirty="0"/>
            <a:t> le </a:t>
          </a:r>
          <a:r>
            <a:rPr lang="en-GB" sz="1800" kern="1200" dirty="0" err="1"/>
            <a:t>stesse</a:t>
          </a:r>
          <a:r>
            <a:rPr lang="en-GB" sz="1800" kern="1200" dirty="0"/>
            <a:t> </a:t>
          </a:r>
          <a:r>
            <a:rPr lang="en-GB" sz="1800" kern="1200" dirty="0" err="1"/>
            <a:t>attività</a:t>
          </a:r>
          <a:r>
            <a:rPr lang="en-GB" sz="1800" kern="1200" dirty="0"/>
            <a:t> </a:t>
          </a:r>
          <a:r>
            <a:rPr lang="en-GB" sz="1800" kern="1200" dirty="0" err="1"/>
            <a:t>degli</a:t>
          </a:r>
          <a:r>
            <a:rPr lang="en-GB" sz="1800" kern="1200" dirty="0"/>
            <a:t> </a:t>
          </a:r>
          <a:r>
            <a:rPr lang="en-GB" sz="1800" kern="1200" dirty="0" err="1"/>
            <a:t>studenti</a:t>
          </a:r>
          <a:r>
            <a:rPr lang="en-GB" sz="1800" kern="1200" dirty="0"/>
            <a:t>. </a:t>
          </a:r>
          <a:r>
            <a:rPr lang="en-GB" sz="1800" kern="1200" dirty="0" err="1"/>
            <a:t>È</a:t>
          </a:r>
          <a:r>
            <a:rPr lang="en-GB" sz="1800" kern="1200" dirty="0"/>
            <a:t> </a:t>
          </a:r>
          <a:r>
            <a:rPr lang="en-GB" sz="1800" kern="1200" dirty="0" err="1"/>
            <a:t>importante</a:t>
          </a:r>
          <a:r>
            <a:rPr lang="en-GB" sz="1800" kern="1200" dirty="0"/>
            <a:t> </a:t>
          </a:r>
          <a:r>
            <a:rPr lang="en-GB" sz="1800" kern="1200" dirty="0" err="1"/>
            <a:t>che</a:t>
          </a:r>
          <a:r>
            <a:rPr lang="en-GB" sz="1800" kern="1200" dirty="0"/>
            <a:t> </a:t>
          </a:r>
          <a:r>
            <a:rPr lang="en-GB" sz="1800" kern="1200" dirty="0" err="1"/>
            <a:t>gli</a:t>
          </a:r>
          <a:r>
            <a:rPr lang="en-GB" sz="1800" kern="1200" dirty="0"/>
            <a:t> </a:t>
          </a:r>
          <a:r>
            <a:rPr lang="en-GB" sz="1800" kern="1200" dirty="0" err="1"/>
            <a:t>insegnanti</a:t>
          </a:r>
          <a:r>
            <a:rPr lang="en-GB" sz="1800" kern="1200" dirty="0"/>
            <a:t> </a:t>
          </a:r>
          <a:r>
            <a:rPr lang="en-GB" sz="1800" kern="1200" dirty="0" err="1"/>
            <a:t>affrontino</a:t>
          </a:r>
          <a:r>
            <a:rPr lang="en-GB" sz="1800" kern="1200" dirty="0"/>
            <a:t> </a:t>
          </a:r>
          <a:r>
            <a:rPr lang="en-GB" sz="1800" kern="1200" dirty="0" err="1"/>
            <a:t>autonomamente</a:t>
          </a:r>
          <a:r>
            <a:rPr lang="en-GB" sz="1800" kern="1200" dirty="0"/>
            <a:t> </a:t>
          </a:r>
          <a:r>
            <a:rPr lang="en-GB" sz="1800" kern="1200" dirty="0" err="1"/>
            <a:t>l'attività</a:t>
          </a:r>
          <a:r>
            <a:rPr lang="en-GB" sz="1800" kern="1200" dirty="0"/>
            <a:t> per </a:t>
          </a:r>
          <a:r>
            <a:rPr lang="en-GB" sz="1800" kern="1200" dirty="0" err="1"/>
            <a:t>superare</a:t>
          </a:r>
          <a:r>
            <a:rPr lang="en-GB" sz="1800" kern="1200" dirty="0"/>
            <a:t> </a:t>
          </a:r>
          <a:r>
            <a:rPr lang="en-GB" sz="1800" kern="1200" dirty="0" err="1"/>
            <a:t>gli</a:t>
          </a:r>
          <a:r>
            <a:rPr lang="en-GB" sz="1800" kern="1200" dirty="0"/>
            <a:t> </a:t>
          </a:r>
          <a:r>
            <a:rPr lang="en-GB" sz="1800" kern="1200" dirty="0" err="1"/>
            <a:t>ostacoli</a:t>
          </a:r>
          <a:r>
            <a:rPr lang="en-GB" sz="1800" kern="1200" dirty="0"/>
            <a:t> </a:t>
          </a:r>
          <a:r>
            <a:rPr lang="en-GB" sz="1800" kern="1200" dirty="0" err="1"/>
            <a:t>che</a:t>
          </a:r>
          <a:r>
            <a:rPr lang="en-GB" sz="1800" kern="1200" dirty="0"/>
            <a:t> </a:t>
          </a:r>
          <a:r>
            <a:rPr lang="en-GB" sz="1800" kern="1200" dirty="0" err="1"/>
            <a:t>potrebbero</a:t>
          </a:r>
          <a:r>
            <a:rPr lang="en-GB" sz="1800" kern="1200" dirty="0"/>
            <a:t> </a:t>
          </a:r>
          <a:r>
            <a:rPr lang="en-GB" sz="1800" kern="1200" dirty="0" err="1"/>
            <a:t>incontrare</a:t>
          </a:r>
          <a:r>
            <a:rPr lang="en-GB" sz="1800" kern="1200" dirty="0"/>
            <a:t> </a:t>
          </a:r>
          <a:r>
            <a:rPr lang="en-GB" sz="1800" kern="1200" dirty="0" err="1"/>
            <a:t>gli</a:t>
          </a:r>
          <a:r>
            <a:rPr lang="en-GB" sz="1800" kern="1200" dirty="0"/>
            <a:t> </a:t>
          </a:r>
          <a:r>
            <a:rPr lang="en-GB" sz="1800" kern="1200" dirty="0" err="1"/>
            <a:t>studenti</a:t>
          </a:r>
          <a:r>
            <a:rPr lang="en-GB" sz="1800" kern="1200" dirty="0"/>
            <a:t>. </a:t>
          </a:r>
          <a:r>
            <a:rPr lang="en-GB" sz="1800" kern="1200" dirty="0" err="1"/>
            <a:t>Quando</a:t>
          </a:r>
          <a:r>
            <a:rPr lang="en-GB" sz="1800" kern="1200" dirty="0"/>
            <a:t> </a:t>
          </a:r>
          <a:r>
            <a:rPr lang="en-GB" sz="1800" kern="1200" dirty="0" err="1"/>
            <a:t>l'argomento</a:t>
          </a:r>
          <a:r>
            <a:rPr lang="en-GB" sz="1800" kern="1200" dirty="0"/>
            <a:t> </a:t>
          </a:r>
          <a:r>
            <a:rPr lang="en-GB" sz="1800" kern="1200" dirty="0" err="1"/>
            <a:t>è</a:t>
          </a:r>
          <a:r>
            <a:rPr lang="en-GB" sz="1800" kern="1200" dirty="0"/>
            <a:t> </a:t>
          </a:r>
          <a:r>
            <a:rPr lang="en-GB" sz="1800" kern="1200" dirty="0" err="1"/>
            <a:t>più</a:t>
          </a:r>
          <a:r>
            <a:rPr lang="en-GB" sz="1800" kern="1200" dirty="0"/>
            <a:t> </a:t>
          </a:r>
          <a:r>
            <a:rPr lang="en-GB" sz="1800" kern="1200" dirty="0" err="1"/>
            <a:t>familiare</a:t>
          </a:r>
          <a:r>
            <a:rPr lang="en-GB" sz="1800" kern="1200" dirty="0"/>
            <a:t>, </a:t>
          </a:r>
          <a:r>
            <a:rPr lang="en-GB" sz="1800" kern="1200" dirty="0" err="1"/>
            <a:t>si</a:t>
          </a:r>
          <a:r>
            <a:rPr lang="en-GB" sz="1800" kern="1200" dirty="0"/>
            <a:t> </a:t>
          </a:r>
          <a:r>
            <a:rPr lang="en-GB" sz="1800" kern="1200" dirty="0" err="1"/>
            <a:t>può</a:t>
          </a:r>
          <a:r>
            <a:rPr lang="en-GB" sz="1800" kern="1200" dirty="0"/>
            <a:t> co-</a:t>
          </a:r>
          <a:r>
            <a:rPr lang="en-GB" sz="1800" kern="1200" dirty="0" err="1"/>
            <a:t>progettare</a:t>
          </a:r>
          <a:r>
            <a:rPr lang="en-GB" sz="1800" kern="1200" dirty="0"/>
            <a:t> </a:t>
          </a:r>
          <a:r>
            <a:rPr lang="en-GB" sz="1800" kern="1200" dirty="0" err="1"/>
            <a:t>l'attività</a:t>
          </a:r>
          <a:r>
            <a:rPr lang="en-GB" sz="1800" kern="1200" dirty="0"/>
            <a:t>, </a:t>
          </a:r>
          <a:r>
            <a:rPr lang="en-GB" sz="1800" kern="1200" dirty="0" err="1"/>
            <a:t>aumentando</a:t>
          </a:r>
          <a:r>
            <a:rPr lang="en-GB" sz="1800" kern="1200" dirty="0"/>
            <a:t> la fiducia </a:t>
          </a:r>
          <a:r>
            <a:rPr lang="en-GB" sz="1800" kern="1200" dirty="0" err="1"/>
            <a:t>degli</a:t>
          </a:r>
          <a:r>
            <a:rPr lang="en-GB" sz="1800" kern="1200" dirty="0"/>
            <a:t> </a:t>
          </a:r>
          <a:r>
            <a:rPr lang="en-GB" sz="1800" kern="1200" dirty="0" err="1"/>
            <a:t>insegnanti</a:t>
          </a:r>
          <a:r>
            <a:rPr lang="en-GB" sz="1800" kern="1200" dirty="0"/>
            <a:t>. </a:t>
          </a:r>
          <a:r>
            <a:rPr lang="en-GB" sz="1800" kern="1200" dirty="0" err="1"/>
            <a:t>Integrare</a:t>
          </a:r>
          <a:r>
            <a:rPr lang="en-GB" sz="1800" kern="1200" dirty="0"/>
            <a:t> la </a:t>
          </a:r>
          <a:r>
            <a:rPr lang="en-GB" sz="1800" kern="1200" dirty="0" err="1"/>
            <a:t>fisica</a:t>
          </a:r>
          <a:r>
            <a:rPr lang="en-GB" sz="1800" kern="1200" dirty="0"/>
            <a:t> </a:t>
          </a:r>
          <a:r>
            <a:rPr lang="en-GB" sz="1800" kern="1200" dirty="0" err="1"/>
            <a:t>classica</a:t>
          </a:r>
          <a:r>
            <a:rPr lang="en-GB" sz="1800" kern="1200" dirty="0"/>
            <a:t>, </a:t>
          </a:r>
          <a:r>
            <a:rPr lang="en-GB" sz="1800" kern="1200" dirty="0" err="1"/>
            <a:t>su</a:t>
          </a:r>
          <a:r>
            <a:rPr lang="en-GB" sz="1800" kern="1200" dirty="0"/>
            <a:t> cui </a:t>
          </a:r>
          <a:r>
            <a:rPr lang="en-GB" sz="1800" kern="1200" dirty="0" err="1"/>
            <a:t>gli</a:t>
          </a:r>
          <a:r>
            <a:rPr lang="en-GB" sz="1800" kern="1200" dirty="0"/>
            <a:t> </a:t>
          </a:r>
          <a:r>
            <a:rPr lang="en-GB" sz="1800" kern="1200" dirty="0" err="1"/>
            <a:t>educatori</a:t>
          </a:r>
          <a:r>
            <a:rPr lang="en-GB" sz="1800" kern="1200" dirty="0"/>
            <a:t> </a:t>
          </a:r>
          <a:r>
            <a:rPr lang="en-GB" sz="1800" kern="1200" dirty="0" err="1"/>
            <a:t>sono</a:t>
          </a:r>
          <a:r>
            <a:rPr lang="en-GB" sz="1800" kern="1200" dirty="0"/>
            <a:t> </a:t>
          </a:r>
          <a:r>
            <a:rPr lang="en-GB" sz="1800" kern="1200" dirty="0" err="1"/>
            <a:t>più</a:t>
          </a:r>
          <a:r>
            <a:rPr lang="en-GB" sz="1800" kern="1200" dirty="0"/>
            <a:t> </a:t>
          </a:r>
          <a:r>
            <a:rPr lang="en-GB" sz="1800" kern="1200" dirty="0" err="1"/>
            <a:t>esperti</a:t>
          </a:r>
          <a:r>
            <a:rPr lang="en-GB" sz="1800" kern="1200" dirty="0"/>
            <a:t>, e </a:t>
          </a:r>
          <a:r>
            <a:rPr lang="en-GB" sz="1800" kern="1200" dirty="0" err="1"/>
            <a:t>privilegiare</a:t>
          </a:r>
          <a:r>
            <a:rPr lang="en-GB" sz="1800" kern="1200" dirty="0"/>
            <a:t> la </a:t>
          </a:r>
          <a:r>
            <a:rPr lang="en-GB" sz="1800" kern="1200" dirty="0" err="1"/>
            <a:t>valutazione</a:t>
          </a:r>
          <a:r>
            <a:rPr lang="en-GB" sz="1800" kern="1200" dirty="0"/>
            <a:t> </a:t>
          </a:r>
          <a:r>
            <a:rPr lang="en-GB" sz="1800" kern="1200" dirty="0" err="1"/>
            <a:t>formativa</a:t>
          </a:r>
          <a:r>
            <a:rPr lang="en-GB" sz="1800" kern="1200" dirty="0"/>
            <a:t> e </a:t>
          </a:r>
          <a:r>
            <a:rPr lang="en-GB" sz="1800" kern="1200" dirty="0" err="1"/>
            <a:t>gli</a:t>
          </a:r>
          <a:r>
            <a:rPr lang="en-GB" sz="1800" kern="1200" dirty="0"/>
            <a:t> </a:t>
          </a:r>
          <a:r>
            <a:rPr lang="en-GB" sz="1800" kern="1200" dirty="0" err="1"/>
            <a:t>approcci</a:t>
          </a:r>
          <a:r>
            <a:rPr lang="en-GB" sz="1800" kern="1200" dirty="0"/>
            <a:t> </a:t>
          </a:r>
          <a:r>
            <a:rPr lang="en-GB" sz="1800" kern="1200" dirty="0" err="1"/>
            <a:t>metacognitivi</a:t>
          </a:r>
          <a:r>
            <a:rPr lang="en-GB" sz="1800" kern="1200" dirty="0"/>
            <a:t> </a:t>
          </a:r>
          <a:r>
            <a:rPr lang="en-GB" sz="1800" kern="1200" dirty="0" err="1"/>
            <a:t>può</a:t>
          </a:r>
          <a:r>
            <a:rPr lang="en-GB" sz="1800" kern="1200" dirty="0"/>
            <a:t> </a:t>
          </a:r>
          <a:r>
            <a:rPr lang="en-GB" sz="1800" kern="1200" dirty="0" err="1"/>
            <a:t>essere</a:t>
          </a:r>
          <a:r>
            <a:rPr lang="en-GB" sz="1800" kern="1200" dirty="0"/>
            <a:t> </a:t>
          </a:r>
          <a:r>
            <a:rPr lang="en-GB" sz="1800" kern="1200" dirty="0" err="1"/>
            <a:t>molto</a:t>
          </a:r>
          <a:r>
            <a:rPr lang="en-GB" sz="1800" kern="1200" dirty="0"/>
            <a:t> utile.</a:t>
          </a:r>
          <a:endParaRPr lang="en-GB" sz="1800" kern="1200" dirty="0">
            <a:solidFill>
              <a:sysClr val="windowText" lastClr="000000">
                <a:hueOff val="0"/>
                <a:satOff val="0"/>
                <a:lumOff val="0"/>
                <a:alphaOff val="0"/>
              </a:sysClr>
            </a:solidFill>
            <a:latin typeface="Aptos" panose="02110004020202020204"/>
            <a:ea typeface="+mn-ea"/>
            <a:cs typeface="+mn-cs"/>
          </a:endParaRPr>
        </a:p>
      </dsp:txBody>
      <dsp:txXfrm>
        <a:off x="0" y="2895153"/>
        <a:ext cx="10663238" cy="1571130"/>
      </dsp:txXfrm>
    </dsp:sp>
    <dsp:sp modelId="{5C51ECF8-4806-0E4D-BFB4-6910563F0EB9}">
      <dsp:nvSpPr>
        <dsp:cNvPr id="0" name=""/>
        <dsp:cNvSpPr/>
      </dsp:nvSpPr>
      <dsp:spPr>
        <a:xfrm>
          <a:off x="0" y="4466283"/>
          <a:ext cx="10663238" cy="565110"/>
        </a:xfrm>
        <a:prstGeom prst="roundRect">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solidFill>
                <a:sysClr val="windowText" lastClr="000000">
                  <a:hueOff val="0"/>
                  <a:satOff val="0"/>
                  <a:lumOff val="0"/>
                  <a:alphaOff val="0"/>
                </a:sysClr>
              </a:solidFill>
              <a:latin typeface="Aptos" panose="02110004020202020204"/>
              <a:ea typeface="+mn-ea"/>
              <a:cs typeface="+mn-cs"/>
            </a:rPr>
            <a:t>RQ3</a:t>
          </a:r>
        </a:p>
      </dsp:txBody>
      <dsp:txXfrm>
        <a:off x="27586" y="4493869"/>
        <a:ext cx="10608066" cy="509938"/>
      </dsp:txXfrm>
    </dsp:sp>
    <dsp:sp modelId="{FC946FF1-CB49-DA41-9638-4170C4FA002D}">
      <dsp:nvSpPr>
        <dsp:cNvPr id="0" name=""/>
        <dsp:cNvSpPr/>
      </dsp:nvSpPr>
      <dsp:spPr>
        <a:xfrm>
          <a:off x="0" y="5031393"/>
          <a:ext cx="10663238" cy="1071225"/>
        </a:xfrm>
        <a:prstGeom prst="rect">
          <a:avLst/>
        </a:prstGeom>
        <a:solidFill>
          <a:srgbClr val="D1E3F1"/>
        </a:solidFill>
        <a:ln w="19050" cap="flat" cmpd="sng" algn="ctr">
          <a:solidFill>
            <a:srgbClr val="0F9ED5">
              <a:shade val="8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3855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dirty="0"/>
            <a:t>The goal is to integrate unconventional pathways into the curriculum, starting with extracurricular activities. Introducing formative assessment in these paths is valuable, though it may initially distract educators from the learning process. Formative assessment and metacognitive strategies help educators recognize cognitive processes and guide students to become more aware of them.</a:t>
          </a:r>
          <a:endParaRPr lang="en-GB" sz="1800" kern="1200" dirty="0">
            <a:solidFill>
              <a:sysClr val="windowText" lastClr="000000">
                <a:hueOff val="0"/>
                <a:satOff val="0"/>
                <a:lumOff val="0"/>
                <a:alphaOff val="0"/>
              </a:sysClr>
            </a:solidFill>
            <a:latin typeface="Aptos" panose="02110004020202020204"/>
            <a:ea typeface="+mn-ea"/>
            <a:cs typeface="+mn-cs"/>
          </a:endParaRPr>
        </a:p>
      </dsp:txBody>
      <dsp:txXfrm>
        <a:off x="0" y="5031393"/>
        <a:ext cx="10663238" cy="10712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BA9F8-3E31-483F-90BC-56C2288E21B3}">
      <dsp:nvSpPr>
        <dsp:cNvPr id="0" name=""/>
        <dsp:cNvSpPr/>
      </dsp:nvSpPr>
      <dsp:spPr>
        <a:xfrm>
          <a:off x="48500" y="0"/>
          <a:ext cx="6790964" cy="424435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EE23F-CCCD-4C67-B716-172A344EA3AD}">
      <dsp:nvSpPr>
        <dsp:cNvPr id="0" name=""/>
        <dsp:cNvSpPr/>
      </dsp:nvSpPr>
      <dsp:spPr>
        <a:xfrm>
          <a:off x="910953" y="2929452"/>
          <a:ext cx="176565" cy="17656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00AAF-3E55-4EE9-8DC4-4F351D5DC769}">
      <dsp:nvSpPr>
        <dsp:cNvPr id="0" name=""/>
        <dsp:cNvSpPr/>
      </dsp:nvSpPr>
      <dsp:spPr>
        <a:xfrm>
          <a:off x="999235" y="3017734"/>
          <a:ext cx="1582294" cy="122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58" tIns="0" rIns="0" bIns="0" numCol="1" spcCol="1270" anchor="t" anchorCtr="0">
          <a:noAutofit/>
        </a:bodyPr>
        <a:lstStyle/>
        <a:p>
          <a:pPr marL="0" lvl="0" indent="0" algn="l" defTabSz="622300">
            <a:lnSpc>
              <a:spcPct val="90000"/>
            </a:lnSpc>
            <a:spcBef>
              <a:spcPct val="0"/>
            </a:spcBef>
            <a:spcAft>
              <a:spcPct val="35000"/>
            </a:spcAft>
            <a:buNone/>
          </a:pPr>
          <a:r>
            <a:rPr lang="it-IT" sz="1400" b="1" kern="1200" dirty="0"/>
            <a:t>Dalla scuola delle conoscenze a quella delle competenze</a:t>
          </a:r>
        </a:p>
      </dsp:txBody>
      <dsp:txXfrm>
        <a:off x="999235" y="3017734"/>
        <a:ext cx="1582294" cy="1226618"/>
      </dsp:txXfrm>
    </dsp:sp>
    <dsp:sp modelId="{9713C6AB-264D-44EA-A892-EC11CDB2971A}">
      <dsp:nvSpPr>
        <dsp:cNvPr id="0" name=""/>
        <dsp:cNvSpPr/>
      </dsp:nvSpPr>
      <dsp:spPr>
        <a:xfrm>
          <a:off x="2469479" y="1775837"/>
          <a:ext cx="319175" cy="31917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1AEE4-46BD-4727-9B87-995F8C52437D}">
      <dsp:nvSpPr>
        <dsp:cNvPr id="0" name=""/>
        <dsp:cNvSpPr/>
      </dsp:nvSpPr>
      <dsp:spPr>
        <a:xfrm>
          <a:off x="2629067" y="1935424"/>
          <a:ext cx="1629831" cy="2308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124" tIns="0" rIns="0" bIns="0" numCol="1" spcCol="1270" anchor="t" anchorCtr="0">
          <a:noAutofit/>
        </a:bodyPr>
        <a:lstStyle/>
        <a:p>
          <a:pPr marL="0" lvl="0" indent="0" algn="l" defTabSz="622300">
            <a:lnSpc>
              <a:spcPct val="90000"/>
            </a:lnSpc>
            <a:spcBef>
              <a:spcPct val="0"/>
            </a:spcBef>
            <a:spcAft>
              <a:spcPct val="35000"/>
            </a:spcAft>
            <a:buNone/>
          </a:pPr>
          <a:r>
            <a:rPr lang="it-IT" sz="1400" b="1" kern="1200" dirty="0">
              <a:effectLst/>
            </a:rPr>
            <a:t>Dai programmi delle discipline alla progettazione unitaria del curricolo verticale</a:t>
          </a:r>
        </a:p>
      </dsp:txBody>
      <dsp:txXfrm>
        <a:off x="2629067" y="1935424"/>
        <a:ext cx="1629831" cy="2308928"/>
      </dsp:txXfrm>
    </dsp:sp>
    <dsp:sp modelId="{7C449A94-C91A-476D-B406-10F5B2CB2438}">
      <dsp:nvSpPr>
        <dsp:cNvPr id="0" name=""/>
        <dsp:cNvSpPr/>
      </dsp:nvSpPr>
      <dsp:spPr>
        <a:xfrm>
          <a:off x="4343785" y="1073821"/>
          <a:ext cx="441412" cy="44141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8C090C-47DF-4594-A8D9-58C300655FC7}">
      <dsp:nvSpPr>
        <dsp:cNvPr id="0" name=""/>
        <dsp:cNvSpPr/>
      </dsp:nvSpPr>
      <dsp:spPr>
        <a:xfrm>
          <a:off x="4290713" y="1294527"/>
          <a:ext cx="2177389" cy="294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895" tIns="0" rIns="0" bIns="0" numCol="1" spcCol="1270" anchor="t" anchorCtr="0">
          <a:noAutofit/>
        </a:bodyPr>
        <a:lstStyle/>
        <a:p>
          <a:pPr marL="0" lvl="0" indent="0" algn="l" defTabSz="622300">
            <a:lnSpc>
              <a:spcPct val="90000"/>
            </a:lnSpc>
            <a:spcBef>
              <a:spcPct val="0"/>
            </a:spcBef>
            <a:spcAft>
              <a:spcPct val="35000"/>
            </a:spcAft>
            <a:buNone/>
          </a:pPr>
          <a:r>
            <a:rPr lang="it-IT" sz="1400" b="1" kern="1200" dirty="0">
              <a:effectLst/>
            </a:rPr>
            <a:t>Dall’insegnamento sequenziale delle singole materie ad un processo di insegnamento apprendimento con personale coinvolgimento di chi apprende</a:t>
          </a:r>
        </a:p>
      </dsp:txBody>
      <dsp:txXfrm>
        <a:off x="4290713" y="1294527"/>
        <a:ext cx="2177389" cy="29498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29576-2132-4A4F-9A43-731906A15DD5}">
      <dsp:nvSpPr>
        <dsp:cNvPr id="0" name=""/>
        <dsp:cNvSpPr/>
      </dsp:nvSpPr>
      <dsp:spPr>
        <a:xfrm>
          <a:off x="0" y="0"/>
          <a:ext cx="5385134" cy="1072419"/>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900" b="1" kern="1200" dirty="0">
              <a:solidFill>
                <a:srgbClr val="002060"/>
              </a:solidFill>
              <a:latin typeface="Seaford" panose="00000500000000000000" pitchFamily="2" charset="0"/>
            </a:rPr>
            <a:t>L’ apprendimento è una conquista </a:t>
          </a:r>
        </a:p>
        <a:p>
          <a:pPr marL="0" marR="0" lvl="0" indent="0" algn="ctr" defTabSz="914400" eaLnBrk="1" fontAlgn="auto" latinLnBrk="0" hangingPunct="1">
            <a:lnSpc>
              <a:spcPct val="100000"/>
            </a:lnSpc>
            <a:spcBef>
              <a:spcPts val="0"/>
            </a:spcBef>
            <a:spcAft>
              <a:spcPts val="0"/>
            </a:spcAft>
            <a:buClrTx/>
            <a:buSzTx/>
            <a:buFontTx/>
            <a:buNone/>
            <a:tabLst/>
            <a:defRPr/>
          </a:pPr>
          <a:r>
            <a:rPr lang="it-IT" sz="1900" b="1" kern="1200" dirty="0">
              <a:solidFill>
                <a:srgbClr val="002060"/>
              </a:solidFill>
              <a:latin typeface="Seaford" panose="00000500000000000000" pitchFamily="2" charset="0"/>
            </a:rPr>
            <a:t>che si fa mettendosi in gioco. </a:t>
          </a:r>
        </a:p>
        <a:p>
          <a:pPr algn="ctr" defTabSz="2578100">
            <a:lnSpc>
              <a:spcPct val="90000"/>
            </a:lnSpc>
            <a:spcBef>
              <a:spcPct val="0"/>
            </a:spcBef>
            <a:spcAft>
              <a:spcPct val="35000"/>
            </a:spcAft>
            <a:buNone/>
          </a:pPr>
          <a:endParaRPr lang="it-IT" sz="1900" kern="1200" dirty="0">
            <a:latin typeface="Seaford" panose="00000500000000000000" pitchFamily="2" charset="0"/>
          </a:endParaRPr>
        </a:p>
      </dsp:txBody>
      <dsp:txXfrm>
        <a:off x="0" y="0"/>
        <a:ext cx="5385134" cy="1072419"/>
      </dsp:txXfrm>
    </dsp:sp>
    <dsp:sp modelId="{D2D62F50-56AA-4F57-9416-7CF412CA10CB}">
      <dsp:nvSpPr>
        <dsp:cNvPr id="0" name=""/>
        <dsp:cNvSpPr/>
      </dsp:nvSpPr>
      <dsp:spPr>
        <a:xfrm>
          <a:off x="0" y="1072419"/>
          <a:ext cx="1346283" cy="225208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lang="it-IT" sz="1400" kern="1200" dirty="0">
              <a:latin typeface="Seaford" panose="00000500000000000000" pitchFamily="2" charset="0"/>
            </a:rPr>
            <a:t>Costruire situazioni di apprendimento</a:t>
          </a:r>
        </a:p>
      </dsp:txBody>
      <dsp:txXfrm>
        <a:off x="0" y="1072419"/>
        <a:ext cx="1346283" cy="2252081"/>
      </dsp:txXfrm>
    </dsp:sp>
    <dsp:sp modelId="{FC75840F-C022-42A3-9188-71FC3E496C27}">
      <dsp:nvSpPr>
        <dsp:cNvPr id="0" name=""/>
        <dsp:cNvSpPr/>
      </dsp:nvSpPr>
      <dsp:spPr>
        <a:xfrm>
          <a:off x="1346283" y="1072419"/>
          <a:ext cx="1346283" cy="225208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lang="it-IT" sz="1400" kern="1200" dirty="0">
              <a:latin typeface="Seaford" panose="00000500000000000000" pitchFamily="2" charset="0"/>
            </a:rPr>
            <a:t>Costruire modelli interpretativi dei fenomeni</a:t>
          </a:r>
        </a:p>
      </dsp:txBody>
      <dsp:txXfrm>
        <a:off x="1346283" y="1072419"/>
        <a:ext cx="1346283" cy="2252081"/>
      </dsp:txXfrm>
    </dsp:sp>
    <dsp:sp modelId="{709FA144-FBD3-4549-94A9-04633F8242B0}">
      <dsp:nvSpPr>
        <dsp:cNvPr id="0" name=""/>
        <dsp:cNvSpPr/>
      </dsp:nvSpPr>
      <dsp:spPr>
        <a:xfrm>
          <a:off x="2692567" y="1072419"/>
          <a:ext cx="1346283" cy="225208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2000250">
            <a:lnSpc>
              <a:spcPct val="90000"/>
            </a:lnSpc>
            <a:spcBef>
              <a:spcPct val="0"/>
            </a:spcBef>
            <a:spcAft>
              <a:spcPct val="35000"/>
            </a:spcAft>
            <a:buNone/>
          </a:pPr>
          <a:r>
            <a:rPr lang="it-IT" sz="1400" kern="1200" dirty="0">
              <a:latin typeface="Seaford" panose="00000500000000000000" pitchFamily="2" charset="0"/>
            </a:rPr>
            <a:t>Ricercare materiali di riferimento</a:t>
          </a:r>
        </a:p>
      </dsp:txBody>
      <dsp:txXfrm>
        <a:off x="2692567" y="1072419"/>
        <a:ext cx="1346283" cy="2252081"/>
      </dsp:txXfrm>
    </dsp:sp>
    <dsp:sp modelId="{371EADAE-B2EA-4D9F-B6D7-B554599E77DF}">
      <dsp:nvSpPr>
        <dsp:cNvPr id="0" name=""/>
        <dsp:cNvSpPr/>
      </dsp:nvSpPr>
      <dsp:spPr>
        <a:xfrm>
          <a:off x="4038850" y="1072419"/>
          <a:ext cx="1346283" cy="225208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lang="it-IT" sz="1400" kern="1200" dirty="0">
              <a:latin typeface="Seaford" panose="00000500000000000000" pitchFamily="2" charset="0"/>
            </a:rPr>
            <a:t>Analizzare i risultati dei percorsi di apprendimento</a:t>
          </a:r>
        </a:p>
        <a:p>
          <a:pPr algn="ctr" defTabSz="933450">
            <a:lnSpc>
              <a:spcPct val="90000"/>
            </a:lnSpc>
            <a:spcBef>
              <a:spcPct val="0"/>
            </a:spcBef>
            <a:spcAft>
              <a:spcPct val="35000"/>
            </a:spcAft>
            <a:buNone/>
          </a:pPr>
          <a:endParaRPr lang="it-IT" sz="1400" kern="1200" dirty="0">
            <a:latin typeface="Seaford" panose="00000500000000000000" pitchFamily="2" charset="0"/>
          </a:endParaRPr>
        </a:p>
      </dsp:txBody>
      <dsp:txXfrm>
        <a:off x="4038850" y="1072419"/>
        <a:ext cx="1346283" cy="2252081"/>
      </dsp:txXfrm>
    </dsp:sp>
    <dsp:sp modelId="{69130C65-1251-4576-8CDC-06C3C8CD7FFE}">
      <dsp:nvSpPr>
        <dsp:cNvPr id="0" name=""/>
        <dsp:cNvSpPr/>
      </dsp:nvSpPr>
      <dsp:spPr>
        <a:xfrm>
          <a:off x="0" y="3324500"/>
          <a:ext cx="5385134" cy="2502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158C9-4CF5-B344-BA53-0D67824A714C}">
      <dsp:nvSpPr>
        <dsp:cNvPr id="0" name=""/>
        <dsp:cNvSpPr/>
      </dsp:nvSpPr>
      <dsp:spPr>
        <a:xfrm rot="21300000">
          <a:off x="29769" y="2157297"/>
          <a:ext cx="9641282" cy="1104072"/>
        </a:xfrm>
        <a:prstGeom prst="mathMinus">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20FD21-C2B6-5A44-9F59-2FEE6FDD7830}">
      <dsp:nvSpPr>
        <dsp:cNvPr id="0" name=""/>
        <dsp:cNvSpPr/>
      </dsp:nvSpPr>
      <dsp:spPr>
        <a:xfrm>
          <a:off x="1164098" y="270933"/>
          <a:ext cx="2910246" cy="2167466"/>
        </a:xfrm>
        <a:prstGeom prst="downArrow">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BB29A-7B56-0D42-91B6-5255F9925E17}">
      <dsp:nvSpPr>
        <dsp:cNvPr id="0" name=""/>
        <dsp:cNvSpPr/>
      </dsp:nvSpPr>
      <dsp:spPr>
        <a:xfrm>
          <a:off x="5224567" y="0"/>
          <a:ext cx="3104262" cy="2275840"/>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GB" sz="5300" kern="1200" dirty="0"/>
            <a:t>Pre-service</a:t>
          </a:r>
        </a:p>
      </dsp:txBody>
      <dsp:txXfrm>
        <a:off x="5224567" y="0"/>
        <a:ext cx="3104262" cy="2275840"/>
      </dsp:txXfrm>
    </dsp:sp>
    <dsp:sp modelId="{12861D96-D453-DA47-A123-DB0E6E63B2DE}">
      <dsp:nvSpPr>
        <dsp:cNvPr id="0" name=""/>
        <dsp:cNvSpPr/>
      </dsp:nvSpPr>
      <dsp:spPr>
        <a:xfrm>
          <a:off x="5626476" y="2980266"/>
          <a:ext cx="2910246" cy="2167466"/>
        </a:xfrm>
        <a:prstGeom prst="upArrow">
          <a:avLst/>
        </a:prstGeom>
        <a:solidFill>
          <a:schemeClr val="accent4">
            <a:shade val="80000"/>
            <a:hueOff val="528246"/>
            <a:satOff val="-30258"/>
            <a:lumOff val="335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3AA072-4166-5E48-B706-24FDE2D23570}">
      <dsp:nvSpPr>
        <dsp:cNvPr id="0" name=""/>
        <dsp:cNvSpPr/>
      </dsp:nvSpPr>
      <dsp:spPr>
        <a:xfrm>
          <a:off x="1455123" y="3142826"/>
          <a:ext cx="3104262" cy="2275840"/>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GB" sz="5300" kern="1200" dirty="0"/>
            <a:t>In-service</a:t>
          </a:r>
        </a:p>
      </dsp:txBody>
      <dsp:txXfrm>
        <a:off x="1455123" y="3142826"/>
        <a:ext cx="3104262" cy="2275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91514-867D-3448-B989-3FADEA8DA4E8}">
      <dsp:nvSpPr>
        <dsp:cNvPr id="0" name=""/>
        <dsp:cNvSpPr/>
      </dsp:nvSpPr>
      <dsp:spPr>
        <a:xfrm>
          <a:off x="721425" y="0"/>
          <a:ext cx="8176160" cy="592578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F708F-01C6-5A45-BB4C-BEA1A7E47056}">
      <dsp:nvSpPr>
        <dsp:cNvPr id="0" name=""/>
        <dsp:cNvSpPr/>
      </dsp:nvSpPr>
      <dsp:spPr>
        <a:xfrm>
          <a:off x="2330" y="1777736"/>
          <a:ext cx="3057148" cy="2370314"/>
        </a:xfrm>
        <a:prstGeom prst="roundRect">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err="1"/>
            <a:t>Ricerca</a:t>
          </a:r>
          <a:endParaRPr lang="en-GB" sz="3300" kern="1200" dirty="0"/>
        </a:p>
      </dsp:txBody>
      <dsp:txXfrm>
        <a:off x="118039" y="1893445"/>
        <a:ext cx="2825730" cy="2138896"/>
      </dsp:txXfrm>
    </dsp:sp>
    <dsp:sp modelId="{CCAC3BB5-5D61-334F-8B15-54768D42ED4E}">
      <dsp:nvSpPr>
        <dsp:cNvPr id="0" name=""/>
        <dsp:cNvSpPr/>
      </dsp:nvSpPr>
      <dsp:spPr>
        <a:xfrm>
          <a:off x="3280931" y="1777736"/>
          <a:ext cx="3057148" cy="2370314"/>
        </a:xfrm>
        <a:prstGeom prst="roundRect">
          <a:avLst/>
        </a:prstGeom>
        <a:solidFill>
          <a:schemeClr val="accent4">
            <a:shade val="80000"/>
            <a:hueOff val="264123"/>
            <a:satOff val="-15129"/>
            <a:lumOff val="167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err="1"/>
            <a:t>Trasferimento</a:t>
          </a:r>
          <a:endParaRPr lang="en-GB" sz="3300" kern="1200" dirty="0"/>
        </a:p>
      </dsp:txBody>
      <dsp:txXfrm>
        <a:off x="3396640" y="1893445"/>
        <a:ext cx="2825730" cy="2138896"/>
      </dsp:txXfrm>
    </dsp:sp>
    <dsp:sp modelId="{4608DFD1-B635-4C40-B5A8-841526C2E103}">
      <dsp:nvSpPr>
        <dsp:cNvPr id="0" name=""/>
        <dsp:cNvSpPr/>
      </dsp:nvSpPr>
      <dsp:spPr>
        <a:xfrm>
          <a:off x="6559533" y="1777736"/>
          <a:ext cx="3057148" cy="2370314"/>
        </a:xfrm>
        <a:prstGeom prst="roundRect">
          <a:avLst/>
        </a:prstGeom>
        <a:solidFill>
          <a:schemeClr val="accent4">
            <a:shade val="80000"/>
            <a:hueOff val="528246"/>
            <a:satOff val="-30258"/>
            <a:lumOff val="335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err="1"/>
            <a:t>Pratica</a:t>
          </a:r>
          <a:r>
            <a:rPr lang="en-GB" sz="3300" kern="1200" dirty="0"/>
            <a:t> </a:t>
          </a:r>
          <a:r>
            <a:rPr lang="en-GB" sz="3300" kern="1200" dirty="0" err="1"/>
            <a:t>Didattica</a:t>
          </a:r>
          <a:endParaRPr lang="en-GB" sz="3300" kern="1200" dirty="0"/>
        </a:p>
      </dsp:txBody>
      <dsp:txXfrm>
        <a:off x="6675242" y="1893445"/>
        <a:ext cx="2825730" cy="2138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5C919-2CC7-844E-B973-753294F998B5}">
      <dsp:nvSpPr>
        <dsp:cNvPr id="0" name=""/>
        <dsp:cNvSpPr/>
      </dsp:nvSpPr>
      <dsp:spPr>
        <a:xfrm>
          <a:off x="3317797" y="1963130"/>
          <a:ext cx="1492405" cy="1492405"/>
        </a:xfrm>
        <a:prstGeom prst="ellipse">
          <a:avLst/>
        </a:prstGeom>
        <a:solidFill>
          <a:schemeClr val="accent4">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err="1"/>
            <a:t>Ricerca</a:t>
          </a:r>
          <a:endParaRPr lang="en-GB" sz="2400" kern="1200" dirty="0"/>
        </a:p>
      </dsp:txBody>
      <dsp:txXfrm>
        <a:off x="3536355" y="2181688"/>
        <a:ext cx="1055289" cy="1055289"/>
      </dsp:txXfrm>
    </dsp:sp>
    <dsp:sp modelId="{DEA73F16-C081-2040-B1BE-0EC56E40994A}">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52718" y="1726216"/>
        <a:ext cx="22563" cy="22563"/>
      </dsp:txXfrm>
    </dsp:sp>
    <dsp:sp modelId="{C35017E3-88B1-C042-ABA2-90E45AB23F62}">
      <dsp:nvSpPr>
        <dsp:cNvPr id="0" name=""/>
        <dsp:cNvSpPr/>
      </dsp:nvSpPr>
      <dsp:spPr>
        <a:xfrm>
          <a:off x="3317797" y="19459"/>
          <a:ext cx="1492405" cy="1492405"/>
        </a:xfrm>
        <a:prstGeom prst="ellipse">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E2</a:t>
          </a:r>
        </a:p>
      </dsp:txBody>
      <dsp:txXfrm>
        <a:off x="3536355" y="238017"/>
        <a:ext cx="1055289" cy="1055289"/>
      </dsp:txXfrm>
    </dsp:sp>
    <dsp:sp modelId="{7C20ED1D-E235-1B40-ADB4-8BD9AB5605B7}">
      <dsp:nvSpPr>
        <dsp:cNvPr id="0" name=""/>
        <dsp:cNvSpPr/>
      </dsp:nvSpPr>
      <dsp:spPr>
        <a:xfrm>
          <a:off x="4810202" y="2692808"/>
          <a:ext cx="451266" cy="33050"/>
        </a:xfrm>
        <a:custGeom>
          <a:avLst/>
          <a:gdLst/>
          <a:ahLst/>
          <a:cxnLst/>
          <a:rect l="0" t="0" r="0" b="0"/>
          <a:pathLst>
            <a:path>
              <a:moveTo>
                <a:pt x="0" y="16525"/>
              </a:moveTo>
              <a:lnTo>
                <a:pt x="451266" y="16525"/>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24554" y="2698051"/>
        <a:ext cx="22563" cy="22563"/>
      </dsp:txXfrm>
    </dsp:sp>
    <dsp:sp modelId="{64FE8781-68E7-FA4A-88C5-D6D116B76A0B}">
      <dsp:nvSpPr>
        <dsp:cNvPr id="0" name=""/>
        <dsp:cNvSpPr/>
      </dsp:nvSpPr>
      <dsp:spPr>
        <a:xfrm>
          <a:off x="5261469" y="1963130"/>
          <a:ext cx="1492405" cy="1492405"/>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E4</a:t>
          </a:r>
        </a:p>
      </dsp:txBody>
      <dsp:txXfrm>
        <a:off x="5480027" y="2181688"/>
        <a:ext cx="1055289" cy="1055289"/>
      </dsp:txXfrm>
    </dsp:sp>
    <dsp:sp modelId="{ED35FFDE-881A-874C-A432-CD05A1EF8147}">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52718" y="3669887"/>
        <a:ext cx="22563" cy="22563"/>
      </dsp:txXfrm>
    </dsp:sp>
    <dsp:sp modelId="{460CAD3A-C003-0040-A054-955822CB922A}">
      <dsp:nvSpPr>
        <dsp:cNvPr id="0" name=""/>
        <dsp:cNvSpPr/>
      </dsp:nvSpPr>
      <dsp:spPr>
        <a:xfrm>
          <a:off x="3317797" y="3906802"/>
          <a:ext cx="1492405" cy="1492405"/>
        </a:xfrm>
        <a:prstGeom prst="ellipse">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E4</a:t>
          </a:r>
        </a:p>
      </dsp:txBody>
      <dsp:txXfrm>
        <a:off x="3536355" y="4125360"/>
        <a:ext cx="1055289" cy="1055289"/>
      </dsp:txXfrm>
    </dsp:sp>
    <dsp:sp modelId="{A30A3009-21D9-ED40-A3BE-8872B3FAE556}">
      <dsp:nvSpPr>
        <dsp:cNvPr id="0" name=""/>
        <dsp:cNvSpPr/>
      </dsp:nvSpPr>
      <dsp:spPr>
        <a:xfrm rot="10800000">
          <a:off x="2866530" y="2692808"/>
          <a:ext cx="451266" cy="33050"/>
        </a:xfrm>
        <a:custGeom>
          <a:avLst/>
          <a:gdLst/>
          <a:ahLst/>
          <a:cxnLst/>
          <a:rect l="0" t="0" r="0" b="0"/>
          <a:pathLst>
            <a:path>
              <a:moveTo>
                <a:pt x="0" y="16525"/>
              </a:moveTo>
              <a:lnTo>
                <a:pt x="451266" y="16525"/>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80882" y="2698051"/>
        <a:ext cx="22563" cy="22563"/>
      </dsp:txXfrm>
    </dsp:sp>
    <dsp:sp modelId="{60BAA35D-CB8A-254E-B667-E14DBA61A623}">
      <dsp:nvSpPr>
        <dsp:cNvPr id="0" name=""/>
        <dsp:cNvSpPr/>
      </dsp:nvSpPr>
      <dsp:spPr>
        <a:xfrm>
          <a:off x="1374125" y="1963130"/>
          <a:ext cx="1492405" cy="1492405"/>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E6</a:t>
          </a:r>
        </a:p>
      </dsp:txBody>
      <dsp:txXfrm>
        <a:off x="1592683" y="2181688"/>
        <a:ext cx="1055289" cy="1055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2FEA0-0C7F-CD43-BEDC-232F4881FBE0}">
      <dsp:nvSpPr>
        <dsp:cNvPr id="0" name=""/>
        <dsp:cNvSpPr/>
      </dsp:nvSpPr>
      <dsp:spPr>
        <a:xfrm>
          <a:off x="4310502" y="1932568"/>
          <a:ext cx="2327732" cy="2246904"/>
        </a:xfrm>
        <a:prstGeom prst="ellipse">
          <a:avLst/>
        </a:prstGeom>
        <a:solidFill>
          <a:schemeClr val="accent4">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err="1"/>
            <a:t>Traferimento</a:t>
          </a:r>
          <a:endParaRPr lang="en-GB" sz="2000" kern="1200" dirty="0"/>
        </a:p>
      </dsp:txBody>
      <dsp:txXfrm>
        <a:off x="4651390" y="2261619"/>
        <a:ext cx="1645956" cy="1588802"/>
      </dsp:txXfrm>
    </dsp:sp>
    <dsp:sp modelId="{7287788C-F2DE-7A49-A27A-787B286556DA}">
      <dsp:nvSpPr>
        <dsp:cNvPr id="0" name=""/>
        <dsp:cNvSpPr/>
      </dsp:nvSpPr>
      <dsp:spPr>
        <a:xfrm rot="16200000">
          <a:off x="5348815" y="1793193"/>
          <a:ext cx="251106" cy="27643"/>
        </a:xfrm>
        <a:custGeom>
          <a:avLst/>
          <a:gdLst/>
          <a:ahLst/>
          <a:cxnLst/>
          <a:rect l="0" t="0" r="0" b="0"/>
          <a:pathLst>
            <a:path>
              <a:moveTo>
                <a:pt x="0" y="13821"/>
              </a:moveTo>
              <a:lnTo>
                <a:pt x="251106" y="13821"/>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68090" y="1800737"/>
        <a:ext cx="12555" cy="12555"/>
      </dsp:txXfrm>
    </dsp:sp>
    <dsp:sp modelId="{F0076371-C107-294D-BD75-C47FAF0E007A}">
      <dsp:nvSpPr>
        <dsp:cNvPr id="0" name=""/>
        <dsp:cNvSpPr/>
      </dsp:nvSpPr>
      <dsp:spPr>
        <a:xfrm>
          <a:off x="4633637" y="0"/>
          <a:ext cx="1681462" cy="1681462"/>
        </a:xfrm>
        <a:prstGeom prst="ellipse">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E1</a:t>
          </a:r>
        </a:p>
      </dsp:txBody>
      <dsp:txXfrm>
        <a:off x="4879881" y="246244"/>
        <a:ext cx="1188974" cy="1188974"/>
      </dsp:txXfrm>
    </dsp:sp>
    <dsp:sp modelId="{967558DF-A121-AE4F-A0A5-002675FB6A80}">
      <dsp:nvSpPr>
        <dsp:cNvPr id="0" name=""/>
        <dsp:cNvSpPr/>
      </dsp:nvSpPr>
      <dsp:spPr>
        <a:xfrm>
          <a:off x="6638234" y="3042199"/>
          <a:ext cx="773582" cy="27643"/>
        </a:xfrm>
        <a:custGeom>
          <a:avLst/>
          <a:gdLst/>
          <a:ahLst/>
          <a:cxnLst/>
          <a:rect l="0" t="0" r="0" b="0"/>
          <a:pathLst>
            <a:path>
              <a:moveTo>
                <a:pt x="0" y="13821"/>
              </a:moveTo>
              <a:lnTo>
                <a:pt x="773582" y="13821"/>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005686" y="3036681"/>
        <a:ext cx="38679" cy="38679"/>
      </dsp:txXfrm>
    </dsp:sp>
    <dsp:sp modelId="{132A245A-CCE1-1F45-9D81-CF648EB94535}">
      <dsp:nvSpPr>
        <dsp:cNvPr id="0" name=""/>
        <dsp:cNvSpPr/>
      </dsp:nvSpPr>
      <dsp:spPr>
        <a:xfrm>
          <a:off x="7411816" y="2215289"/>
          <a:ext cx="1681462" cy="1681462"/>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E1</a:t>
          </a:r>
        </a:p>
      </dsp:txBody>
      <dsp:txXfrm>
        <a:off x="7658060" y="2461533"/>
        <a:ext cx="1188974" cy="1188974"/>
      </dsp:txXfrm>
    </dsp:sp>
    <dsp:sp modelId="{57AAD107-D374-FD49-8A78-8BC69EF5E80C}">
      <dsp:nvSpPr>
        <dsp:cNvPr id="0" name=""/>
        <dsp:cNvSpPr/>
      </dsp:nvSpPr>
      <dsp:spPr>
        <a:xfrm rot="5400000">
          <a:off x="5361680" y="4278339"/>
          <a:ext cx="225376" cy="27643"/>
        </a:xfrm>
        <a:custGeom>
          <a:avLst/>
          <a:gdLst/>
          <a:ahLst/>
          <a:cxnLst/>
          <a:rect l="0" t="0" r="0" b="0"/>
          <a:pathLst>
            <a:path>
              <a:moveTo>
                <a:pt x="0" y="13821"/>
              </a:moveTo>
              <a:lnTo>
                <a:pt x="225376" y="13821"/>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68734" y="4286527"/>
        <a:ext cx="11268" cy="11268"/>
      </dsp:txXfrm>
    </dsp:sp>
    <dsp:sp modelId="{7755A5C5-0E70-8449-A4B0-4AEF0D2F4498}">
      <dsp:nvSpPr>
        <dsp:cNvPr id="0" name=""/>
        <dsp:cNvSpPr/>
      </dsp:nvSpPr>
      <dsp:spPr>
        <a:xfrm>
          <a:off x="4633637" y="4404849"/>
          <a:ext cx="1681462" cy="1681462"/>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E5</a:t>
          </a:r>
        </a:p>
      </dsp:txBody>
      <dsp:txXfrm>
        <a:off x="4879881" y="4651093"/>
        <a:ext cx="1188974" cy="1188974"/>
      </dsp:txXfrm>
    </dsp:sp>
    <dsp:sp modelId="{CE2DE29E-1B61-0D4E-867D-AA51C60673C7}">
      <dsp:nvSpPr>
        <dsp:cNvPr id="0" name=""/>
        <dsp:cNvSpPr/>
      </dsp:nvSpPr>
      <dsp:spPr>
        <a:xfrm rot="10800000">
          <a:off x="3363003" y="3042199"/>
          <a:ext cx="947499" cy="27643"/>
        </a:xfrm>
        <a:custGeom>
          <a:avLst/>
          <a:gdLst/>
          <a:ahLst/>
          <a:cxnLst/>
          <a:rect l="0" t="0" r="0" b="0"/>
          <a:pathLst>
            <a:path>
              <a:moveTo>
                <a:pt x="0" y="13821"/>
              </a:moveTo>
              <a:lnTo>
                <a:pt x="947499" y="13821"/>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813065" y="3032333"/>
        <a:ext cx="47374" cy="47374"/>
      </dsp:txXfrm>
    </dsp:sp>
    <dsp:sp modelId="{1F4DD035-6CB1-E146-8609-585BB6848903}">
      <dsp:nvSpPr>
        <dsp:cNvPr id="0" name=""/>
        <dsp:cNvSpPr/>
      </dsp:nvSpPr>
      <dsp:spPr>
        <a:xfrm>
          <a:off x="1681541" y="2215289"/>
          <a:ext cx="1681462" cy="1681462"/>
        </a:xfrm>
        <a:prstGeom prst="ellipse">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E5</a:t>
          </a:r>
        </a:p>
      </dsp:txBody>
      <dsp:txXfrm>
        <a:off x="1927785" y="2461533"/>
        <a:ext cx="1188974" cy="1188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AF00F-8AF3-FD4B-912F-B59E4FBE0E4A}">
      <dsp:nvSpPr>
        <dsp:cNvPr id="0" name=""/>
        <dsp:cNvSpPr/>
      </dsp:nvSpPr>
      <dsp:spPr>
        <a:xfrm>
          <a:off x="3147218" y="2388995"/>
          <a:ext cx="1833562" cy="1833562"/>
        </a:xfrm>
        <a:prstGeom prst="ellipse">
          <a:avLst/>
        </a:prstGeom>
        <a:solidFill>
          <a:schemeClr val="accent4">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err="1"/>
            <a:t>Pratica</a:t>
          </a:r>
          <a:r>
            <a:rPr lang="en-GB" sz="2600" kern="1200" dirty="0"/>
            <a:t> </a:t>
          </a:r>
          <a:r>
            <a:rPr lang="en-GB" sz="2600" kern="1200" dirty="0" err="1"/>
            <a:t>didattica</a:t>
          </a:r>
          <a:endParaRPr lang="en-GB" sz="2600" kern="1200" dirty="0"/>
        </a:p>
      </dsp:txBody>
      <dsp:txXfrm>
        <a:off x="3415737" y="2657514"/>
        <a:ext cx="1296524" cy="1296524"/>
      </dsp:txXfrm>
    </dsp:sp>
    <dsp:sp modelId="{D18B049B-FDA7-3A48-8021-9D7A0A8D9767}">
      <dsp:nvSpPr>
        <dsp:cNvPr id="0" name=""/>
        <dsp:cNvSpPr/>
      </dsp:nvSpPr>
      <dsp:spPr>
        <a:xfrm rot="16200000">
          <a:off x="3787893" y="2092587"/>
          <a:ext cx="552212" cy="40605"/>
        </a:xfrm>
        <a:custGeom>
          <a:avLst/>
          <a:gdLst/>
          <a:ahLst/>
          <a:cxnLst/>
          <a:rect l="0" t="0" r="0" b="0"/>
          <a:pathLst>
            <a:path>
              <a:moveTo>
                <a:pt x="0" y="20302"/>
              </a:moveTo>
              <a:lnTo>
                <a:pt x="552212" y="20302"/>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50194" y="2099084"/>
        <a:ext cx="27610" cy="27610"/>
      </dsp:txXfrm>
    </dsp:sp>
    <dsp:sp modelId="{13926C6F-BE1A-FC4C-99E1-342117314CEC}">
      <dsp:nvSpPr>
        <dsp:cNvPr id="0" name=""/>
        <dsp:cNvSpPr/>
      </dsp:nvSpPr>
      <dsp:spPr>
        <a:xfrm>
          <a:off x="3147218" y="3221"/>
          <a:ext cx="1833562" cy="1833562"/>
        </a:xfrm>
        <a:prstGeom prst="ellipse">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E1</a:t>
          </a:r>
        </a:p>
      </dsp:txBody>
      <dsp:txXfrm>
        <a:off x="3415737" y="271740"/>
        <a:ext cx="1296524" cy="1296524"/>
      </dsp:txXfrm>
    </dsp:sp>
    <dsp:sp modelId="{19C362F0-869A-2B4A-B061-9FA6907E98D3}">
      <dsp:nvSpPr>
        <dsp:cNvPr id="0" name=""/>
        <dsp:cNvSpPr/>
      </dsp:nvSpPr>
      <dsp:spPr>
        <a:xfrm rot="1800000">
          <a:off x="4820964" y="3881918"/>
          <a:ext cx="552212" cy="40605"/>
        </a:xfrm>
        <a:custGeom>
          <a:avLst/>
          <a:gdLst/>
          <a:ahLst/>
          <a:cxnLst/>
          <a:rect l="0" t="0" r="0" b="0"/>
          <a:pathLst>
            <a:path>
              <a:moveTo>
                <a:pt x="0" y="20302"/>
              </a:moveTo>
              <a:lnTo>
                <a:pt x="552212" y="20302"/>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83265" y="3888415"/>
        <a:ext cx="27610" cy="27610"/>
      </dsp:txXfrm>
    </dsp:sp>
    <dsp:sp modelId="{54BA9300-DA53-4241-A8D5-A88B53C5392B}">
      <dsp:nvSpPr>
        <dsp:cNvPr id="0" name=""/>
        <dsp:cNvSpPr/>
      </dsp:nvSpPr>
      <dsp:spPr>
        <a:xfrm>
          <a:off x="5213360" y="3581883"/>
          <a:ext cx="1833562" cy="1833562"/>
        </a:xfrm>
        <a:prstGeom prst="ellipse">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E3</a:t>
          </a:r>
        </a:p>
      </dsp:txBody>
      <dsp:txXfrm>
        <a:off x="5481879" y="3850402"/>
        <a:ext cx="1296524" cy="1296524"/>
      </dsp:txXfrm>
    </dsp:sp>
    <dsp:sp modelId="{E4BD19C3-B519-CB48-B418-CD9795E7563D}">
      <dsp:nvSpPr>
        <dsp:cNvPr id="0" name=""/>
        <dsp:cNvSpPr/>
      </dsp:nvSpPr>
      <dsp:spPr>
        <a:xfrm rot="9000000">
          <a:off x="2754823" y="3881918"/>
          <a:ext cx="552212" cy="40605"/>
        </a:xfrm>
        <a:custGeom>
          <a:avLst/>
          <a:gdLst/>
          <a:ahLst/>
          <a:cxnLst/>
          <a:rect l="0" t="0" r="0" b="0"/>
          <a:pathLst>
            <a:path>
              <a:moveTo>
                <a:pt x="0" y="20302"/>
              </a:moveTo>
              <a:lnTo>
                <a:pt x="552212" y="20302"/>
              </a:lnTo>
            </a:path>
          </a:pathLst>
        </a:custGeom>
        <a:noFill/>
        <a:ln w="1905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17123" y="3888415"/>
        <a:ext cx="27610" cy="27610"/>
      </dsp:txXfrm>
    </dsp:sp>
    <dsp:sp modelId="{CDCEF277-E1CB-D543-9DC7-2993C7BFF0FF}">
      <dsp:nvSpPr>
        <dsp:cNvPr id="0" name=""/>
        <dsp:cNvSpPr/>
      </dsp:nvSpPr>
      <dsp:spPr>
        <a:xfrm>
          <a:off x="1081077" y="3581883"/>
          <a:ext cx="1833562" cy="1833562"/>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solidFill>
            </a:rPr>
            <a:t>E6</a:t>
          </a:r>
        </a:p>
      </dsp:txBody>
      <dsp:txXfrm>
        <a:off x="1349596" y="3850402"/>
        <a:ext cx="1296524" cy="12965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6F4A3-6138-024C-BFB5-C70E79277760}">
      <dsp:nvSpPr>
        <dsp:cNvPr id="0" name=""/>
        <dsp:cNvSpPr/>
      </dsp:nvSpPr>
      <dsp:spPr>
        <a:xfrm>
          <a:off x="767" y="100402"/>
          <a:ext cx="2992840" cy="17957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i="0" u="none" kern="1200" dirty="0" err="1"/>
            <a:t>Termodinamica</a:t>
          </a:r>
          <a:r>
            <a:rPr lang="en-GB" sz="2700" b="0" i="0" u="none" kern="1200" dirty="0"/>
            <a:t> (UNiROMA3)</a:t>
          </a:r>
          <a:endParaRPr lang="en-GB" sz="2700" kern="1200" dirty="0"/>
        </a:p>
      </dsp:txBody>
      <dsp:txXfrm>
        <a:off x="767" y="100402"/>
        <a:ext cx="2992840" cy="1795704"/>
      </dsp:txXfrm>
    </dsp:sp>
    <dsp:sp modelId="{C1DA2583-CA7D-8947-946C-674A50EF4146}">
      <dsp:nvSpPr>
        <dsp:cNvPr id="0" name=""/>
        <dsp:cNvSpPr/>
      </dsp:nvSpPr>
      <dsp:spPr>
        <a:xfrm>
          <a:off x="3292892" y="100402"/>
          <a:ext cx="2992840" cy="1795704"/>
        </a:xfrm>
        <a:prstGeom prst="rect">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i="0" u="none" kern="1200" dirty="0" err="1"/>
            <a:t>Questionario</a:t>
          </a:r>
          <a:r>
            <a:rPr lang="en-GB" sz="2700" b="0" i="0" u="none" kern="1200" dirty="0"/>
            <a:t> </a:t>
          </a:r>
          <a:r>
            <a:rPr lang="en-GB" sz="2700" b="0" i="0" u="none" kern="1200" dirty="0" err="1"/>
            <a:t>Onde</a:t>
          </a:r>
          <a:r>
            <a:rPr lang="en-GB" sz="2700" b="0" i="0" u="none" kern="1200" dirty="0"/>
            <a:t> </a:t>
          </a:r>
          <a:r>
            <a:rPr lang="en-GB" sz="2700" b="0" i="0" u="none" kern="1200" dirty="0" err="1"/>
            <a:t>Elettromagnetiche</a:t>
          </a:r>
          <a:r>
            <a:rPr lang="en-GB" sz="2700" b="0" i="0" u="none" kern="1200" dirty="0"/>
            <a:t> (</a:t>
          </a:r>
          <a:r>
            <a:rPr lang="en-GB" sz="2700" b="0" i="0" u="none" kern="1200" dirty="0" err="1"/>
            <a:t>UniUD</a:t>
          </a:r>
          <a:r>
            <a:rPr lang="en-GB" sz="2700" b="0" i="0" u="none" kern="1200" dirty="0"/>
            <a:t>)</a:t>
          </a:r>
          <a:endParaRPr lang="en-GB" sz="2700" kern="1200" dirty="0"/>
        </a:p>
      </dsp:txBody>
      <dsp:txXfrm>
        <a:off x="3292892" y="100402"/>
        <a:ext cx="2992840" cy="1795704"/>
      </dsp:txXfrm>
    </dsp:sp>
    <dsp:sp modelId="{6825DD35-6FA1-3040-9EEA-B970DF65B67A}">
      <dsp:nvSpPr>
        <dsp:cNvPr id="0" name=""/>
        <dsp:cNvSpPr/>
      </dsp:nvSpPr>
      <dsp:spPr>
        <a:xfrm>
          <a:off x="767" y="2195391"/>
          <a:ext cx="2992840" cy="179570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i="0" u="none" kern="1200" dirty="0" err="1"/>
            <a:t>Sostenibilità</a:t>
          </a:r>
          <a:r>
            <a:rPr lang="en-GB" sz="2700" b="0" i="0" u="none" kern="1200" dirty="0"/>
            <a:t> (</a:t>
          </a:r>
          <a:r>
            <a:rPr lang="en-GB" sz="2700" b="0" i="0" u="none" kern="1200" dirty="0" err="1"/>
            <a:t>UniTN</a:t>
          </a:r>
          <a:r>
            <a:rPr lang="en-GB" sz="2700" b="0" i="0" u="none" kern="1200" dirty="0"/>
            <a:t>)</a:t>
          </a:r>
          <a:endParaRPr lang="en-GB" sz="2700" kern="1200" dirty="0"/>
        </a:p>
      </dsp:txBody>
      <dsp:txXfrm>
        <a:off x="767" y="2195391"/>
        <a:ext cx="2992840" cy="1795704"/>
      </dsp:txXfrm>
    </dsp:sp>
    <dsp:sp modelId="{63CF381A-18B5-584E-9751-6ED5C1E343D1}">
      <dsp:nvSpPr>
        <dsp:cNvPr id="0" name=""/>
        <dsp:cNvSpPr/>
      </dsp:nvSpPr>
      <dsp:spPr>
        <a:xfrm>
          <a:off x="3292892" y="2195391"/>
          <a:ext cx="2992840" cy="17957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i="0" u="none" kern="1200" dirty="0" err="1"/>
            <a:t>Cambiamenti</a:t>
          </a:r>
          <a:r>
            <a:rPr lang="en-GB" sz="2700" b="0" i="0" u="none" kern="1200" dirty="0"/>
            <a:t> </a:t>
          </a:r>
          <a:r>
            <a:rPr lang="en-GB" sz="2700" b="0" i="0" u="none" kern="1200" dirty="0" err="1"/>
            <a:t>Climatici</a:t>
          </a:r>
          <a:r>
            <a:rPr lang="en-GB" sz="2700" b="0" i="0" u="none" kern="1200" dirty="0"/>
            <a:t> e </a:t>
          </a:r>
          <a:r>
            <a:rPr lang="en-GB" sz="2700" b="0" i="0" u="none" kern="1200" dirty="0" err="1"/>
            <a:t>Ambiente</a:t>
          </a:r>
          <a:r>
            <a:rPr lang="en-GB" sz="2700" b="0" i="0" u="none" kern="1200" dirty="0"/>
            <a:t> (</a:t>
          </a:r>
          <a:r>
            <a:rPr lang="en-GB" sz="2700" b="0" i="0" u="none" kern="1200" dirty="0" err="1"/>
            <a:t>UniBO</a:t>
          </a:r>
          <a:r>
            <a:rPr lang="en-GB" sz="2700" b="0" i="0" u="none" kern="1200" dirty="0"/>
            <a:t>)</a:t>
          </a:r>
          <a:endParaRPr lang="en-GB" sz="2700" kern="1200" dirty="0"/>
        </a:p>
      </dsp:txBody>
      <dsp:txXfrm>
        <a:off x="3292892" y="2195391"/>
        <a:ext cx="2992840" cy="1795704"/>
      </dsp:txXfrm>
    </dsp:sp>
    <dsp:sp modelId="{581B642F-DB54-664F-BBF1-C7D33CEF3822}">
      <dsp:nvSpPr>
        <dsp:cNvPr id="0" name=""/>
        <dsp:cNvSpPr/>
      </dsp:nvSpPr>
      <dsp:spPr>
        <a:xfrm>
          <a:off x="767" y="4290379"/>
          <a:ext cx="2992840" cy="179570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i="0" u="none" kern="1200" dirty="0" err="1"/>
            <a:t>Intelligenza</a:t>
          </a:r>
          <a:r>
            <a:rPr lang="en-GB" sz="2700" b="0" i="0" u="none" kern="1200" dirty="0"/>
            <a:t> </a:t>
          </a:r>
          <a:r>
            <a:rPr lang="en-GB" sz="2700" b="0" i="0" u="none" kern="1200" dirty="0" err="1"/>
            <a:t>Artificiale</a:t>
          </a:r>
          <a:r>
            <a:rPr lang="en-GB" sz="2700" b="0" i="0" u="none" kern="1200" dirty="0"/>
            <a:t> (</a:t>
          </a:r>
          <a:r>
            <a:rPr lang="en-GB" sz="2700" b="0" i="0" u="none" kern="1200" dirty="0" err="1"/>
            <a:t>UniTN</a:t>
          </a:r>
          <a:r>
            <a:rPr lang="en-GB" sz="2700" b="0" i="0" u="none" kern="1200" dirty="0"/>
            <a:t>)</a:t>
          </a:r>
          <a:endParaRPr lang="en-GB" sz="2700" kern="1200" dirty="0"/>
        </a:p>
      </dsp:txBody>
      <dsp:txXfrm>
        <a:off x="767" y="4290379"/>
        <a:ext cx="2992840" cy="1795704"/>
      </dsp:txXfrm>
    </dsp:sp>
    <dsp:sp modelId="{DC154352-C7CF-354C-9A42-7799E347C452}">
      <dsp:nvSpPr>
        <dsp:cNvPr id="0" name=""/>
        <dsp:cNvSpPr/>
      </dsp:nvSpPr>
      <dsp:spPr>
        <a:xfrm>
          <a:off x="3292892" y="4290379"/>
          <a:ext cx="2992840" cy="17957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i="0" u="none" kern="1200" dirty="0" err="1"/>
            <a:t>Onde</a:t>
          </a:r>
          <a:r>
            <a:rPr lang="en-GB" sz="2700" b="0" i="0" u="none" kern="1200" dirty="0"/>
            <a:t> e </a:t>
          </a:r>
          <a:r>
            <a:rPr lang="en-GB" sz="2700" b="0" i="0" u="none" kern="1200" dirty="0" err="1"/>
            <a:t>Didattica</a:t>
          </a:r>
          <a:r>
            <a:rPr lang="en-GB" sz="2700" b="0" i="0" u="none" kern="1200" dirty="0"/>
            <a:t> </a:t>
          </a:r>
          <a:r>
            <a:rPr lang="en-GB" sz="2700" b="0" i="0" u="none" kern="1200" dirty="0" err="1"/>
            <a:t>Universitaria</a:t>
          </a:r>
          <a:r>
            <a:rPr lang="en-GB" sz="2700" b="0" i="0" u="none" kern="1200" dirty="0"/>
            <a:t> (</a:t>
          </a:r>
          <a:r>
            <a:rPr lang="en-GB" sz="2700" b="0" i="0" u="none" kern="1200" dirty="0" err="1"/>
            <a:t>UniPI</a:t>
          </a:r>
          <a:r>
            <a:rPr lang="en-GB" sz="2700" b="0" i="0" u="none" kern="1200" dirty="0"/>
            <a:t>)</a:t>
          </a:r>
          <a:endParaRPr lang="en-GB" sz="2700" kern="1200" dirty="0"/>
        </a:p>
      </dsp:txBody>
      <dsp:txXfrm>
        <a:off x="3292892" y="4290379"/>
        <a:ext cx="2992840" cy="17957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83862-688A-AF40-9100-934B614E939E}">
      <dsp:nvSpPr>
        <dsp:cNvPr id="0" name=""/>
        <dsp:cNvSpPr/>
      </dsp:nvSpPr>
      <dsp:spPr>
        <a:xfrm>
          <a:off x="4289786" y="1687"/>
          <a:ext cx="1941963" cy="194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i="1" kern="1200" dirty="0"/>
            <a:t>WG1: Labs and new technologies</a:t>
          </a:r>
          <a:endParaRPr lang="en-GB" sz="1800" kern="1200" dirty="0"/>
        </a:p>
      </dsp:txBody>
      <dsp:txXfrm>
        <a:off x="4574180" y="286081"/>
        <a:ext cx="1373175" cy="1373175"/>
      </dsp:txXfrm>
    </dsp:sp>
    <dsp:sp modelId="{6046A1F1-35A1-6048-9D83-603D74049677}">
      <dsp:nvSpPr>
        <dsp:cNvPr id="0" name=""/>
        <dsp:cNvSpPr/>
      </dsp:nvSpPr>
      <dsp:spPr>
        <a:xfrm rot="2700000">
          <a:off x="6023229" y="1665376"/>
          <a:ext cx="515903" cy="655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045895" y="1741738"/>
        <a:ext cx="361132" cy="393248"/>
      </dsp:txXfrm>
    </dsp:sp>
    <dsp:sp modelId="{672698F3-3A81-5B4B-9EBC-DDA095235363}">
      <dsp:nvSpPr>
        <dsp:cNvPr id="0" name=""/>
        <dsp:cNvSpPr/>
      </dsp:nvSpPr>
      <dsp:spPr>
        <a:xfrm>
          <a:off x="6351262" y="2063163"/>
          <a:ext cx="1941963" cy="194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i="1" kern="1200" dirty="0"/>
            <a:t>WG2: Mentoring, community of practice, and conceptual paths </a:t>
          </a:r>
          <a:endParaRPr lang="en-GB" sz="1800" kern="1200" dirty="0"/>
        </a:p>
      </dsp:txBody>
      <dsp:txXfrm>
        <a:off x="6635656" y="2347557"/>
        <a:ext cx="1373175" cy="1373175"/>
      </dsp:txXfrm>
    </dsp:sp>
    <dsp:sp modelId="{87565430-6F03-234E-B024-69E402F68B8B}">
      <dsp:nvSpPr>
        <dsp:cNvPr id="0" name=""/>
        <dsp:cNvSpPr/>
      </dsp:nvSpPr>
      <dsp:spPr>
        <a:xfrm rot="8100000">
          <a:off x="6043878" y="3726852"/>
          <a:ext cx="515903" cy="655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6175983" y="3803214"/>
        <a:ext cx="361132" cy="393248"/>
      </dsp:txXfrm>
    </dsp:sp>
    <dsp:sp modelId="{4D4CBF0B-6F48-D443-A642-A08B2DEA901B}">
      <dsp:nvSpPr>
        <dsp:cNvPr id="0" name=""/>
        <dsp:cNvSpPr/>
      </dsp:nvSpPr>
      <dsp:spPr>
        <a:xfrm>
          <a:off x="4289786" y="4124639"/>
          <a:ext cx="1941963" cy="194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i="1" kern="1200"/>
            <a:t>WG3: Teacher education on interdisciplinary contents </a:t>
          </a:r>
          <a:endParaRPr lang="en-GB" sz="1800" kern="1200"/>
        </a:p>
      </dsp:txBody>
      <dsp:txXfrm>
        <a:off x="4574180" y="4409033"/>
        <a:ext cx="1373175" cy="1373175"/>
      </dsp:txXfrm>
    </dsp:sp>
    <dsp:sp modelId="{91EDC145-422C-9547-9AE2-0FEC6EBFE015}">
      <dsp:nvSpPr>
        <dsp:cNvPr id="0" name=""/>
        <dsp:cNvSpPr/>
      </dsp:nvSpPr>
      <dsp:spPr>
        <a:xfrm rot="13500000">
          <a:off x="3982403" y="3747501"/>
          <a:ext cx="515903" cy="655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4114508" y="3933303"/>
        <a:ext cx="361132" cy="393248"/>
      </dsp:txXfrm>
    </dsp:sp>
    <dsp:sp modelId="{427AEA1D-ED92-5844-8843-4B5BE644F141}">
      <dsp:nvSpPr>
        <dsp:cNvPr id="0" name=""/>
        <dsp:cNvSpPr/>
      </dsp:nvSpPr>
      <dsp:spPr>
        <a:xfrm>
          <a:off x="2228310" y="2063163"/>
          <a:ext cx="1941963" cy="194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i="1" kern="1200" dirty="0"/>
            <a:t>WG4: Conceptual paths in classical and in modern physics </a:t>
          </a:r>
          <a:endParaRPr lang="en-GB" sz="1800" kern="1200" dirty="0"/>
        </a:p>
      </dsp:txBody>
      <dsp:txXfrm>
        <a:off x="2512704" y="2347557"/>
        <a:ext cx="1373175" cy="1373175"/>
      </dsp:txXfrm>
    </dsp:sp>
    <dsp:sp modelId="{0821A5BE-688F-FE4C-AACE-884FA78FCE7D}">
      <dsp:nvSpPr>
        <dsp:cNvPr id="0" name=""/>
        <dsp:cNvSpPr/>
      </dsp:nvSpPr>
      <dsp:spPr>
        <a:xfrm rot="18900000">
          <a:off x="3961754" y="1686025"/>
          <a:ext cx="515903" cy="655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84420" y="1871827"/>
        <a:ext cx="361132" cy="3932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50476-D33E-E34A-9E4B-3A6DFC8E5680}">
      <dsp:nvSpPr>
        <dsp:cNvPr id="0" name=""/>
        <dsp:cNvSpPr/>
      </dsp:nvSpPr>
      <dsp:spPr>
        <a:xfrm>
          <a:off x="3898" y="740887"/>
          <a:ext cx="2364269" cy="1182134"/>
        </a:xfrm>
        <a:prstGeom prst="roundRect">
          <a:avLst>
            <a:gd name="adj" fmla="val 10000"/>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hueOff val="0"/>
                  <a:satOff val="0"/>
                  <a:lumOff val="0"/>
                  <a:alphaOff val="0"/>
                </a:sysClr>
              </a:solidFill>
              <a:latin typeface="Aptos" panose="02110004020202020204"/>
              <a:ea typeface="+mn-ea"/>
              <a:cs typeface="+mn-cs"/>
            </a:rPr>
            <a:t>RQ1</a:t>
          </a:r>
        </a:p>
      </dsp:txBody>
      <dsp:txXfrm>
        <a:off x="38522" y="775511"/>
        <a:ext cx="2295021" cy="1112886"/>
      </dsp:txXfrm>
    </dsp:sp>
    <dsp:sp modelId="{CECC5BD2-7D34-7A42-A006-14BD24AC18E0}">
      <dsp:nvSpPr>
        <dsp:cNvPr id="0" name=""/>
        <dsp:cNvSpPr/>
      </dsp:nvSpPr>
      <dsp:spPr>
        <a:xfrm>
          <a:off x="240324" y="1923022"/>
          <a:ext cx="302910" cy="1652724"/>
        </a:xfrm>
        <a:custGeom>
          <a:avLst/>
          <a:gdLst/>
          <a:ahLst/>
          <a:cxnLst/>
          <a:rect l="0" t="0" r="0" b="0"/>
          <a:pathLst>
            <a:path>
              <a:moveTo>
                <a:pt x="0" y="0"/>
              </a:moveTo>
              <a:lnTo>
                <a:pt x="0" y="791765"/>
              </a:lnTo>
              <a:lnTo>
                <a:pt x="211137" y="791765"/>
              </a:lnTo>
            </a:path>
          </a:pathLst>
        </a:custGeom>
        <a:noFill/>
        <a:ln w="19050" cap="flat" cmpd="sng" algn="ctr">
          <a:solidFill>
            <a:srgbClr val="0F9E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E91E50-1F01-3A47-A49F-C7A1BD99BB64}">
      <dsp:nvSpPr>
        <dsp:cNvPr id="0" name=""/>
        <dsp:cNvSpPr/>
      </dsp:nvSpPr>
      <dsp:spPr>
        <a:xfrm>
          <a:off x="543235" y="2231855"/>
          <a:ext cx="2742760" cy="2687783"/>
        </a:xfrm>
        <a:prstGeom prst="roundRect">
          <a:avLst>
            <a:gd name="adj" fmla="val 10000"/>
          </a:avLst>
        </a:prstGeom>
        <a:solidFill>
          <a:srgbClr val="0F9ED5">
            <a:alpha val="90000"/>
            <a:tint val="40000"/>
            <a:hueOff val="0"/>
            <a:satOff val="0"/>
            <a:lumOff val="0"/>
            <a:alphaOff val="0"/>
          </a:srgbClr>
        </a:solidFill>
        <a:ln w="19050" cap="flat" cmpd="sng" algn="ctr">
          <a:solidFill>
            <a:srgbClr val="0F9E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 </a:t>
          </a:r>
          <a:r>
            <a:rPr lang="en-GB" sz="2000" b="1" kern="1200" dirty="0" err="1"/>
            <a:t>creatività</a:t>
          </a:r>
          <a:r>
            <a:rPr lang="en-GB" sz="2000" kern="1200" dirty="0"/>
            <a:t> </a:t>
          </a:r>
          <a:r>
            <a:rPr lang="en-GB" sz="2000" kern="1200" dirty="0" err="1"/>
            <a:t>è</a:t>
          </a:r>
          <a:r>
            <a:rPr lang="en-GB" sz="2000" kern="1200" dirty="0"/>
            <a:t> </a:t>
          </a:r>
          <a:r>
            <a:rPr lang="en-GB" sz="2000" kern="1200" dirty="0" err="1"/>
            <a:t>essenziale</a:t>
          </a:r>
          <a:r>
            <a:rPr lang="en-GB" sz="2000" kern="1200" dirty="0"/>
            <a:t> </a:t>
          </a:r>
          <a:r>
            <a:rPr lang="en-GB" sz="2000" kern="1200" dirty="0" err="1"/>
            <a:t>nei</a:t>
          </a:r>
          <a:r>
            <a:rPr lang="en-GB" sz="2000" kern="1200" dirty="0"/>
            <a:t> </a:t>
          </a:r>
          <a:r>
            <a:rPr lang="en-GB" sz="2000" b="1" kern="1200" dirty="0" err="1"/>
            <a:t>laboratori</a:t>
          </a:r>
          <a:r>
            <a:rPr lang="en-GB" sz="2000" kern="1200" dirty="0"/>
            <a:t>, ma </a:t>
          </a:r>
          <a:r>
            <a:rPr lang="en-GB" sz="2000" kern="1200" dirty="0" err="1"/>
            <a:t>i</a:t>
          </a:r>
          <a:r>
            <a:rPr lang="en-GB" sz="2000" kern="1200" dirty="0"/>
            <a:t> </a:t>
          </a:r>
          <a:r>
            <a:rPr lang="en-GB" sz="2000" b="1" kern="1200" dirty="0" err="1"/>
            <a:t>vincoli</a:t>
          </a:r>
          <a:r>
            <a:rPr lang="en-GB" sz="2000" b="1" kern="1200" dirty="0"/>
            <a:t> </a:t>
          </a:r>
          <a:r>
            <a:rPr lang="en-GB" sz="2000" b="1" kern="1200" dirty="0" err="1"/>
            <a:t>istituzionali</a:t>
          </a:r>
          <a:r>
            <a:rPr lang="en-GB" sz="2000" kern="1200" dirty="0"/>
            <a:t> ne </a:t>
          </a:r>
          <a:r>
            <a:rPr lang="en-GB" sz="2000" kern="1200" dirty="0" err="1"/>
            <a:t>ostacolano</a:t>
          </a:r>
          <a:r>
            <a:rPr lang="en-GB" sz="2000" kern="1200" dirty="0"/>
            <a:t> </a:t>
          </a:r>
          <a:r>
            <a:rPr lang="en-GB" sz="2000" kern="1200" dirty="0" err="1"/>
            <a:t>l’applicazione</a:t>
          </a:r>
          <a:r>
            <a:rPr lang="en-GB" sz="2000" kern="1200" dirty="0"/>
            <a:t>.</a:t>
          </a:r>
          <a:endParaRPr lang="en-GB" sz="2000" kern="1200" dirty="0">
            <a:solidFill>
              <a:sysClr val="windowText" lastClr="000000">
                <a:hueOff val="0"/>
                <a:satOff val="0"/>
                <a:lumOff val="0"/>
                <a:alphaOff val="0"/>
              </a:sysClr>
            </a:solidFill>
            <a:latin typeface="Aptos" panose="02110004020202020204"/>
            <a:ea typeface="+mn-ea"/>
            <a:cs typeface="+mn-cs"/>
          </a:endParaRPr>
        </a:p>
      </dsp:txBody>
      <dsp:txXfrm>
        <a:off x="621957" y="2310577"/>
        <a:ext cx="2585316" cy="2530339"/>
      </dsp:txXfrm>
    </dsp:sp>
    <dsp:sp modelId="{F7A8DD1E-A172-2E4C-A615-20FFE60D2937}">
      <dsp:nvSpPr>
        <dsp:cNvPr id="0" name=""/>
        <dsp:cNvSpPr/>
      </dsp:nvSpPr>
      <dsp:spPr>
        <a:xfrm>
          <a:off x="3337725" y="740887"/>
          <a:ext cx="2364269" cy="1182134"/>
        </a:xfrm>
        <a:prstGeom prst="roundRect">
          <a:avLst>
            <a:gd name="adj" fmla="val 10000"/>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GB" sz="6500" kern="1200" dirty="0">
              <a:solidFill>
                <a:sysClr val="windowText" lastClr="000000">
                  <a:hueOff val="0"/>
                  <a:satOff val="0"/>
                  <a:lumOff val="0"/>
                  <a:alphaOff val="0"/>
                </a:sysClr>
              </a:solidFill>
              <a:latin typeface="Aptos" panose="02110004020202020204"/>
              <a:ea typeface="+mn-ea"/>
              <a:cs typeface="+mn-cs"/>
            </a:rPr>
            <a:t>RQ2</a:t>
          </a:r>
        </a:p>
      </dsp:txBody>
      <dsp:txXfrm>
        <a:off x="3372349" y="775511"/>
        <a:ext cx="2295021" cy="1112886"/>
      </dsp:txXfrm>
    </dsp:sp>
    <dsp:sp modelId="{335D702E-0744-7544-9A4B-82CE1E913AAB}">
      <dsp:nvSpPr>
        <dsp:cNvPr id="0" name=""/>
        <dsp:cNvSpPr/>
      </dsp:nvSpPr>
      <dsp:spPr>
        <a:xfrm>
          <a:off x="3574152" y="1923022"/>
          <a:ext cx="236426" cy="1713580"/>
        </a:xfrm>
        <a:custGeom>
          <a:avLst/>
          <a:gdLst/>
          <a:ahLst/>
          <a:cxnLst/>
          <a:rect l="0" t="0" r="0" b="0"/>
          <a:pathLst>
            <a:path>
              <a:moveTo>
                <a:pt x="0" y="0"/>
              </a:moveTo>
              <a:lnTo>
                <a:pt x="0" y="1713580"/>
              </a:lnTo>
              <a:lnTo>
                <a:pt x="236426" y="1713580"/>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8F52A8-9E33-1041-AC4E-182ECDABA246}">
      <dsp:nvSpPr>
        <dsp:cNvPr id="0" name=""/>
        <dsp:cNvSpPr/>
      </dsp:nvSpPr>
      <dsp:spPr>
        <a:xfrm>
          <a:off x="3810579" y="2218556"/>
          <a:ext cx="2785770" cy="2836094"/>
        </a:xfrm>
        <a:prstGeom prst="roundRect">
          <a:avLst>
            <a:gd name="adj" fmla="val 10000"/>
          </a:avLst>
        </a:prstGeom>
        <a:solidFill>
          <a:sysClr val="window" lastClr="FFFFFF">
            <a:hueOff val="0"/>
            <a:satOff val="0"/>
            <a:lumOff val="0"/>
            <a:alphaOff val="0"/>
          </a:sysClr>
        </a:solidFill>
        <a:ln w="19050" cap="flat" cmpd="sng" algn="ctr">
          <a:solidFill>
            <a:srgbClr val="0F9E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Serve </a:t>
          </a:r>
          <a:r>
            <a:rPr lang="en-GB" sz="2000" kern="1200" dirty="0" err="1"/>
            <a:t>collegare</a:t>
          </a:r>
          <a:r>
            <a:rPr lang="en-GB" sz="2000" kern="1200" dirty="0"/>
            <a:t> </a:t>
          </a:r>
          <a:r>
            <a:rPr lang="en-GB" sz="2000" b="1" kern="1200" dirty="0" err="1"/>
            <a:t>teoria</a:t>
          </a:r>
          <a:r>
            <a:rPr lang="en-GB" sz="2000" kern="1200" dirty="0"/>
            <a:t> e </a:t>
          </a:r>
          <a:r>
            <a:rPr lang="en-GB" sz="2000" b="1" kern="1200" dirty="0" err="1"/>
            <a:t>pratica</a:t>
          </a:r>
          <a:r>
            <a:rPr lang="en-GB" sz="2000" kern="1200" dirty="0"/>
            <a:t> con </a:t>
          </a:r>
          <a:r>
            <a:rPr lang="en-GB" sz="2000" kern="1200" dirty="0" err="1"/>
            <a:t>strategie</a:t>
          </a:r>
          <a:r>
            <a:rPr lang="en-GB" sz="2000" kern="1200" dirty="0"/>
            <a:t> </a:t>
          </a:r>
          <a:r>
            <a:rPr lang="en-GB" sz="2000" kern="1200" dirty="0" err="1"/>
            <a:t>efficaci</a:t>
          </a:r>
          <a:r>
            <a:rPr lang="en-GB" sz="2000" kern="1200" dirty="0"/>
            <a:t>, come la </a:t>
          </a:r>
          <a:r>
            <a:rPr lang="en-GB" sz="2000" b="1" kern="1200" dirty="0"/>
            <a:t>peer instruction</a:t>
          </a:r>
          <a:r>
            <a:rPr lang="en-GB" sz="2000" kern="1200" dirty="0"/>
            <a:t>, </a:t>
          </a:r>
          <a:r>
            <a:rPr lang="en-GB" sz="2000" kern="1200" dirty="0" err="1"/>
            <a:t>ancora</a:t>
          </a:r>
          <a:r>
            <a:rPr lang="en-GB" sz="2000" kern="1200" dirty="0"/>
            <a:t> po co </a:t>
          </a:r>
          <a:r>
            <a:rPr lang="en-GB" sz="2000" kern="1200" dirty="0" err="1"/>
            <a:t>utilizzata</a:t>
          </a:r>
          <a:r>
            <a:rPr lang="en-GB" sz="2000" kern="1200" dirty="0"/>
            <a:t>.</a:t>
          </a:r>
          <a:endParaRPr lang="en-GB" sz="2000" kern="1200" dirty="0">
            <a:solidFill>
              <a:sysClr val="windowText" lastClr="000000">
                <a:hueOff val="0"/>
                <a:satOff val="0"/>
                <a:lumOff val="0"/>
                <a:alphaOff val="0"/>
              </a:sysClr>
            </a:solidFill>
            <a:latin typeface="Aptos" panose="02110004020202020204"/>
            <a:ea typeface="+mn-ea"/>
            <a:cs typeface="+mn-cs"/>
          </a:endParaRPr>
        </a:p>
      </dsp:txBody>
      <dsp:txXfrm>
        <a:off x="3892171" y="2300148"/>
        <a:ext cx="2622586" cy="2672910"/>
      </dsp:txXfrm>
    </dsp:sp>
    <dsp:sp modelId="{1890821F-D7BB-9E45-AB96-292AC5D564E8}">
      <dsp:nvSpPr>
        <dsp:cNvPr id="0" name=""/>
        <dsp:cNvSpPr/>
      </dsp:nvSpPr>
      <dsp:spPr>
        <a:xfrm>
          <a:off x="6714563" y="740887"/>
          <a:ext cx="2364269" cy="1182134"/>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GB" sz="6500" b="0" kern="1200" dirty="0"/>
            <a:t>RQ3</a:t>
          </a:r>
        </a:p>
      </dsp:txBody>
      <dsp:txXfrm>
        <a:off x="6749187" y="775511"/>
        <a:ext cx="2295021" cy="1112886"/>
      </dsp:txXfrm>
    </dsp:sp>
    <dsp:sp modelId="{2C7DDC28-ECE7-6A4D-A18B-D6D832A79727}">
      <dsp:nvSpPr>
        <dsp:cNvPr id="0" name=""/>
        <dsp:cNvSpPr/>
      </dsp:nvSpPr>
      <dsp:spPr>
        <a:xfrm>
          <a:off x="6950990" y="1923022"/>
          <a:ext cx="236426" cy="1719355"/>
        </a:xfrm>
        <a:custGeom>
          <a:avLst/>
          <a:gdLst/>
          <a:ahLst/>
          <a:cxnLst/>
          <a:rect l="0" t="0" r="0" b="0"/>
          <a:pathLst>
            <a:path>
              <a:moveTo>
                <a:pt x="0" y="0"/>
              </a:moveTo>
              <a:lnTo>
                <a:pt x="0" y="1719355"/>
              </a:lnTo>
              <a:lnTo>
                <a:pt x="236426" y="1719355"/>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014F43-2662-2044-B0AB-1B465B124F29}">
      <dsp:nvSpPr>
        <dsp:cNvPr id="0" name=""/>
        <dsp:cNvSpPr/>
      </dsp:nvSpPr>
      <dsp:spPr>
        <a:xfrm>
          <a:off x="7187417" y="2218556"/>
          <a:ext cx="3813282" cy="2847643"/>
        </a:xfrm>
        <a:prstGeom prst="roundRect">
          <a:avLst>
            <a:gd name="adj" fmla="val 10000"/>
          </a:avLst>
        </a:prstGeom>
        <a:solidFill>
          <a:schemeClr val="accent4">
            <a:alpha val="90000"/>
            <a:tint val="4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 </a:t>
          </a:r>
          <a:r>
            <a:rPr lang="en-GB" sz="2000" b="1" kern="1200" dirty="0" err="1"/>
            <a:t>formazione</a:t>
          </a:r>
          <a:r>
            <a:rPr lang="en-GB" sz="2000" b="1" kern="1200" dirty="0"/>
            <a:t> </a:t>
          </a:r>
          <a:r>
            <a:rPr lang="en-GB" sz="2000" b="1" kern="1200" dirty="0" err="1"/>
            <a:t>laboratoriale</a:t>
          </a:r>
          <a:r>
            <a:rPr lang="en-GB" sz="2000" kern="1200" dirty="0"/>
            <a:t> </a:t>
          </a:r>
          <a:r>
            <a:rPr lang="en-GB" sz="2000" kern="1200" dirty="0" err="1"/>
            <a:t>richiede</a:t>
          </a:r>
          <a:r>
            <a:rPr lang="en-GB" sz="2000" kern="1200" dirty="0"/>
            <a:t> </a:t>
          </a:r>
          <a:r>
            <a:rPr lang="en-GB" sz="2000" kern="1200" dirty="0" err="1"/>
            <a:t>una</a:t>
          </a:r>
          <a:r>
            <a:rPr lang="en-GB" sz="2000" kern="1200" dirty="0"/>
            <a:t> </a:t>
          </a:r>
          <a:r>
            <a:rPr lang="en-GB" sz="2000" kern="1200" dirty="0" err="1"/>
            <a:t>maggiore</a:t>
          </a:r>
          <a:r>
            <a:rPr lang="en-GB" sz="2000" kern="1200" dirty="0"/>
            <a:t> </a:t>
          </a:r>
          <a:r>
            <a:rPr lang="en-GB" sz="2000" b="1" kern="1200" dirty="0" err="1"/>
            <a:t>collaborazione</a:t>
          </a:r>
          <a:r>
            <a:rPr lang="en-GB" sz="2000" kern="1200" dirty="0"/>
            <a:t> </a:t>
          </a:r>
          <a:r>
            <a:rPr lang="en-GB" sz="2000" kern="1200" dirty="0" err="1"/>
            <a:t>tra</a:t>
          </a:r>
          <a:r>
            <a:rPr lang="en-GB" sz="2000" kern="1200" dirty="0"/>
            <a:t> </a:t>
          </a:r>
          <a:r>
            <a:rPr lang="en-GB" sz="2000" b="1" kern="1200" dirty="0" err="1"/>
            <a:t>scuola</a:t>
          </a:r>
          <a:r>
            <a:rPr lang="en-GB" sz="2000" kern="1200" dirty="0"/>
            <a:t> e </a:t>
          </a:r>
          <a:r>
            <a:rPr lang="en-GB" sz="2000" b="1" kern="1200" dirty="0" err="1"/>
            <a:t>università</a:t>
          </a:r>
          <a:r>
            <a:rPr lang="en-GB" sz="2000" kern="1200" dirty="0"/>
            <a:t> </a:t>
          </a:r>
          <a:r>
            <a:rPr lang="en-GB" sz="2000" kern="1200" dirty="0" err="1"/>
            <a:t>tramite</a:t>
          </a:r>
          <a:r>
            <a:rPr lang="en-GB" sz="2000" kern="1200" dirty="0"/>
            <a:t> la </a:t>
          </a:r>
          <a:r>
            <a:rPr lang="en-GB" sz="2000" b="1" kern="1200" dirty="0"/>
            <a:t>PER</a:t>
          </a:r>
          <a:r>
            <a:rPr lang="en-GB" sz="2000" kern="1200" dirty="0"/>
            <a:t>.</a:t>
          </a:r>
        </a:p>
      </dsp:txBody>
      <dsp:txXfrm>
        <a:off x="7270822" y="2301961"/>
        <a:ext cx="3646472" cy="268083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8F543-67B2-C043-BBBF-0D42A3BB154A}" type="datetimeFigureOut">
              <a:rPr lang="en-IT" smtClean="0"/>
              <a:t>20/02/25</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756C1-6F0F-1744-8695-29002B48F9E5}" type="slidenum">
              <a:rPr lang="en-IT" smtClean="0"/>
              <a:t>‹#›</a:t>
            </a:fld>
            <a:endParaRPr lang="en-IT"/>
          </a:p>
        </p:txBody>
      </p:sp>
    </p:spTree>
    <p:extLst>
      <p:ext uri="{BB962C8B-B14F-4D97-AF65-F5344CB8AC3E}">
        <p14:creationId xmlns:p14="http://schemas.microsoft.com/office/powerpoint/2010/main" val="400781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Queste iniziative di formazione si sono basate su un percorso didattico, accessibile alle scuole superiori, che assegna alla descrizione microscopica dei sistemi fisici un ruolo   costantemente privilegiato. Questo approccio consente di arrivare ad una comprensione semplice e allo stesso tempo approfondita delle leggi  della Termodinamica, la cui generalità è così vasta da consentirne l’applicazione ai più diversi sistemi fisici, dai semplici gas ai buchi neri, fino ad arrivare a caratterizzare l’evoluzione dell’intero Universo.  Un’attenzione particolare viene dedicata a definire i   concetti di lavoro e calore come meccanismi primari di trasferimento di energia.</a:t>
            </a:r>
          </a:p>
          <a:p>
            <a:endParaRPr lang="it-IT" dirty="0"/>
          </a:p>
        </p:txBody>
      </p:sp>
      <p:sp>
        <p:nvSpPr>
          <p:cNvPr id="4" name="Segnaposto numero diapositiva 3"/>
          <p:cNvSpPr>
            <a:spLocks noGrp="1"/>
          </p:cNvSpPr>
          <p:nvPr>
            <p:ph type="sldNum" sz="quarter" idx="5"/>
          </p:nvPr>
        </p:nvSpPr>
        <p:spPr/>
        <p:txBody>
          <a:bodyPr/>
          <a:lstStyle/>
          <a:p>
            <a:fld id="{D9741864-7F8F-41CC-88CC-28064779EDA6}" type="slidenum">
              <a:rPr lang="it-IT" smtClean="0"/>
              <a:t>9</a:t>
            </a:fld>
            <a:endParaRPr lang="it-IT"/>
          </a:p>
        </p:txBody>
      </p:sp>
    </p:spTree>
    <p:extLst>
      <p:ext uri="{BB962C8B-B14F-4D97-AF65-F5344CB8AC3E}">
        <p14:creationId xmlns:p14="http://schemas.microsoft.com/office/powerpoint/2010/main" val="317413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75DC6-C641-4F61-9143-343F690379C4}"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645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it-IT" dirty="0"/>
              <a:t>Situazione iniziale all’insegna dell’incertezza e con tempistiche contingentate.</a:t>
            </a:r>
          </a:p>
        </p:txBody>
      </p:sp>
      <p:sp>
        <p:nvSpPr>
          <p:cNvPr id="4" name="Slide Number Placeholder 3"/>
          <p:cNvSpPr>
            <a:spLocks noGrp="1"/>
          </p:cNvSpPr>
          <p:nvPr>
            <p:ph type="sldNum" sz="quarter" idx="5"/>
          </p:nvPr>
        </p:nvSpPr>
        <p:spPr/>
        <p:txBody>
          <a:bodyPr/>
          <a:lstStyle/>
          <a:p>
            <a:fld id="{4C2C96E0-D314-8E44-96DB-BEDFAE9BB5E5}" type="slidenum">
              <a:rPr lang="it-IT" smtClean="0"/>
              <a:pPr/>
              <a:t>56</a:t>
            </a:fld>
            <a:endParaRPr lang="it-IT"/>
          </a:p>
        </p:txBody>
      </p:sp>
    </p:spTree>
    <p:extLst>
      <p:ext uri="{BB962C8B-B14F-4D97-AF65-F5344CB8AC3E}">
        <p14:creationId xmlns:p14="http://schemas.microsoft.com/office/powerpoint/2010/main" val="377738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4C2C96E0-D314-8E44-96DB-BEDFAE9BB5E5}" type="slidenum">
              <a:rPr lang="it-IT" smtClean="0"/>
              <a:pPr/>
              <a:t>59</a:t>
            </a:fld>
            <a:endParaRPr lang="it-IT"/>
          </a:p>
        </p:txBody>
      </p:sp>
    </p:spTree>
    <p:extLst>
      <p:ext uri="{BB962C8B-B14F-4D97-AF65-F5344CB8AC3E}">
        <p14:creationId xmlns:p14="http://schemas.microsoft.com/office/powerpoint/2010/main" val="173240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E3FD-55F9-0A6A-83D4-D97736158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F96D6-CA65-3D70-5E47-21CCD249911A}"/>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5E6996BE-03EC-7BED-57E2-1E558E2DF76D}"/>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96DE4C4B-F19D-AD5A-79D1-F081E48455D4}"/>
              </a:ext>
            </a:extLst>
          </p:cNvPr>
          <p:cNvSpPr>
            <a:spLocks noGrp="1"/>
          </p:cNvSpPr>
          <p:nvPr>
            <p:ph type="sldNum" sz="quarter" idx="5"/>
          </p:nvPr>
        </p:nvSpPr>
        <p:spPr/>
        <p:txBody>
          <a:bodyPr/>
          <a:lstStyle/>
          <a:p>
            <a:fld id="{4C2C96E0-D314-8E44-96DB-BEDFAE9BB5E5}" type="slidenum">
              <a:rPr lang="it-IT" smtClean="0"/>
              <a:pPr/>
              <a:t>60</a:t>
            </a:fld>
            <a:endParaRPr lang="it-IT"/>
          </a:p>
        </p:txBody>
      </p:sp>
    </p:spTree>
    <p:extLst>
      <p:ext uri="{BB962C8B-B14F-4D97-AF65-F5344CB8AC3E}">
        <p14:creationId xmlns:p14="http://schemas.microsoft.com/office/powerpoint/2010/main" val="103637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4860-BB4E-0E68-236A-843649BE93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7D68A252-8E84-3B51-7D56-2CC749EE2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F000AD26-9B8D-E491-569B-671184564AE6}"/>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5" name="Footer Placeholder 4">
            <a:extLst>
              <a:ext uri="{FF2B5EF4-FFF2-40B4-BE49-F238E27FC236}">
                <a16:creationId xmlns:a16="http://schemas.microsoft.com/office/drawing/2014/main" id="{01CBBBCA-D9E4-31F0-93C4-E39225ABA44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D2A16A3-430D-C0AD-7009-00723CA42B65}"/>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55901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B941-D9EC-FA40-1EAD-B201B38A13B4}"/>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22F5880B-1714-C998-76CA-532806EA4E6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115474A-758B-4F0C-C226-9091E7858D5A}"/>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5" name="Footer Placeholder 4">
            <a:extLst>
              <a:ext uri="{FF2B5EF4-FFF2-40B4-BE49-F238E27FC236}">
                <a16:creationId xmlns:a16="http://schemas.microsoft.com/office/drawing/2014/main" id="{A5631741-47DC-9069-DE26-B7F4AB234F0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3ECAEF8E-D9E7-865A-07D1-A988216966E5}"/>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308619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10F1E5-9D07-11F0-6FA0-9FDDFD7EF72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11907714-388E-7FC1-BA68-E14334DEBE7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5591761-B817-2897-F3AF-9D73C1E47CF8}"/>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5" name="Footer Placeholder 4">
            <a:extLst>
              <a:ext uri="{FF2B5EF4-FFF2-40B4-BE49-F238E27FC236}">
                <a16:creationId xmlns:a16="http://schemas.microsoft.com/office/drawing/2014/main" id="{1F691C7E-DF30-F31D-3017-E23DBB1022A3}"/>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3FC0F80-97BC-3D13-842B-36E13777EF7A}"/>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229918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B61A26-E74F-4B6D-9FB4-43D28378323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9E859860-2EAE-4F3C-9481-AD80B9B8D3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85383B5D-39D8-42E7-A14F-E49DF50CE0C6}"/>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5" name="Segnaposto piè di pagina 4">
            <a:extLst>
              <a:ext uri="{FF2B5EF4-FFF2-40B4-BE49-F238E27FC236}">
                <a16:creationId xmlns:a16="http://schemas.microsoft.com/office/drawing/2014/main" id="{D226628B-2A9F-4047-9EF7-4AF82FA5675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10013ED-EF3C-4A47-939F-16E5382ABC95}"/>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508478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4AC555-0D31-482F-A944-E1A6D679EB1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0831D718-E487-4FBD-909C-C55A5BF387A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8D3B77B7-4F6C-4B7A-8E2F-49E26560FC0F}"/>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5" name="Segnaposto piè di pagina 4">
            <a:extLst>
              <a:ext uri="{FF2B5EF4-FFF2-40B4-BE49-F238E27FC236}">
                <a16:creationId xmlns:a16="http://schemas.microsoft.com/office/drawing/2014/main" id="{EB0EBE70-D569-4C73-94CD-9E9F18A0E7AE}"/>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F495C83-62DA-4CEB-AC7D-ECE8C3BF3F5C}"/>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102458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A08870-30EC-4846-9513-678FCF12AAB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DBEF370-FD2E-4CB8-98CF-7E84C0E3B2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9D90FD1-134B-4EF2-B698-0914F7230838}"/>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5" name="Segnaposto piè di pagina 4">
            <a:extLst>
              <a:ext uri="{FF2B5EF4-FFF2-40B4-BE49-F238E27FC236}">
                <a16:creationId xmlns:a16="http://schemas.microsoft.com/office/drawing/2014/main" id="{62B48654-3639-4B87-939C-9775ECFC5EBF}"/>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F6AB3DE-6A03-45B3-9E78-DDDD060A7366}"/>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684723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49B0B-E1A5-4AD7-B226-A30D5AECF4FE}"/>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3EFE3C77-B85E-4032-9C57-C54BF374447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258258F2-DEA7-4450-9544-5BAE1E4B223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F5B9DB1D-E56B-4578-8FF2-0ECAFC22E4C6}"/>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6" name="Segnaposto piè di pagina 5">
            <a:extLst>
              <a:ext uri="{FF2B5EF4-FFF2-40B4-BE49-F238E27FC236}">
                <a16:creationId xmlns:a16="http://schemas.microsoft.com/office/drawing/2014/main" id="{084A3474-90B2-4EAE-817B-7F99ED24E6A0}"/>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813CDEA3-033F-49DE-BD89-108DC3A82FF9}"/>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220222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4BE53-C6E3-4146-9ABE-F15C2E4A9552}"/>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385338B7-0EFC-48CD-9E9F-8CCB4DA4C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3F22D4E-93B7-4007-80D4-EF278328C2C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A5B0416A-9535-455A-9FF2-C9B088541D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B1E6D22-FC54-424C-95C2-8BCA7D8A740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79717391-BBDE-42F9-B422-A13328E41EB1}"/>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8" name="Segnaposto piè di pagina 7">
            <a:extLst>
              <a:ext uri="{FF2B5EF4-FFF2-40B4-BE49-F238E27FC236}">
                <a16:creationId xmlns:a16="http://schemas.microsoft.com/office/drawing/2014/main" id="{A8A918AB-6459-4890-8790-9E0C4BF8DECC}"/>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CED55F44-1498-428A-B347-6D74483070C4}"/>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195196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9034F-DE34-4D78-97A7-D4DA93F1CC19}"/>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AD3DD514-682F-4215-ADEE-8C728DD1C2FE}"/>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4" name="Segnaposto piè di pagina 3">
            <a:extLst>
              <a:ext uri="{FF2B5EF4-FFF2-40B4-BE49-F238E27FC236}">
                <a16:creationId xmlns:a16="http://schemas.microsoft.com/office/drawing/2014/main" id="{BF325BA1-F49B-4A77-93BB-1CF571A0FFA8}"/>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59E07968-7105-4767-B3C4-6F4A4AA6DB6D}"/>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3324423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783D041-FB60-44F8-A541-ED918E003DDD}"/>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3" name="Segnaposto piè di pagina 2">
            <a:extLst>
              <a:ext uri="{FF2B5EF4-FFF2-40B4-BE49-F238E27FC236}">
                <a16:creationId xmlns:a16="http://schemas.microsoft.com/office/drawing/2014/main" id="{661BDBB9-6759-4219-815E-3FDB37DA577F}"/>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428BEBEB-F94D-42C9-9D77-D264F919C823}"/>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3034245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FA084-178C-46D3-BBDC-3E5657DA68E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DD47EFE2-18A9-44CC-9619-36A646C2D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F87C62AB-9B21-4BE6-892D-9A641A2F8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ACBC8B8-E995-4E68-8B92-8B6A6BC7829A}"/>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6" name="Segnaposto piè di pagina 5">
            <a:extLst>
              <a:ext uri="{FF2B5EF4-FFF2-40B4-BE49-F238E27FC236}">
                <a16:creationId xmlns:a16="http://schemas.microsoft.com/office/drawing/2014/main" id="{796A2A9A-5807-4084-A129-A0AFB39F4DAE}"/>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57BEF63F-ED6B-456E-B340-31375C88BAED}"/>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348910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7CEA6-412B-2581-C716-BCFD6C96E327}"/>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2662D39B-5C9C-8C17-8517-985FADF7B1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27C18EA-9FDA-FDEA-557E-2162EF2FFA30}"/>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5" name="Footer Placeholder 4">
            <a:extLst>
              <a:ext uri="{FF2B5EF4-FFF2-40B4-BE49-F238E27FC236}">
                <a16:creationId xmlns:a16="http://schemas.microsoft.com/office/drawing/2014/main" id="{22F743C9-2648-B849-EFAF-7931BCF09BC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E7D8142-B78E-EFB6-AF78-F70EE31DC729}"/>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176323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7D9681-4FDB-45A9-BE2F-72760E1554C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1AF0DFB7-05E4-4F24-82EC-EF3F8D6BE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961DF615-5F48-4AED-9743-B91FFBBFB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D3CE0B0-D232-4567-956B-87ECB4809EF6}"/>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6" name="Segnaposto piè di pagina 5">
            <a:extLst>
              <a:ext uri="{FF2B5EF4-FFF2-40B4-BE49-F238E27FC236}">
                <a16:creationId xmlns:a16="http://schemas.microsoft.com/office/drawing/2014/main" id="{BBAC8A3B-9AF9-4FFE-885A-7BFE4A10FA20}"/>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2688A80D-5AD1-418B-B21F-E6F5EF7C90A6}"/>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4008494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182973-EA7C-4DC9-BCAF-A9987D38A671}"/>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9193C8C6-3C64-4CDA-89FD-E63EA6B78CE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DED0B2C-0647-4703-A03B-39500094BA52}"/>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5" name="Segnaposto piè di pagina 4">
            <a:extLst>
              <a:ext uri="{FF2B5EF4-FFF2-40B4-BE49-F238E27FC236}">
                <a16:creationId xmlns:a16="http://schemas.microsoft.com/office/drawing/2014/main" id="{1EC2E38B-6D96-427D-8323-8ED614E0CC59}"/>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D39DBC9-180B-4F0C-8EA5-E0485A1F99A6}"/>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1069929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5559DDC-7B79-4001-986F-2391D2AFE36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09CFC405-9948-455B-82CA-51DB4BACF5D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7E1B42C-6F3C-4B6B-8A66-A92F98DA02F0}"/>
              </a:ext>
            </a:extLst>
          </p:cNvPr>
          <p:cNvSpPr>
            <a:spLocks noGrp="1"/>
          </p:cNvSpPr>
          <p:nvPr>
            <p:ph type="dt" sz="half" idx="10"/>
          </p:nvPr>
        </p:nvSpPr>
        <p:spPr/>
        <p:txBody>
          <a:bodyPr/>
          <a:lstStyle/>
          <a:p>
            <a:fld id="{4E57F0F5-5C58-452E-870F-06237329F869}" type="datetimeFigureOut">
              <a:rPr lang="en-GB" smtClean="0"/>
              <a:t>20/02/2025</a:t>
            </a:fld>
            <a:endParaRPr lang="en-GB"/>
          </a:p>
        </p:txBody>
      </p:sp>
      <p:sp>
        <p:nvSpPr>
          <p:cNvPr id="5" name="Segnaposto piè di pagina 4">
            <a:extLst>
              <a:ext uri="{FF2B5EF4-FFF2-40B4-BE49-F238E27FC236}">
                <a16:creationId xmlns:a16="http://schemas.microsoft.com/office/drawing/2014/main" id="{A387179E-12E7-46F4-B035-CB38A6CB7C3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FE4BC8B-8371-4B7F-AF7A-4131AF6F60DE}"/>
              </a:ext>
            </a:extLst>
          </p:cNvPr>
          <p:cNvSpPr>
            <a:spLocks noGrp="1"/>
          </p:cNvSpPr>
          <p:nvPr>
            <p:ph type="sldNum" sz="quarter" idx="12"/>
          </p:nvPr>
        </p:nvSpPr>
        <p:spPr/>
        <p:txBody>
          <a:bodyPr/>
          <a:lstStyle/>
          <a:p>
            <a:fld id="{4AD3B4D4-A383-47D6-8EE1-024300142E78}" type="slidenum">
              <a:rPr lang="en-GB" smtClean="0"/>
              <a:t>‹#›</a:t>
            </a:fld>
            <a:endParaRPr lang="en-GB"/>
          </a:p>
        </p:txBody>
      </p:sp>
    </p:spTree>
    <p:extLst>
      <p:ext uri="{BB962C8B-B14F-4D97-AF65-F5344CB8AC3E}">
        <p14:creationId xmlns:p14="http://schemas.microsoft.com/office/powerpoint/2010/main" val="395354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9D91-759D-9058-9707-DB1F4F04F2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F6DF0D64-619F-3077-0F7A-0E66E232F0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F8D3B6-8690-7EFF-BE3E-066E8CE978EE}"/>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5" name="Footer Placeholder 4">
            <a:extLst>
              <a:ext uri="{FF2B5EF4-FFF2-40B4-BE49-F238E27FC236}">
                <a16:creationId xmlns:a16="http://schemas.microsoft.com/office/drawing/2014/main" id="{445E6157-0B49-82F8-D695-04ECEC34061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5D58338-28B7-C6AA-B383-7A1187EC3A46}"/>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331729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3F55-3A62-3C0D-71DA-A99B30597DE5}"/>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BD079FE8-C908-9D26-8759-EBB40FEF9E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7763457A-942C-9F14-C1FE-A7BC02AEE9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11C7BDD7-4B4C-3410-FBE5-7AF8E3902B77}"/>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6" name="Footer Placeholder 5">
            <a:extLst>
              <a:ext uri="{FF2B5EF4-FFF2-40B4-BE49-F238E27FC236}">
                <a16:creationId xmlns:a16="http://schemas.microsoft.com/office/drawing/2014/main" id="{5F201E2B-878C-5113-F3FC-CE197C51DE7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576A552-C30C-9694-F60B-AE17A67531CE}"/>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357572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0B8E-E317-967B-D543-EA252EABB7C2}"/>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B0B61326-0A31-3DA1-B040-DA514962E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A5AC5E-040F-2010-4328-DE5CFCDC78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D8E1C2B6-9013-BCB6-3FB4-77E3CD2799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82542A-4FB0-ED13-EB37-26893BC7E9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DBEC61FA-0F9F-C443-F3CB-417D157A7211}"/>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8" name="Footer Placeholder 7">
            <a:extLst>
              <a:ext uri="{FF2B5EF4-FFF2-40B4-BE49-F238E27FC236}">
                <a16:creationId xmlns:a16="http://schemas.microsoft.com/office/drawing/2014/main" id="{C95CCFE8-7853-6A94-4C69-91706ECC8AE8}"/>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06E31AB6-359B-5C2B-3946-32E4A8DEB1B3}"/>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221080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F629-1D54-CB61-BB77-6FE587A2631F}"/>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D50C9885-486C-E204-B04F-744943F55891}"/>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4" name="Footer Placeholder 3">
            <a:extLst>
              <a:ext uri="{FF2B5EF4-FFF2-40B4-BE49-F238E27FC236}">
                <a16:creationId xmlns:a16="http://schemas.microsoft.com/office/drawing/2014/main" id="{0D22CDE3-892E-1E06-B9EB-3825E285AC26}"/>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8A2F857E-63E6-9ACC-B7C7-6B941E991903}"/>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231408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B1D7F-5069-4507-508C-3037CBE85CA7}"/>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3" name="Footer Placeholder 2">
            <a:extLst>
              <a:ext uri="{FF2B5EF4-FFF2-40B4-BE49-F238E27FC236}">
                <a16:creationId xmlns:a16="http://schemas.microsoft.com/office/drawing/2014/main" id="{3E68FAD2-D688-5DAF-9E6A-B7CB5F55E9B9}"/>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46D39187-338F-0C6A-DE38-566173230830}"/>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216419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D050-E359-EBCF-1A93-C298F7D164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26243542-2EEB-1588-2E52-991DA6FA7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48DF7DF2-6B0D-A5C9-7EED-992E87AEC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15E351-E7BD-3772-50DA-E24AAE227D96}"/>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6" name="Footer Placeholder 5">
            <a:extLst>
              <a:ext uri="{FF2B5EF4-FFF2-40B4-BE49-F238E27FC236}">
                <a16:creationId xmlns:a16="http://schemas.microsoft.com/office/drawing/2014/main" id="{5EC0C3F4-D4E8-79B7-C4A0-DC95E4DBCE95}"/>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AC05DCAE-C514-5BE1-61B0-BD75AC9E9DBD}"/>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163144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7345-7DF3-DAD7-C920-9916F74914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A2254CB8-522C-FA75-FE48-0E91DABD3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9F39375C-69D5-CA27-D4C8-6CDD5BBCC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9CEF5C-31FF-A8E8-BF52-B3192CB0A706}"/>
              </a:ext>
            </a:extLst>
          </p:cNvPr>
          <p:cNvSpPr>
            <a:spLocks noGrp="1"/>
          </p:cNvSpPr>
          <p:nvPr>
            <p:ph type="dt" sz="half" idx="10"/>
          </p:nvPr>
        </p:nvSpPr>
        <p:spPr/>
        <p:txBody>
          <a:bodyPr/>
          <a:lstStyle/>
          <a:p>
            <a:fld id="{19C22097-403C-C74F-A632-4DC10CD39E57}" type="datetimeFigureOut">
              <a:rPr lang="en-IT" smtClean="0"/>
              <a:t>20/02/25</a:t>
            </a:fld>
            <a:endParaRPr lang="en-IT"/>
          </a:p>
        </p:txBody>
      </p:sp>
      <p:sp>
        <p:nvSpPr>
          <p:cNvPr id="6" name="Footer Placeholder 5">
            <a:extLst>
              <a:ext uri="{FF2B5EF4-FFF2-40B4-BE49-F238E27FC236}">
                <a16:creationId xmlns:a16="http://schemas.microsoft.com/office/drawing/2014/main" id="{C02208FB-674F-B4DE-C944-846B3FD01E6C}"/>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E0F29F7-D3D8-E7A6-84D6-617A848286E6}"/>
              </a:ext>
            </a:extLst>
          </p:cNvPr>
          <p:cNvSpPr>
            <a:spLocks noGrp="1"/>
          </p:cNvSpPr>
          <p:nvPr>
            <p:ph type="sldNum" sz="quarter" idx="12"/>
          </p:nvPr>
        </p:nvSpPr>
        <p:spPr/>
        <p:txBody>
          <a:bodyPr/>
          <a:lstStyle/>
          <a:p>
            <a:fld id="{29FF4AB2-0A94-A74D-97ED-D99836E953CB}" type="slidenum">
              <a:rPr lang="en-IT" smtClean="0"/>
              <a:t>‹#›</a:t>
            </a:fld>
            <a:endParaRPr lang="en-IT"/>
          </a:p>
        </p:txBody>
      </p:sp>
    </p:spTree>
    <p:extLst>
      <p:ext uri="{BB962C8B-B14F-4D97-AF65-F5344CB8AC3E}">
        <p14:creationId xmlns:p14="http://schemas.microsoft.com/office/powerpoint/2010/main" val="100964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459CF9-D92E-9DD1-A83B-78186ECBB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7243A6B-0883-E90F-B8FB-C1AF13EFC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42F9DB1-38E4-8670-FBCC-435FB77351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C22097-403C-C74F-A632-4DC10CD39E57}" type="datetimeFigureOut">
              <a:rPr lang="en-IT" smtClean="0"/>
              <a:t>20/02/25</a:t>
            </a:fld>
            <a:endParaRPr lang="en-IT"/>
          </a:p>
        </p:txBody>
      </p:sp>
      <p:sp>
        <p:nvSpPr>
          <p:cNvPr id="5" name="Footer Placeholder 4">
            <a:extLst>
              <a:ext uri="{FF2B5EF4-FFF2-40B4-BE49-F238E27FC236}">
                <a16:creationId xmlns:a16="http://schemas.microsoft.com/office/drawing/2014/main" id="{3271CA1B-B35C-3EF6-0A30-00536D7B42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8FE6F2F9-DBD8-0AF9-0396-A8F430B20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FF4AB2-0A94-A74D-97ED-D99836E953CB}" type="slidenum">
              <a:rPr lang="en-IT" smtClean="0"/>
              <a:t>‹#›</a:t>
            </a:fld>
            <a:endParaRPr lang="en-IT"/>
          </a:p>
        </p:txBody>
      </p:sp>
    </p:spTree>
    <p:extLst>
      <p:ext uri="{BB962C8B-B14F-4D97-AF65-F5344CB8AC3E}">
        <p14:creationId xmlns:p14="http://schemas.microsoft.com/office/powerpoint/2010/main" val="3943407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E92641F-949F-42D0-8BE6-72CD418E0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C9DF072F-DAC0-4E71-B318-E2EDD5CD6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4CF9BC43-191B-42E2-AC1E-56A990319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7F0F5-5C58-452E-870F-06237329F869}" type="datetimeFigureOut">
              <a:rPr lang="en-GB" smtClean="0"/>
              <a:t>20/02/2025</a:t>
            </a:fld>
            <a:endParaRPr lang="en-GB"/>
          </a:p>
        </p:txBody>
      </p:sp>
      <p:sp>
        <p:nvSpPr>
          <p:cNvPr id="5" name="Segnaposto piè di pagina 4">
            <a:extLst>
              <a:ext uri="{FF2B5EF4-FFF2-40B4-BE49-F238E27FC236}">
                <a16:creationId xmlns:a16="http://schemas.microsoft.com/office/drawing/2014/main" id="{3CB0A940-D064-447F-9E92-366BA8954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D1259FE6-942B-4F2F-8CC9-C30605451B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3B4D4-A383-47D6-8EE1-024300142E78}" type="slidenum">
              <a:rPr lang="en-GB" smtClean="0"/>
              <a:t>‹#›</a:t>
            </a:fld>
            <a:endParaRPr lang="en-GB"/>
          </a:p>
        </p:txBody>
      </p:sp>
    </p:spTree>
    <p:extLst>
      <p:ext uri="{BB962C8B-B14F-4D97-AF65-F5344CB8AC3E}">
        <p14:creationId xmlns:p14="http://schemas.microsoft.com/office/powerpoint/2010/main" val="3922113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diagramLayout" Target="../diagrams/layout8.xml"/><Relationship Id="rId7" Type="http://schemas.openxmlformats.org/officeDocument/2006/relationships/image" Target="../media/image25.pn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eur01.safelinks.protection.outlook.com/?url=https%3A%2F%2Fwww.uniud.it%2Fit%2Fdidattica%2Fformazione-post-laurea%2Fmaster%2Falta-formazione%2Farea-scientifico-tecnologica%2Fidifo-master&amp;data=05%7C02%7Cmarisa.michelini%40uniud.it%7C21dae4d1eff9444c215b08dcabea51ab%7C6e6ade15296c4224ac581c8ec2fd53a8%7C0%7C0%7C638574270098635301%7CUnknown%7CTWFpbGZsb3d8eyJWIjoiMC4wLjAwMDAiLCJQIjoiV2luMzIiLCJBTiI6Ik1haWwiLCJXVCI6Mn0%3D%7C0%7C%7C%7C&amp;sdata=utHn91EqMjgFIp5x6xFJTOLILsTd7XmqHUDhuDc2Gxc%3D&amp;reserved=0"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4/relationships/chartEx" Target="../charts/chartEx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https://www.physport.org/" TargetMode="External"/><Relationship Id="rId2" Type="http://schemas.openxmlformats.org/officeDocument/2006/relationships/hyperlink" Target="https://lassoeducation.org/" TargetMode="External"/><Relationship Id="rId1" Type="http://schemas.openxmlformats.org/officeDocument/2006/relationships/slideLayout" Target="../slideLayouts/slideLayout13.xml"/><Relationship Id="rId4" Type="http://schemas.openxmlformats.org/officeDocument/2006/relationships/hyperlink" Target="https://www.fisica.uniud.it/URDF/"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 Id="rId5" Type="http://schemas.openxmlformats.org/officeDocument/2006/relationships/image" Target="../media/image51.pn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hyperlink" Target="https://forms.office.com/e/HnZd7JecCT"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hairs in a room&#10;&#10;AI-generated content may be incorrect.">
            <a:extLst>
              <a:ext uri="{FF2B5EF4-FFF2-40B4-BE49-F238E27FC236}">
                <a16:creationId xmlns:a16="http://schemas.microsoft.com/office/drawing/2014/main" id="{AE24461C-9397-9C69-9775-CA1D85E4752C}"/>
              </a:ext>
            </a:extLst>
          </p:cNvPr>
          <p:cNvPicPr>
            <a:picLocks noChangeAspect="1"/>
          </p:cNvPicPr>
          <p:nvPr/>
        </p:nvPicPr>
        <p:blipFill>
          <a:blip r:embed="rId2">
            <a:alphaModFix amt="35000"/>
          </a:blip>
          <a:srcRect t="46875"/>
          <a:stretch/>
        </p:blipFill>
        <p:spPr>
          <a:xfrm>
            <a:off x="-337860" y="1147546"/>
            <a:ext cx="12630220" cy="5967907"/>
          </a:xfrm>
          <a:prstGeom prst="rect">
            <a:avLst/>
          </a:prstGeom>
        </p:spPr>
      </p:pic>
      <p:pic>
        <p:nvPicPr>
          <p:cNvPr id="5" name="Picture 4" descr="A group of chairs in a room&#10;&#10;AI-generated content may be incorrect.">
            <a:extLst>
              <a:ext uri="{FF2B5EF4-FFF2-40B4-BE49-F238E27FC236}">
                <a16:creationId xmlns:a16="http://schemas.microsoft.com/office/drawing/2014/main" id="{ABAD2E67-FB90-8302-FBE4-0AA3F96651ED}"/>
              </a:ext>
            </a:extLst>
          </p:cNvPr>
          <p:cNvPicPr>
            <a:picLocks noChangeAspect="1"/>
          </p:cNvPicPr>
          <p:nvPr/>
        </p:nvPicPr>
        <p:blipFill>
          <a:blip r:embed="rId2"/>
          <a:srcRect b="60417"/>
          <a:stretch/>
        </p:blipFill>
        <p:spPr>
          <a:xfrm>
            <a:off x="2121976" y="106878"/>
            <a:ext cx="7710548" cy="2714625"/>
          </a:xfrm>
          <a:prstGeom prst="rect">
            <a:avLst/>
          </a:prstGeom>
        </p:spPr>
      </p:pic>
      <p:sp>
        <p:nvSpPr>
          <p:cNvPr id="8" name="TextBox 7">
            <a:extLst>
              <a:ext uri="{FF2B5EF4-FFF2-40B4-BE49-F238E27FC236}">
                <a16:creationId xmlns:a16="http://schemas.microsoft.com/office/drawing/2014/main" id="{A237B9E5-7137-9E2B-57AC-3B550B9F302A}"/>
              </a:ext>
            </a:extLst>
          </p:cNvPr>
          <p:cNvSpPr txBox="1"/>
          <p:nvPr/>
        </p:nvSpPr>
        <p:spPr>
          <a:xfrm>
            <a:off x="428911" y="3938611"/>
            <a:ext cx="11863449" cy="584775"/>
          </a:xfrm>
          <a:prstGeom prst="rect">
            <a:avLst/>
          </a:prstGeom>
          <a:noFill/>
        </p:spPr>
        <p:txBody>
          <a:bodyPr wrap="square">
            <a:spAutoFit/>
          </a:bodyPr>
          <a:lstStyle/>
          <a:p>
            <a:r>
              <a:rPr lang="en-GB" sz="3200" b="1" i="0" u="none" strike="noStrike" dirty="0" err="1">
                <a:solidFill>
                  <a:srgbClr val="000000"/>
                </a:solidFill>
                <a:effectLst/>
                <a:latin typeface="Abadi" panose="020B0604020104020204" pitchFamily="34" charset="0"/>
              </a:rPr>
              <a:t>Coordinamento</a:t>
            </a:r>
            <a:r>
              <a:rPr lang="en-GB" sz="3200" b="1" i="0" u="none" strike="noStrike" dirty="0">
                <a:solidFill>
                  <a:srgbClr val="000000"/>
                </a:solidFill>
                <a:effectLst/>
                <a:latin typeface="Abadi" panose="020B0604020104020204" pitchFamily="34" charset="0"/>
              </a:rPr>
              <a:t> Nazionale </a:t>
            </a:r>
            <a:r>
              <a:rPr lang="en-GB" sz="3200" b="1" i="0" u="none" strike="noStrike" dirty="0" err="1">
                <a:solidFill>
                  <a:srgbClr val="000000"/>
                </a:solidFill>
                <a:effectLst/>
                <a:latin typeface="Abadi" panose="020B0604020104020204" pitchFamily="34" charset="0"/>
              </a:rPr>
              <a:t>sulla</a:t>
            </a:r>
            <a:r>
              <a:rPr lang="en-GB" sz="3200" b="1" i="0" u="none" strike="noStrike" dirty="0">
                <a:solidFill>
                  <a:srgbClr val="000000"/>
                </a:solidFill>
                <a:effectLst/>
                <a:latin typeface="Abadi" panose="020B0604020104020204" pitchFamily="34" charset="0"/>
              </a:rPr>
              <a:t> </a:t>
            </a:r>
            <a:r>
              <a:rPr lang="en-GB" sz="3200" b="1" i="0" u="none" strike="noStrike" dirty="0" err="1">
                <a:solidFill>
                  <a:srgbClr val="000000"/>
                </a:solidFill>
                <a:effectLst/>
                <a:latin typeface="Abadi" panose="020B0604020104020204" pitchFamily="34" charset="0"/>
              </a:rPr>
              <a:t>Formazione</a:t>
            </a:r>
            <a:r>
              <a:rPr lang="en-GB" sz="3200" b="1" i="0" u="none" strike="noStrike" dirty="0">
                <a:solidFill>
                  <a:srgbClr val="000000"/>
                </a:solidFill>
                <a:effectLst/>
                <a:latin typeface="Abadi" panose="020B0604020104020204" pitchFamily="34" charset="0"/>
              </a:rPr>
              <a:t> </a:t>
            </a:r>
            <a:r>
              <a:rPr lang="en-GB" sz="3200" b="1" i="0" u="none" strike="noStrike" dirty="0" err="1">
                <a:solidFill>
                  <a:srgbClr val="000000"/>
                </a:solidFill>
                <a:effectLst/>
                <a:latin typeface="Abadi" panose="020B0604020104020204" pitchFamily="34" charset="0"/>
              </a:rPr>
              <a:t>degli</a:t>
            </a:r>
            <a:r>
              <a:rPr lang="en-GB" sz="3200" b="1" i="0" u="none" strike="noStrike" dirty="0">
                <a:solidFill>
                  <a:srgbClr val="000000"/>
                </a:solidFill>
                <a:effectLst/>
                <a:latin typeface="Abadi" panose="020B0604020104020204" pitchFamily="34" charset="0"/>
              </a:rPr>
              <a:t> </a:t>
            </a:r>
            <a:r>
              <a:rPr lang="en-GB" sz="3200" b="1" dirty="0">
                <a:solidFill>
                  <a:srgbClr val="000000"/>
                </a:solidFill>
                <a:latin typeface="Abadi" panose="020B0604020104020204" pitchFamily="34" charset="0"/>
              </a:rPr>
              <a:t>I</a:t>
            </a:r>
            <a:r>
              <a:rPr lang="en-GB" sz="3200" b="1" i="0" u="none" strike="noStrike">
                <a:solidFill>
                  <a:srgbClr val="000000"/>
                </a:solidFill>
                <a:effectLst/>
                <a:latin typeface="Abadi" panose="020B0604020104020204" pitchFamily="34" charset="0"/>
              </a:rPr>
              <a:t>nsegnanti</a:t>
            </a:r>
            <a:r>
              <a:rPr lang="en-GB" sz="3200" b="1" i="0" u="none" strike="noStrike" dirty="0">
                <a:solidFill>
                  <a:srgbClr val="000000"/>
                </a:solidFill>
                <a:effectLst/>
                <a:latin typeface="Abadi" panose="020B0604020104020204" pitchFamily="34" charset="0"/>
              </a:rPr>
              <a:t> </a:t>
            </a:r>
            <a:endParaRPr lang="en-IT" sz="3200" dirty="0">
              <a:latin typeface="Abadi" panose="020B0604020104020204" pitchFamily="34" charset="0"/>
            </a:endParaRPr>
          </a:p>
        </p:txBody>
      </p:sp>
      <p:sp>
        <p:nvSpPr>
          <p:cNvPr id="10" name="TextBox 9">
            <a:extLst>
              <a:ext uri="{FF2B5EF4-FFF2-40B4-BE49-F238E27FC236}">
                <a16:creationId xmlns:a16="http://schemas.microsoft.com/office/drawing/2014/main" id="{3A1E175F-D839-8990-9607-8CC75B2B0B54}"/>
              </a:ext>
            </a:extLst>
          </p:cNvPr>
          <p:cNvSpPr txBox="1"/>
          <p:nvPr/>
        </p:nvSpPr>
        <p:spPr>
          <a:xfrm>
            <a:off x="1668844" y="4621853"/>
            <a:ext cx="9188798" cy="523220"/>
          </a:xfrm>
          <a:prstGeom prst="rect">
            <a:avLst/>
          </a:prstGeom>
          <a:noFill/>
        </p:spPr>
        <p:txBody>
          <a:bodyPr wrap="none" rtlCol="0">
            <a:spAutoFit/>
          </a:bodyPr>
          <a:lstStyle/>
          <a:p>
            <a:r>
              <a:rPr lang="en-IT" sz="2800" dirty="0">
                <a:latin typeface="Abadi" panose="020B0604020104020204" pitchFamily="34" charset="0"/>
              </a:rPr>
              <a:t>Breve panoramica e presentazione dello stato delle attività</a:t>
            </a:r>
          </a:p>
        </p:txBody>
      </p:sp>
      <p:sp>
        <p:nvSpPr>
          <p:cNvPr id="3" name="TextBox 2">
            <a:extLst>
              <a:ext uri="{FF2B5EF4-FFF2-40B4-BE49-F238E27FC236}">
                <a16:creationId xmlns:a16="http://schemas.microsoft.com/office/drawing/2014/main" id="{928C4F39-36DA-5610-97FF-F31346DD4D27}"/>
              </a:ext>
            </a:extLst>
          </p:cNvPr>
          <p:cNvSpPr txBox="1"/>
          <p:nvPr/>
        </p:nvSpPr>
        <p:spPr>
          <a:xfrm>
            <a:off x="5482442" y="6090739"/>
            <a:ext cx="6500497" cy="400110"/>
          </a:xfrm>
          <a:prstGeom prst="rect">
            <a:avLst/>
          </a:prstGeom>
          <a:noFill/>
        </p:spPr>
        <p:txBody>
          <a:bodyPr wrap="none" rtlCol="0">
            <a:spAutoFit/>
          </a:bodyPr>
          <a:lstStyle/>
          <a:p>
            <a:r>
              <a:rPr lang="en-IT" sz="2000" dirty="0">
                <a:latin typeface="Abadi" panose="020B0604020104020204" pitchFamily="34" charset="0"/>
              </a:rPr>
              <a:t>Responsabile del coordinamento: Marisa Michelini (UniUd)</a:t>
            </a:r>
          </a:p>
        </p:txBody>
      </p:sp>
    </p:spTree>
    <p:extLst>
      <p:ext uri="{BB962C8B-B14F-4D97-AF65-F5344CB8AC3E}">
        <p14:creationId xmlns:p14="http://schemas.microsoft.com/office/powerpoint/2010/main" val="157053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BD37D4-046D-A9E1-5684-CD160DECA284}"/>
              </a:ext>
            </a:extLst>
          </p:cNvPr>
          <p:cNvGrpSpPr/>
          <p:nvPr/>
        </p:nvGrpSpPr>
        <p:grpSpPr>
          <a:xfrm>
            <a:off x="270467" y="330873"/>
            <a:ext cx="2992840" cy="1795704"/>
            <a:chOff x="3292892" y="4290379"/>
            <a:chExt cx="2992840" cy="1795704"/>
          </a:xfrm>
        </p:grpSpPr>
        <p:sp>
          <p:nvSpPr>
            <p:cNvPr id="3" name="Rectangle 2">
              <a:extLst>
                <a:ext uri="{FF2B5EF4-FFF2-40B4-BE49-F238E27FC236}">
                  <a16:creationId xmlns:a16="http://schemas.microsoft.com/office/drawing/2014/main" id="{B6BC5485-5DC9-62EE-A8D8-DF041216FD1D}"/>
                </a:ext>
              </a:extLst>
            </p:cNvPr>
            <p:cNvSpPr/>
            <p:nvPr/>
          </p:nvSpPr>
          <p:spPr>
            <a:xfrm>
              <a:off x="3292892" y="4290379"/>
              <a:ext cx="2992840" cy="1795704"/>
            </a:xfrm>
            <a:prstGeom prst="rect">
              <a:avLst/>
            </a:prstGeom>
            <a:solidFill>
              <a:schemeClr val="tx2">
                <a:lumMod val="75000"/>
                <a:lumOff val="2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IT"/>
            </a:p>
          </p:txBody>
        </p:sp>
        <p:sp>
          <p:nvSpPr>
            <p:cNvPr id="4" name="TextBox 3">
              <a:extLst>
                <a:ext uri="{FF2B5EF4-FFF2-40B4-BE49-F238E27FC236}">
                  <a16:creationId xmlns:a16="http://schemas.microsoft.com/office/drawing/2014/main" id="{965F9715-6F89-D16F-FAA4-F13FCE3672E9}"/>
                </a:ext>
              </a:extLst>
            </p:cNvPr>
            <p:cNvSpPr txBox="1"/>
            <p:nvPr/>
          </p:nvSpPr>
          <p:spPr>
            <a:xfrm>
              <a:off x="3292892" y="4290379"/>
              <a:ext cx="2992840" cy="1795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i="0" u="none" kern="1200" dirty="0" err="1"/>
                <a:t>Questionario</a:t>
              </a:r>
              <a:r>
                <a:rPr lang="en-GB" sz="2700" b="0" i="0" u="none" kern="1200" dirty="0"/>
                <a:t> </a:t>
              </a:r>
              <a:r>
                <a:rPr lang="en-GB" sz="2700" b="0" i="0" u="none" kern="1200" dirty="0" err="1"/>
                <a:t>Onde</a:t>
              </a:r>
              <a:r>
                <a:rPr lang="en-GB" sz="2700" b="0" i="0" u="none" kern="1200" dirty="0"/>
                <a:t> </a:t>
              </a:r>
              <a:r>
                <a:rPr lang="en-GB" sz="2700" b="0" i="0" u="none" kern="1200" dirty="0" err="1"/>
                <a:t>Elettromagnetiche</a:t>
              </a:r>
              <a:r>
                <a:rPr lang="en-GB" sz="2700" b="0" i="0" u="none" kern="1200" dirty="0"/>
                <a:t> (</a:t>
              </a:r>
              <a:r>
                <a:rPr lang="en-GB" sz="2700" b="0" i="0" u="none" kern="1200" dirty="0" err="1"/>
                <a:t>UniUD</a:t>
              </a:r>
              <a:r>
                <a:rPr lang="en-GB" sz="2700" b="0" i="0" u="none" kern="1200" dirty="0"/>
                <a:t>)</a:t>
              </a:r>
              <a:endParaRPr lang="en-GB" sz="2700" kern="1200" dirty="0"/>
            </a:p>
          </p:txBody>
        </p:sp>
      </p:grpSp>
      <p:sp>
        <p:nvSpPr>
          <p:cNvPr id="6" name="TextBox 5">
            <a:extLst>
              <a:ext uri="{FF2B5EF4-FFF2-40B4-BE49-F238E27FC236}">
                <a16:creationId xmlns:a16="http://schemas.microsoft.com/office/drawing/2014/main" id="{A4310E1D-98A5-1AAB-A37A-85FA0C6E1320}"/>
              </a:ext>
            </a:extLst>
          </p:cNvPr>
          <p:cNvSpPr txBox="1"/>
          <p:nvPr/>
        </p:nvSpPr>
        <p:spPr>
          <a:xfrm>
            <a:off x="428625" y="5743895"/>
            <a:ext cx="6893719" cy="327847"/>
          </a:xfrm>
          <a:prstGeom prst="rect">
            <a:avLst/>
          </a:prstGeom>
          <a:noFill/>
        </p:spPr>
        <p:txBody>
          <a:bodyPr wrap="square">
            <a:spAutoFit/>
          </a:bodyPr>
          <a:lstStyle/>
          <a:p>
            <a:pPr>
              <a:lnSpc>
                <a:spcPct val="115000"/>
              </a:lnSpc>
              <a:spcAft>
                <a:spcPts val="800"/>
              </a:spcAft>
            </a:pPr>
            <a:r>
              <a:rPr lang="it-IT" sz="1400" u="sng" kern="100" dirty="0">
                <a:effectLst/>
                <a:latin typeface="Aptos" panose="020B0004020202020204" pitchFamily="34" charset="0"/>
                <a:ea typeface="Aptos" panose="020B0004020202020204" pitchFamily="34" charset="0"/>
                <a:cs typeface="Arial" panose="020B0604020202020204" pitchFamily="34" charset="0"/>
              </a:rPr>
              <a:t>Autori</a:t>
            </a:r>
            <a:r>
              <a:rPr lang="it-IT" sz="1400" kern="100" dirty="0">
                <a:effectLst/>
                <a:latin typeface="Aptos" panose="020B0004020202020204" pitchFamily="34" charset="0"/>
                <a:ea typeface="Aptos" panose="020B0004020202020204" pitchFamily="34" charset="0"/>
                <a:cs typeface="Arial" panose="020B0604020202020204" pitchFamily="34" charset="0"/>
              </a:rPr>
              <a:t>: </a:t>
            </a:r>
            <a:r>
              <a:rPr lang="it-IT" sz="1400" b="1" kern="100" dirty="0">
                <a:effectLst/>
                <a:latin typeface="Aptos" panose="020B0004020202020204" pitchFamily="34" charset="0"/>
                <a:ea typeface="Aptos" panose="020B0004020202020204" pitchFamily="34" charset="0"/>
                <a:cs typeface="Arial" panose="020B0604020202020204" pitchFamily="34" charset="0"/>
              </a:rPr>
              <a:t>Danilo Catena</a:t>
            </a:r>
            <a:r>
              <a:rPr lang="it-IT" sz="1400" kern="100" dirty="0">
                <a:effectLst/>
                <a:latin typeface="Aptos" panose="020B0004020202020204" pitchFamily="34" charset="0"/>
                <a:ea typeface="Aptos" panose="020B0004020202020204" pitchFamily="34" charset="0"/>
                <a:cs typeface="Arial" panose="020B0604020202020204" pitchFamily="34" charset="0"/>
              </a:rPr>
              <a:t>, Marisa Michelini, Lorenzo Santi </a:t>
            </a:r>
            <a:endParaRPr lang="en-IT" sz="1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7" name="Immagine 1" descr="Immagine che contiene testo, diagramma, Carattere, schermata">
            <a:extLst>
              <a:ext uri="{FF2B5EF4-FFF2-40B4-BE49-F238E27FC236}">
                <a16:creationId xmlns:a16="http://schemas.microsoft.com/office/drawing/2014/main" id="{7A691349-F49A-747D-5C82-5ED07C1B2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2482118"/>
            <a:ext cx="4286250" cy="3191219"/>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0A3787EC-3FF9-BB16-26E3-B7467210F598}"/>
              </a:ext>
            </a:extLst>
          </p:cNvPr>
          <p:cNvSpPr txBox="1"/>
          <p:nvPr/>
        </p:nvSpPr>
        <p:spPr>
          <a:xfrm>
            <a:off x="5027814" y="1098062"/>
            <a:ext cx="6893719" cy="5693866"/>
          </a:xfrm>
          <a:prstGeom prst="rect">
            <a:avLst/>
          </a:prstGeom>
          <a:noFill/>
          <a:effectLst>
            <a:softEdge rad="12700"/>
          </a:effectLst>
        </p:spPr>
        <p:txBody>
          <a:bodyPr wrap="square">
            <a:spAutoFit/>
          </a:bodyPr>
          <a:lstStyle/>
          <a:p>
            <a:r>
              <a:rPr lang="en-GB" sz="1400" b="1" dirty="0" err="1"/>
              <a:t>Obiettivo</a:t>
            </a:r>
            <a:r>
              <a:rPr lang="en-GB" sz="1400" dirty="0"/>
              <a:t>: </a:t>
            </a:r>
            <a:r>
              <a:rPr lang="en-GB" sz="1400" dirty="0" err="1"/>
              <a:t>Analizzare</a:t>
            </a:r>
            <a:r>
              <a:rPr lang="en-GB" sz="1400" dirty="0"/>
              <a:t> le </a:t>
            </a:r>
            <a:r>
              <a:rPr lang="en-GB" sz="1400" dirty="0" err="1"/>
              <a:t>difficoltà</a:t>
            </a:r>
            <a:r>
              <a:rPr lang="en-GB" sz="1400" dirty="0"/>
              <a:t> di </a:t>
            </a:r>
            <a:r>
              <a:rPr lang="en-GB" sz="1400" dirty="0" err="1"/>
              <a:t>apprendimento</a:t>
            </a:r>
            <a:r>
              <a:rPr lang="en-GB" sz="1400" dirty="0"/>
              <a:t> </a:t>
            </a:r>
            <a:r>
              <a:rPr lang="en-GB" sz="1400" dirty="0" err="1"/>
              <a:t>degli</a:t>
            </a:r>
            <a:r>
              <a:rPr lang="en-GB" sz="1400" dirty="0"/>
              <a:t> </a:t>
            </a:r>
            <a:r>
              <a:rPr lang="en-GB" sz="1400" dirty="0" err="1"/>
              <a:t>studenti</a:t>
            </a:r>
            <a:r>
              <a:rPr lang="en-GB" sz="1400" dirty="0"/>
              <a:t> </a:t>
            </a:r>
            <a:r>
              <a:rPr lang="en-GB" sz="1400" dirty="0" err="1"/>
              <a:t>delle</a:t>
            </a:r>
            <a:r>
              <a:rPr lang="en-GB" sz="1400" dirty="0"/>
              <a:t> </a:t>
            </a:r>
            <a:r>
              <a:rPr lang="en-GB" sz="1400" dirty="0" err="1"/>
              <a:t>scuole</a:t>
            </a:r>
            <a:r>
              <a:rPr lang="en-GB" sz="1400" dirty="0"/>
              <a:t> </a:t>
            </a:r>
            <a:r>
              <a:rPr lang="en-GB" sz="1400" dirty="0" err="1"/>
              <a:t>secondarie</a:t>
            </a:r>
            <a:r>
              <a:rPr lang="en-GB" sz="1400" dirty="0"/>
              <a:t> </a:t>
            </a:r>
            <a:r>
              <a:rPr lang="en-GB" sz="1400" dirty="0" err="1"/>
              <a:t>sulle</a:t>
            </a:r>
            <a:r>
              <a:rPr lang="en-GB" sz="1400" dirty="0"/>
              <a:t> </a:t>
            </a:r>
            <a:r>
              <a:rPr lang="en-GB" sz="1400" dirty="0" err="1"/>
              <a:t>onde</a:t>
            </a:r>
            <a:r>
              <a:rPr lang="en-GB" sz="1400" dirty="0"/>
              <a:t> </a:t>
            </a:r>
            <a:r>
              <a:rPr lang="en-GB" sz="1400" dirty="0" err="1"/>
              <a:t>elettromagnetiche</a:t>
            </a:r>
            <a:r>
              <a:rPr lang="en-GB" sz="1400" dirty="0"/>
              <a:t> (EM).</a:t>
            </a:r>
          </a:p>
          <a:p>
            <a:endParaRPr lang="en-GB" sz="1400" b="1" dirty="0"/>
          </a:p>
          <a:p>
            <a:r>
              <a:rPr lang="en-GB" sz="1400" b="1" dirty="0" err="1"/>
              <a:t>Contesto</a:t>
            </a:r>
            <a:r>
              <a:rPr lang="en-GB" sz="1400" dirty="0"/>
              <a:t>: </a:t>
            </a:r>
            <a:r>
              <a:rPr lang="en-GB" sz="1400" dirty="0" err="1"/>
              <a:t>Parte</a:t>
            </a:r>
            <a:r>
              <a:rPr lang="en-GB" sz="1400" dirty="0"/>
              <a:t> di </a:t>
            </a:r>
            <a:r>
              <a:rPr lang="en-GB" sz="1400" dirty="0" err="1"/>
              <a:t>una</a:t>
            </a:r>
            <a:r>
              <a:rPr lang="en-GB" sz="1400" dirty="0"/>
              <a:t> </a:t>
            </a:r>
            <a:r>
              <a:rPr lang="en-GB" sz="1400" dirty="0" err="1"/>
              <a:t>ricerca</a:t>
            </a:r>
            <a:r>
              <a:rPr lang="en-GB" sz="1400" dirty="0"/>
              <a:t> </a:t>
            </a:r>
            <a:r>
              <a:rPr lang="en-GB" sz="1400" dirty="0" err="1"/>
              <a:t>dell’Unità</a:t>
            </a:r>
            <a:r>
              <a:rPr lang="en-GB" sz="1400" dirty="0"/>
              <a:t> di </a:t>
            </a:r>
            <a:r>
              <a:rPr lang="en-GB" sz="1400" dirty="0" err="1"/>
              <a:t>Ricerca</a:t>
            </a:r>
            <a:r>
              <a:rPr lang="en-GB" sz="1400" dirty="0"/>
              <a:t> in </a:t>
            </a:r>
            <a:r>
              <a:rPr lang="en-GB" sz="1400" dirty="0" err="1"/>
              <a:t>Didattica</a:t>
            </a:r>
            <a:r>
              <a:rPr lang="en-GB" sz="1400" dirty="0"/>
              <a:t> </a:t>
            </a:r>
            <a:r>
              <a:rPr lang="en-GB" sz="1400" dirty="0" err="1"/>
              <a:t>della</a:t>
            </a:r>
            <a:r>
              <a:rPr lang="en-GB" sz="1400" dirty="0"/>
              <a:t> </a:t>
            </a:r>
            <a:r>
              <a:rPr lang="en-GB" sz="1400" dirty="0" err="1"/>
              <a:t>Fisica</a:t>
            </a:r>
            <a:r>
              <a:rPr lang="en-GB" sz="1400" dirty="0"/>
              <a:t> (URDF) </a:t>
            </a:r>
            <a:r>
              <a:rPr lang="en-GB" sz="1400" dirty="0" err="1"/>
              <a:t>dell’Università</a:t>
            </a:r>
            <a:r>
              <a:rPr lang="en-GB" sz="1400" dirty="0"/>
              <a:t> di Udine.</a:t>
            </a:r>
          </a:p>
          <a:p>
            <a:endParaRPr lang="en-GB" sz="1400" dirty="0"/>
          </a:p>
          <a:p>
            <a:r>
              <a:rPr lang="en-GB" sz="1400" b="1" dirty="0" err="1"/>
              <a:t>Caratteristiche</a:t>
            </a:r>
            <a:r>
              <a:rPr lang="en-GB" sz="1400" b="1" dirty="0"/>
              <a:t> del </a:t>
            </a:r>
            <a:r>
              <a:rPr lang="en-GB" sz="1400" b="1" dirty="0" err="1"/>
              <a:t>questionario</a:t>
            </a:r>
            <a:r>
              <a:rPr lang="en-GB" sz="1400" dirty="0"/>
              <a:t>: </a:t>
            </a:r>
          </a:p>
          <a:p>
            <a:pPr marL="742950" lvl="1" indent="-285750">
              <a:buFont typeface="Arial" panose="020B0604020202020204" pitchFamily="34" charset="0"/>
              <a:buChar char="•"/>
            </a:pPr>
            <a:r>
              <a:rPr lang="en-GB" sz="1400" dirty="0" err="1"/>
              <a:t>Composto</a:t>
            </a:r>
            <a:r>
              <a:rPr lang="en-GB" sz="1400" dirty="0"/>
              <a:t> da </a:t>
            </a:r>
            <a:r>
              <a:rPr lang="en-GB" sz="1400" b="1" dirty="0"/>
              <a:t>6 </a:t>
            </a:r>
            <a:r>
              <a:rPr lang="en-GB" sz="1400" b="1" dirty="0" err="1"/>
              <a:t>quesiti</a:t>
            </a:r>
            <a:r>
              <a:rPr lang="en-GB" sz="1400" dirty="0"/>
              <a:t> </a:t>
            </a:r>
            <a:r>
              <a:rPr lang="en-GB" sz="1400" dirty="0" err="1"/>
              <a:t>su</a:t>
            </a:r>
            <a:r>
              <a:rPr lang="en-GB" sz="1400" dirty="0"/>
              <a:t> </a:t>
            </a:r>
            <a:r>
              <a:rPr lang="en-GB" sz="1400" dirty="0" err="1"/>
              <a:t>generazione</a:t>
            </a:r>
            <a:r>
              <a:rPr lang="en-GB" sz="1400" dirty="0"/>
              <a:t>, </a:t>
            </a:r>
            <a:r>
              <a:rPr lang="en-GB" sz="1400" dirty="0" err="1"/>
              <a:t>propagazione</a:t>
            </a:r>
            <a:r>
              <a:rPr lang="en-GB" sz="1400" dirty="0"/>
              <a:t> e </a:t>
            </a:r>
            <a:r>
              <a:rPr lang="en-GB" sz="1400" dirty="0" err="1"/>
              <a:t>ricezione</a:t>
            </a:r>
            <a:r>
              <a:rPr lang="en-GB" sz="1400" dirty="0"/>
              <a:t> </a:t>
            </a:r>
            <a:r>
              <a:rPr lang="en-GB" sz="1400" dirty="0" err="1"/>
              <a:t>delle</a:t>
            </a:r>
            <a:r>
              <a:rPr lang="en-GB" sz="1400" dirty="0"/>
              <a:t> </a:t>
            </a:r>
            <a:r>
              <a:rPr lang="en-GB" sz="1400" dirty="0" err="1"/>
              <a:t>onde</a:t>
            </a:r>
            <a:r>
              <a:rPr lang="en-GB" sz="1400" dirty="0"/>
              <a:t> EM.</a:t>
            </a:r>
          </a:p>
          <a:p>
            <a:pPr marL="742950" lvl="1" indent="-285750">
              <a:buFont typeface="Arial" panose="020B0604020202020204" pitchFamily="34" charset="0"/>
              <a:buChar char="•"/>
            </a:pPr>
            <a:r>
              <a:rPr lang="en-GB" sz="1400" dirty="0"/>
              <a:t>Due </a:t>
            </a:r>
            <a:r>
              <a:rPr lang="en-GB" sz="1400" dirty="0" err="1"/>
              <a:t>modalità</a:t>
            </a:r>
            <a:r>
              <a:rPr lang="en-GB" sz="1400" dirty="0"/>
              <a:t>: </a:t>
            </a:r>
            <a:r>
              <a:rPr lang="en-GB" sz="1400" b="1" dirty="0" err="1"/>
              <a:t>risposta</a:t>
            </a:r>
            <a:r>
              <a:rPr lang="en-GB" sz="1400" b="1" dirty="0"/>
              <a:t> </a:t>
            </a:r>
            <a:r>
              <a:rPr lang="en-GB" sz="1400" b="1" dirty="0" err="1"/>
              <a:t>aperta</a:t>
            </a:r>
            <a:r>
              <a:rPr lang="en-GB" sz="1400" dirty="0"/>
              <a:t> o </a:t>
            </a:r>
            <a:r>
              <a:rPr lang="en-GB" sz="1400" b="1" dirty="0" err="1"/>
              <a:t>risposta</a:t>
            </a:r>
            <a:r>
              <a:rPr lang="en-GB" sz="1400" b="1" dirty="0"/>
              <a:t> </a:t>
            </a:r>
            <a:r>
              <a:rPr lang="en-GB" sz="1400" b="1" dirty="0" err="1"/>
              <a:t>chiusa</a:t>
            </a:r>
            <a:r>
              <a:rPr lang="en-GB" sz="1400" dirty="0"/>
              <a:t> (con </a:t>
            </a:r>
            <a:r>
              <a:rPr lang="en-GB" sz="1400" dirty="0" err="1"/>
              <a:t>motivazione</a:t>
            </a:r>
            <a:r>
              <a:rPr lang="en-GB" sz="1400" dirty="0"/>
              <a:t>).</a:t>
            </a:r>
          </a:p>
          <a:p>
            <a:endParaRPr lang="en-GB" sz="1400" b="1" dirty="0"/>
          </a:p>
          <a:p>
            <a:r>
              <a:rPr lang="en-GB" sz="1400" b="1" dirty="0" err="1"/>
              <a:t>Analisi</a:t>
            </a:r>
            <a:r>
              <a:rPr lang="en-GB" sz="1400" b="1" dirty="0"/>
              <a:t> </a:t>
            </a:r>
            <a:r>
              <a:rPr lang="en-GB" sz="1400" b="1" dirty="0" err="1"/>
              <a:t>delle</a:t>
            </a:r>
            <a:r>
              <a:rPr lang="en-GB" sz="1400" b="1" dirty="0"/>
              <a:t> </a:t>
            </a:r>
            <a:r>
              <a:rPr lang="en-GB" sz="1400" b="1" dirty="0" err="1"/>
              <a:t>risposte</a:t>
            </a:r>
            <a:r>
              <a:rPr lang="en-GB" sz="1400" dirty="0"/>
              <a:t>: </a:t>
            </a:r>
          </a:p>
          <a:p>
            <a:pPr marL="742950" lvl="1" indent="-285750">
              <a:buFont typeface="Arial" panose="020B0604020202020204" pitchFamily="34" charset="0"/>
              <a:buChar char="•"/>
            </a:pPr>
            <a:r>
              <a:rPr lang="en-GB" sz="1400" dirty="0" err="1"/>
              <a:t>Categorizzazione</a:t>
            </a:r>
            <a:r>
              <a:rPr lang="en-GB" sz="1400" dirty="0"/>
              <a:t> </a:t>
            </a:r>
            <a:r>
              <a:rPr lang="en-GB" sz="1400" dirty="0" err="1"/>
              <a:t>qualitativa</a:t>
            </a:r>
            <a:r>
              <a:rPr lang="en-GB" sz="1400" dirty="0"/>
              <a:t> (es. </a:t>
            </a:r>
            <a:r>
              <a:rPr lang="en-GB" sz="1400" dirty="0" err="1"/>
              <a:t>analisi</a:t>
            </a:r>
            <a:r>
              <a:rPr lang="en-GB" sz="1400" dirty="0"/>
              <a:t> </a:t>
            </a:r>
            <a:r>
              <a:rPr lang="en-GB" sz="1400" dirty="0" err="1"/>
              <a:t>fenomenografica</a:t>
            </a:r>
            <a:r>
              <a:rPr lang="en-GB" sz="1400" dirty="0"/>
              <a:t>).</a:t>
            </a:r>
          </a:p>
          <a:p>
            <a:pPr marL="742950" lvl="1" indent="-285750">
              <a:buFont typeface="Arial" panose="020B0604020202020204" pitchFamily="34" charset="0"/>
              <a:buChar char="•"/>
            </a:pPr>
            <a:r>
              <a:rPr lang="en-GB" sz="1400" dirty="0" err="1"/>
              <a:t>Verifica</a:t>
            </a:r>
            <a:r>
              <a:rPr lang="en-GB" sz="1400" dirty="0"/>
              <a:t> </a:t>
            </a:r>
            <a:r>
              <a:rPr lang="en-GB" sz="1400" dirty="0" err="1"/>
              <a:t>coerenza</a:t>
            </a:r>
            <a:r>
              <a:rPr lang="en-GB" sz="1400" dirty="0"/>
              <a:t> </a:t>
            </a:r>
            <a:r>
              <a:rPr lang="en-GB" sz="1400" dirty="0" err="1"/>
              <a:t>tra</a:t>
            </a:r>
            <a:r>
              <a:rPr lang="en-GB" sz="1400" dirty="0"/>
              <a:t> </a:t>
            </a:r>
            <a:r>
              <a:rPr lang="en-GB" sz="1400" dirty="0" err="1"/>
              <a:t>opzione</a:t>
            </a:r>
            <a:r>
              <a:rPr lang="en-GB" sz="1400" dirty="0"/>
              <a:t> </a:t>
            </a:r>
            <a:r>
              <a:rPr lang="en-GB" sz="1400" dirty="0" err="1"/>
              <a:t>scelta</a:t>
            </a:r>
            <a:r>
              <a:rPr lang="en-GB" sz="1400" dirty="0"/>
              <a:t> e </a:t>
            </a:r>
            <a:r>
              <a:rPr lang="en-GB" sz="1400" dirty="0" err="1"/>
              <a:t>motivazione</a:t>
            </a:r>
            <a:r>
              <a:rPr lang="en-GB" sz="1400" dirty="0"/>
              <a:t>.</a:t>
            </a:r>
          </a:p>
          <a:p>
            <a:endParaRPr lang="en-GB" sz="1400" b="1" dirty="0"/>
          </a:p>
          <a:p>
            <a:r>
              <a:rPr lang="en-GB" sz="1400" b="1" dirty="0"/>
              <a:t>Campione</a:t>
            </a:r>
            <a:r>
              <a:rPr lang="en-GB" sz="1400" dirty="0"/>
              <a:t>: </a:t>
            </a:r>
          </a:p>
          <a:p>
            <a:pPr marL="742950" lvl="1" indent="-285750">
              <a:buFont typeface="Arial" panose="020B0604020202020204" pitchFamily="34" charset="0"/>
              <a:buChar char="•"/>
            </a:pPr>
            <a:r>
              <a:rPr lang="en-GB" sz="1400" b="1" dirty="0"/>
              <a:t>194 </a:t>
            </a:r>
            <a:r>
              <a:rPr lang="en-GB" sz="1400" b="1" dirty="0" err="1"/>
              <a:t>studenti</a:t>
            </a:r>
            <a:r>
              <a:rPr lang="en-GB" sz="1400" dirty="0"/>
              <a:t> (Treviso e San Donà di Piave) → </a:t>
            </a:r>
            <a:r>
              <a:rPr lang="en-GB" sz="1400" dirty="0" err="1"/>
              <a:t>analisi</a:t>
            </a:r>
            <a:r>
              <a:rPr lang="en-GB" sz="1400" dirty="0"/>
              <a:t> </a:t>
            </a:r>
            <a:r>
              <a:rPr lang="en-GB" sz="1400" dirty="0" err="1"/>
              <a:t>difficoltà</a:t>
            </a:r>
            <a:r>
              <a:rPr lang="en-GB" sz="1400" dirty="0"/>
              <a:t> post-</a:t>
            </a:r>
            <a:r>
              <a:rPr lang="en-GB" sz="1400" dirty="0" err="1"/>
              <a:t>corso</a:t>
            </a:r>
            <a:r>
              <a:rPr lang="en-GB" sz="1400" dirty="0"/>
              <a:t>.</a:t>
            </a:r>
          </a:p>
          <a:p>
            <a:pPr marL="742950" lvl="1" indent="-285750">
              <a:buFont typeface="Arial" panose="020B0604020202020204" pitchFamily="34" charset="0"/>
              <a:buChar char="•"/>
            </a:pPr>
            <a:r>
              <a:rPr lang="en-GB" sz="1400" b="1" dirty="0"/>
              <a:t>70 </a:t>
            </a:r>
            <a:r>
              <a:rPr lang="en-GB" sz="1400" b="1" dirty="0" err="1"/>
              <a:t>studenti</a:t>
            </a:r>
            <a:r>
              <a:rPr lang="en-GB" sz="1400" dirty="0"/>
              <a:t> (Trieste) → test in-out per </a:t>
            </a:r>
            <a:r>
              <a:rPr lang="en-GB" sz="1400" dirty="0" err="1"/>
              <a:t>valutare</a:t>
            </a:r>
            <a:r>
              <a:rPr lang="en-GB" sz="1400" dirty="0"/>
              <a:t> </a:t>
            </a:r>
            <a:r>
              <a:rPr lang="en-GB" sz="1400" dirty="0" err="1"/>
              <a:t>efficacia</a:t>
            </a:r>
            <a:r>
              <a:rPr lang="en-GB" sz="1400" dirty="0"/>
              <a:t> </a:t>
            </a:r>
            <a:r>
              <a:rPr lang="en-GB" sz="1400" dirty="0" err="1"/>
              <a:t>didattica</a:t>
            </a:r>
            <a:r>
              <a:rPr lang="en-GB" sz="1400" dirty="0"/>
              <a:t>.</a:t>
            </a:r>
          </a:p>
          <a:p>
            <a:endParaRPr lang="en-GB" sz="1400" b="1" dirty="0"/>
          </a:p>
          <a:p>
            <a:r>
              <a:rPr lang="en-GB" sz="1400" b="1" dirty="0" err="1"/>
              <a:t>Risultati</a:t>
            </a:r>
            <a:r>
              <a:rPr lang="en-GB" sz="1400" b="1" dirty="0"/>
              <a:t> </a:t>
            </a:r>
            <a:r>
              <a:rPr lang="en-GB" sz="1400" b="1" dirty="0" err="1"/>
              <a:t>preliminari</a:t>
            </a:r>
            <a:r>
              <a:rPr lang="en-GB" sz="1400" dirty="0"/>
              <a:t>: </a:t>
            </a:r>
          </a:p>
          <a:p>
            <a:pPr marL="742950" lvl="1" indent="-285750">
              <a:buFont typeface="Arial" panose="020B0604020202020204" pitchFamily="34" charset="0"/>
              <a:buChar char="•"/>
            </a:pPr>
            <a:r>
              <a:rPr lang="en-GB" sz="1400" dirty="0" err="1"/>
              <a:t>Difficoltà</a:t>
            </a:r>
            <a:r>
              <a:rPr lang="en-GB" sz="1400" dirty="0"/>
              <a:t> </a:t>
            </a:r>
            <a:r>
              <a:rPr lang="en-GB" sz="1400" dirty="0" err="1"/>
              <a:t>nell’identificazione</a:t>
            </a:r>
            <a:r>
              <a:rPr lang="en-GB" sz="1400" dirty="0"/>
              <a:t> </a:t>
            </a:r>
            <a:r>
              <a:rPr lang="en-GB" sz="1400" dirty="0" err="1"/>
              <a:t>delle</a:t>
            </a:r>
            <a:r>
              <a:rPr lang="en-GB" sz="1400" dirty="0"/>
              <a:t> </a:t>
            </a:r>
            <a:r>
              <a:rPr lang="en-GB" sz="1400" dirty="0" err="1"/>
              <a:t>relazioni</a:t>
            </a:r>
            <a:r>
              <a:rPr lang="en-GB" sz="1400" dirty="0"/>
              <a:t> </a:t>
            </a:r>
            <a:r>
              <a:rPr lang="en-GB" sz="1400" dirty="0" err="1"/>
              <a:t>tra</a:t>
            </a:r>
            <a:r>
              <a:rPr lang="en-GB" sz="1400" dirty="0"/>
              <a:t> </a:t>
            </a:r>
            <a:r>
              <a:rPr lang="en-GB" sz="1400" dirty="0" err="1"/>
              <a:t>velocità</a:t>
            </a:r>
            <a:r>
              <a:rPr lang="en-GB" sz="1400" dirty="0"/>
              <a:t> di </a:t>
            </a:r>
            <a:r>
              <a:rPr lang="en-GB" sz="1400" dirty="0" err="1"/>
              <a:t>propagazione</a:t>
            </a:r>
            <a:r>
              <a:rPr lang="en-GB" sz="1400" dirty="0"/>
              <a:t> e </a:t>
            </a:r>
            <a:r>
              <a:rPr lang="en-GB" sz="1400" dirty="0" err="1"/>
              <a:t>altre</a:t>
            </a:r>
            <a:r>
              <a:rPr lang="en-GB" sz="1400" dirty="0"/>
              <a:t> </a:t>
            </a:r>
            <a:r>
              <a:rPr lang="en-GB" sz="1400" dirty="0" err="1"/>
              <a:t>grandezze</a:t>
            </a:r>
            <a:r>
              <a:rPr lang="en-GB" sz="1400" dirty="0"/>
              <a:t>.</a:t>
            </a:r>
          </a:p>
          <a:p>
            <a:pPr marL="742950" lvl="1" indent="-285750">
              <a:buFont typeface="Arial" panose="020B0604020202020204" pitchFamily="34" charset="0"/>
              <a:buChar char="•"/>
            </a:pPr>
            <a:r>
              <a:rPr lang="en-GB" sz="1400" dirty="0" err="1"/>
              <a:t>Problemi</a:t>
            </a:r>
            <a:r>
              <a:rPr lang="en-GB" sz="1400" dirty="0"/>
              <a:t> </a:t>
            </a:r>
            <a:r>
              <a:rPr lang="en-GB" sz="1400" dirty="0" err="1"/>
              <a:t>nell’interpretazione</a:t>
            </a:r>
            <a:r>
              <a:rPr lang="en-GB" sz="1400" dirty="0"/>
              <a:t> </a:t>
            </a:r>
            <a:r>
              <a:rPr lang="en-GB" sz="1400" dirty="0" err="1"/>
              <a:t>delle</a:t>
            </a:r>
            <a:r>
              <a:rPr lang="en-GB" sz="1400" dirty="0"/>
              <a:t> </a:t>
            </a:r>
            <a:r>
              <a:rPr lang="en-GB" sz="1400" dirty="0" err="1"/>
              <a:t>rappresentazioni</a:t>
            </a:r>
            <a:r>
              <a:rPr lang="en-GB" sz="1400" dirty="0"/>
              <a:t> di </a:t>
            </a:r>
            <a:r>
              <a:rPr lang="en-GB" sz="1400" dirty="0" err="1"/>
              <a:t>onde</a:t>
            </a:r>
            <a:r>
              <a:rPr lang="en-GB" sz="1400" dirty="0"/>
              <a:t> </a:t>
            </a:r>
            <a:r>
              <a:rPr lang="en-GB" sz="1400" dirty="0" err="1"/>
              <a:t>piane</a:t>
            </a:r>
            <a:r>
              <a:rPr lang="en-GB" sz="1400" dirty="0"/>
              <a:t>.</a:t>
            </a:r>
          </a:p>
          <a:p>
            <a:endParaRPr lang="en-GB" sz="1400" b="1" dirty="0"/>
          </a:p>
          <a:p>
            <a:r>
              <a:rPr lang="en-GB" sz="1400" b="1" dirty="0" err="1"/>
              <a:t>Prossimi</a:t>
            </a:r>
            <a:r>
              <a:rPr lang="en-GB" sz="1400" b="1" dirty="0"/>
              <a:t> </a:t>
            </a:r>
            <a:r>
              <a:rPr lang="en-GB" sz="1400" b="1" dirty="0" err="1"/>
              <a:t>passi</a:t>
            </a:r>
            <a:r>
              <a:rPr lang="en-GB" sz="1400" dirty="0"/>
              <a:t>: </a:t>
            </a:r>
            <a:r>
              <a:rPr lang="en-GB" sz="1400" dirty="0" err="1"/>
              <a:t>Validazione</a:t>
            </a:r>
            <a:r>
              <a:rPr lang="en-GB" sz="1400" dirty="0"/>
              <a:t> del </a:t>
            </a:r>
            <a:r>
              <a:rPr lang="en-GB" sz="1400" dirty="0" err="1"/>
              <a:t>questionario</a:t>
            </a:r>
            <a:r>
              <a:rPr lang="en-GB" sz="1400" dirty="0"/>
              <a:t> e </a:t>
            </a:r>
            <a:r>
              <a:rPr lang="en-GB" sz="1400" dirty="0" err="1"/>
              <a:t>miglioramento</a:t>
            </a:r>
            <a:r>
              <a:rPr lang="en-GB" sz="1400" dirty="0"/>
              <a:t> </a:t>
            </a:r>
            <a:r>
              <a:rPr lang="en-GB" sz="1400" dirty="0" err="1"/>
              <a:t>della</a:t>
            </a:r>
            <a:r>
              <a:rPr lang="en-GB" sz="1400" dirty="0"/>
              <a:t> </a:t>
            </a:r>
            <a:r>
              <a:rPr lang="en-GB" sz="1400" dirty="0" err="1"/>
              <a:t>proposta</a:t>
            </a:r>
            <a:r>
              <a:rPr lang="en-GB" sz="1400" dirty="0"/>
              <a:t> </a:t>
            </a:r>
            <a:r>
              <a:rPr lang="en-GB" sz="1400" dirty="0" err="1"/>
              <a:t>didattica</a:t>
            </a:r>
            <a:r>
              <a:rPr lang="en-GB" sz="1400" dirty="0"/>
              <a:t>.</a:t>
            </a:r>
          </a:p>
        </p:txBody>
      </p:sp>
      <p:sp>
        <p:nvSpPr>
          <p:cNvPr id="11" name="TextBox 10">
            <a:extLst>
              <a:ext uri="{FF2B5EF4-FFF2-40B4-BE49-F238E27FC236}">
                <a16:creationId xmlns:a16="http://schemas.microsoft.com/office/drawing/2014/main" id="{47F2A55D-DC13-7AF8-1A4B-8574041F5F95}"/>
              </a:ext>
            </a:extLst>
          </p:cNvPr>
          <p:cNvSpPr txBox="1"/>
          <p:nvPr/>
        </p:nvSpPr>
        <p:spPr>
          <a:xfrm>
            <a:off x="3393280" y="140192"/>
            <a:ext cx="8336757" cy="830997"/>
          </a:xfrm>
          <a:prstGeom prst="rect">
            <a:avLst/>
          </a:prstGeom>
          <a:noFill/>
        </p:spPr>
        <p:txBody>
          <a:bodyPr wrap="square">
            <a:spAutoFit/>
          </a:bodyPr>
          <a:lstStyle/>
          <a:p>
            <a:r>
              <a:rPr lang="en-GB" sz="2400" b="1" dirty="0" err="1"/>
              <a:t>Indagine</a:t>
            </a:r>
            <a:r>
              <a:rPr lang="en-GB" sz="2400" b="1" dirty="0"/>
              <a:t> </a:t>
            </a:r>
            <a:r>
              <a:rPr lang="en-GB" sz="2400" b="1" dirty="0" err="1"/>
              <a:t>sulle</a:t>
            </a:r>
            <a:r>
              <a:rPr lang="en-GB" sz="2400" b="1" dirty="0"/>
              <a:t> </a:t>
            </a:r>
            <a:r>
              <a:rPr lang="en-GB" sz="2400" b="1" dirty="0" err="1"/>
              <a:t>difficoltà</a:t>
            </a:r>
            <a:r>
              <a:rPr lang="en-GB" sz="2400" b="1" dirty="0"/>
              <a:t> di </a:t>
            </a:r>
            <a:r>
              <a:rPr lang="en-GB" sz="2400" b="1" dirty="0" err="1"/>
              <a:t>apprendimento</a:t>
            </a:r>
            <a:r>
              <a:rPr lang="en-GB" sz="2400" b="1" dirty="0"/>
              <a:t> </a:t>
            </a:r>
            <a:r>
              <a:rPr lang="en-GB" sz="2400" b="1" dirty="0" err="1"/>
              <a:t>delle</a:t>
            </a:r>
            <a:r>
              <a:rPr lang="en-GB" sz="2400" b="1" dirty="0"/>
              <a:t> </a:t>
            </a:r>
            <a:r>
              <a:rPr lang="en-GB" sz="2400" b="1" dirty="0" err="1"/>
              <a:t>onde</a:t>
            </a:r>
            <a:r>
              <a:rPr lang="en-GB" sz="2400" b="1" dirty="0"/>
              <a:t> </a:t>
            </a:r>
            <a:r>
              <a:rPr lang="en-GB" sz="2400" b="1" dirty="0" err="1"/>
              <a:t>elettromagnetiche</a:t>
            </a:r>
            <a:endParaRPr lang="en-GB" sz="2400" b="1" dirty="0"/>
          </a:p>
        </p:txBody>
      </p:sp>
    </p:spTree>
    <p:extLst>
      <p:ext uri="{BB962C8B-B14F-4D97-AF65-F5344CB8AC3E}">
        <p14:creationId xmlns:p14="http://schemas.microsoft.com/office/powerpoint/2010/main" val="11652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8941DD-D38C-4A5F-BD83-B23142B9FA05}"/>
              </a:ext>
            </a:extLst>
          </p:cNvPr>
          <p:cNvGrpSpPr/>
          <p:nvPr/>
        </p:nvGrpSpPr>
        <p:grpSpPr>
          <a:xfrm>
            <a:off x="2037664" y="1181071"/>
            <a:ext cx="7462596" cy="4079697"/>
            <a:chOff x="3292892" y="100402"/>
            <a:chExt cx="2992840" cy="1795704"/>
          </a:xfrm>
        </p:grpSpPr>
        <p:sp>
          <p:nvSpPr>
            <p:cNvPr id="3" name="Rectangle 2">
              <a:extLst>
                <a:ext uri="{FF2B5EF4-FFF2-40B4-BE49-F238E27FC236}">
                  <a16:creationId xmlns:a16="http://schemas.microsoft.com/office/drawing/2014/main" id="{96DE1E3A-F5D5-B0DC-4460-B6009C9C97B9}"/>
                </a:ext>
              </a:extLst>
            </p:cNvPr>
            <p:cNvSpPr/>
            <p:nvPr/>
          </p:nvSpPr>
          <p:spPr>
            <a:xfrm>
              <a:off x="3292892" y="100402"/>
              <a:ext cx="2992840" cy="1795704"/>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IT" sz="4400"/>
            </a:p>
          </p:txBody>
        </p:sp>
        <p:sp>
          <p:nvSpPr>
            <p:cNvPr id="4" name="TextBox 3">
              <a:extLst>
                <a:ext uri="{FF2B5EF4-FFF2-40B4-BE49-F238E27FC236}">
                  <a16:creationId xmlns:a16="http://schemas.microsoft.com/office/drawing/2014/main" id="{720CF198-97E2-9D8A-4EE4-8C65A708DE97}"/>
                </a:ext>
              </a:extLst>
            </p:cNvPr>
            <p:cNvSpPr txBox="1"/>
            <p:nvPr/>
          </p:nvSpPr>
          <p:spPr>
            <a:xfrm>
              <a:off x="3292892" y="100402"/>
              <a:ext cx="2992840" cy="1795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5400" b="0" i="0" u="none" kern="1200" dirty="0" err="1"/>
                <a:t>Sostenibilità</a:t>
              </a:r>
              <a:r>
                <a:rPr lang="en-GB" sz="5400" b="0" i="0" u="none" kern="1200" dirty="0"/>
                <a:t> (</a:t>
              </a:r>
              <a:r>
                <a:rPr lang="en-GB" sz="5400" b="0" i="0" u="none" kern="1200" dirty="0" err="1"/>
                <a:t>UniTN</a:t>
              </a:r>
              <a:r>
                <a:rPr lang="en-GB" sz="5400" b="0" i="0" u="none" kern="1200" dirty="0"/>
                <a:t>)</a:t>
              </a:r>
              <a:endParaRPr lang="en-GB" sz="5400" kern="1200" dirty="0"/>
            </a:p>
          </p:txBody>
        </p:sp>
      </p:grpSp>
    </p:spTree>
    <p:extLst>
      <p:ext uri="{BB962C8B-B14F-4D97-AF65-F5344CB8AC3E}">
        <p14:creationId xmlns:p14="http://schemas.microsoft.com/office/powerpoint/2010/main" val="68086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5D881E-1422-F9F1-7EBD-9DB51837A66B}"/>
              </a:ext>
            </a:extLst>
          </p:cNvPr>
          <p:cNvGrpSpPr/>
          <p:nvPr/>
        </p:nvGrpSpPr>
        <p:grpSpPr>
          <a:xfrm>
            <a:off x="1099751" y="691979"/>
            <a:ext cx="9551772" cy="5474042"/>
            <a:chOff x="767" y="2195391"/>
            <a:chExt cx="2992840" cy="1795704"/>
          </a:xfrm>
        </p:grpSpPr>
        <p:sp>
          <p:nvSpPr>
            <p:cNvPr id="3" name="Rectangle 2">
              <a:extLst>
                <a:ext uri="{FF2B5EF4-FFF2-40B4-BE49-F238E27FC236}">
                  <a16:creationId xmlns:a16="http://schemas.microsoft.com/office/drawing/2014/main" id="{18388E55-9D40-7AA8-EF12-12836628D9B7}"/>
                </a:ext>
              </a:extLst>
            </p:cNvPr>
            <p:cNvSpPr/>
            <p:nvPr/>
          </p:nvSpPr>
          <p:spPr>
            <a:xfrm>
              <a:off x="767" y="2195391"/>
              <a:ext cx="2992840" cy="179570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IT" sz="5400"/>
            </a:p>
          </p:txBody>
        </p:sp>
        <p:sp>
          <p:nvSpPr>
            <p:cNvPr id="4" name="TextBox 3">
              <a:extLst>
                <a:ext uri="{FF2B5EF4-FFF2-40B4-BE49-F238E27FC236}">
                  <a16:creationId xmlns:a16="http://schemas.microsoft.com/office/drawing/2014/main" id="{D8777C40-0D16-14E3-DBB3-D93E16A21D87}"/>
                </a:ext>
              </a:extLst>
            </p:cNvPr>
            <p:cNvSpPr txBox="1"/>
            <p:nvPr/>
          </p:nvSpPr>
          <p:spPr>
            <a:xfrm>
              <a:off x="767" y="2195391"/>
              <a:ext cx="2992840" cy="1795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6600" b="0" i="0" u="none" kern="1200" dirty="0" err="1"/>
                <a:t>Cambiamenti</a:t>
              </a:r>
              <a:r>
                <a:rPr lang="en-GB" sz="6600" b="0" i="0" u="none" kern="1200" dirty="0"/>
                <a:t> </a:t>
              </a:r>
              <a:r>
                <a:rPr lang="en-GB" sz="6600" b="0" i="0" u="none" kern="1200" dirty="0" err="1"/>
                <a:t>Climatici</a:t>
              </a:r>
              <a:r>
                <a:rPr lang="en-GB" sz="6600" b="0" i="0" u="none" kern="1200" dirty="0"/>
                <a:t> e </a:t>
              </a:r>
              <a:r>
                <a:rPr lang="en-GB" sz="6600" b="0" i="0" u="none" kern="1200" dirty="0" err="1"/>
                <a:t>Ambiente</a:t>
              </a:r>
              <a:r>
                <a:rPr lang="en-GB" sz="6600" b="0" i="0" u="none" kern="1200" dirty="0"/>
                <a:t> (</a:t>
              </a:r>
              <a:r>
                <a:rPr lang="en-GB" sz="6600" b="0" i="0" u="none" kern="1200" dirty="0" err="1"/>
                <a:t>UniBO</a:t>
              </a:r>
              <a:r>
                <a:rPr lang="en-GB" sz="6600" b="0" i="0" u="none" kern="1200" dirty="0"/>
                <a:t>)</a:t>
              </a:r>
              <a:endParaRPr lang="en-GB" sz="6600" kern="1200" dirty="0"/>
            </a:p>
          </p:txBody>
        </p:sp>
      </p:grpSp>
    </p:spTree>
    <p:extLst>
      <p:ext uri="{BB962C8B-B14F-4D97-AF65-F5344CB8AC3E}">
        <p14:creationId xmlns:p14="http://schemas.microsoft.com/office/powerpoint/2010/main" val="11926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E5A47C-A72D-5646-A972-1B9E3C1D5242}"/>
              </a:ext>
            </a:extLst>
          </p:cNvPr>
          <p:cNvGrpSpPr/>
          <p:nvPr/>
        </p:nvGrpSpPr>
        <p:grpSpPr>
          <a:xfrm>
            <a:off x="857765" y="719781"/>
            <a:ext cx="10476470" cy="5418437"/>
            <a:chOff x="3292892" y="2195391"/>
            <a:chExt cx="2992840" cy="1795704"/>
          </a:xfrm>
        </p:grpSpPr>
        <p:sp>
          <p:nvSpPr>
            <p:cNvPr id="3" name="Rectangle 2">
              <a:extLst>
                <a:ext uri="{FF2B5EF4-FFF2-40B4-BE49-F238E27FC236}">
                  <a16:creationId xmlns:a16="http://schemas.microsoft.com/office/drawing/2014/main" id="{9CB13BFD-CE3C-81D2-6AEF-012FE7D99111}"/>
                </a:ext>
              </a:extLst>
            </p:cNvPr>
            <p:cNvSpPr/>
            <p:nvPr/>
          </p:nvSpPr>
          <p:spPr>
            <a:xfrm>
              <a:off x="3292892" y="2195391"/>
              <a:ext cx="2992840" cy="1795704"/>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IT" sz="4800"/>
            </a:p>
          </p:txBody>
        </p:sp>
        <p:sp>
          <p:nvSpPr>
            <p:cNvPr id="4" name="TextBox 3">
              <a:extLst>
                <a:ext uri="{FF2B5EF4-FFF2-40B4-BE49-F238E27FC236}">
                  <a16:creationId xmlns:a16="http://schemas.microsoft.com/office/drawing/2014/main" id="{E43412F4-1428-2C1F-1048-53234CC08207}"/>
                </a:ext>
              </a:extLst>
            </p:cNvPr>
            <p:cNvSpPr txBox="1"/>
            <p:nvPr/>
          </p:nvSpPr>
          <p:spPr>
            <a:xfrm>
              <a:off x="3292892" y="2195391"/>
              <a:ext cx="2992840" cy="1795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6000" b="0" i="0" u="none" kern="1200" dirty="0" err="1"/>
                <a:t>Intelligenza</a:t>
              </a:r>
              <a:r>
                <a:rPr lang="en-GB" sz="6000" b="0" i="0" u="none" kern="1200" dirty="0"/>
                <a:t> </a:t>
              </a:r>
              <a:r>
                <a:rPr lang="en-GB" sz="6000" b="0" i="0" u="none" kern="1200" dirty="0" err="1"/>
                <a:t>Artificiale</a:t>
              </a:r>
              <a:r>
                <a:rPr lang="en-GB" sz="6000" b="0" i="0" u="none" kern="1200" dirty="0"/>
                <a:t> (</a:t>
              </a:r>
              <a:r>
                <a:rPr lang="en-GB" sz="6000" b="0" i="0" u="none" kern="1200" dirty="0" err="1"/>
                <a:t>UniTN</a:t>
              </a:r>
              <a:r>
                <a:rPr lang="en-GB" sz="6000" b="0" i="0" u="none" kern="1200" dirty="0"/>
                <a:t>)</a:t>
              </a:r>
              <a:endParaRPr lang="en-GB" sz="6000" kern="1200" dirty="0"/>
            </a:p>
          </p:txBody>
        </p:sp>
      </p:grpSp>
    </p:spTree>
    <p:extLst>
      <p:ext uri="{BB962C8B-B14F-4D97-AF65-F5344CB8AC3E}">
        <p14:creationId xmlns:p14="http://schemas.microsoft.com/office/powerpoint/2010/main" val="265322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943BAD4-8180-A3B1-DCFC-3089C89798A3}"/>
              </a:ext>
            </a:extLst>
          </p:cNvPr>
          <p:cNvGrpSpPr/>
          <p:nvPr/>
        </p:nvGrpSpPr>
        <p:grpSpPr>
          <a:xfrm>
            <a:off x="803188" y="682711"/>
            <a:ext cx="10268463" cy="5492578"/>
            <a:chOff x="767" y="4290379"/>
            <a:chExt cx="2992840" cy="1795704"/>
          </a:xfrm>
        </p:grpSpPr>
        <p:sp>
          <p:nvSpPr>
            <p:cNvPr id="3" name="Rectangle 2">
              <a:extLst>
                <a:ext uri="{FF2B5EF4-FFF2-40B4-BE49-F238E27FC236}">
                  <a16:creationId xmlns:a16="http://schemas.microsoft.com/office/drawing/2014/main" id="{2C4F0E39-DBD9-B7EF-1959-20BE42F32613}"/>
                </a:ext>
              </a:extLst>
            </p:cNvPr>
            <p:cNvSpPr/>
            <p:nvPr/>
          </p:nvSpPr>
          <p:spPr>
            <a:xfrm>
              <a:off x="767" y="4290379"/>
              <a:ext cx="2992840" cy="1795704"/>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IT" sz="4800"/>
            </a:p>
          </p:txBody>
        </p:sp>
        <p:sp>
          <p:nvSpPr>
            <p:cNvPr id="4" name="TextBox 3">
              <a:extLst>
                <a:ext uri="{FF2B5EF4-FFF2-40B4-BE49-F238E27FC236}">
                  <a16:creationId xmlns:a16="http://schemas.microsoft.com/office/drawing/2014/main" id="{BB118297-8671-6AB0-5B61-30703E1DE754}"/>
                </a:ext>
              </a:extLst>
            </p:cNvPr>
            <p:cNvSpPr txBox="1"/>
            <p:nvPr/>
          </p:nvSpPr>
          <p:spPr>
            <a:xfrm>
              <a:off x="767" y="4290379"/>
              <a:ext cx="2992840" cy="1795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6000" b="0" i="0" u="none" kern="1200" dirty="0" err="1"/>
                <a:t>Onde</a:t>
              </a:r>
              <a:r>
                <a:rPr lang="en-GB" sz="6000" b="0" i="0" u="none" kern="1200" dirty="0"/>
                <a:t> e </a:t>
              </a:r>
              <a:r>
                <a:rPr lang="en-GB" sz="6000" b="0" i="0" u="none" kern="1200" dirty="0" err="1"/>
                <a:t>Didattica</a:t>
              </a:r>
              <a:r>
                <a:rPr lang="en-GB" sz="6000" b="0" i="0" u="none" kern="1200" dirty="0"/>
                <a:t> </a:t>
              </a:r>
              <a:r>
                <a:rPr lang="en-GB" sz="6000" b="0" i="0" u="none" kern="1200" dirty="0" err="1"/>
                <a:t>Universitaria</a:t>
              </a:r>
              <a:r>
                <a:rPr lang="en-GB" sz="6000" b="0" i="0" u="none" kern="1200" dirty="0"/>
                <a:t> (</a:t>
              </a:r>
              <a:r>
                <a:rPr lang="en-GB" sz="6000" b="0" i="0" u="none" kern="1200" dirty="0" err="1"/>
                <a:t>UniPI</a:t>
              </a:r>
              <a:r>
                <a:rPr lang="en-GB" sz="6000" b="0" i="0" u="none" kern="1200" dirty="0"/>
                <a:t>)</a:t>
              </a:r>
              <a:endParaRPr lang="en-GB" sz="6000" kern="1200" dirty="0"/>
            </a:p>
          </p:txBody>
        </p:sp>
      </p:grpSp>
    </p:spTree>
    <p:extLst>
      <p:ext uri="{BB962C8B-B14F-4D97-AF65-F5344CB8AC3E}">
        <p14:creationId xmlns:p14="http://schemas.microsoft.com/office/powerpoint/2010/main" val="224645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5710-3354-838C-120D-9DB328C96131}"/>
              </a:ext>
            </a:extLst>
          </p:cNvPr>
          <p:cNvSpPr>
            <a:spLocks noGrp="1"/>
          </p:cNvSpPr>
          <p:nvPr>
            <p:ph type="title"/>
          </p:nvPr>
        </p:nvSpPr>
        <p:spPr>
          <a:xfrm>
            <a:off x="1085603" y="-729488"/>
            <a:ext cx="9210304" cy="2852737"/>
          </a:xfrm>
        </p:spPr>
        <p:txBody>
          <a:bodyPr/>
          <a:lstStyle/>
          <a:p>
            <a:r>
              <a:rPr lang="en-IT" dirty="0"/>
              <a:t>E2: </a:t>
            </a:r>
            <a:r>
              <a:rPr lang="en-GB" b="0" i="0" u="none" dirty="0"/>
              <a:t>Metodi di </a:t>
            </a:r>
            <a:r>
              <a:rPr lang="en-GB" b="0" i="0" u="none" dirty="0" err="1"/>
              <a:t>formazione</a:t>
            </a:r>
            <a:r>
              <a:rPr lang="en-GB" b="0" i="0" u="none" dirty="0"/>
              <a:t> </a:t>
            </a:r>
            <a:r>
              <a:rPr lang="en-GB" b="0" i="0" u="none" dirty="0" err="1"/>
              <a:t>degli</a:t>
            </a:r>
            <a:r>
              <a:rPr lang="en-GB" b="0" i="0" u="none" dirty="0"/>
              <a:t> </a:t>
            </a:r>
            <a:r>
              <a:rPr lang="en-GB" b="0" i="0" u="none" dirty="0" err="1"/>
              <a:t>insegnanti</a:t>
            </a:r>
            <a:r>
              <a:rPr lang="en-GB" b="0" i="0" u="none" dirty="0"/>
              <a:t> in </a:t>
            </a:r>
            <a:r>
              <a:rPr lang="en-GB" b="0" i="0" u="none" dirty="0" err="1"/>
              <a:t>servizio</a:t>
            </a:r>
            <a:r>
              <a:rPr lang="en-IT" dirty="0"/>
              <a:t> </a:t>
            </a:r>
          </a:p>
        </p:txBody>
      </p:sp>
      <p:grpSp>
        <p:nvGrpSpPr>
          <p:cNvPr id="6" name="Gruppo 14">
            <a:extLst>
              <a:ext uri="{FF2B5EF4-FFF2-40B4-BE49-F238E27FC236}">
                <a16:creationId xmlns:a16="http://schemas.microsoft.com/office/drawing/2014/main" id="{F10E681B-9600-8B43-B037-9E911E3BB86D}"/>
              </a:ext>
            </a:extLst>
          </p:cNvPr>
          <p:cNvGrpSpPr/>
          <p:nvPr/>
        </p:nvGrpSpPr>
        <p:grpSpPr>
          <a:xfrm>
            <a:off x="819975" y="2373581"/>
            <a:ext cx="10356850" cy="3514724"/>
            <a:chOff x="5805345" y="3860145"/>
            <a:chExt cx="6386656" cy="1630836"/>
          </a:xfrm>
        </p:grpSpPr>
        <p:pic>
          <p:nvPicPr>
            <p:cNvPr id="7" name="Immagine 13">
              <a:extLst>
                <a:ext uri="{FF2B5EF4-FFF2-40B4-BE49-F238E27FC236}">
                  <a16:creationId xmlns:a16="http://schemas.microsoft.com/office/drawing/2014/main" id="{2E2EDC99-364C-71D4-0972-A83398D13F6D}"/>
                </a:ext>
              </a:extLst>
            </p:cNvPr>
            <p:cNvPicPr>
              <a:picLocks noChangeAspect="1"/>
            </p:cNvPicPr>
            <p:nvPr/>
          </p:nvPicPr>
          <p:blipFill>
            <a:blip r:embed="rId2"/>
            <a:stretch>
              <a:fillRect/>
            </a:stretch>
          </p:blipFill>
          <p:spPr>
            <a:xfrm>
              <a:off x="5805345" y="3860145"/>
              <a:ext cx="6386656" cy="1630836"/>
            </a:xfrm>
            <a:prstGeom prst="rect">
              <a:avLst/>
            </a:prstGeom>
          </p:spPr>
        </p:pic>
        <p:sp>
          <p:nvSpPr>
            <p:cNvPr id="8" name="CasellaDiTesto 12">
              <a:extLst>
                <a:ext uri="{FF2B5EF4-FFF2-40B4-BE49-F238E27FC236}">
                  <a16:creationId xmlns:a16="http://schemas.microsoft.com/office/drawing/2014/main" id="{5EF07C8B-5C09-5D35-FF5E-719743ED9A57}"/>
                </a:ext>
              </a:extLst>
            </p:cNvPr>
            <p:cNvSpPr txBox="1"/>
            <p:nvPr/>
          </p:nvSpPr>
          <p:spPr>
            <a:xfrm>
              <a:off x="9240401" y="4753673"/>
              <a:ext cx="2906567" cy="27256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srgbClr val="5B9BD5">
                      <a:lumMod val="50000"/>
                    </a:srgbClr>
                  </a:solidFill>
                  <a:effectLst/>
                  <a:uLnTx/>
                  <a:uFillTx/>
                  <a:latin typeface="Arial"/>
                  <a:ea typeface="+mn-ea"/>
                  <a:cs typeface="Arial"/>
                  <a:sym typeface="Arial"/>
                </a:rPr>
                <a:t>Krakow</a:t>
              </a:r>
              <a:r>
                <a:rPr kumimoji="0" lang="it-IT" sz="1600" b="1" i="0" u="none" strike="noStrike" kern="1200" cap="none" spc="0" normalizeH="0" baseline="0" noProof="0" dirty="0">
                  <a:ln>
                    <a:noFill/>
                  </a:ln>
                  <a:solidFill>
                    <a:srgbClr val="5B9BD5">
                      <a:lumMod val="50000"/>
                    </a:srgbClr>
                  </a:solidFill>
                  <a:effectLst/>
                  <a:uLnTx/>
                  <a:uFillTx/>
                  <a:latin typeface="Arial"/>
                  <a:ea typeface="+mn-ea"/>
                  <a:cs typeface="Arial"/>
                  <a:sym typeface="Arial"/>
                </a:rPr>
                <a:t>, 26-30 August 2024</a:t>
              </a:r>
            </a:p>
          </p:txBody>
        </p:sp>
      </p:grpSp>
      <p:sp>
        <p:nvSpPr>
          <p:cNvPr id="3" name="TextBox 2">
            <a:extLst>
              <a:ext uri="{FF2B5EF4-FFF2-40B4-BE49-F238E27FC236}">
                <a16:creationId xmlns:a16="http://schemas.microsoft.com/office/drawing/2014/main" id="{719E0112-189E-0663-ADD3-ED435E507717}"/>
              </a:ext>
            </a:extLst>
          </p:cNvPr>
          <p:cNvSpPr txBox="1"/>
          <p:nvPr/>
        </p:nvSpPr>
        <p:spPr>
          <a:xfrm>
            <a:off x="6287870" y="6189047"/>
            <a:ext cx="5832879" cy="400110"/>
          </a:xfrm>
          <a:prstGeom prst="rect">
            <a:avLst/>
          </a:prstGeom>
          <a:noFill/>
        </p:spPr>
        <p:txBody>
          <a:bodyPr wrap="none" rtlCol="0">
            <a:spAutoFit/>
          </a:bodyPr>
          <a:lstStyle/>
          <a:p>
            <a:r>
              <a:rPr lang="en-IT" sz="2000" dirty="0">
                <a:latin typeface="Abadi" panose="020B0604020104020204" pitchFamily="34" charset="0"/>
              </a:rPr>
              <a:t>Responsabile del workshop: Marilù Chiofalo (UniPi)</a:t>
            </a:r>
          </a:p>
        </p:txBody>
      </p:sp>
    </p:spTree>
    <p:extLst>
      <p:ext uri="{BB962C8B-B14F-4D97-AF65-F5344CB8AC3E}">
        <p14:creationId xmlns:p14="http://schemas.microsoft.com/office/powerpoint/2010/main" val="219992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841F18F-55DB-AC82-A17D-715F0CCD3751}"/>
              </a:ext>
            </a:extLst>
          </p:cNvPr>
          <p:cNvSpPr txBox="1"/>
          <p:nvPr/>
        </p:nvSpPr>
        <p:spPr>
          <a:xfrm>
            <a:off x="364218" y="212059"/>
            <a:ext cx="11508695" cy="646331"/>
          </a:xfrm>
          <a:prstGeom prst="rect">
            <a:avLst/>
          </a:prstGeom>
          <a:solidFill>
            <a:schemeClr val="accent1"/>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WORKSHOP ORGANIZATION</a:t>
            </a:r>
          </a:p>
        </p:txBody>
      </p:sp>
      <p:grpSp>
        <p:nvGrpSpPr>
          <p:cNvPr id="23" name="Gruppo 22">
            <a:extLst>
              <a:ext uri="{FF2B5EF4-FFF2-40B4-BE49-F238E27FC236}">
                <a16:creationId xmlns:a16="http://schemas.microsoft.com/office/drawing/2014/main" id="{B43B1CE4-1FE9-06F5-4D90-5A18805366B8}"/>
              </a:ext>
            </a:extLst>
          </p:cNvPr>
          <p:cNvGrpSpPr/>
          <p:nvPr/>
        </p:nvGrpSpPr>
        <p:grpSpPr>
          <a:xfrm>
            <a:off x="1135856" y="1322698"/>
            <a:ext cx="11222832" cy="914400"/>
            <a:chOff x="1135856" y="1322698"/>
            <a:chExt cx="11222832" cy="914400"/>
          </a:xfrm>
        </p:grpSpPr>
        <p:sp>
          <p:nvSpPr>
            <p:cNvPr id="5" name="CasellaDiTesto 4">
              <a:extLst>
                <a:ext uri="{FF2B5EF4-FFF2-40B4-BE49-F238E27FC236}">
                  <a16:creationId xmlns:a16="http://schemas.microsoft.com/office/drawing/2014/main" id="{DB3010F5-CCF0-367E-191B-1A92B4F1F26E}"/>
                </a:ext>
              </a:extLst>
            </p:cNvPr>
            <p:cNvSpPr txBox="1"/>
            <p:nvPr/>
          </p:nvSpPr>
          <p:spPr>
            <a:xfrm>
              <a:off x="2194696" y="1723134"/>
              <a:ext cx="10163992"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rPr>
                <a:t>Cook up the idea (proponents): motivations, RQ, method, setting</a:t>
              </a:r>
              <a:endParaRPr kumimoji="0" lang="it-IT" sz="2200" b="1" i="0" u="none" strike="noStrike" kern="1200" cap="none" spc="0" normalizeH="0" baseline="0" noProof="0" dirty="0">
                <a:ln>
                  <a:noFill/>
                </a:ln>
                <a:effectLst/>
                <a:uLnTx/>
                <a:uFillTx/>
                <a:latin typeface="Abadi" panose="020B0604020104020204" pitchFamily="34" charset="0"/>
                <a:cs typeface="Arial" panose="020B0604020202020204" pitchFamily="34" charset="0"/>
              </a:endParaRPr>
            </a:p>
          </p:txBody>
        </p:sp>
        <p:pic>
          <p:nvPicPr>
            <p:cNvPr id="19" name="Elemento grafico 18" descr="Tacchino cotto contorno">
              <a:extLst>
                <a:ext uri="{FF2B5EF4-FFF2-40B4-BE49-F238E27FC236}">
                  <a16:creationId xmlns:a16="http://schemas.microsoft.com/office/drawing/2014/main" id="{1D015F88-A480-6431-5E2B-A31B7841BD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5856" y="1322698"/>
              <a:ext cx="914400" cy="914400"/>
            </a:xfrm>
            <a:prstGeom prst="rect">
              <a:avLst/>
            </a:prstGeom>
          </p:spPr>
        </p:pic>
      </p:grpSp>
      <p:grpSp>
        <p:nvGrpSpPr>
          <p:cNvPr id="24" name="Gruppo 23">
            <a:extLst>
              <a:ext uri="{FF2B5EF4-FFF2-40B4-BE49-F238E27FC236}">
                <a16:creationId xmlns:a16="http://schemas.microsoft.com/office/drawing/2014/main" id="{26FA494E-17C8-6900-9BA5-3CC2A45E4D00}"/>
              </a:ext>
            </a:extLst>
          </p:cNvPr>
          <p:cNvGrpSpPr/>
          <p:nvPr/>
        </p:nvGrpSpPr>
        <p:grpSpPr>
          <a:xfrm>
            <a:off x="1135856" y="2342054"/>
            <a:ext cx="6589216" cy="914400"/>
            <a:chOff x="1135856" y="2342054"/>
            <a:chExt cx="6589216" cy="914400"/>
          </a:xfrm>
        </p:grpSpPr>
        <p:pic>
          <p:nvPicPr>
            <p:cNvPr id="21" name="Elemento grafico 20" descr="Libro aperto contorno">
              <a:extLst>
                <a:ext uri="{FF2B5EF4-FFF2-40B4-BE49-F238E27FC236}">
                  <a16:creationId xmlns:a16="http://schemas.microsoft.com/office/drawing/2014/main" id="{EFC25164-D72F-1F44-5919-6B6DE4BBF7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5856" y="2342054"/>
              <a:ext cx="914400" cy="914400"/>
            </a:xfrm>
            <a:prstGeom prst="rect">
              <a:avLst/>
            </a:prstGeom>
          </p:spPr>
        </p:pic>
        <p:sp>
          <p:nvSpPr>
            <p:cNvPr id="22" name="CasellaDiTesto 21">
              <a:extLst>
                <a:ext uri="{FF2B5EF4-FFF2-40B4-BE49-F238E27FC236}">
                  <a16:creationId xmlns:a16="http://schemas.microsoft.com/office/drawing/2014/main" id="{2DBC24FA-1B07-001E-FAD5-A3B31327F4AB}"/>
                </a:ext>
              </a:extLst>
            </p:cNvPr>
            <p:cNvSpPr txBox="1"/>
            <p:nvPr/>
          </p:nvSpPr>
          <p:spPr>
            <a:xfrm>
              <a:off x="2194695" y="2568421"/>
              <a:ext cx="5530377"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rPr>
                <a:t>Abstract writeup and submission</a:t>
              </a:r>
              <a:endParaRPr kumimoji="0" lang="it-IT" sz="2200" b="1" i="0" u="none" strike="noStrike" kern="1200" cap="none" spc="0" normalizeH="0" baseline="0" noProof="0" dirty="0">
                <a:ln>
                  <a:noFill/>
                </a:ln>
                <a:effectLst/>
                <a:uLnTx/>
                <a:uFillTx/>
                <a:latin typeface="Abadi" panose="020B0604020104020204" pitchFamily="34" charset="0"/>
                <a:cs typeface="Arial" panose="020B0604020202020204" pitchFamily="34" charset="0"/>
              </a:endParaRPr>
            </a:p>
          </p:txBody>
        </p:sp>
      </p:grpSp>
      <p:grpSp>
        <p:nvGrpSpPr>
          <p:cNvPr id="33" name="Gruppo 32">
            <a:extLst>
              <a:ext uri="{FF2B5EF4-FFF2-40B4-BE49-F238E27FC236}">
                <a16:creationId xmlns:a16="http://schemas.microsoft.com/office/drawing/2014/main" id="{92837885-51BF-B00C-5AC5-BFC57861EC4F}"/>
              </a:ext>
            </a:extLst>
          </p:cNvPr>
          <p:cNvGrpSpPr/>
          <p:nvPr/>
        </p:nvGrpSpPr>
        <p:grpSpPr>
          <a:xfrm>
            <a:off x="364218" y="3236250"/>
            <a:ext cx="10265682" cy="934604"/>
            <a:chOff x="364218" y="3236250"/>
            <a:chExt cx="10265682" cy="934604"/>
          </a:xfrm>
        </p:grpSpPr>
        <p:pic>
          <p:nvPicPr>
            <p:cNvPr id="15" name="Elemento grafico 14" descr="Connessioni con riempimento a tinta unita">
              <a:extLst>
                <a:ext uri="{FF2B5EF4-FFF2-40B4-BE49-F238E27FC236}">
                  <a16:creationId xmlns:a16="http://schemas.microsoft.com/office/drawing/2014/main" id="{C0A08D7E-830C-3038-5851-F4CA6BC8DD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15500" y="3236250"/>
              <a:ext cx="914400" cy="914400"/>
            </a:xfrm>
            <a:prstGeom prst="rect">
              <a:avLst/>
            </a:prstGeom>
          </p:spPr>
        </p:pic>
        <p:grpSp>
          <p:nvGrpSpPr>
            <p:cNvPr id="32" name="Gruppo 31">
              <a:extLst>
                <a:ext uri="{FF2B5EF4-FFF2-40B4-BE49-F238E27FC236}">
                  <a16:creationId xmlns:a16="http://schemas.microsoft.com/office/drawing/2014/main" id="{6D0D6BD1-4AEE-6BC8-600C-59265A408A09}"/>
                </a:ext>
              </a:extLst>
            </p:cNvPr>
            <p:cNvGrpSpPr/>
            <p:nvPr/>
          </p:nvGrpSpPr>
          <p:grpSpPr>
            <a:xfrm>
              <a:off x="364218" y="3236250"/>
              <a:ext cx="10265682" cy="934604"/>
              <a:chOff x="364218" y="3236250"/>
              <a:chExt cx="10265682" cy="934604"/>
            </a:xfrm>
          </p:grpSpPr>
          <p:pic>
            <p:nvPicPr>
              <p:cNvPr id="28" name="Elemento grafico 27" descr="Posta elettronica contorno">
                <a:extLst>
                  <a:ext uri="{FF2B5EF4-FFF2-40B4-BE49-F238E27FC236}">
                    <a16:creationId xmlns:a16="http://schemas.microsoft.com/office/drawing/2014/main" id="{D46A9632-DC2C-CD43-845B-FF338555BD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4218" y="3236250"/>
                <a:ext cx="914400" cy="914400"/>
              </a:xfrm>
              <a:prstGeom prst="rect">
                <a:avLst/>
              </a:prstGeom>
            </p:spPr>
          </p:pic>
          <p:pic>
            <p:nvPicPr>
              <p:cNvPr id="30" name="Elemento grafico 29" descr="Marketing contorno">
                <a:extLst>
                  <a:ext uri="{FF2B5EF4-FFF2-40B4-BE49-F238E27FC236}">
                    <a16:creationId xmlns:a16="http://schemas.microsoft.com/office/drawing/2014/main" id="{CE5B6EAE-D4FF-9954-4531-06DB6535CC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5856" y="3256454"/>
                <a:ext cx="914400" cy="914400"/>
              </a:xfrm>
              <a:prstGeom prst="rect">
                <a:avLst/>
              </a:prstGeom>
            </p:spPr>
          </p:pic>
          <p:sp>
            <p:nvSpPr>
              <p:cNvPr id="31" name="CasellaDiTesto 30">
                <a:extLst>
                  <a:ext uri="{FF2B5EF4-FFF2-40B4-BE49-F238E27FC236}">
                    <a16:creationId xmlns:a16="http://schemas.microsoft.com/office/drawing/2014/main" id="{B81CA578-AC32-A08B-9BD8-ABA3598DF66F}"/>
                  </a:ext>
                </a:extLst>
              </p:cNvPr>
              <p:cNvSpPr txBox="1"/>
              <p:nvPr/>
            </p:nvSpPr>
            <p:spPr>
              <a:xfrm>
                <a:off x="2194694" y="3462618"/>
                <a:ext cx="843520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rPr>
                  <a:t>Call for contributions within GIREP/PLS/other networks </a:t>
                </a:r>
                <a:endParaRPr kumimoji="0" lang="it-IT" sz="2200" b="1" i="0" u="none" strike="noStrike" kern="1200" cap="none" spc="0" normalizeH="0" baseline="0" noProof="0" dirty="0">
                  <a:ln>
                    <a:noFill/>
                  </a:ln>
                  <a:effectLst/>
                  <a:uLnTx/>
                  <a:uFillTx/>
                  <a:latin typeface="Abadi" panose="020B0604020104020204" pitchFamily="34" charset="0"/>
                  <a:cs typeface="Arial" panose="020B0604020202020204" pitchFamily="34" charset="0"/>
                </a:endParaRPr>
              </a:p>
            </p:txBody>
          </p:sp>
        </p:grpSp>
      </p:grpSp>
      <p:grpSp>
        <p:nvGrpSpPr>
          <p:cNvPr id="35" name="Gruppo 34">
            <a:extLst>
              <a:ext uri="{FF2B5EF4-FFF2-40B4-BE49-F238E27FC236}">
                <a16:creationId xmlns:a16="http://schemas.microsoft.com/office/drawing/2014/main" id="{5FBF55C1-CE7F-D9AF-FE3A-C9C29105E02D}"/>
              </a:ext>
            </a:extLst>
          </p:cNvPr>
          <p:cNvGrpSpPr/>
          <p:nvPr/>
        </p:nvGrpSpPr>
        <p:grpSpPr>
          <a:xfrm>
            <a:off x="996496" y="4254024"/>
            <a:ext cx="10547804" cy="1739484"/>
            <a:chOff x="996496" y="4254024"/>
            <a:chExt cx="10547804" cy="1739484"/>
          </a:xfrm>
        </p:grpSpPr>
        <p:pic>
          <p:nvPicPr>
            <p:cNvPr id="9" name="Elemento grafico 8" descr="Gruppo di persone contorno">
              <a:extLst>
                <a:ext uri="{FF2B5EF4-FFF2-40B4-BE49-F238E27FC236}">
                  <a16:creationId xmlns:a16="http://schemas.microsoft.com/office/drawing/2014/main" id="{2B9B2BB9-6A02-347E-E17D-72BEF151F00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29900" y="4613960"/>
              <a:ext cx="914400" cy="914400"/>
            </a:xfrm>
            <a:prstGeom prst="rect">
              <a:avLst/>
            </a:prstGeom>
          </p:spPr>
        </p:pic>
        <p:pic>
          <p:nvPicPr>
            <p:cNvPr id="13" name="Elemento grafico 12" descr="Brindisi con riempimento a tinta unita">
              <a:extLst>
                <a:ext uri="{FF2B5EF4-FFF2-40B4-BE49-F238E27FC236}">
                  <a16:creationId xmlns:a16="http://schemas.microsoft.com/office/drawing/2014/main" id="{AAF142DD-2AE0-8AE5-1C07-D56D0A7D3D4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96496" y="4522807"/>
              <a:ext cx="906366" cy="914400"/>
            </a:xfrm>
            <a:prstGeom prst="rect">
              <a:avLst/>
            </a:prstGeom>
          </p:spPr>
        </p:pic>
        <p:pic>
          <p:nvPicPr>
            <p:cNvPr id="17" name="Elemento grafico 16" descr="Diapason con riempimento a tinta unita">
              <a:extLst>
                <a:ext uri="{FF2B5EF4-FFF2-40B4-BE49-F238E27FC236}">
                  <a16:creationId xmlns:a16="http://schemas.microsoft.com/office/drawing/2014/main" id="{59897BAC-85A0-20E7-8717-A9C4F024887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74226" y="5294595"/>
              <a:ext cx="692772" cy="698913"/>
            </a:xfrm>
            <a:prstGeom prst="rect">
              <a:avLst/>
            </a:prstGeom>
          </p:spPr>
        </p:pic>
        <p:sp>
          <p:nvSpPr>
            <p:cNvPr id="34" name="CasellaDiTesto 33">
              <a:extLst>
                <a:ext uri="{FF2B5EF4-FFF2-40B4-BE49-F238E27FC236}">
                  <a16:creationId xmlns:a16="http://schemas.microsoft.com/office/drawing/2014/main" id="{27685021-D1D7-B593-3285-238379D11AB1}"/>
                </a:ext>
              </a:extLst>
            </p:cNvPr>
            <p:cNvSpPr txBox="1"/>
            <p:nvPr/>
          </p:nvSpPr>
          <p:spPr>
            <a:xfrm>
              <a:off x="2194695" y="4254024"/>
              <a:ext cx="8506644"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00" cap="none" spc="0" normalizeH="0" baseline="0" noProof="0" dirty="0">
                  <a:ln>
                    <a:noFill/>
                  </a:ln>
                  <a:effectLst/>
                  <a:uLnTx/>
                  <a:uFillTx/>
                  <a:latin typeface="Abadi" panose="020B0604020104020204" pitchFamily="34" charset="0"/>
                  <a:cs typeface="Arial" panose="020B0604020202020204" pitchFamily="34" charset="0"/>
                </a:rPr>
                <a:t>Sharing ideas among proponents and contributors: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00" cap="none" spc="0" normalizeH="0" baseline="0" noProof="0" dirty="0">
                  <a:ln>
                    <a:noFill/>
                  </a:ln>
                  <a:effectLst/>
                  <a:uLnTx/>
                  <a:uFillTx/>
                  <a:latin typeface="Abadi" panose="020B0604020104020204" pitchFamily="34" charset="0"/>
                  <a:cs typeface="Arial" panose="020B0604020202020204" pitchFamily="34" charset="0"/>
                </a:rPr>
                <a:t> identification of the dimensions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00" cap="none" spc="0" normalizeH="0" baseline="0" noProof="0" dirty="0">
                  <a:ln>
                    <a:noFill/>
                  </a:ln>
                  <a:effectLst/>
                  <a:uLnTx/>
                  <a:uFillTx/>
                  <a:latin typeface="Abadi" panose="020B0604020104020204" pitchFamily="34" charset="0"/>
                  <a:cs typeface="Arial" panose="020B0604020202020204" pitchFamily="34" charset="0"/>
                </a:rPr>
                <a:t>match-making contributions-dimensions (just for guidance)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00" cap="none" spc="0" normalizeH="0" baseline="0" noProof="0" dirty="0">
                  <a:ln>
                    <a:noFill/>
                  </a:ln>
                  <a:effectLst/>
                  <a:uLnTx/>
                  <a:uFillTx/>
                  <a:latin typeface="Abadi" panose="020B0604020104020204" pitchFamily="34" charset="0"/>
                  <a:cs typeface="Arial" panose="020B0604020202020204" pitchFamily="34" charset="0"/>
                </a:rPr>
                <a:t>fine-tuning</a:t>
              </a:r>
              <a:endParaRPr kumimoji="0" lang="it-IT" sz="2200" b="1" i="0" u="none" strike="noStrike" kern="1200" cap="none" spc="0" normalizeH="0" baseline="0" noProof="0" dirty="0">
                <a:ln>
                  <a:noFill/>
                </a:ln>
                <a:effectLst/>
                <a:uLnTx/>
                <a:uFillTx/>
                <a:latin typeface="Abadi" panose="020B0604020104020204" pitchFamily="34" charset="0"/>
                <a:cs typeface="Arial" panose="020B0604020202020204" pitchFamily="34" charset="0"/>
              </a:endParaRPr>
            </a:p>
          </p:txBody>
        </p:sp>
      </p:grpSp>
      <p:grpSp>
        <p:nvGrpSpPr>
          <p:cNvPr id="39" name="Gruppo 38">
            <a:extLst>
              <a:ext uri="{FF2B5EF4-FFF2-40B4-BE49-F238E27FC236}">
                <a16:creationId xmlns:a16="http://schemas.microsoft.com/office/drawing/2014/main" id="{EA178982-F64A-C419-61C5-A87B8B60CC04}"/>
              </a:ext>
            </a:extLst>
          </p:cNvPr>
          <p:cNvGrpSpPr/>
          <p:nvPr/>
        </p:nvGrpSpPr>
        <p:grpSpPr>
          <a:xfrm>
            <a:off x="988462" y="5711941"/>
            <a:ext cx="9712877" cy="1006407"/>
            <a:chOff x="988462" y="5711941"/>
            <a:chExt cx="9712877" cy="1006407"/>
          </a:xfrm>
        </p:grpSpPr>
        <p:pic>
          <p:nvPicPr>
            <p:cNvPr id="11" name="Elemento grafico 10" descr="Porta aperta contorno">
              <a:extLst>
                <a:ext uri="{FF2B5EF4-FFF2-40B4-BE49-F238E27FC236}">
                  <a16:creationId xmlns:a16="http://schemas.microsoft.com/office/drawing/2014/main" id="{402E92B6-C494-34DE-5051-0441CE06914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786939" y="5803948"/>
              <a:ext cx="914400" cy="914400"/>
            </a:xfrm>
            <a:prstGeom prst="rect">
              <a:avLst/>
            </a:prstGeom>
          </p:spPr>
        </p:pic>
        <p:sp>
          <p:nvSpPr>
            <p:cNvPr id="36" name="CasellaDiTesto 35">
              <a:extLst>
                <a:ext uri="{FF2B5EF4-FFF2-40B4-BE49-F238E27FC236}">
                  <a16:creationId xmlns:a16="http://schemas.microsoft.com/office/drawing/2014/main" id="{16A6F282-3606-657D-E1CD-BC3F1C2B6046}"/>
                </a:ext>
              </a:extLst>
            </p:cNvPr>
            <p:cNvSpPr txBox="1"/>
            <p:nvPr/>
          </p:nvSpPr>
          <p:spPr>
            <a:xfrm>
              <a:off x="2194694" y="6091627"/>
              <a:ext cx="843520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rPr>
                <a:t>Workshop realization and Opening for a position paper </a:t>
              </a:r>
              <a:endParaRPr kumimoji="0" lang="it-IT" sz="2200" b="1" i="0" u="none" strike="noStrike" kern="1200" cap="none" spc="0" normalizeH="0" baseline="0" noProof="0" dirty="0">
                <a:ln>
                  <a:noFill/>
                </a:ln>
                <a:effectLst/>
                <a:uLnTx/>
                <a:uFillTx/>
                <a:latin typeface="Abadi" panose="020B0604020104020204" pitchFamily="34" charset="0"/>
                <a:cs typeface="Arial" panose="020B0604020202020204" pitchFamily="34" charset="0"/>
              </a:endParaRPr>
            </a:p>
          </p:txBody>
        </p:sp>
        <p:pic>
          <p:nvPicPr>
            <p:cNvPr id="38" name="Elemento grafico 37" descr="Riunione contorno">
              <a:extLst>
                <a:ext uri="{FF2B5EF4-FFF2-40B4-BE49-F238E27FC236}">
                  <a16:creationId xmlns:a16="http://schemas.microsoft.com/office/drawing/2014/main" id="{5860BA48-45DD-6E25-4439-30F81B1C104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88462" y="5711941"/>
              <a:ext cx="914400" cy="914400"/>
            </a:xfrm>
            <a:prstGeom prst="rect">
              <a:avLst/>
            </a:prstGeom>
          </p:spPr>
        </p:pic>
      </p:grpSp>
    </p:spTree>
    <p:extLst>
      <p:ext uri="{BB962C8B-B14F-4D97-AF65-F5344CB8AC3E}">
        <p14:creationId xmlns:p14="http://schemas.microsoft.com/office/powerpoint/2010/main" val="319972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481390C-94BF-D22C-F948-9996DC911B39}"/>
              </a:ext>
            </a:extLst>
          </p:cNvPr>
          <p:cNvSpPr txBox="1"/>
          <p:nvPr/>
        </p:nvSpPr>
        <p:spPr>
          <a:xfrm>
            <a:off x="0" y="707105"/>
            <a:ext cx="11258826" cy="4810035"/>
          </a:xfrm>
          <a:prstGeom prst="rect">
            <a:avLst/>
          </a:prstGeom>
          <a:noFill/>
        </p:spPr>
        <p:txBody>
          <a:bodyPr wrap="square">
            <a:spAutoFit/>
          </a:bodyPr>
          <a:lstStyle/>
          <a:p>
            <a:pPr marL="1021080" marR="0" lvl="0" indent="-342900" algn="l" defTabSz="914400" rtl="0" eaLnBrk="1" fontAlgn="auto" latinLnBrk="0" hangingPunct="1">
              <a:lnSpc>
                <a:spcPct val="107000"/>
              </a:lnSpc>
              <a:spcBef>
                <a:spcPts val="0"/>
              </a:spcBef>
              <a:spcAft>
                <a:spcPts val="0"/>
              </a:spcAft>
              <a:buClrTx/>
              <a:buSzTx/>
              <a:buFontTx/>
              <a:buAutoNum type="arabicParenBoth"/>
              <a:tabLst/>
              <a:defRPr/>
            </a:pPr>
            <a:r>
              <a:rPr kumimoji="0" lang="en-US" sz="28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rPr>
              <a:t> </a:t>
            </a:r>
            <a:r>
              <a:rPr kumimoji="0" lang="en-US" sz="32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rPr>
              <a:t>Which needs do teachers express and perceive (R1)? </a:t>
            </a:r>
          </a:p>
          <a:p>
            <a:pPr marL="1021080" marR="0" lvl="0" indent="-342900" algn="l" defTabSz="914400" rtl="0" eaLnBrk="1" fontAlgn="auto" latinLnBrk="0" hangingPunct="1">
              <a:lnSpc>
                <a:spcPct val="107000"/>
              </a:lnSpc>
              <a:spcBef>
                <a:spcPts val="0"/>
              </a:spcBef>
              <a:spcAft>
                <a:spcPts val="0"/>
              </a:spcAft>
              <a:buClrTx/>
              <a:buSzTx/>
              <a:buFontTx/>
              <a:buAutoNum type="arabicParenBoth"/>
              <a:tabLst/>
              <a:defRPr/>
            </a:pPr>
            <a:endParaRPr kumimoji="0" lang="it-IT" sz="32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endParaRPr>
          </a:p>
          <a:p>
            <a:pPr marL="678180" marR="0" lvl="0" indent="0" algn="l"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rPr>
              <a:t>(2) Which strategies, methods, and activities should we focus on, in which context (individual, local/regional, national) (R2)? </a:t>
            </a:r>
          </a:p>
          <a:p>
            <a:pPr marL="678180" marR="0" lvl="0" indent="0" algn="l" defTabSz="914400" rtl="0" eaLnBrk="1" fontAlgn="auto" latinLnBrk="0" hangingPunct="1">
              <a:lnSpc>
                <a:spcPct val="107000"/>
              </a:lnSpc>
              <a:spcBef>
                <a:spcPts val="0"/>
              </a:spcBef>
              <a:spcAft>
                <a:spcPts val="0"/>
              </a:spcAft>
              <a:buClrTx/>
              <a:buSzTx/>
              <a:buFontTx/>
              <a:buNone/>
              <a:tabLst/>
              <a:defRPr/>
            </a:pPr>
            <a:endParaRPr kumimoji="0" lang="it-IT" sz="32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endParaRPr>
          </a:p>
          <a:p>
            <a:pPr marL="67818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rPr>
              <a:t>(3) Which challenges for the teacher, which role and commitment with which temporal continuity and impact for professional development (R3)? </a:t>
            </a:r>
            <a:endParaRPr kumimoji="0" lang="it-IT" sz="3200" b="1" i="0" u="none" strike="noStrike" kern="100" cap="none" spc="0" normalizeH="0" baseline="0" noProof="0" dirty="0">
              <a:ln>
                <a:noFill/>
              </a:ln>
              <a:effectLst/>
              <a:uLnTx/>
              <a:uFillTx/>
              <a:latin typeface="Abadi" panose="020B0604020104020204" pitchFamily="34" charset="0"/>
              <a:ea typeface="Aptos" panose="020B00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40CBE40-2DE1-8586-0887-FA34EEA533EA}"/>
              </a:ext>
            </a:extLst>
          </p:cNvPr>
          <p:cNvSpPr txBox="1"/>
          <p:nvPr/>
        </p:nvSpPr>
        <p:spPr>
          <a:xfrm>
            <a:off x="404012" y="5796952"/>
            <a:ext cx="11407881" cy="707886"/>
          </a:xfrm>
          <a:prstGeom prst="rect">
            <a:avLst/>
          </a:prstGeom>
          <a:solidFill>
            <a:schemeClr val="accent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RESEARCH QUESTIONS</a:t>
            </a:r>
            <a:endParaRPr kumimoji="0" lang="it-IT"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2" name="Graphic 1" descr="Classroom">
            <a:extLst>
              <a:ext uri="{FF2B5EF4-FFF2-40B4-BE49-F238E27FC236}">
                <a16:creationId xmlns:a16="http://schemas.microsoft.com/office/drawing/2014/main" id="{950B3F83-06B1-A817-7528-E276B3DCEF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9414" y="827872"/>
            <a:ext cx="4829174" cy="4829174"/>
          </a:xfrm>
          <a:prstGeom prst="rect">
            <a:avLst/>
          </a:prstGeom>
        </p:spPr>
      </p:pic>
    </p:spTree>
    <p:extLst>
      <p:ext uri="{BB962C8B-B14F-4D97-AF65-F5344CB8AC3E}">
        <p14:creationId xmlns:p14="http://schemas.microsoft.com/office/powerpoint/2010/main" val="325323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73F09FE-F7EF-2E5B-FDED-B3F3C076D777}"/>
              </a:ext>
            </a:extLst>
          </p:cNvPr>
          <p:cNvGraphicFramePr/>
          <p:nvPr>
            <p:extLst>
              <p:ext uri="{D42A27DB-BD31-4B8C-83A1-F6EECF244321}">
                <p14:modId xmlns:p14="http://schemas.microsoft.com/office/powerpoint/2010/main" val="73245933"/>
              </p:ext>
            </p:extLst>
          </p:nvPr>
        </p:nvGraphicFramePr>
        <p:xfrm>
          <a:off x="-1080655" y="225631"/>
          <a:ext cx="10521537" cy="606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assroom">
            <a:extLst>
              <a:ext uri="{FF2B5EF4-FFF2-40B4-BE49-F238E27FC236}">
                <a16:creationId xmlns:a16="http://schemas.microsoft.com/office/drawing/2014/main" id="{4C6AC39A-A30E-0A38-9F81-D3C537587C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5186" y="1035843"/>
            <a:ext cx="4786313" cy="4786313"/>
          </a:xfrm>
          <a:prstGeom prst="rect">
            <a:avLst/>
          </a:prstGeom>
        </p:spPr>
      </p:pic>
    </p:spTree>
    <p:extLst>
      <p:ext uri="{BB962C8B-B14F-4D97-AF65-F5344CB8AC3E}">
        <p14:creationId xmlns:p14="http://schemas.microsoft.com/office/powerpoint/2010/main" val="145456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82DD0C-FD1B-FDDC-826B-C8B0B297A107}"/>
              </a:ext>
            </a:extLst>
          </p:cNvPr>
          <p:cNvSpPr txBox="1"/>
          <p:nvPr/>
        </p:nvSpPr>
        <p:spPr>
          <a:xfrm>
            <a:off x="2601245" y="938632"/>
            <a:ext cx="9215867" cy="5194948"/>
          </a:xfrm>
          <a:prstGeom prst="rect">
            <a:avLst/>
          </a:prstGeom>
          <a:noFill/>
        </p:spPr>
        <p:txBody>
          <a:bodyPr wrap="square">
            <a:spAutoFit/>
          </a:bodyPr>
          <a:lstStyle/>
          <a:p>
            <a:pPr>
              <a:lnSpc>
                <a:spcPct val="150000"/>
              </a:lnSpc>
            </a:pPr>
            <a:r>
              <a:rPr lang="en-GB" sz="2800" b="1" u="sng" dirty="0" err="1">
                <a:latin typeface="Abadi" panose="020B0604020104020204" pitchFamily="34" charset="0"/>
              </a:rPr>
              <a:t>Spazio</a:t>
            </a:r>
            <a:r>
              <a:rPr lang="en-GB" sz="2800" b="1" u="sng" dirty="0">
                <a:latin typeface="Abadi" panose="020B0604020104020204" pitchFamily="34" charset="0"/>
              </a:rPr>
              <a:t> </a:t>
            </a:r>
            <a:r>
              <a:rPr lang="en-GB" sz="2800" b="1" u="sng" dirty="0" err="1">
                <a:latin typeface="Abadi" panose="020B0604020104020204" pitchFamily="34" charset="0"/>
              </a:rPr>
              <a:t>fisico</a:t>
            </a:r>
            <a:r>
              <a:rPr lang="en-GB" sz="2800" b="1" u="sng" dirty="0">
                <a:latin typeface="Abadi" panose="020B0604020104020204" pitchFamily="34" charset="0"/>
              </a:rPr>
              <a:t> o </a:t>
            </a:r>
            <a:r>
              <a:rPr lang="en-GB" sz="2800" b="1" u="sng" dirty="0" err="1">
                <a:latin typeface="Abadi" panose="020B0604020104020204" pitchFamily="34" charset="0"/>
              </a:rPr>
              <a:t>virtuale</a:t>
            </a:r>
            <a:r>
              <a:rPr lang="en-GB" sz="2800" u="sng" dirty="0">
                <a:latin typeface="Abadi" panose="020B0604020104020204" pitchFamily="34" charset="0"/>
              </a:rPr>
              <a:t> </a:t>
            </a:r>
            <a:r>
              <a:rPr lang="en-GB" sz="2800" dirty="0">
                <a:latin typeface="Abadi" panose="020B0604020104020204" pitchFamily="34" charset="0"/>
              </a:rPr>
              <a:t>per </a:t>
            </a:r>
            <a:r>
              <a:rPr lang="en-GB" sz="2800" dirty="0" err="1">
                <a:latin typeface="Abadi" panose="020B0604020104020204" pitchFamily="34" charset="0"/>
              </a:rPr>
              <a:t>esperimenti</a:t>
            </a:r>
            <a:r>
              <a:rPr lang="en-GB" sz="2800" dirty="0">
                <a:latin typeface="Abadi" panose="020B0604020104020204" pitchFamily="34" charset="0"/>
              </a:rPr>
              <a:t>, </a:t>
            </a:r>
            <a:r>
              <a:rPr lang="en-GB" sz="2800" dirty="0" err="1">
                <a:latin typeface="Abadi" panose="020B0604020104020204" pitchFamily="34" charset="0"/>
              </a:rPr>
              <a:t>ricerca</a:t>
            </a:r>
            <a:r>
              <a:rPr lang="en-GB" sz="2800" dirty="0">
                <a:latin typeface="Abadi" panose="020B0604020104020204" pitchFamily="34" charset="0"/>
              </a:rPr>
              <a:t> e </a:t>
            </a:r>
            <a:r>
              <a:rPr lang="en-GB" sz="2800" dirty="0" err="1">
                <a:latin typeface="Abadi" panose="020B0604020104020204" pitchFamily="34" charset="0"/>
              </a:rPr>
              <a:t>didattica</a:t>
            </a:r>
            <a:r>
              <a:rPr lang="en-GB" sz="2800" dirty="0">
                <a:latin typeface="Abadi" panose="020B0604020104020204" pitchFamily="34" charset="0"/>
              </a:rPr>
              <a:t>.</a:t>
            </a:r>
          </a:p>
          <a:p>
            <a:pPr>
              <a:lnSpc>
                <a:spcPct val="150000"/>
              </a:lnSpc>
            </a:pPr>
            <a:r>
              <a:rPr lang="en-GB" sz="2800" b="1" u="sng" dirty="0" err="1">
                <a:latin typeface="Abadi" panose="020B0604020104020204" pitchFamily="34" charset="0"/>
              </a:rPr>
              <a:t>Favorisce</a:t>
            </a:r>
            <a:r>
              <a:rPr lang="en-GB" sz="2800" dirty="0">
                <a:latin typeface="Abadi" panose="020B0604020104020204" pitchFamily="34" charset="0"/>
              </a:rPr>
              <a:t> </a:t>
            </a:r>
            <a:r>
              <a:rPr lang="en-GB" sz="2800" dirty="0" err="1">
                <a:latin typeface="Abadi" panose="020B0604020104020204" pitchFamily="34" charset="0"/>
              </a:rPr>
              <a:t>abilità</a:t>
            </a:r>
            <a:r>
              <a:rPr lang="en-GB" sz="2800" dirty="0">
                <a:latin typeface="Abadi" panose="020B0604020104020204" pitchFamily="34" charset="0"/>
              </a:rPr>
              <a:t> </a:t>
            </a:r>
            <a:r>
              <a:rPr lang="en-GB" sz="2800" dirty="0" err="1">
                <a:latin typeface="Abadi" panose="020B0604020104020204" pitchFamily="34" charset="0"/>
              </a:rPr>
              <a:t>pratiche</a:t>
            </a:r>
            <a:r>
              <a:rPr lang="en-GB" sz="2800" dirty="0">
                <a:latin typeface="Abadi" panose="020B0604020104020204" pitchFamily="34" charset="0"/>
              </a:rPr>
              <a:t>, </a:t>
            </a:r>
            <a:r>
              <a:rPr lang="en-GB" sz="2800" dirty="0" err="1">
                <a:latin typeface="Abadi" panose="020B0604020104020204" pitchFamily="34" charset="0"/>
              </a:rPr>
              <a:t>critiche</a:t>
            </a:r>
            <a:r>
              <a:rPr lang="en-GB" sz="2800" dirty="0">
                <a:latin typeface="Abadi" panose="020B0604020104020204" pitchFamily="34" charset="0"/>
              </a:rPr>
              <a:t> e di problem-solving.</a:t>
            </a:r>
          </a:p>
          <a:p>
            <a:pPr>
              <a:lnSpc>
                <a:spcPct val="150000"/>
              </a:lnSpc>
            </a:pPr>
            <a:r>
              <a:rPr lang="en-GB" sz="2800" b="1" u="sng" dirty="0" err="1">
                <a:latin typeface="Abadi" panose="020B0604020104020204" pitchFamily="34" charset="0"/>
              </a:rPr>
              <a:t>Stimola</a:t>
            </a:r>
            <a:r>
              <a:rPr lang="en-GB" sz="2800" dirty="0">
                <a:latin typeface="Abadi" panose="020B0604020104020204" pitchFamily="34" charset="0"/>
              </a:rPr>
              <a:t> </a:t>
            </a:r>
            <a:r>
              <a:rPr lang="en-GB" sz="2800" dirty="0" err="1">
                <a:latin typeface="Abadi" panose="020B0604020104020204" pitchFamily="34" charset="0"/>
              </a:rPr>
              <a:t>apprendimento</a:t>
            </a:r>
            <a:r>
              <a:rPr lang="en-GB" sz="2800" dirty="0">
                <a:latin typeface="Abadi" panose="020B0604020104020204" pitchFamily="34" charset="0"/>
              </a:rPr>
              <a:t> </a:t>
            </a:r>
            <a:r>
              <a:rPr lang="en-GB" sz="2800" dirty="0" err="1">
                <a:latin typeface="Abadi" panose="020B0604020104020204" pitchFamily="34" charset="0"/>
              </a:rPr>
              <a:t>attivo</a:t>
            </a:r>
            <a:r>
              <a:rPr lang="en-GB" sz="2800" dirty="0">
                <a:latin typeface="Abadi" panose="020B0604020104020204" pitchFamily="34" charset="0"/>
              </a:rPr>
              <a:t> e </a:t>
            </a:r>
            <a:r>
              <a:rPr lang="en-GB" sz="2800" dirty="0" err="1">
                <a:latin typeface="Abadi" panose="020B0604020104020204" pitchFamily="34" charset="0"/>
              </a:rPr>
              <a:t>motivazione</a:t>
            </a:r>
            <a:r>
              <a:rPr lang="en-GB" sz="2800" dirty="0">
                <a:latin typeface="Abadi" panose="020B0604020104020204" pitchFamily="34" charset="0"/>
              </a:rPr>
              <a:t>.</a:t>
            </a:r>
          </a:p>
          <a:p>
            <a:pPr>
              <a:lnSpc>
                <a:spcPct val="150000"/>
              </a:lnSpc>
            </a:pPr>
            <a:r>
              <a:rPr lang="en-GB" sz="2800" b="1" u="sng" dirty="0" err="1">
                <a:latin typeface="Abadi" panose="020B0604020104020204" pitchFamily="34" charset="0"/>
              </a:rPr>
              <a:t>Innovazione</a:t>
            </a:r>
            <a:r>
              <a:rPr lang="en-GB" sz="2800" dirty="0">
                <a:latin typeface="Abadi" panose="020B0604020104020204" pitchFamily="34" charset="0"/>
              </a:rPr>
              <a:t>: </a:t>
            </a:r>
            <a:r>
              <a:rPr lang="en-GB" sz="2800" dirty="0" err="1">
                <a:latin typeface="Abadi" panose="020B0604020104020204" pitchFamily="34" charset="0"/>
              </a:rPr>
              <a:t>uso</a:t>
            </a:r>
            <a:r>
              <a:rPr lang="en-GB" sz="2800" dirty="0">
                <a:latin typeface="Abadi" panose="020B0604020104020204" pitchFamily="34" charset="0"/>
              </a:rPr>
              <a:t> di </a:t>
            </a:r>
            <a:r>
              <a:rPr lang="en-GB" sz="2800" dirty="0" err="1">
                <a:latin typeface="Abadi" panose="020B0604020104020204" pitchFamily="34" charset="0"/>
              </a:rPr>
              <a:t>tecnologie</a:t>
            </a:r>
            <a:r>
              <a:rPr lang="en-GB" sz="2800" dirty="0">
                <a:latin typeface="Abadi" panose="020B0604020104020204" pitchFamily="34" charset="0"/>
              </a:rPr>
              <a:t> </a:t>
            </a:r>
            <a:r>
              <a:rPr lang="en-GB" sz="2800" dirty="0" err="1">
                <a:latin typeface="Abadi" panose="020B0604020104020204" pitchFamily="34" charset="0"/>
              </a:rPr>
              <a:t>digitali</a:t>
            </a:r>
            <a:r>
              <a:rPr lang="en-GB" sz="2800" dirty="0">
                <a:latin typeface="Abadi" panose="020B0604020104020204" pitchFamily="34" charset="0"/>
              </a:rPr>
              <a:t> e smartphone per </a:t>
            </a:r>
            <a:r>
              <a:rPr lang="en-GB" sz="2800" dirty="0" err="1">
                <a:latin typeface="Abadi" panose="020B0604020104020204" pitchFamily="34" charset="0"/>
              </a:rPr>
              <a:t>esperimenti</a:t>
            </a:r>
            <a:r>
              <a:rPr lang="en-GB" sz="2800" dirty="0">
                <a:latin typeface="Abadi" panose="020B0604020104020204" pitchFamily="34" charset="0"/>
              </a:rPr>
              <a:t> </a:t>
            </a:r>
            <a:r>
              <a:rPr lang="en-GB" sz="2800" dirty="0" err="1">
                <a:latin typeface="Abadi" panose="020B0604020104020204" pitchFamily="34" charset="0"/>
              </a:rPr>
              <a:t>ovunque</a:t>
            </a:r>
            <a:r>
              <a:rPr lang="en-GB" sz="2800" dirty="0">
                <a:latin typeface="Abadi" panose="020B0604020104020204" pitchFamily="34" charset="0"/>
              </a:rPr>
              <a:t>.</a:t>
            </a:r>
          </a:p>
          <a:p>
            <a:pPr>
              <a:lnSpc>
                <a:spcPct val="150000"/>
              </a:lnSpc>
            </a:pPr>
            <a:r>
              <a:rPr lang="en-GB" sz="2800" b="1" u="sng" dirty="0" err="1">
                <a:latin typeface="Abadi" panose="020B0604020104020204" pitchFamily="34" charset="0"/>
              </a:rPr>
              <a:t>Supporto</a:t>
            </a:r>
            <a:r>
              <a:rPr lang="en-GB" sz="2800" b="1" u="sng" dirty="0">
                <a:latin typeface="Abadi" panose="020B0604020104020204" pitchFamily="34" charset="0"/>
              </a:rPr>
              <a:t> ai </a:t>
            </a:r>
            <a:r>
              <a:rPr lang="en-GB" sz="2800" b="1" u="sng" dirty="0" err="1">
                <a:latin typeface="Abadi" panose="020B0604020104020204" pitchFamily="34" charset="0"/>
              </a:rPr>
              <a:t>docenti</a:t>
            </a:r>
            <a:r>
              <a:rPr lang="en-GB" sz="2800" dirty="0">
                <a:latin typeface="Abadi" panose="020B0604020104020204" pitchFamily="34" charset="0"/>
              </a:rPr>
              <a:t>: </a:t>
            </a:r>
            <a:r>
              <a:rPr lang="en-GB" sz="2800" dirty="0" err="1">
                <a:latin typeface="Abadi" panose="020B0604020104020204" pitchFamily="34" charset="0"/>
              </a:rPr>
              <a:t>strategie</a:t>
            </a:r>
            <a:r>
              <a:rPr lang="en-GB" sz="2800" dirty="0">
                <a:latin typeface="Abadi" panose="020B0604020104020204" pitchFamily="34" charset="0"/>
              </a:rPr>
              <a:t> </a:t>
            </a:r>
            <a:r>
              <a:rPr lang="en-GB" sz="2800" dirty="0" err="1">
                <a:latin typeface="Abadi" panose="020B0604020104020204" pitchFamily="34" charset="0"/>
              </a:rPr>
              <a:t>didattiche</a:t>
            </a:r>
            <a:r>
              <a:rPr lang="en-GB" sz="2800" dirty="0">
                <a:latin typeface="Abadi" panose="020B0604020104020204" pitchFamily="34" charset="0"/>
              </a:rPr>
              <a:t> e </a:t>
            </a:r>
            <a:r>
              <a:rPr lang="en-GB" sz="2800" dirty="0" err="1">
                <a:latin typeface="Abadi" panose="020B0604020104020204" pitchFamily="34" charset="0"/>
              </a:rPr>
              <a:t>strumenti</a:t>
            </a:r>
            <a:r>
              <a:rPr lang="en-GB" sz="2800" dirty="0">
                <a:latin typeface="Abadi" panose="020B0604020104020204" pitchFamily="34" charset="0"/>
              </a:rPr>
              <a:t> di </a:t>
            </a:r>
            <a:r>
              <a:rPr lang="en-GB" sz="2800" dirty="0" err="1">
                <a:latin typeface="Abadi" panose="020B0604020104020204" pitchFamily="34" charset="0"/>
              </a:rPr>
              <a:t>valutazione</a:t>
            </a:r>
            <a:r>
              <a:rPr lang="en-GB" sz="2800" dirty="0">
                <a:latin typeface="Abadi" panose="020B0604020104020204" pitchFamily="34" charset="0"/>
              </a:rPr>
              <a:t>.</a:t>
            </a:r>
          </a:p>
          <a:p>
            <a:pPr>
              <a:lnSpc>
                <a:spcPct val="150000"/>
              </a:lnSpc>
            </a:pPr>
            <a:r>
              <a:rPr lang="en-GB" sz="2800" b="1" u="sng" dirty="0" err="1">
                <a:latin typeface="Abadi" panose="020B0604020104020204" pitchFamily="34" charset="0"/>
              </a:rPr>
              <a:t>Sfida</a:t>
            </a:r>
            <a:r>
              <a:rPr lang="en-GB" sz="2800" dirty="0">
                <a:latin typeface="Abadi" panose="020B0604020104020204" pitchFamily="34" charset="0"/>
              </a:rPr>
              <a:t>: </a:t>
            </a:r>
            <a:r>
              <a:rPr lang="en-GB" sz="2800" dirty="0" err="1">
                <a:latin typeface="Abadi" panose="020B0604020104020204" pitchFamily="34" charset="0"/>
              </a:rPr>
              <a:t>divario</a:t>
            </a:r>
            <a:r>
              <a:rPr lang="en-GB" sz="2800" dirty="0">
                <a:latin typeface="Abadi" panose="020B0604020104020204" pitchFamily="34" charset="0"/>
              </a:rPr>
              <a:t> </a:t>
            </a:r>
            <a:r>
              <a:rPr lang="en-GB" sz="2800" dirty="0" err="1">
                <a:latin typeface="Abadi" panose="020B0604020104020204" pitchFamily="34" charset="0"/>
              </a:rPr>
              <a:t>tra</a:t>
            </a:r>
            <a:r>
              <a:rPr lang="en-GB" sz="2800" dirty="0">
                <a:latin typeface="Abadi" panose="020B0604020104020204" pitchFamily="34" charset="0"/>
              </a:rPr>
              <a:t> </a:t>
            </a:r>
            <a:r>
              <a:rPr lang="en-GB" sz="2800" dirty="0" err="1">
                <a:latin typeface="Abadi" panose="020B0604020104020204" pitchFamily="34" charset="0"/>
              </a:rPr>
              <a:t>ricerca</a:t>
            </a:r>
            <a:r>
              <a:rPr lang="en-GB" sz="2800" dirty="0">
                <a:latin typeface="Abadi" panose="020B0604020104020204" pitchFamily="34" charset="0"/>
              </a:rPr>
              <a:t> e </a:t>
            </a:r>
            <a:r>
              <a:rPr lang="en-GB" sz="2800" dirty="0" err="1">
                <a:latin typeface="Abadi" panose="020B0604020104020204" pitchFamily="34" charset="0"/>
              </a:rPr>
              <a:t>politiche</a:t>
            </a:r>
            <a:r>
              <a:rPr lang="en-GB" sz="2800" dirty="0">
                <a:latin typeface="Abadi" panose="020B0604020104020204" pitchFamily="34" charset="0"/>
              </a:rPr>
              <a:t> educative.</a:t>
            </a:r>
            <a:r>
              <a:rPr lang="en-GB" sz="2800" i="1" dirty="0">
                <a:latin typeface="Abadi" panose="020B0604020104020204" pitchFamily="34" charset="0"/>
              </a:rPr>
              <a:t> </a:t>
            </a:r>
            <a:endParaRPr lang="en-GB" sz="2800" dirty="0">
              <a:latin typeface="Abadi" panose="020B0604020104020204" pitchFamily="34" charset="0"/>
            </a:endParaRPr>
          </a:p>
        </p:txBody>
      </p:sp>
      <p:grpSp>
        <p:nvGrpSpPr>
          <p:cNvPr id="7" name="Group 6">
            <a:extLst>
              <a:ext uri="{FF2B5EF4-FFF2-40B4-BE49-F238E27FC236}">
                <a16:creationId xmlns:a16="http://schemas.microsoft.com/office/drawing/2014/main" id="{E2D8D4BA-D982-5E76-1199-A832EA25BD0D}"/>
              </a:ext>
            </a:extLst>
          </p:cNvPr>
          <p:cNvGrpSpPr/>
          <p:nvPr/>
        </p:nvGrpSpPr>
        <p:grpSpPr>
          <a:xfrm>
            <a:off x="374888" y="212141"/>
            <a:ext cx="1941963" cy="1941963"/>
            <a:chOff x="4289786" y="1687"/>
            <a:chExt cx="1941963" cy="1941963"/>
          </a:xfrm>
        </p:grpSpPr>
        <p:sp>
          <p:nvSpPr>
            <p:cNvPr id="8" name="Oval 7">
              <a:extLst>
                <a:ext uri="{FF2B5EF4-FFF2-40B4-BE49-F238E27FC236}">
                  <a16:creationId xmlns:a16="http://schemas.microsoft.com/office/drawing/2014/main" id="{8BAF9299-CD70-FB1F-F6BF-5A3188C18F51}"/>
                </a:ext>
              </a:extLst>
            </p:cNvPr>
            <p:cNvSpPr/>
            <p:nvPr/>
          </p:nvSpPr>
          <p:spPr>
            <a:xfrm>
              <a:off x="4289786" y="1687"/>
              <a:ext cx="1941963" cy="194196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IT"/>
            </a:p>
          </p:txBody>
        </p:sp>
        <p:sp>
          <p:nvSpPr>
            <p:cNvPr id="9" name="Oval 4">
              <a:extLst>
                <a:ext uri="{FF2B5EF4-FFF2-40B4-BE49-F238E27FC236}">
                  <a16:creationId xmlns:a16="http://schemas.microsoft.com/office/drawing/2014/main" id="{710D5386-4ACD-F820-23CC-BC6CB8D39CF4}"/>
                </a:ext>
              </a:extLst>
            </p:cNvPr>
            <p:cNvSpPr txBox="1"/>
            <p:nvPr/>
          </p:nvSpPr>
          <p:spPr>
            <a:xfrm>
              <a:off x="4574180" y="286081"/>
              <a:ext cx="1373175" cy="1373175"/>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GB" sz="1800" b="0" i="1" u="none" strike="noStrike" kern="1200" cap="none" spc="0" normalizeH="0" baseline="0" noProof="0" dirty="0">
                  <a:ln>
                    <a:noFill/>
                  </a:ln>
                  <a:solidFill>
                    <a:sysClr val="window" lastClr="FFFFFF"/>
                  </a:solidFill>
                  <a:effectLst/>
                  <a:uLnTx/>
                  <a:uFillTx/>
                  <a:latin typeface="Calibri" panose="020F0502020204030204"/>
                  <a:ea typeface="+mn-ea"/>
                  <a:cs typeface="+mn-cs"/>
                </a:rPr>
                <a:t>WG1: Labs and new technologies</a:t>
              </a:r>
              <a:endParaRPr kumimoji="0" lang="en-GB"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3D958B30-AB31-409A-850C-6224D3FB89F8}"/>
              </a:ext>
            </a:extLst>
          </p:cNvPr>
          <p:cNvSpPr txBox="1"/>
          <p:nvPr/>
        </p:nvSpPr>
        <p:spPr>
          <a:xfrm>
            <a:off x="486888" y="6276527"/>
            <a:ext cx="1324402" cy="369332"/>
          </a:xfrm>
          <a:prstGeom prst="rect">
            <a:avLst/>
          </a:prstGeom>
          <a:noFill/>
        </p:spPr>
        <p:txBody>
          <a:bodyPr wrap="none" rtlCol="0">
            <a:spAutoFit/>
          </a:bodyPr>
          <a:lstStyle/>
          <a:p>
            <a:r>
              <a:rPr lang="en-IT" dirty="0"/>
              <a:t>4 contributi</a:t>
            </a:r>
          </a:p>
        </p:txBody>
      </p:sp>
    </p:spTree>
    <p:extLst>
      <p:ext uri="{BB962C8B-B14F-4D97-AF65-F5344CB8AC3E}">
        <p14:creationId xmlns:p14="http://schemas.microsoft.com/office/powerpoint/2010/main" val="298273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DFCA-E18C-D52A-F691-5B56D2EA54DE}"/>
              </a:ext>
            </a:extLst>
          </p:cNvPr>
          <p:cNvSpPr>
            <a:spLocks noGrp="1"/>
          </p:cNvSpPr>
          <p:nvPr>
            <p:ph type="title"/>
          </p:nvPr>
        </p:nvSpPr>
        <p:spPr/>
        <p:txBody>
          <a:bodyPr>
            <a:normAutofit fontScale="90000"/>
          </a:bodyPr>
          <a:lstStyle/>
          <a:p>
            <a:r>
              <a:rPr lang="en-GB" b="0" i="0" u="none" strike="noStrike" dirty="0">
                <a:solidFill>
                  <a:srgbClr val="212121"/>
                </a:solidFill>
                <a:effectLst/>
                <a:highlight>
                  <a:srgbClr val="FFFF00"/>
                </a:highlight>
                <a:latin typeface="Abadi" panose="020B0604020104020204" pitchFamily="34" charset="0"/>
              </a:rPr>
              <a:t>AZIONE E </a:t>
            </a:r>
            <a:r>
              <a:rPr lang="en-GB" b="0" i="0" u="none" strike="noStrike" dirty="0">
                <a:solidFill>
                  <a:srgbClr val="212121"/>
                </a:solidFill>
                <a:effectLst/>
                <a:latin typeface="Abadi" panose="020B0604020104020204" pitchFamily="34" charset="0"/>
              </a:rPr>
              <a:t>– </a:t>
            </a:r>
            <a:r>
              <a:rPr lang="en-GB" b="1" i="0" u="none" strike="noStrike" dirty="0">
                <a:solidFill>
                  <a:srgbClr val="FF0000"/>
                </a:solidFill>
                <a:effectLst/>
                <a:latin typeface="Abadi" panose="020B0604020104020204" pitchFamily="34" charset="0"/>
              </a:rPr>
              <a:t>FORMAZIONE DEGLI INSEGNANTI </a:t>
            </a:r>
            <a:r>
              <a:rPr lang="en-GB" b="0" i="0" u="none" strike="noStrike" dirty="0" err="1">
                <a:solidFill>
                  <a:srgbClr val="212121"/>
                </a:solidFill>
                <a:effectLst/>
                <a:latin typeface="Abadi" panose="020B0604020104020204" pitchFamily="34" charset="0"/>
              </a:rPr>
              <a:t>denominato</a:t>
            </a:r>
            <a:r>
              <a:rPr lang="en-GB" b="0" i="0" u="none" strike="noStrike" dirty="0">
                <a:solidFill>
                  <a:srgbClr val="212121"/>
                </a:solidFill>
                <a:effectLst/>
                <a:latin typeface="Abadi" panose="020B0604020104020204" pitchFamily="34" charset="0"/>
              </a:rPr>
              <a:t> </a:t>
            </a:r>
            <a:r>
              <a:rPr lang="en-GB" b="0" i="0" u="none" strike="noStrike" dirty="0" err="1">
                <a:solidFill>
                  <a:srgbClr val="212121"/>
                </a:solidFill>
                <a:effectLst/>
                <a:highlight>
                  <a:srgbClr val="FFFF00"/>
                </a:highlight>
                <a:latin typeface="Abadi" panose="020B0604020104020204" pitchFamily="34" charset="0"/>
              </a:rPr>
              <a:t>GdL</a:t>
            </a:r>
            <a:r>
              <a:rPr lang="en-GB" b="0" i="0" u="none" strike="noStrike" dirty="0">
                <a:solidFill>
                  <a:srgbClr val="212121"/>
                </a:solidFill>
                <a:effectLst/>
                <a:highlight>
                  <a:srgbClr val="FFFF00"/>
                </a:highlight>
                <a:latin typeface="Abadi" panose="020B0604020104020204" pitchFamily="34" charset="0"/>
              </a:rPr>
              <a:t>-FI_PLS-FISICA</a:t>
            </a:r>
            <a:endParaRPr lang="en-IT" dirty="0">
              <a:highlight>
                <a:srgbClr val="FFFF00"/>
              </a:highlight>
              <a:latin typeface="Abadi" panose="020B0604020104020204" pitchFamily="34" charset="0"/>
            </a:endParaRPr>
          </a:p>
        </p:txBody>
      </p:sp>
      <p:graphicFrame>
        <p:nvGraphicFramePr>
          <p:cNvPr id="4" name="Content Placeholder 3">
            <a:extLst>
              <a:ext uri="{FF2B5EF4-FFF2-40B4-BE49-F238E27FC236}">
                <a16:creationId xmlns:a16="http://schemas.microsoft.com/office/drawing/2014/main" id="{D2529883-523B-CAB1-7FB7-F043988328D7}"/>
              </a:ext>
            </a:extLst>
          </p:cNvPr>
          <p:cNvGraphicFramePr>
            <a:graphicFrameLocks noGrp="1"/>
          </p:cNvGraphicFramePr>
          <p:nvPr>
            <p:ph idx="1"/>
            <p:extLst>
              <p:ext uri="{D42A27DB-BD31-4B8C-83A1-F6EECF244321}">
                <p14:modId xmlns:p14="http://schemas.microsoft.com/office/powerpoint/2010/main" val="1073187923"/>
              </p:ext>
            </p:extLst>
          </p:nvPr>
        </p:nvGraphicFramePr>
        <p:xfrm>
          <a:off x="1300163" y="1825625"/>
          <a:ext cx="10053637"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624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DF9EA0A-552C-5D31-8C54-82EC70203A0C}"/>
              </a:ext>
            </a:extLst>
          </p:cNvPr>
          <p:cNvGraphicFramePr/>
          <p:nvPr>
            <p:extLst>
              <p:ext uri="{D42A27DB-BD31-4B8C-83A1-F6EECF244321}">
                <p14:modId xmlns:p14="http://schemas.microsoft.com/office/powerpoint/2010/main" val="597976542"/>
              </p:ext>
            </p:extLst>
          </p:nvPr>
        </p:nvGraphicFramePr>
        <p:xfrm>
          <a:off x="839740" y="736587"/>
          <a:ext cx="11004598" cy="580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CB1AA57D-7CB4-BF7C-7205-71BBDEB4A1D5}"/>
              </a:ext>
            </a:extLst>
          </p:cNvPr>
          <p:cNvGrpSpPr/>
          <p:nvPr/>
        </p:nvGrpSpPr>
        <p:grpSpPr>
          <a:xfrm>
            <a:off x="10118963" y="140704"/>
            <a:ext cx="1941963" cy="1941963"/>
            <a:chOff x="4289786" y="1687"/>
            <a:chExt cx="1941963" cy="1941963"/>
          </a:xfrm>
        </p:grpSpPr>
        <p:sp>
          <p:nvSpPr>
            <p:cNvPr id="4" name="Oval 3">
              <a:extLst>
                <a:ext uri="{FF2B5EF4-FFF2-40B4-BE49-F238E27FC236}">
                  <a16:creationId xmlns:a16="http://schemas.microsoft.com/office/drawing/2014/main" id="{44093912-2732-5379-E1FF-9A6D563A6A7C}"/>
                </a:ext>
              </a:extLst>
            </p:cNvPr>
            <p:cNvSpPr/>
            <p:nvPr/>
          </p:nvSpPr>
          <p:spPr>
            <a:xfrm>
              <a:off x="4289786" y="1687"/>
              <a:ext cx="1941963" cy="194196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IT"/>
            </a:p>
          </p:txBody>
        </p:sp>
        <p:sp>
          <p:nvSpPr>
            <p:cNvPr id="5" name="Oval 4">
              <a:extLst>
                <a:ext uri="{FF2B5EF4-FFF2-40B4-BE49-F238E27FC236}">
                  <a16:creationId xmlns:a16="http://schemas.microsoft.com/office/drawing/2014/main" id="{108F992A-812E-705C-CAE9-B3A32EAA4144}"/>
                </a:ext>
              </a:extLst>
            </p:cNvPr>
            <p:cNvSpPr txBox="1"/>
            <p:nvPr/>
          </p:nvSpPr>
          <p:spPr>
            <a:xfrm>
              <a:off x="4574180" y="286081"/>
              <a:ext cx="1373175" cy="1373175"/>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GB" sz="1800" b="0" i="1" u="none" strike="noStrike" kern="1200" cap="none" spc="0" normalizeH="0" baseline="0" noProof="0" dirty="0">
                  <a:ln>
                    <a:noFill/>
                  </a:ln>
                  <a:solidFill>
                    <a:sysClr val="window" lastClr="FFFFFF"/>
                  </a:solidFill>
                  <a:effectLst/>
                  <a:uLnTx/>
                  <a:uFillTx/>
                  <a:latin typeface="Calibri" panose="020F0502020204030204"/>
                  <a:ea typeface="+mn-ea"/>
                  <a:cs typeface="+mn-cs"/>
                </a:rPr>
                <a:t>WG1: Labs and new technologies</a:t>
              </a:r>
              <a:endParaRPr kumimoji="0" lang="en-GB"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1338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6171B8-E777-F288-F5BE-64A4CC326FD0}"/>
              </a:ext>
            </a:extLst>
          </p:cNvPr>
          <p:cNvGrpSpPr/>
          <p:nvPr/>
        </p:nvGrpSpPr>
        <p:grpSpPr>
          <a:xfrm>
            <a:off x="493642" y="391711"/>
            <a:ext cx="1941963" cy="1941963"/>
            <a:chOff x="6351262" y="2063163"/>
            <a:chExt cx="1941963" cy="1941963"/>
          </a:xfrm>
        </p:grpSpPr>
        <p:sp>
          <p:nvSpPr>
            <p:cNvPr id="3" name="Oval 2">
              <a:extLst>
                <a:ext uri="{FF2B5EF4-FFF2-40B4-BE49-F238E27FC236}">
                  <a16:creationId xmlns:a16="http://schemas.microsoft.com/office/drawing/2014/main" id="{F409AC11-E02D-6473-7FCF-E0E36FE12E01}"/>
                </a:ext>
              </a:extLst>
            </p:cNvPr>
            <p:cNvSpPr/>
            <p:nvPr/>
          </p:nvSpPr>
          <p:spPr>
            <a:xfrm>
              <a:off x="6351262" y="2063163"/>
              <a:ext cx="1941963" cy="19419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T"/>
            </a:p>
          </p:txBody>
        </p:sp>
        <p:sp>
          <p:nvSpPr>
            <p:cNvPr id="4" name="Oval 4">
              <a:extLst>
                <a:ext uri="{FF2B5EF4-FFF2-40B4-BE49-F238E27FC236}">
                  <a16:creationId xmlns:a16="http://schemas.microsoft.com/office/drawing/2014/main" id="{6973E540-C724-FB8D-0D95-6F0FA8774574}"/>
                </a:ext>
              </a:extLst>
            </p:cNvPr>
            <p:cNvSpPr txBox="1"/>
            <p:nvPr/>
          </p:nvSpPr>
          <p:spPr>
            <a:xfrm>
              <a:off x="6635656" y="2347557"/>
              <a:ext cx="1373175" cy="137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i="1" kern="1200" dirty="0"/>
                <a:t>WG2: Mentoring, community of practice, and conceptual paths </a:t>
              </a:r>
              <a:endParaRPr lang="en-GB" sz="1800" kern="1200" dirty="0"/>
            </a:p>
          </p:txBody>
        </p:sp>
      </p:grpSp>
      <p:sp>
        <p:nvSpPr>
          <p:cNvPr id="7" name="TextBox 6">
            <a:extLst>
              <a:ext uri="{FF2B5EF4-FFF2-40B4-BE49-F238E27FC236}">
                <a16:creationId xmlns:a16="http://schemas.microsoft.com/office/drawing/2014/main" id="{7F15F0A7-2D3D-6F35-8C9A-FDBAD66B4AB3}"/>
              </a:ext>
            </a:extLst>
          </p:cNvPr>
          <p:cNvSpPr txBox="1"/>
          <p:nvPr/>
        </p:nvSpPr>
        <p:spPr>
          <a:xfrm>
            <a:off x="252807" y="6181895"/>
            <a:ext cx="1275477" cy="369332"/>
          </a:xfrm>
          <a:prstGeom prst="rect">
            <a:avLst/>
          </a:prstGeom>
          <a:noFill/>
        </p:spPr>
        <p:txBody>
          <a:bodyPr wrap="none" rtlCol="0">
            <a:spAutoFit/>
          </a:bodyPr>
          <a:lstStyle/>
          <a:p>
            <a:r>
              <a:rPr lang="en-IT" dirty="0"/>
              <a:t>7 contributi</a:t>
            </a:r>
          </a:p>
        </p:txBody>
      </p:sp>
      <p:sp>
        <p:nvSpPr>
          <p:cNvPr id="8" name="TextBox 7">
            <a:extLst>
              <a:ext uri="{FF2B5EF4-FFF2-40B4-BE49-F238E27FC236}">
                <a16:creationId xmlns:a16="http://schemas.microsoft.com/office/drawing/2014/main" id="{19461022-A66A-2370-AA39-8EA48BEC9F7B}"/>
              </a:ext>
            </a:extLst>
          </p:cNvPr>
          <p:cNvSpPr txBox="1"/>
          <p:nvPr/>
        </p:nvSpPr>
        <p:spPr>
          <a:xfrm>
            <a:off x="2719999" y="1041012"/>
            <a:ext cx="8647977" cy="5262979"/>
          </a:xfrm>
          <a:prstGeom prst="rect">
            <a:avLst/>
          </a:prstGeom>
          <a:noFill/>
        </p:spPr>
        <p:txBody>
          <a:bodyPr wrap="square">
            <a:spAutoFit/>
          </a:bodyPr>
          <a:lstStyle/>
          <a:p>
            <a:r>
              <a:rPr lang="en-GB" sz="2800" b="1" dirty="0" err="1"/>
              <a:t>Centralità</a:t>
            </a:r>
            <a:r>
              <a:rPr lang="en-GB" sz="2800" b="1" dirty="0"/>
              <a:t> </a:t>
            </a:r>
            <a:r>
              <a:rPr lang="en-GB" sz="2800" b="1" dirty="0" err="1"/>
              <a:t>delle</a:t>
            </a:r>
            <a:r>
              <a:rPr lang="en-GB" sz="2800" b="1" dirty="0"/>
              <a:t> </a:t>
            </a:r>
            <a:r>
              <a:rPr lang="en-GB" sz="2800" b="1" dirty="0" err="1"/>
              <a:t>comunità</a:t>
            </a:r>
            <a:r>
              <a:rPr lang="en-GB" sz="2800" b="1" dirty="0"/>
              <a:t> di </a:t>
            </a:r>
            <a:r>
              <a:rPr lang="en-GB" sz="2800" b="1" dirty="0" err="1"/>
              <a:t>apprendimento</a:t>
            </a:r>
            <a:r>
              <a:rPr lang="en-GB" sz="2800" b="1" dirty="0"/>
              <a:t> </a:t>
            </a:r>
            <a:r>
              <a:rPr lang="en-GB" sz="2800" b="1" dirty="0" err="1"/>
              <a:t>professionale</a:t>
            </a:r>
            <a:r>
              <a:rPr lang="en-GB" sz="2800" dirty="0"/>
              <a:t> </a:t>
            </a:r>
            <a:r>
              <a:rPr lang="en-GB" sz="2800" dirty="0" err="1"/>
              <a:t>adattate</a:t>
            </a:r>
            <a:r>
              <a:rPr lang="en-GB" sz="2800" dirty="0"/>
              <a:t> ai </a:t>
            </a:r>
            <a:r>
              <a:rPr lang="en-GB" sz="2800" dirty="0" err="1"/>
              <a:t>contesti</a:t>
            </a:r>
            <a:r>
              <a:rPr lang="en-GB" sz="2800" dirty="0"/>
              <a:t> </a:t>
            </a:r>
            <a:r>
              <a:rPr lang="en-GB" sz="2800" dirty="0" err="1"/>
              <a:t>locali</a:t>
            </a:r>
            <a:r>
              <a:rPr lang="en-GB" sz="2800" dirty="0"/>
              <a:t>.</a:t>
            </a:r>
          </a:p>
          <a:p>
            <a:r>
              <a:rPr lang="en-GB" sz="2800" b="1" dirty="0" err="1"/>
              <a:t>Modello</a:t>
            </a:r>
            <a:r>
              <a:rPr lang="en-GB" sz="2800" b="1" dirty="0"/>
              <a:t> </a:t>
            </a:r>
            <a:r>
              <a:rPr lang="en-GB" sz="2800" b="1" dirty="0" err="1"/>
              <a:t>CoLLabora</a:t>
            </a:r>
            <a:r>
              <a:rPr lang="en-GB" sz="2800" b="1" dirty="0"/>
              <a:t> (Italia)</a:t>
            </a:r>
            <a:r>
              <a:rPr lang="en-GB" sz="2800" dirty="0"/>
              <a:t>: </a:t>
            </a:r>
            <a:r>
              <a:rPr lang="en-GB" sz="2800" dirty="0" err="1"/>
              <a:t>ricerca</a:t>
            </a:r>
            <a:r>
              <a:rPr lang="en-GB" sz="2800" dirty="0"/>
              <a:t>-azione, </a:t>
            </a:r>
            <a:r>
              <a:rPr lang="en-GB" sz="2800" dirty="0" err="1"/>
              <a:t>collaborazione</a:t>
            </a:r>
            <a:r>
              <a:rPr lang="en-GB" sz="2800" dirty="0"/>
              <a:t> </a:t>
            </a:r>
            <a:r>
              <a:rPr lang="en-GB" sz="2800" dirty="0" err="1"/>
              <a:t>docenti-ricercatori</a:t>
            </a:r>
            <a:r>
              <a:rPr lang="en-GB" sz="2800" dirty="0"/>
              <a:t>, co-</a:t>
            </a:r>
            <a:r>
              <a:rPr lang="en-GB" sz="2800" dirty="0" err="1"/>
              <a:t>progettazione</a:t>
            </a:r>
            <a:r>
              <a:rPr lang="en-GB" sz="2800" dirty="0"/>
              <a:t> di </a:t>
            </a:r>
            <a:r>
              <a:rPr lang="en-GB" sz="2800" dirty="0" err="1"/>
              <a:t>percorsi</a:t>
            </a:r>
            <a:r>
              <a:rPr lang="en-GB" sz="2800" dirty="0"/>
              <a:t> </a:t>
            </a:r>
            <a:r>
              <a:rPr lang="en-GB" sz="2800" dirty="0" err="1"/>
              <a:t>didattici</a:t>
            </a:r>
            <a:r>
              <a:rPr lang="en-GB" sz="2800" dirty="0"/>
              <a:t>.</a:t>
            </a:r>
          </a:p>
          <a:p>
            <a:r>
              <a:rPr lang="en-GB" sz="2800" b="1" dirty="0" err="1"/>
              <a:t>Esperienze</a:t>
            </a:r>
            <a:r>
              <a:rPr lang="en-GB" sz="2800" b="1" dirty="0"/>
              <a:t> innovative</a:t>
            </a:r>
            <a:r>
              <a:rPr lang="en-GB" sz="2800" dirty="0"/>
              <a:t>: </a:t>
            </a:r>
            <a:r>
              <a:rPr lang="en-GB" sz="2800" b="1" dirty="0"/>
              <a:t>Trieste, Bologna</a:t>
            </a:r>
            <a:r>
              <a:rPr lang="en-GB" sz="2800" dirty="0"/>
              <a:t>: “ateliers </a:t>
            </a:r>
            <a:r>
              <a:rPr lang="en-GB" sz="2800" dirty="0" err="1"/>
              <a:t>creativi</a:t>
            </a:r>
            <a:r>
              <a:rPr lang="en-GB" sz="2800" dirty="0"/>
              <a:t>” </a:t>
            </a:r>
            <a:r>
              <a:rPr lang="en-GB" sz="2800" dirty="0" err="1"/>
              <a:t>basati</a:t>
            </a:r>
            <a:r>
              <a:rPr lang="en-GB" sz="2800" dirty="0"/>
              <a:t> </a:t>
            </a:r>
            <a:r>
              <a:rPr lang="en-GB" sz="2800" dirty="0" err="1"/>
              <a:t>sull’apprendistato</a:t>
            </a:r>
            <a:r>
              <a:rPr lang="en-GB" sz="2800" dirty="0"/>
              <a:t> </a:t>
            </a:r>
            <a:r>
              <a:rPr lang="en-GB" sz="2800" dirty="0" err="1"/>
              <a:t>cognitivo</a:t>
            </a:r>
            <a:r>
              <a:rPr lang="en-GB" sz="2800" dirty="0"/>
              <a:t>.</a:t>
            </a:r>
          </a:p>
          <a:p>
            <a:r>
              <a:rPr lang="en-GB" sz="2800" b="1" dirty="0" err="1"/>
              <a:t>Israele</a:t>
            </a:r>
            <a:r>
              <a:rPr lang="en-GB" sz="2800" dirty="0"/>
              <a:t>: rete di “teacher leaders” per la </a:t>
            </a:r>
            <a:r>
              <a:rPr lang="en-GB" sz="2800" dirty="0" err="1"/>
              <a:t>formazione</a:t>
            </a:r>
            <a:r>
              <a:rPr lang="en-GB" sz="2800" dirty="0"/>
              <a:t> </a:t>
            </a:r>
            <a:r>
              <a:rPr lang="en-GB" sz="2800" dirty="0" err="1"/>
              <a:t>su</a:t>
            </a:r>
            <a:r>
              <a:rPr lang="en-GB" sz="2800" dirty="0"/>
              <a:t> </a:t>
            </a:r>
            <a:r>
              <a:rPr lang="en-GB" sz="2800" dirty="0" err="1"/>
              <a:t>più</a:t>
            </a:r>
            <a:r>
              <a:rPr lang="en-GB" sz="2800" dirty="0"/>
              <a:t> </a:t>
            </a:r>
            <a:r>
              <a:rPr lang="en-GB" sz="2800" dirty="0" err="1"/>
              <a:t>livelli</a:t>
            </a:r>
            <a:r>
              <a:rPr lang="en-GB" sz="2800" dirty="0"/>
              <a:t> (</a:t>
            </a:r>
            <a:r>
              <a:rPr lang="en-GB" sz="2800" dirty="0" err="1"/>
              <a:t>ispirazione</a:t>
            </a:r>
            <a:r>
              <a:rPr lang="en-GB" sz="2800" dirty="0"/>
              <a:t> per il </a:t>
            </a:r>
            <a:r>
              <a:rPr lang="en-GB" sz="2800" dirty="0" err="1"/>
              <a:t>progetto</a:t>
            </a:r>
            <a:r>
              <a:rPr lang="en-GB" sz="2800" dirty="0"/>
              <a:t> ADELANTE).</a:t>
            </a:r>
          </a:p>
          <a:p>
            <a:r>
              <a:rPr lang="en-GB" sz="2800" b="1" dirty="0" err="1"/>
              <a:t>Ruolo</a:t>
            </a:r>
            <a:r>
              <a:rPr lang="en-GB" sz="2800" b="1" dirty="0"/>
              <a:t> del mentoring</a:t>
            </a:r>
            <a:r>
              <a:rPr lang="en-GB" sz="2800" dirty="0"/>
              <a:t>: </a:t>
            </a:r>
            <a:r>
              <a:rPr lang="en-GB" sz="2800" dirty="0" err="1"/>
              <a:t>crescita</a:t>
            </a:r>
            <a:r>
              <a:rPr lang="en-GB" sz="2800" dirty="0"/>
              <a:t> </a:t>
            </a:r>
            <a:r>
              <a:rPr lang="en-GB" sz="2800" dirty="0" err="1"/>
              <a:t>reciproca</a:t>
            </a:r>
            <a:r>
              <a:rPr lang="en-GB" sz="2800" dirty="0"/>
              <a:t> </a:t>
            </a:r>
            <a:r>
              <a:rPr lang="en-GB" sz="2800" dirty="0" err="1"/>
              <a:t>tra</a:t>
            </a:r>
            <a:r>
              <a:rPr lang="en-GB" sz="2800" dirty="0"/>
              <a:t> </a:t>
            </a:r>
            <a:r>
              <a:rPr lang="en-GB" sz="2800" dirty="0" err="1"/>
              <a:t>docenti</a:t>
            </a:r>
            <a:r>
              <a:rPr lang="en-GB" sz="2800" dirty="0"/>
              <a:t> </a:t>
            </a:r>
            <a:r>
              <a:rPr lang="en-GB" sz="2800" dirty="0" err="1"/>
              <a:t>esperti</a:t>
            </a:r>
            <a:r>
              <a:rPr lang="en-GB" sz="2800" dirty="0"/>
              <a:t> e </a:t>
            </a:r>
            <a:r>
              <a:rPr lang="en-GB" sz="2800" dirty="0" err="1"/>
              <a:t>meno</a:t>
            </a:r>
            <a:r>
              <a:rPr lang="en-GB" sz="2800" dirty="0"/>
              <a:t> </a:t>
            </a:r>
            <a:r>
              <a:rPr lang="en-GB" sz="2800" dirty="0" err="1"/>
              <a:t>esperti</a:t>
            </a:r>
            <a:r>
              <a:rPr lang="en-GB" sz="2800" dirty="0"/>
              <a:t>.</a:t>
            </a:r>
          </a:p>
          <a:p>
            <a:r>
              <a:rPr lang="en-GB" sz="2800" b="1" dirty="0" err="1"/>
              <a:t>Sfide</a:t>
            </a:r>
            <a:r>
              <a:rPr lang="en-GB" sz="2800" dirty="0"/>
              <a:t>: </a:t>
            </a:r>
            <a:r>
              <a:rPr lang="en-GB" sz="2800" dirty="0" err="1"/>
              <a:t>necessità</a:t>
            </a:r>
            <a:r>
              <a:rPr lang="en-GB" sz="2800" dirty="0"/>
              <a:t> di </a:t>
            </a:r>
            <a:r>
              <a:rPr lang="en-GB" sz="2800" dirty="0" err="1"/>
              <a:t>reti</a:t>
            </a:r>
            <a:r>
              <a:rPr lang="en-GB" sz="2800" dirty="0"/>
              <a:t> </a:t>
            </a:r>
            <a:r>
              <a:rPr lang="en-GB" sz="2800" dirty="0" err="1"/>
              <a:t>nazionali</a:t>
            </a:r>
            <a:r>
              <a:rPr lang="en-GB" sz="2800" dirty="0"/>
              <a:t> per </a:t>
            </a:r>
            <a:r>
              <a:rPr lang="en-GB" sz="2800" dirty="0" err="1"/>
              <a:t>una</a:t>
            </a:r>
            <a:r>
              <a:rPr lang="en-GB" sz="2800" dirty="0"/>
              <a:t> </a:t>
            </a:r>
            <a:r>
              <a:rPr lang="en-GB" sz="2800" dirty="0" err="1"/>
              <a:t>formazione</a:t>
            </a:r>
            <a:r>
              <a:rPr lang="en-GB" sz="2800" dirty="0"/>
              <a:t> </a:t>
            </a:r>
            <a:r>
              <a:rPr lang="en-GB" sz="2800" dirty="0" err="1"/>
              <a:t>su</a:t>
            </a:r>
            <a:r>
              <a:rPr lang="en-GB" sz="2800" dirty="0"/>
              <a:t> </a:t>
            </a:r>
            <a:r>
              <a:rPr lang="en-GB" sz="2800" dirty="0" err="1"/>
              <a:t>larga</a:t>
            </a:r>
            <a:r>
              <a:rPr lang="en-GB" sz="2800" dirty="0"/>
              <a:t> scala (es. rete IDIFO in Italia).</a:t>
            </a:r>
            <a:endParaRPr lang="en-IT" sz="2800" dirty="0"/>
          </a:p>
        </p:txBody>
      </p:sp>
    </p:spTree>
    <p:extLst>
      <p:ext uri="{BB962C8B-B14F-4D97-AF65-F5344CB8AC3E}">
        <p14:creationId xmlns:p14="http://schemas.microsoft.com/office/powerpoint/2010/main" val="215924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E12AE53-0A59-BE50-7A57-9928F349620F}"/>
              </a:ext>
            </a:extLst>
          </p:cNvPr>
          <p:cNvGraphicFramePr/>
          <p:nvPr>
            <p:extLst>
              <p:ext uri="{D42A27DB-BD31-4B8C-83A1-F6EECF244321}">
                <p14:modId xmlns:p14="http://schemas.microsoft.com/office/powerpoint/2010/main" val="4000123555"/>
              </p:ext>
            </p:extLst>
          </p:nvPr>
        </p:nvGraphicFramePr>
        <p:xfrm>
          <a:off x="1052512" y="237668"/>
          <a:ext cx="10663238" cy="6105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300E0000-7D8B-E9BF-9976-77821CDDECC7}"/>
              </a:ext>
            </a:extLst>
          </p:cNvPr>
          <p:cNvGrpSpPr/>
          <p:nvPr/>
        </p:nvGrpSpPr>
        <p:grpSpPr>
          <a:xfrm>
            <a:off x="10428896" y="57152"/>
            <a:ext cx="1649792" cy="1737127"/>
            <a:chOff x="6351262" y="2063163"/>
            <a:chExt cx="1941963" cy="1941963"/>
          </a:xfrm>
        </p:grpSpPr>
        <p:sp>
          <p:nvSpPr>
            <p:cNvPr id="4" name="Oval 3">
              <a:extLst>
                <a:ext uri="{FF2B5EF4-FFF2-40B4-BE49-F238E27FC236}">
                  <a16:creationId xmlns:a16="http://schemas.microsoft.com/office/drawing/2014/main" id="{3135FA84-4859-CCEB-AC47-DB9191FB36E9}"/>
                </a:ext>
              </a:extLst>
            </p:cNvPr>
            <p:cNvSpPr/>
            <p:nvPr/>
          </p:nvSpPr>
          <p:spPr>
            <a:xfrm>
              <a:off x="6351262" y="2063163"/>
              <a:ext cx="1941963" cy="19419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T" sz="1600"/>
            </a:p>
          </p:txBody>
        </p:sp>
        <p:sp>
          <p:nvSpPr>
            <p:cNvPr id="5" name="Oval 4">
              <a:extLst>
                <a:ext uri="{FF2B5EF4-FFF2-40B4-BE49-F238E27FC236}">
                  <a16:creationId xmlns:a16="http://schemas.microsoft.com/office/drawing/2014/main" id="{F9BB4736-D617-202E-E417-BFE09BACBFDF}"/>
                </a:ext>
              </a:extLst>
            </p:cNvPr>
            <p:cNvSpPr txBox="1"/>
            <p:nvPr/>
          </p:nvSpPr>
          <p:spPr>
            <a:xfrm>
              <a:off x="6635656" y="2347557"/>
              <a:ext cx="1373175" cy="137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600" i="1" kern="1200" dirty="0"/>
                <a:t>WG2: Mentoring, community of practice, and conceptual paths </a:t>
              </a:r>
              <a:endParaRPr lang="en-GB" sz="1600" kern="1200" dirty="0"/>
            </a:p>
          </p:txBody>
        </p:sp>
      </p:grpSp>
    </p:spTree>
    <p:extLst>
      <p:ext uri="{BB962C8B-B14F-4D97-AF65-F5344CB8AC3E}">
        <p14:creationId xmlns:p14="http://schemas.microsoft.com/office/powerpoint/2010/main" val="1655599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23A404-5FEE-E47A-E487-74C70442F3D8}"/>
              </a:ext>
            </a:extLst>
          </p:cNvPr>
          <p:cNvGrpSpPr/>
          <p:nvPr/>
        </p:nvGrpSpPr>
        <p:grpSpPr>
          <a:xfrm>
            <a:off x="386763" y="284834"/>
            <a:ext cx="1941963" cy="1941963"/>
            <a:chOff x="4289786" y="4124639"/>
            <a:chExt cx="1941963" cy="1941963"/>
          </a:xfrm>
        </p:grpSpPr>
        <p:sp>
          <p:nvSpPr>
            <p:cNvPr id="3" name="Oval 2">
              <a:extLst>
                <a:ext uri="{FF2B5EF4-FFF2-40B4-BE49-F238E27FC236}">
                  <a16:creationId xmlns:a16="http://schemas.microsoft.com/office/drawing/2014/main" id="{DA885CF3-3472-57D6-99E7-386EDDE4A2A0}"/>
                </a:ext>
              </a:extLst>
            </p:cNvPr>
            <p:cNvSpPr/>
            <p:nvPr/>
          </p:nvSpPr>
          <p:spPr>
            <a:xfrm>
              <a:off x="4289786" y="4124639"/>
              <a:ext cx="1941963" cy="19419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T"/>
            </a:p>
          </p:txBody>
        </p:sp>
        <p:sp>
          <p:nvSpPr>
            <p:cNvPr id="4" name="Oval 4">
              <a:extLst>
                <a:ext uri="{FF2B5EF4-FFF2-40B4-BE49-F238E27FC236}">
                  <a16:creationId xmlns:a16="http://schemas.microsoft.com/office/drawing/2014/main" id="{E39F6303-2438-8D4B-9E61-97423E909342}"/>
                </a:ext>
              </a:extLst>
            </p:cNvPr>
            <p:cNvSpPr txBox="1"/>
            <p:nvPr/>
          </p:nvSpPr>
          <p:spPr>
            <a:xfrm>
              <a:off x="4574180" y="4409033"/>
              <a:ext cx="1373175" cy="137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i="1" kern="1200"/>
                <a:t>WG3: Teacher education on interdisciplinary contents </a:t>
              </a:r>
              <a:endParaRPr lang="en-GB" sz="1800" kern="1200"/>
            </a:p>
          </p:txBody>
        </p:sp>
      </p:grpSp>
      <p:sp>
        <p:nvSpPr>
          <p:cNvPr id="7" name="TextBox 6">
            <a:extLst>
              <a:ext uri="{FF2B5EF4-FFF2-40B4-BE49-F238E27FC236}">
                <a16:creationId xmlns:a16="http://schemas.microsoft.com/office/drawing/2014/main" id="{480A7E6A-6A8E-B002-69A4-477078FE731B}"/>
              </a:ext>
            </a:extLst>
          </p:cNvPr>
          <p:cNvSpPr txBox="1"/>
          <p:nvPr/>
        </p:nvSpPr>
        <p:spPr>
          <a:xfrm>
            <a:off x="486888" y="6276527"/>
            <a:ext cx="1275477" cy="369332"/>
          </a:xfrm>
          <a:prstGeom prst="rect">
            <a:avLst/>
          </a:prstGeom>
          <a:noFill/>
        </p:spPr>
        <p:txBody>
          <a:bodyPr wrap="none" rtlCol="0">
            <a:spAutoFit/>
          </a:bodyPr>
          <a:lstStyle/>
          <a:p>
            <a:r>
              <a:rPr lang="en-IT" dirty="0"/>
              <a:t>5 contributi</a:t>
            </a:r>
          </a:p>
        </p:txBody>
      </p:sp>
      <p:sp>
        <p:nvSpPr>
          <p:cNvPr id="8" name="TextBox 7">
            <a:extLst>
              <a:ext uri="{FF2B5EF4-FFF2-40B4-BE49-F238E27FC236}">
                <a16:creationId xmlns:a16="http://schemas.microsoft.com/office/drawing/2014/main" id="{A04FAB43-CCB3-AC47-36CB-8755B023AFED}"/>
              </a:ext>
            </a:extLst>
          </p:cNvPr>
          <p:cNvSpPr txBox="1"/>
          <p:nvPr/>
        </p:nvSpPr>
        <p:spPr>
          <a:xfrm>
            <a:off x="2613120" y="492439"/>
            <a:ext cx="9472613" cy="6001643"/>
          </a:xfrm>
          <a:prstGeom prst="rect">
            <a:avLst/>
          </a:prstGeom>
          <a:noFill/>
        </p:spPr>
        <p:txBody>
          <a:bodyPr wrap="square">
            <a:spAutoFit/>
          </a:bodyPr>
          <a:lstStyle/>
          <a:p>
            <a:r>
              <a:rPr lang="en-GB" sz="2400" b="1" dirty="0" err="1"/>
              <a:t>Definizione</a:t>
            </a:r>
            <a:r>
              <a:rPr lang="en-GB" sz="2400" b="1" dirty="0"/>
              <a:t> di </a:t>
            </a:r>
            <a:r>
              <a:rPr lang="en-GB" sz="2400" b="1" dirty="0" err="1"/>
              <a:t>Interdisciplinarità</a:t>
            </a:r>
            <a:r>
              <a:rPr lang="en-GB" sz="2400" dirty="0"/>
              <a:t>:</a:t>
            </a:r>
          </a:p>
          <a:p>
            <a:pPr marL="742950" lvl="1" indent="-285750">
              <a:buFont typeface="Arial" panose="020B0604020202020204" pitchFamily="34" charset="0"/>
              <a:buChar char="•"/>
            </a:pPr>
            <a:r>
              <a:rPr lang="en-GB" sz="2400" b="1" dirty="0" err="1"/>
              <a:t>Multidisciplinarità</a:t>
            </a:r>
            <a:r>
              <a:rPr lang="en-GB" sz="2400" dirty="0"/>
              <a:t>: discipline </a:t>
            </a:r>
            <a:r>
              <a:rPr lang="en-GB" sz="2400" dirty="0" err="1"/>
              <a:t>affiancate</a:t>
            </a:r>
            <a:r>
              <a:rPr lang="en-GB" sz="2400" dirty="0"/>
              <a:t> senza </a:t>
            </a:r>
            <a:r>
              <a:rPr lang="en-GB" sz="2400" dirty="0" err="1"/>
              <a:t>fusione</a:t>
            </a:r>
            <a:r>
              <a:rPr lang="en-GB" sz="2400" dirty="0"/>
              <a:t>.</a:t>
            </a:r>
          </a:p>
          <a:p>
            <a:pPr marL="742950" lvl="1" indent="-285750">
              <a:buFont typeface="Arial" panose="020B0604020202020204" pitchFamily="34" charset="0"/>
              <a:buChar char="•"/>
            </a:pPr>
            <a:r>
              <a:rPr lang="en-GB" sz="2400" b="1" dirty="0" err="1"/>
              <a:t>Transdisciplinarità</a:t>
            </a:r>
            <a:r>
              <a:rPr lang="en-GB" sz="2400" dirty="0"/>
              <a:t>: </a:t>
            </a:r>
            <a:r>
              <a:rPr lang="en-GB" sz="2400" dirty="0" err="1"/>
              <a:t>sintesi</a:t>
            </a:r>
            <a:r>
              <a:rPr lang="en-GB" sz="2400" dirty="0"/>
              <a:t> </a:t>
            </a:r>
            <a:r>
              <a:rPr lang="en-GB" sz="2400" dirty="0" err="1"/>
              <a:t>che</a:t>
            </a:r>
            <a:r>
              <a:rPr lang="en-GB" sz="2400" dirty="0"/>
              <a:t> </a:t>
            </a:r>
            <a:r>
              <a:rPr lang="en-GB" sz="2400" dirty="0" err="1"/>
              <a:t>supera</a:t>
            </a:r>
            <a:r>
              <a:rPr lang="en-GB" sz="2400" dirty="0"/>
              <a:t> le </a:t>
            </a:r>
            <a:r>
              <a:rPr lang="en-GB" sz="2400" dirty="0" err="1"/>
              <a:t>singole</a:t>
            </a:r>
            <a:r>
              <a:rPr lang="en-GB" sz="2400" dirty="0"/>
              <a:t> discipline.</a:t>
            </a:r>
          </a:p>
          <a:p>
            <a:pPr marL="742950" lvl="1" indent="-285750">
              <a:buFont typeface="Arial" panose="020B0604020202020204" pitchFamily="34" charset="0"/>
              <a:buChar char="•"/>
            </a:pPr>
            <a:r>
              <a:rPr lang="en-GB" sz="2400" b="1" dirty="0" err="1"/>
              <a:t>Interdisciplinarità</a:t>
            </a:r>
            <a:r>
              <a:rPr lang="en-GB" sz="2400" dirty="0"/>
              <a:t>: </a:t>
            </a:r>
            <a:r>
              <a:rPr lang="en-GB" sz="2400" dirty="0" err="1"/>
              <a:t>integrazione</a:t>
            </a:r>
            <a:r>
              <a:rPr lang="en-GB" sz="2400" dirty="0"/>
              <a:t> di </a:t>
            </a:r>
            <a:r>
              <a:rPr lang="en-GB" sz="2400" dirty="0" err="1"/>
              <a:t>concetti</a:t>
            </a:r>
            <a:r>
              <a:rPr lang="en-GB" sz="2400" dirty="0"/>
              <a:t> e </a:t>
            </a:r>
            <a:r>
              <a:rPr lang="en-GB" sz="2400" dirty="0" err="1"/>
              <a:t>metodi</a:t>
            </a:r>
            <a:r>
              <a:rPr lang="en-GB" sz="2400" dirty="0"/>
              <a:t> </a:t>
            </a:r>
            <a:r>
              <a:rPr lang="en-GB" sz="2400" dirty="0" err="1"/>
              <a:t>tra</a:t>
            </a:r>
            <a:r>
              <a:rPr lang="en-GB" sz="2400" dirty="0"/>
              <a:t> discipline.</a:t>
            </a:r>
          </a:p>
          <a:p>
            <a:r>
              <a:rPr lang="en-GB" sz="2400" b="1" dirty="0"/>
              <a:t>Focus del workshop</a:t>
            </a:r>
            <a:r>
              <a:rPr lang="en-GB" sz="2400" dirty="0"/>
              <a:t>: </a:t>
            </a:r>
            <a:r>
              <a:rPr lang="en-GB" sz="2400" dirty="0" err="1"/>
              <a:t>interdisciplinarità</a:t>
            </a:r>
            <a:r>
              <a:rPr lang="en-GB" sz="2400" dirty="0"/>
              <a:t> con </a:t>
            </a:r>
            <a:r>
              <a:rPr lang="en-GB" sz="2400" dirty="0" err="1"/>
              <a:t>apertura</a:t>
            </a:r>
            <a:r>
              <a:rPr lang="en-GB" sz="2400" dirty="0"/>
              <a:t> </a:t>
            </a:r>
            <a:r>
              <a:rPr lang="en-GB" sz="2400" dirty="0" err="1"/>
              <a:t>alla</a:t>
            </a:r>
            <a:r>
              <a:rPr lang="en-GB" sz="2400" dirty="0"/>
              <a:t> </a:t>
            </a:r>
            <a:r>
              <a:rPr lang="en-GB" sz="2400" dirty="0" err="1"/>
              <a:t>transdisciplinarità</a:t>
            </a:r>
            <a:r>
              <a:rPr lang="en-GB" sz="2400" dirty="0"/>
              <a:t>.</a:t>
            </a:r>
          </a:p>
          <a:p>
            <a:r>
              <a:rPr lang="en-GB" sz="2400" b="1" dirty="0"/>
              <a:t>Temi </a:t>
            </a:r>
            <a:r>
              <a:rPr lang="en-GB" sz="2400" b="1" dirty="0" err="1"/>
              <a:t>trattati</a:t>
            </a:r>
            <a:r>
              <a:rPr lang="en-GB" sz="2400" b="1" dirty="0"/>
              <a:t> </a:t>
            </a:r>
            <a:r>
              <a:rPr lang="en-GB" sz="2400" b="1" dirty="0" err="1"/>
              <a:t>nei</a:t>
            </a:r>
            <a:r>
              <a:rPr lang="en-GB" sz="2400" b="1" dirty="0"/>
              <a:t> </a:t>
            </a:r>
            <a:r>
              <a:rPr lang="en-GB" sz="2400" b="1" dirty="0" err="1"/>
              <a:t>contributi</a:t>
            </a:r>
            <a:r>
              <a:rPr lang="en-GB" sz="2400" dirty="0"/>
              <a:t>:</a:t>
            </a:r>
          </a:p>
          <a:p>
            <a:pPr marL="742950" lvl="1" indent="-285750">
              <a:buFont typeface="Arial" panose="020B0604020202020204" pitchFamily="34" charset="0"/>
              <a:buChar char="•"/>
            </a:pPr>
            <a:r>
              <a:rPr lang="en-GB" sz="2400" dirty="0" err="1"/>
              <a:t>Educazione</a:t>
            </a:r>
            <a:r>
              <a:rPr lang="en-GB" sz="2400" dirty="0"/>
              <a:t> </a:t>
            </a:r>
            <a:r>
              <a:rPr lang="en-GB" sz="2400" dirty="0" err="1"/>
              <a:t>su</a:t>
            </a:r>
            <a:r>
              <a:rPr lang="en-GB" sz="2400" dirty="0"/>
              <a:t> </a:t>
            </a:r>
            <a:r>
              <a:rPr lang="en-GB" sz="2400" dirty="0" err="1"/>
              <a:t>temi</a:t>
            </a:r>
            <a:r>
              <a:rPr lang="en-GB" sz="2400" dirty="0"/>
              <a:t> </a:t>
            </a:r>
            <a:r>
              <a:rPr lang="en-GB" sz="2400" dirty="0" err="1"/>
              <a:t>interdisciplinari</a:t>
            </a:r>
            <a:r>
              <a:rPr lang="en-GB" sz="2400" dirty="0"/>
              <a:t>: </a:t>
            </a:r>
            <a:r>
              <a:rPr lang="en-GB" sz="2400" dirty="0" err="1"/>
              <a:t>cambiamento</a:t>
            </a:r>
            <a:r>
              <a:rPr lang="en-GB" sz="2400" dirty="0"/>
              <a:t> </a:t>
            </a:r>
            <a:r>
              <a:rPr lang="en-GB" sz="2400" dirty="0" err="1"/>
              <a:t>climatico</a:t>
            </a:r>
            <a:r>
              <a:rPr lang="en-GB" sz="2400" dirty="0"/>
              <a:t>, tempo, </a:t>
            </a:r>
            <a:r>
              <a:rPr lang="en-GB" sz="2400" dirty="0" err="1"/>
              <a:t>sostenibilità</a:t>
            </a:r>
            <a:r>
              <a:rPr lang="en-GB" sz="2400" dirty="0"/>
              <a:t>, </a:t>
            </a:r>
            <a:r>
              <a:rPr lang="en-GB" sz="2400" dirty="0" err="1"/>
              <a:t>radioattività</a:t>
            </a:r>
            <a:r>
              <a:rPr lang="en-GB" sz="2400" dirty="0"/>
              <a:t>, </a:t>
            </a:r>
            <a:r>
              <a:rPr lang="en-GB" sz="2400" dirty="0" err="1"/>
              <a:t>scienza</a:t>
            </a:r>
            <a:r>
              <a:rPr lang="en-GB" sz="2400" dirty="0"/>
              <a:t> </a:t>
            </a:r>
            <a:r>
              <a:rPr lang="en-GB" sz="2400" dirty="0" err="1"/>
              <a:t>dello</a:t>
            </a:r>
            <a:r>
              <a:rPr lang="en-GB" sz="2400" dirty="0"/>
              <a:t> </a:t>
            </a:r>
            <a:r>
              <a:rPr lang="en-GB" sz="2400" dirty="0" err="1"/>
              <a:t>spazio</a:t>
            </a:r>
            <a:r>
              <a:rPr lang="en-GB" sz="2400" dirty="0"/>
              <a:t>, </a:t>
            </a:r>
            <a:r>
              <a:rPr lang="en-GB" sz="2400" dirty="0" err="1"/>
              <a:t>tecnologie</a:t>
            </a:r>
            <a:r>
              <a:rPr lang="en-GB" sz="2400" dirty="0"/>
              <a:t> </a:t>
            </a:r>
            <a:r>
              <a:rPr lang="en-GB" sz="2400" dirty="0" err="1"/>
              <a:t>quantistiche</a:t>
            </a:r>
            <a:r>
              <a:rPr lang="en-GB" sz="2400" dirty="0"/>
              <a:t>.</a:t>
            </a:r>
          </a:p>
          <a:p>
            <a:pPr marL="742950" lvl="1" indent="-285750">
              <a:buFont typeface="Arial" panose="020B0604020202020204" pitchFamily="34" charset="0"/>
              <a:buChar char="•"/>
            </a:pPr>
            <a:r>
              <a:rPr lang="en-GB" sz="2400" dirty="0" err="1"/>
              <a:t>Approcci</a:t>
            </a:r>
            <a:r>
              <a:rPr lang="en-GB" sz="2400" dirty="0"/>
              <a:t> </a:t>
            </a:r>
            <a:r>
              <a:rPr lang="en-GB" sz="2400" dirty="0" err="1"/>
              <a:t>innovativi</a:t>
            </a:r>
            <a:r>
              <a:rPr lang="en-GB" sz="2400" dirty="0"/>
              <a:t> </a:t>
            </a:r>
            <a:r>
              <a:rPr lang="en-GB" sz="2400" dirty="0" err="1"/>
              <a:t>nella</a:t>
            </a:r>
            <a:r>
              <a:rPr lang="en-GB" sz="2400" dirty="0"/>
              <a:t> </a:t>
            </a:r>
            <a:r>
              <a:rPr lang="en-GB" sz="2400" dirty="0" err="1"/>
              <a:t>didattica</a:t>
            </a:r>
            <a:r>
              <a:rPr lang="en-GB" sz="2400" dirty="0"/>
              <a:t> </a:t>
            </a:r>
            <a:r>
              <a:rPr lang="en-GB" sz="2400" dirty="0" err="1"/>
              <a:t>della</a:t>
            </a:r>
            <a:r>
              <a:rPr lang="en-GB" sz="2400" dirty="0"/>
              <a:t> </a:t>
            </a:r>
            <a:r>
              <a:rPr lang="en-GB" sz="2400" dirty="0" err="1"/>
              <a:t>scienza</a:t>
            </a:r>
            <a:r>
              <a:rPr lang="en-GB" sz="2400" dirty="0"/>
              <a:t> </a:t>
            </a:r>
            <a:r>
              <a:rPr lang="en-GB" sz="2400" dirty="0" err="1"/>
              <a:t>primaria</a:t>
            </a:r>
            <a:r>
              <a:rPr lang="en-GB" sz="2400" dirty="0"/>
              <a:t>.</a:t>
            </a:r>
          </a:p>
          <a:p>
            <a:pPr marL="742950" lvl="1" indent="-285750">
              <a:buFont typeface="Arial" panose="020B0604020202020204" pitchFamily="34" charset="0"/>
              <a:buChar char="•"/>
            </a:pPr>
            <a:r>
              <a:rPr lang="en-GB" sz="2400" dirty="0" err="1"/>
              <a:t>Promozione</a:t>
            </a:r>
            <a:r>
              <a:rPr lang="en-GB" sz="2400" dirty="0"/>
              <a:t> </a:t>
            </a:r>
            <a:r>
              <a:rPr lang="en-GB" sz="2400" dirty="0" err="1"/>
              <a:t>della</a:t>
            </a:r>
            <a:r>
              <a:rPr lang="en-GB" sz="2400" dirty="0"/>
              <a:t> </a:t>
            </a:r>
            <a:r>
              <a:rPr lang="en-GB" sz="2400" dirty="0" err="1"/>
              <a:t>parità</a:t>
            </a:r>
            <a:r>
              <a:rPr lang="en-GB" sz="2400" dirty="0"/>
              <a:t> di </a:t>
            </a:r>
            <a:r>
              <a:rPr lang="en-GB" sz="2400" dirty="0" err="1"/>
              <a:t>genere</a:t>
            </a:r>
            <a:r>
              <a:rPr lang="en-GB" sz="2400" dirty="0"/>
              <a:t> </a:t>
            </a:r>
            <a:r>
              <a:rPr lang="en-GB" sz="2400" dirty="0" err="1"/>
              <a:t>nelle</a:t>
            </a:r>
            <a:r>
              <a:rPr lang="en-GB" sz="2400" dirty="0"/>
              <a:t> STEM e </a:t>
            </a:r>
            <a:r>
              <a:rPr lang="en-GB" sz="2400" dirty="0" err="1"/>
              <a:t>sviluppo</a:t>
            </a:r>
            <a:r>
              <a:rPr lang="en-GB" sz="2400" dirty="0"/>
              <a:t> di </a:t>
            </a:r>
            <a:r>
              <a:rPr lang="en-GB" sz="2400" dirty="0" err="1"/>
              <a:t>competenze</a:t>
            </a:r>
            <a:r>
              <a:rPr lang="en-GB" sz="2400" dirty="0"/>
              <a:t> </a:t>
            </a:r>
            <a:r>
              <a:rPr lang="en-GB" sz="2400" dirty="0" err="1"/>
              <a:t>trasversali</a:t>
            </a:r>
            <a:r>
              <a:rPr lang="en-GB" sz="2400" dirty="0"/>
              <a:t>.</a:t>
            </a:r>
          </a:p>
          <a:p>
            <a:r>
              <a:rPr lang="en-GB" sz="2400" b="1" dirty="0" err="1"/>
              <a:t>Sfide</a:t>
            </a:r>
            <a:r>
              <a:rPr lang="en-GB" sz="2400" b="1" dirty="0"/>
              <a:t> </a:t>
            </a:r>
            <a:r>
              <a:rPr lang="en-GB" sz="2400" b="1" dirty="0" err="1"/>
              <a:t>dell’interdisciplinarità</a:t>
            </a:r>
            <a:r>
              <a:rPr lang="en-GB" sz="2400" b="1" dirty="0"/>
              <a:t> </a:t>
            </a:r>
            <a:r>
              <a:rPr lang="en-GB" sz="2400" b="1" dirty="0" err="1"/>
              <a:t>nell’educazione</a:t>
            </a:r>
            <a:r>
              <a:rPr lang="en-GB" sz="2400" dirty="0"/>
              <a:t>:</a:t>
            </a:r>
          </a:p>
          <a:p>
            <a:pPr marL="742950" lvl="1" indent="-285750">
              <a:buFont typeface="Arial" panose="020B0604020202020204" pitchFamily="34" charset="0"/>
              <a:buChar char="•"/>
            </a:pPr>
            <a:r>
              <a:rPr lang="en-GB" sz="2400" dirty="0" err="1"/>
              <a:t>Superare</a:t>
            </a:r>
            <a:r>
              <a:rPr lang="en-GB" sz="2400" dirty="0"/>
              <a:t> e </a:t>
            </a:r>
            <a:r>
              <a:rPr lang="en-GB" sz="2400" dirty="0" err="1"/>
              <a:t>ridefinire</a:t>
            </a:r>
            <a:r>
              <a:rPr lang="en-GB" sz="2400" dirty="0"/>
              <a:t> </a:t>
            </a:r>
            <a:r>
              <a:rPr lang="en-GB" sz="2400" dirty="0" err="1"/>
              <a:t>i</a:t>
            </a:r>
            <a:r>
              <a:rPr lang="en-GB" sz="2400" dirty="0"/>
              <a:t> </a:t>
            </a:r>
            <a:r>
              <a:rPr lang="en-GB" sz="2400" dirty="0" err="1"/>
              <a:t>confini</a:t>
            </a:r>
            <a:r>
              <a:rPr lang="en-GB" sz="2400" dirty="0"/>
              <a:t> </a:t>
            </a:r>
            <a:r>
              <a:rPr lang="en-GB" sz="2400" dirty="0" err="1"/>
              <a:t>disciplinari</a:t>
            </a:r>
            <a:r>
              <a:rPr lang="en-GB" sz="2400" dirty="0"/>
              <a:t>.</a:t>
            </a:r>
          </a:p>
          <a:p>
            <a:pPr marL="742950" lvl="1" indent="-285750">
              <a:buFont typeface="Arial" panose="020B0604020202020204" pitchFamily="34" charset="0"/>
              <a:buChar char="•"/>
            </a:pPr>
            <a:r>
              <a:rPr lang="en-GB" sz="2400" dirty="0" err="1"/>
              <a:t>Difficoltà</a:t>
            </a:r>
            <a:r>
              <a:rPr lang="en-GB" sz="2400" dirty="0"/>
              <a:t> </a:t>
            </a:r>
            <a:r>
              <a:rPr lang="en-GB" sz="2400" dirty="0" err="1"/>
              <a:t>individuali</a:t>
            </a:r>
            <a:r>
              <a:rPr lang="en-GB" sz="2400" dirty="0"/>
              <a:t>, </a:t>
            </a:r>
            <a:r>
              <a:rPr lang="en-GB" sz="2400" dirty="0" err="1"/>
              <a:t>istituzionali</a:t>
            </a:r>
            <a:r>
              <a:rPr lang="en-GB" sz="2400" dirty="0"/>
              <a:t> e </a:t>
            </a:r>
            <a:r>
              <a:rPr lang="en-GB" sz="2400" dirty="0" err="1"/>
              <a:t>relazionali</a:t>
            </a:r>
            <a:r>
              <a:rPr lang="en-GB" sz="2400" dirty="0"/>
              <a:t> per </a:t>
            </a:r>
            <a:r>
              <a:rPr lang="en-GB" sz="2400" dirty="0" err="1"/>
              <a:t>i</a:t>
            </a:r>
            <a:r>
              <a:rPr lang="en-GB" sz="2400" dirty="0"/>
              <a:t> </a:t>
            </a:r>
            <a:r>
              <a:rPr lang="en-GB" sz="2400" dirty="0" err="1"/>
              <a:t>docenti</a:t>
            </a:r>
            <a:r>
              <a:rPr lang="en-GB" sz="2400" dirty="0"/>
              <a:t>.</a:t>
            </a:r>
          </a:p>
        </p:txBody>
      </p:sp>
    </p:spTree>
    <p:extLst>
      <p:ext uri="{BB962C8B-B14F-4D97-AF65-F5344CB8AC3E}">
        <p14:creationId xmlns:p14="http://schemas.microsoft.com/office/powerpoint/2010/main" val="409625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0F6656E-DA40-000E-9922-E47E482795A3}"/>
              </a:ext>
            </a:extLst>
          </p:cNvPr>
          <p:cNvGraphicFramePr/>
          <p:nvPr>
            <p:extLst>
              <p:ext uri="{D42A27DB-BD31-4B8C-83A1-F6EECF244321}">
                <p14:modId xmlns:p14="http://schemas.microsoft.com/office/powerpoint/2010/main" val="2748666276"/>
              </p:ext>
            </p:extLst>
          </p:nvPr>
        </p:nvGraphicFramePr>
        <p:xfrm>
          <a:off x="700088" y="485775"/>
          <a:ext cx="11372850" cy="611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C6E852AA-943B-A91F-3B93-C01E25DF79B2}"/>
              </a:ext>
            </a:extLst>
          </p:cNvPr>
          <p:cNvGrpSpPr/>
          <p:nvPr/>
        </p:nvGrpSpPr>
        <p:grpSpPr>
          <a:xfrm>
            <a:off x="9916525" y="156246"/>
            <a:ext cx="1941963" cy="1941963"/>
            <a:chOff x="4289786" y="4124639"/>
            <a:chExt cx="1941963" cy="1941963"/>
          </a:xfrm>
        </p:grpSpPr>
        <p:sp>
          <p:nvSpPr>
            <p:cNvPr id="4" name="Oval 3">
              <a:extLst>
                <a:ext uri="{FF2B5EF4-FFF2-40B4-BE49-F238E27FC236}">
                  <a16:creationId xmlns:a16="http://schemas.microsoft.com/office/drawing/2014/main" id="{637634C0-F360-B6E0-A049-2EF89A998BCB}"/>
                </a:ext>
              </a:extLst>
            </p:cNvPr>
            <p:cNvSpPr/>
            <p:nvPr/>
          </p:nvSpPr>
          <p:spPr>
            <a:xfrm>
              <a:off x="4289786" y="4124639"/>
              <a:ext cx="1941963" cy="19419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T"/>
            </a:p>
          </p:txBody>
        </p:sp>
        <p:sp>
          <p:nvSpPr>
            <p:cNvPr id="5" name="Oval 4">
              <a:extLst>
                <a:ext uri="{FF2B5EF4-FFF2-40B4-BE49-F238E27FC236}">
                  <a16:creationId xmlns:a16="http://schemas.microsoft.com/office/drawing/2014/main" id="{3557184C-7ED9-A9F0-F32B-478CD01DDA44}"/>
                </a:ext>
              </a:extLst>
            </p:cNvPr>
            <p:cNvSpPr txBox="1"/>
            <p:nvPr/>
          </p:nvSpPr>
          <p:spPr>
            <a:xfrm>
              <a:off x="4574180" y="4409033"/>
              <a:ext cx="1373175" cy="137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i="1" kern="1200"/>
                <a:t>WG3: Teacher education on interdisciplinary contents </a:t>
              </a:r>
              <a:endParaRPr lang="en-GB" sz="1800" kern="1200"/>
            </a:p>
          </p:txBody>
        </p:sp>
      </p:grpSp>
    </p:spTree>
    <p:extLst>
      <p:ext uri="{BB962C8B-B14F-4D97-AF65-F5344CB8AC3E}">
        <p14:creationId xmlns:p14="http://schemas.microsoft.com/office/powerpoint/2010/main" val="160325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FD24A9E-9FBC-67F4-CB46-FE838D256347}"/>
              </a:ext>
            </a:extLst>
          </p:cNvPr>
          <p:cNvGrpSpPr/>
          <p:nvPr/>
        </p:nvGrpSpPr>
        <p:grpSpPr>
          <a:xfrm>
            <a:off x="458016" y="272959"/>
            <a:ext cx="1941963" cy="1941963"/>
            <a:chOff x="2228310" y="2063163"/>
            <a:chExt cx="1941963" cy="1941963"/>
          </a:xfrm>
        </p:grpSpPr>
        <p:sp>
          <p:nvSpPr>
            <p:cNvPr id="6" name="Oval 5">
              <a:extLst>
                <a:ext uri="{FF2B5EF4-FFF2-40B4-BE49-F238E27FC236}">
                  <a16:creationId xmlns:a16="http://schemas.microsoft.com/office/drawing/2014/main" id="{C4D64582-3A5E-F80A-0FD9-57FC1D821081}"/>
                </a:ext>
              </a:extLst>
            </p:cNvPr>
            <p:cNvSpPr/>
            <p:nvPr/>
          </p:nvSpPr>
          <p:spPr>
            <a:xfrm>
              <a:off x="2228310" y="2063163"/>
              <a:ext cx="1941963" cy="194196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IT"/>
            </a:p>
          </p:txBody>
        </p:sp>
        <p:sp>
          <p:nvSpPr>
            <p:cNvPr id="7" name="Oval 4">
              <a:extLst>
                <a:ext uri="{FF2B5EF4-FFF2-40B4-BE49-F238E27FC236}">
                  <a16:creationId xmlns:a16="http://schemas.microsoft.com/office/drawing/2014/main" id="{098AC15F-3547-7CAC-18C4-A4D09EEDF447}"/>
                </a:ext>
              </a:extLst>
            </p:cNvPr>
            <p:cNvSpPr txBox="1"/>
            <p:nvPr/>
          </p:nvSpPr>
          <p:spPr>
            <a:xfrm>
              <a:off x="2512704" y="2347557"/>
              <a:ext cx="1373175" cy="1373175"/>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GB" sz="1800" b="0" i="1" u="none" strike="noStrike" kern="1200" cap="none" spc="0" normalizeH="0" baseline="0" noProof="0" dirty="0">
                  <a:ln>
                    <a:noFill/>
                  </a:ln>
                  <a:solidFill>
                    <a:sysClr val="window" lastClr="FFFFFF"/>
                  </a:solidFill>
                  <a:effectLst/>
                  <a:uLnTx/>
                  <a:uFillTx/>
                  <a:latin typeface="Calibri" panose="020F0502020204030204"/>
                  <a:ea typeface="+mn-ea"/>
                  <a:cs typeface="+mn-cs"/>
                </a:rPr>
                <a:t>WG4: Conceptual paths in classical and in modern physics </a:t>
              </a:r>
              <a:endParaRPr kumimoji="0" lang="en-GB"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232636CD-7B4B-F334-1AAF-04286435999F}"/>
              </a:ext>
            </a:extLst>
          </p:cNvPr>
          <p:cNvSpPr txBox="1"/>
          <p:nvPr/>
        </p:nvSpPr>
        <p:spPr>
          <a:xfrm>
            <a:off x="486888" y="6276527"/>
            <a:ext cx="1324402" cy="369332"/>
          </a:xfrm>
          <a:prstGeom prst="rect">
            <a:avLst/>
          </a:prstGeom>
          <a:noFill/>
        </p:spPr>
        <p:txBody>
          <a:bodyPr wrap="none" rtlCol="0">
            <a:spAutoFit/>
          </a:bodyPr>
          <a:lstStyle/>
          <a:p>
            <a:r>
              <a:rPr lang="en-IT" dirty="0"/>
              <a:t>4 contributi</a:t>
            </a:r>
          </a:p>
        </p:txBody>
      </p:sp>
      <p:sp>
        <p:nvSpPr>
          <p:cNvPr id="3" name="TextBox 2">
            <a:extLst>
              <a:ext uri="{FF2B5EF4-FFF2-40B4-BE49-F238E27FC236}">
                <a16:creationId xmlns:a16="http://schemas.microsoft.com/office/drawing/2014/main" id="{E51771CF-3A8A-9057-711A-9DF52E82B58D}"/>
              </a:ext>
            </a:extLst>
          </p:cNvPr>
          <p:cNvSpPr txBox="1"/>
          <p:nvPr/>
        </p:nvSpPr>
        <p:spPr>
          <a:xfrm>
            <a:off x="2684373" y="742950"/>
            <a:ext cx="8388440" cy="4554452"/>
          </a:xfrm>
          <a:prstGeom prst="rect">
            <a:avLst/>
          </a:prstGeom>
          <a:noFill/>
        </p:spPr>
        <p:txBody>
          <a:bodyPr wrap="square">
            <a:spAutoFit/>
          </a:bodyPr>
          <a:lstStyle/>
          <a:p>
            <a:pPr>
              <a:lnSpc>
                <a:spcPct val="150000"/>
              </a:lnSpc>
            </a:pPr>
            <a:r>
              <a:rPr lang="en-GB" sz="2800" b="1" dirty="0" err="1"/>
              <a:t>Difficoltà</a:t>
            </a:r>
            <a:r>
              <a:rPr lang="en-GB" sz="2800" dirty="0"/>
              <a:t>: </a:t>
            </a:r>
            <a:r>
              <a:rPr lang="en-GB" sz="2800" dirty="0" err="1"/>
              <a:t>molti</a:t>
            </a:r>
            <a:r>
              <a:rPr lang="en-GB" sz="2800" dirty="0"/>
              <a:t> </a:t>
            </a:r>
            <a:r>
              <a:rPr lang="en-GB" sz="2800" dirty="0" err="1"/>
              <a:t>docenti</a:t>
            </a:r>
            <a:r>
              <a:rPr lang="en-GB" sz="2800" dirty="0"/>
              <a:t>, </a:t>
            </a:r>
            <a:r>
              <a:rPr lang="en-GB" sz="2800" dirty="0" err="1"/>
              <a:t>soprattutto</a:t>
            </a:r>
            <a:r>
              <a:rPr lang="en-GB" sz="2800" dirty="0"/>
              <a:t> di </a:t>
            </a:r>
            <a:r>
              <a:rPr lang="en-GB" sz="2800" dirty="0" err="1"/>
              <a:t>matematica</a:t>
            </a:r>
            <a:r>
              <a:rPr lang="en-GB" sz="2800" dirty="0"/>
              <a:t>, </a:t>
            </a:r>
            <a:r>
              <a:rPr lang="en-GB" sz="2800" dirty="0" err="1"/>
              <a:t>si</a:t>
            </a:r>
            <a:r>
              <a:rPr lang="en-GB" sz="2800" dirty="0"/>
              <a:t> </a:t>
            </a:r>
            <a:r>
              <a:rPr lang="en-GB" sz="2800" dirty="0" err="1"/>
              <a:t>sentono</a:t>
            </a:r>
            <a:r>
              <a:rPr lang="en-GB" sz="2800" dirty="0"/>
              <a:t> </a:t>
            </a:r>
            <a:r>
              <a:rPr lang="en-GB" sz="2800" dirty="0" err="1"/>
              <a:t>insicuri</a:t>
            </a:r>
            <a:r>
              <a:rPr lang="en-GB" sz="2800" dirty="0"/>
              <a:t> </a:t>
            </a:r>
            <a:r>
              <a:rPr lang="en-GB" sz="2800" dirty="0" err="1"/>
              <a:t>su</a:t>
            </a:r>
            <a:r>
              <a:rPr lang="en-GB" sz="2800" dirty="0"/>
              <a:t> </a:t>
            </a:r>
            <a:r>
              <a:rPr lang="en-GB" sz="2800" dirty="0" err="1"/>
              <a:t>fisica</a:t>
            </a:r>
            <a:r>
              <a:rPr lang="en-GB" sz="2800" dirty="0"/>
              <a:t> moderna.</a:t>
            </a:r>
          </a:p>
          <a:p>
            <a:pPr>
              <a:lnSpc>
                <a:spcPct val="150000"/>
              </a:lnSpc>
            </a:pPr>
            <a:r>
              <a:rPr lang="en-GB" sz="2800" b="1" dirty="0" err="1"/>
              <a:t>Approccio</a:t>
            </a:r>
            <a:r>
              <a:rPr lang="en-GB" sz="2800" dirty="0"/>
              <a:t>: focus </a:t>
            </a:r>
            <a:r>
              <a:rPr lang="en-GB" sz="2800" dirty="0" err="1"/>
              <a:t>su</a:t>
            </a:r>
            <a:r>
              <a:rPr lang="en-GB" sz="2800" dirty="0"/>
              <a:t> </a:t>
            </a:r>
            <a:r>
              <a:rPr lang="en-GB" sz="2800" dirty="0" err="1"/>
              <a:t>metodologia</a:t>
            </a:r>
            <a:r>
              <a:rPr lang="en-GB" sz="2800" dirty="0"/>
              <a:t> per </a:t>
            </a:r>
            <a:r>
              <a:rPr lang="en-GB" sz="2800" dirty="0" err="1"/>
              <a:t>temi</a:t>
            </a:r>
            <a:r>
              <a:rPr lang="en-GB" sz="2800" dirty="0"/>
              <a:t> </a:t>
            </a:r>
            <a:r>
              <a:rPr lang="en-GB" sz="2800" dirty="0" err="1"/>
              <a:t>noti</a:t>
            </a:r>
            <a:r>
              <a:rPr lang="en-GB" sz="2800" dirty="0"/>
              <a:t>, </a:t>
            </a:r>
            <a:r>
              <a:rPr lang="en-GB" sz="2800" dirty="0" err="1"/>
              <a:t>su</a:t>
            </a:r>
            <a:r>
              <a:rPr lang="en-GB" sz="2800" dirty="0"/>
              <a:t> </a:t>
            </a:r>
            <a:r>
              <a:rPr lang="en-GB" sz="2800" dirty="0" err="1"/>
              <a:t>contenuti</a:t>
            </a:r>
            <a:r>
              <a:rPr lang="en-GB" sz="2800" dirty="0"/>
              <a:t> per </a:t>
            </a:r>
            <a:r>
              <a:rPr lang="en-GB" sz="2800" dirty="0" err="1"/>
              <a:t>quelli</a:t>
            </a:r>
            <a:r>
              <a:rPr lang="en-GB" sz="2800" dirty="0"/>
              <a:t> </a:t>
            </a:r>
            <a:r>
              <a:rPr lang="en-GB" sz="2800" dirty="0" err="1"/>
              <a:t>meno</a:t>
            </a:r>
            <a:r>
              <a:rPr lang="en-GB" sz="2800" dirty="0"/>
              <a:t> </a:t>
            </a:r>
            <a:r>
              <a:rPr lang="en-GB" sz="2800" dirty="0" err="1"/>
              <a:t>familiari</a:t>
            </a:r>
            <a:r>
              <a:rPr lang="en-GB" sz="2800" dirty="0"/>
              <a:t>.</a:t>
            </a:r>
          </a:p>
          <a:p>
            <a:pPr>
              <a:lnSpc>
                <a:spcPct val="150000"/>
              </a:lnSpc>
            </a:pPr>
            <a:r>
              <a:rPr lang="en-GB" sz="2800" b="1" dirty="0" err="1"/>
              <a:t>Obiettivo</a:t>
            </a:r>
            <a:r>
              <a:rPr lang="en-GB" sz="2800" dirty="0"/>
              <a:t>: </a:t>
            </a:r>
            <a:r>
              <a:rPr lang="en-GB" sz="2800" dirty="0" err="1"/>
              <a:t>costruire</a:t>
            </a:r>
            <a:r>
              <a:rPr lang="en-GB" sz="2800" dirty="0"/>
              <a:t> </a:t>
            </a:r>
            <a:r>
              <a:rPr lang="en-GB" sz="2800" dirty="0" err="1"/>
              <a:t>percorsi</a:t>
            </a:r>
            <a:r>
              <a:rPr lang="en-GB" sz="2800" dirty="0"/>
              <a:t> solidi </a:t>
            </a:r>
            <a:r>
              <a:rPr lang="en-GB" sz="2800" dirty="0" err="1"/>
              <a:t>che</a:t>
            </a:r>
            <a:r>
              <a:rPr lang="en-GB" sz="2800" dirty="0"/>
              <a:t> </a:t>
            </a:r>
            <a:r>
              <a:rPr lang="en-GB" sz="2800" dirty="0" err="1"/>
              <a:t>permettano</a:t>
            </a:r>
            <a:r>
              <a:rPr lang="en-GB" sz="2800" dirty="0"/>
              <a:t> la </a:t>
            </a:r>
            <a:r>
              <a:rPr lang="en-GB" sz="2800" dirty="0" err="1"/>
              <a:t>manipolazione</a:t>
            </a:r>
            <a:r>
              <a:rPr lang="en-GB" sz="2800" dirty="0"/>
              <a:t> </a:t>
            </a:r>
            <a:r>
              <a:rPr lang="en-GB" sz="2800" dirty="0" err="1"/>
              <a:t>concettuale</a:t>
            </a:r>
            <a:r>
              <a:rPr lang="en-GB" sz="2800" dirty="0"/>
              <a:t>, non solo la </a:t>
            </a:r>
            <a:r>
              <a:rPr lang="en-GB" sz="2800" dirty="0" err="1"/>
              <a:t>trasmissione</a:t>
            </a:r>
            <a:r>
              <a:rPr lang="en-GB" sz="2800" dirty="0"/>
              <a:t> di </a:t>
            </a:r>
            <a:r>
              <a:rPr lang="en-GB" sz="2800" dirty="0" err="1"/>
              <a:t>nozioni</a:t>
            </a:r>
            <a:r>
              <a:rPr lang="en-GB" sz="2800" dirty="0"/>
              <a:t>.</a:t>
            </a:r>
          </a:p>
        </p:txBody>
      </p:sp>
    </p:spTree>
    <p:extLst>
      <p:ext uri="{BB962C8B-B14F-4D97-AF65-F5344CB8AC3E}">
        <p14:creationId xmlns:p14="http://schemas.microsoft.com/office/powerpoint/2010/main" val="1770579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8A618BD-AB34-2AA9-6559-65F5FAD4FFA7}"/>
              </a:ext>
            </a:extLst>
          </p:cNvPr>
          <p:cNvGraphicFramePr/>
          <p:nvPr>
            <p:extLst>
              <p:ext uri="{D42A27DB-BD31-4B8C-83A1-F6EECF244321}">
                <p14:modId xmlns:p14="http://schemas.microsoft.com/office/powerpoint/2010/main" val="876962707"/>
              </p:ext>
            </p:extLst>
          </p:nvPr>
        </p:nvGraphicFramePr>
        <p:xfrm>
          <a:off x="544555" y="400999"/>
          <a:ext cx="10663238" cy="6105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761BD0AA-EEEE-094C-3FC0-915D8732AA15}"/>
              </a:ext>
            </a:extLst>
          </p:cNvPr>
          <p:cNvGrpSpPr/>
          <p:nvPr/>
        </p:nvGrpSpPr>
        <p:grpSpPr>
          <a:xfrm>
            <a:off x="10765798" y="146376"/>
            <a:ext cx="1153070" cy="1235207"/>
            <a:chOff x="2228310" y="2063163"/>
            <a:chExt cx="1941963" cy="1941963"/>
          </a:xfrm>
        </p:grpSpPr>
        <p:sp>
          <p:nvSpPr>
            <p:cNvPr id="6" name="Oval 5">
              <a:extLst>
                <a:ext uri="{FF2B5EF4-FFF2-40B4-BE49-F238E27FC236}">
                  <a16:creationId xmlns:a16="http://schemas.microsoft.com/office/drawing/2014/main" id="{1E0A26A7-E4FA-2729-E34F-F071D059BE02}"/>
                </a:ext>
              </a:extLst>
            </p:cNvPr>
            <p:cNvSpPr/>
            <p:nvPr/>
          </p:nvSpPr>
          <p:spPr>
            <a:xfrm>
              <a:off x="2228310" y="2063163"/>
              <a:ext cx="1941963" cy="194196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IT" sz="1100"/>
            </a:p>
          </p:txBody>
        </p:sp>
        <p:sp>
          <p:nvSpPr>
            <p:cNvPr id="7" name="Oval 4">
              <a:extLst>
                <a:ext uri="{FF2B5EF4-FFF2-40B4-BE49-F238E27FC236}">
                  <a16:creationId xmlns:a16="http://schemas.microsoft.com/office/drawing/2014/main" id="{3E7915D0-9646-EB39-FB23-DB9BFEDC390F}"/>
                </a:ext>
              </a:extLst>
            </p:cNvPr>
            <p:cNvSpPr txBox="1"/>
            <p:nvPr/>
          </p:nvSpPr>
          <p:spPr>
            <a:xfrm>
              <a:off x="2512704" y="2347557"/>
              <a:ext cx="1373175" cy="1373175"/>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ysClr val="window" lastClr="FFFFFF"/>
                  </a:solidFill>
                  <a:effectLst/>
                  <a:uLnTx/>
                  <a:uFillTx/>
                  <a:latin typeface="Calibri" panose="020F0502020204030204"/>
                  <a:ea typeface="+mn-ea"/>
                  <a:cs typeface="+mn-cs"/>
                </a:rPr>
                <a:t>WG4: Conceptual paths in classical and in modern physics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1337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EA40-7F01-5987-3FB2-C936B6373815}"/>
              </a:ext>
            </a:extLst>
          </p:cNvPr>
          <p:cNvSpPr>
            <a:spLocks noGrp="1"/>
          </p:cNvSpPr>
          <p:nvPr>
            <p:ph type="title"/>
          </p:nvPr>
        </p:nvSpPr>
        <p:spPr/>
        <p:txBody>
          <a:bodyPr/>
          <a:lstStyle/>
          <a:p>
            <a:r>
              <a:rPr lang="en-IT" dirty="0"/>
              <a:t>E3: Master IDIFO </a:t>
            </a:r>
          </a:p>
        </p:txBody>
      </p:sp>
      <p:pic>
        <p:nvPicPr>
          <p:cNvPr id="5" name="Picture 4" descr="A black and white logo&#10;&#10;AI-generated content may be incorrect.">
            <a:extLst>
              <a:ext uri="{FF2B5EF4-FFF2-40B4-BE49-F238E27FC236}">
                <a16:creationId xmlns:a16="http://schemas.microsoft.com/office/drawing/2014/main" id="{BA954B0D-8A7E-A5F9-5447-4CB93590A709}"/>
              </a:ext>
            </a:extLst>
          </p:cNvPr>
          <p:cNvPicPr>
            <a:picLocks noChangeAspect="1"/>
          </p:cNvPicPr>
          <p:nvPr/>
        </p:nvPicPr>
        <p:blipFill>
          <a:blip r:embed="rId2"/>
          <a:stretch>
            <a:fillRect/>
          </a:stretch>
        </p:blipFill>
        <p:spPr>
          <a:xfrm>
            <a:off x="8856579" y="150729"/>
            <a:ext cx="2997200" cy="1447800"/>
          </a:xfrm>
          <a:prstGeom prst="rect">
            <a:avLst/>
          </a:prstGeom>
        </p:spPr>
      </p:pic>
      <p:sp>
        <p:nvSpPr>
          <p:cNvPr id="6" name="Text Placeholder 2">
            <a:extLst>
              <a:ext uri="{FF2B5EF4-FFF2-40B4-BE49-F238E27FC236}">
                <a16:creationId xmlns:a16="http://schemas.microsoft.com/office/drawing/2014/main" id="{E43F6380-97E4-DA87-1B82-B0069BB163E3}"/>
              </a:ext>
            </a:extLst>
          </p:cNvPr>
          <p:cNvSpPr>
            <a:spLocks noGrp="1"/>
          </p:cNvSpPr>
          <p:nvPr>
            <p:ph type="body" idx="1"/>
          </p:nvPr>
        </p:nvSpPr>
        <p:spPr>
          <a:xfrm>
            <a:off x="831850" y="4589463"/>
            <a:ext cx="10515600" cy="1500187"/>
          </a:xfrm>
        </p:spPr>
        <p:txBody>
          <a:bodyPr/>
          <a:lstStyle/>
          <a:p>
            <a:r>
              <a:rPr lang="it-IT"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Unità di Ricerca in Didattica della Fisica (URDF), DMIF, Università di Udine</a:t>
            </a:r>
            <a:br>
              <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it-IT"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Lorenzo Santi, Paolo </a:t>
            </a:r>
            <a:r>
              <a:rPr lang="it-IT" sz="2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Giannozzi</a:t>
            </a:r>
            <a:r>
              <a:rPr lang="it-IT"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Marisa Michelini, Stefano Urbinati</a:t>
            </a:r>
            <a:endParaRPr lang="en-IT" dirty="0">
              <a:solidFill>
                <a:schemeClr val="tx1"/>
              </a:solidFill>
            </a:endParaRPr>
          </a:p>
        </p:txBody>
      </p:sp>
    </p:spTree>
    <p:extLst>
      <p:ext uri="{BB962C8B-B14F-4D97-AF65-F5344CB8AC3E}">
        <p14:creationId xmlns:p14="http://schemas.microsoft.com/office/powerpoint/2010/main" val="154162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BF4B77A-F9FE-4CAC-AF72-05EB9E087603}"/>
              </a:ext>
            </a:extLst>
          </p:cNvPr>
          <p:cNvSpPr>
            <a:spLocks noGrp="1"/>
          </p:cNvSpPr>
          <p:nvPr>
            <p:ph idx="1"/>
          </p:nvPr>
        </p:nvSpPr>
        <p:spPr>
          <a:xfrm>
            <a:off x="649705" y="697832"/>
            <a:ext cx="10704095" cy="5479131"/>
          </a:xfrm>
        </p:spPr>
        <p:txBody>
          <a:bodyPr>
            <a:normAutofit fontScale="92500" lnSpcReduction="10000"/>
          </a:bodyPr>
          <a:lstStyle/>
          <a:p>
            <a:pPr marL="0" indent="0">
              <a:lnSpc>
                <a:spcPct val="107000"/>
              </a:lnSpc>
              <a:spcAft>
                <a:spcPts val="800"/>
              </a:spcAft>
              <a:buNone/>
            </a:pPr>
            <a:r>
              <a:rPr lang="it-IT" sz="3000" b="1" dirty="0">
                <a:effectLst/>
                <a:latin typeface="Tahoma" panose="020B0604030504040204" pitchFamily="34" charset="0"/>
                <a:ea typeface="Tahoma" panose="020B0604030504040204" pitchFamily="34" charset="0"/>
                <a:cs typeface="Tahoma" panose="020B0604030504040204" pitchFamily="34" charset="0"/>
              </a:rPr>
              <a:t>INTRODUZIONE</a:t>
            </a:r>
          </a:p>
          <a:p>
            <a:pPr lvl="1">
              <a:lnSpc>
                <a:spcPct val="107000"/>
              </a:lnSpc>
              <a:spcAft>
                <a:spcPts val="800"/>
              </a:spcAft>
            </a:pPr>
            <a:r>
              <a:rPr lang="it-IT"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L’offerta di formazione per lo sviluppo professionale degli insegnanti è variegata, vi sono iniziative differenziate e di valore incerto rispetto alla carriera. </a:t>
            </a:r>
          </a:p>
          <a:p>
            <a:pPr lvl="1">
              <a:lnSpc>
                <a:spcPct val="107000"/>
              </a:lnSpc>
              <a:spcAft>
                <a:spcPts val="800"/>
              </a:spcAft>
            </a:pPr>
            <a:r>
              <a:rPr lang="it-IT"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ricerca in didattica della fisica non sempre è fonte delle proposte didattiche veicolate in materia. </a:t>
            </a:r>
          </a:p>
          <a:p>
            <a:pPr lvl="1">
              <a:lnSpc>
                <a:spcPct val="107000"/>
              </a:lnSpc>
              <a:spcAft>
                <a:spcPts val="800"/>
              </a:spcAft>
            </a:pPr>
            <a:r>
              <a:rPr lang="it-IT"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Grazie al finanziamento del PLS, all’impegno dell’unità di ricerca didattica dell’università di Udine e all’offerta generosa di altre 15 università italiane che mettono gratuitamente a disposizione le competenze maturate in materia, è stata attivata gratuitamente l’undicesima edizione del Mater Innovazione Didattica in Fisica e Orientamento (IDIFO2426). </a:t>
            </a:r>
          </a:p>
        </p:txBody>
      </p:sp>
    </p:spTree>
    <p:extLst>
      <p:ext uri="{BB962C8B-B14F-4D97-AF65-F5344CB8AC3E}">
        <p14:creationId xmlns:p14="http://schemas.microsoft.com/office/powerpoint/2010/main" val="2563143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23D215-D4AA-4E5B-AFB1-7903108D4655}"/>
              </a:ext>
            </a:extLst>
          </p:cNvPr>
          <p:cNvSpPr>
            <a:spLocks noGrp="1"/>
          </p:cNvSpPr>
          <p:nvPr>
            <p:ph type="title"/>
          </p:nvPr>
        </p:nvSpPr>
        <p:spPr>
          <a:xfrm>
            <a:off x="838200" y="365125"/>
            <a:ext cx="10257064" cy="541111"/>
          </a:xfrm>
        </p:spPr>
        <p:txBody>
          <a:bodyPr>
            <a:normAutofit fontScale="90000"/>
          </a:bodyPr>
          <a:lstStyle/>
          <a:p>
            <a:r>
              <a:rPr lang="it-IT" sz="4400" b="1" dirty="0">
                <a:effectLst/>
                <a:latin typeface="Calibri" panose="020F0502020204030204" pitchFamily="34" charset="0"/>
                <a:ea typeface="Calibri" panose="020F0502020204030204" pitchFamily="34" charset="0"/>
                <a:cs typeface="Times New Roman" panose="02020603050405020304" pitchFamily="18" charset="0"/>
              </a:rPr>
              <a:t>Natura del Master IDIFO2426</a:t>
            </a:r>
            <a:endParaRPr lang="it-IT" sz="2200" dirty="0"/>
          </a:p>
        </p:txBody>
      </p:sp>
      <p:sp>
        <p:nvSpPr>
          <p:cNvPr id="3" name="Segnaposto contenuto 2">
            <a:extLst>
              <a:ext uri="{FF2B5EF4-FFF2-40B4-BE49-F238E27FC236}">
                <a16:creationId xmlns:a16="http://schemas.microsoft.com/office/drawing/2014/main" id="{BBF4B77A-F9FE-4CAC-AF72-05EB9E087603}"/>
              </a:ext>
            </a:extLst>
          </p:cNvPr>
          <p:cNvSpPr>
            <a:spLocks noGrp="1"/>
          </p:cNvSpPr>
          <p:nvPr>
            <p:ph idx="1"/>
          </p:nvPr>
        </p:nvSpPr>
        <p:spPr>
          <a:xfrm>
            <a:off x="432707" y="1094014"/>
            <a:ext cx="11585122" cy="5082949"/>
          </a:xfrm>
        </p:spPr>
        <p:txBody>
          <a:bodyPr>
            <a:noAutofit/>
          </a:bodyPr>
          <a:lstStyle/>
          <a:p>
            <a:pPr lvl="1">
              <a:lnSpc>
                <a:spcPct val="107000"/>
              </a:lnSpc>
              <a:spcAft>
                <a:spcPts val="800"/>
              </a:spcAft>
            </a:pPr>
            <a:r>
              <a:rPr lang="it-IT" sz="2000" dirty="0">
                <a:solidFill>
                  <a:srgbClr val="000000"/>
                </a:solidFill>
                <a:effectLst/>
                <a:latin typeface="Aptos"/>
                <a:ea typeface="Times New Roman" panose="02020603050405020304" pitchFamily="18" charset="0"/>
                <a:cs typeface="Times New Roman" panose="02020603050405020304" pitchFamily="18" charset="0"/>
              </a:rPr>
              <a:t>Esso rappresenta un’ampia e qualificata offerta professionale in cui ciascun interessato può iscriversi a un singolo modulo e conseguire 3 cfu, ad un gruppo di 6 moduli e conseguire il titolo di Perfezionamento con 30 cfu, ad un gruppo di 10 moduli e conseguire il titolo di Master del valore di 60 cfu.</a:t>
            </a:r>
          </a:p>
          <a:p>
            <a:pPr lvl="1">
              <a:lnSpc>
                <a:spcPct val="107000"/>
              </a:lnSpc>
              <a:spcAft>
                <a:spcPts val="800"/>
              </a:spcAft>
            </a:pPr>
            <a:r>
              <a:rPr lang="it-IT" sz="2000" dirty="0">
                <a:solidFill>
                  <a:srgbClr val="000000"/>
                </a:solidFill>
                <a:effectLst/>
                <a:latin typeface="Aptos"/>
                <a:ea typeface="Times New Roman" panose="02020603050405020304" pitchFamily="18" charset="0"/>
                <a:cs typeface="Times New Roman" panose="02020603050405020304" pitchFamily="18" charset="0"/>
              </a:rPr>
              <a:t> I 48 iscritti hanno scelto tra un insieme di 34 moduli da 3 CFU ciascuno, per poter costruire un percorso che più corrisponde alle proprie esigenze,. </a:t>
            </a:r>
          </a:p>
          <a:p>
            <a:pPr lvl="1">
              <a:lnSpc>
                <a:spcPct val="107000"/>
              </a:lnSpc>
              <a:spcAft>
                <a:spcPts val="800"/>
              </a:spcAft>
            </a:pPr>
            <a:r>
              <a:rPr lang="it-IT" sz="2000" dirty="0">
                <a:solidFill>
                  <a:srgbClr val="000000"/>
                </a:solidFill>
                <a:effectLst/>
                <a:latin typeface="Aptos"/>
                <a:ea typeface="Times New Roman" panose="02020603050405020304" pitchFamily="18" charset="0"/>
                <a:cs typeface="Times New Roman" panose="02020603050405020304" pitchFamily="18" charset="0"/>
              </a:rPr>
              <a:t>I 34 moduli sono stati messi a punto con ricerche ed esperienze pluriennali dalle Università di Calabria, Firenze, Genova, Milano, Napoli Federico II, Palermo, Parma, Pisa, Roma 3, Siena, Trento, Udine e Cagliari, Salerno, con la collaborazione parziale di Firenze, Macerata, Torino. </a:t>
            </a:r>
          </a:p>
          <a:p>
            <a:pPr lvl="1">
              <a:lnSpc>
                <a:spcPct val="107000"/>
              </a:lnSpc>
              <a:spcAft>
                <a:spcPts val="800"/>
              </a:spcAft>
            </a:pPr>
            <a:r>
              <a:rPr lang="it-IT" sz="2000" dirty="0">
                <a:solidFill>
                  <a:srgbClr val="000000"/>
                </a:solidFill>
                <a:effectLst/>
                <a:latin typeface="Aptos"/>
                <a:ea typeface="Times New Roman" panose="02020603050405020304" pitchFamily="18" charset="0"/>
                <a:cs typeface="Times New Roman" panose="02020603050405020304" pitchFamily="18" charset="0"/>
              </a:rPr>
              <a:t>Tutte le attività possono essere seguite in modalità telematica, mentre alcune di esse possono essere svolte in presenza nelle sedi delle Università cooperanti. Il manifesto degli studi del Master e del Corso di Perfezionamento, l’elenco dei moduli formativi e </a:t>
            </a:r>
          </a:p>
          <a:p>
            <a:pPr lvl="1">
              <a:lnSpc>
                <a:spcPct val="107000"/>
              </a:lnSpc>
              <a:spcAft>
                <a:spcPts val="800"/>
              </a:spcAft>
            </a:pPr>
            <a:r>
              <a:rPr lang="it-IT" sz="2000" dirty="0">
                <a:solidFill>
                  <a:srgbClr val="000000"/>
                </a:solidFill>
                <a:effectLst/>
                <a:latin typeface="Aptos"/>
                <a:ea typeface="Times New Roman" panose="02020603050405020304" pitchFamily="18" charset="0"/>
                <a:cs typeface="Times New Roman" panose="02020603050405020304" pitchFamily="18" charset="0"/>
              </a:rPr>
              <a:t>le informazioni generali sono disponibili alla pagina </a:t>
            </a:r>
            <a:r>
              <a:rPr lang="it-IT" sz="2000" u="sng" dirty="0">
                <a:solidFill>
                  <a:srgbClr val="467886"/>
                </a:solidFill>
                <a:effectLst/>
                <a:latin typeface="Aptos"/>
                <a:ea typeface="Times New Roman" panose="02020603050405020304" pitchFamily="18" charset="0"/>
                <a:cs typeface="Times New Roman" panose="02020603050405020304" pitchFamily="18" charset="0"/>
                <a:hlinkClick r:id="rId2"/>
              </a:rPr>
              <a:t>https://www.uniud.it/it/didattica/formazione-post-laurea/master/alta-formazione/area-scientifico-tecnologica/idifo-master</a:t>
            </a:r>
            <a:r>
              <a:rPr lang="it-IT" sz="2000" u="sng" dirty="0">
                <a:solidFill>
                  <a:srgbClr val="467886"/>
                </a:solidFill>
                <a:effectLst/>
                <a:latin typeface="Aptos"/>
                <a:ea typeface="Times New Roman" panose="02020603050405020304" pitchFamily="18" charset="0"/>
                <a:cs typeface="Times New Roman" panose="02020603050405020304" pitchFamily="18" charset="0"/>
              </a:rPr>
              <a:t>.</a:t>
            </a:r>
            <a:endParaRPr lang="it-IT" sz="2000" dirty="0"/>
          </a:p>
        </p:txBody>
      </p:sp>
    </p:spTree>
    <p:extLst>
      <p:ext uri="{BB962C8B-B14F-4D97-AF65-F5344CB8AC3E}">
        <p14:creationId xmlns:p14="http://schemas.microsoft.com/office/powerpoint/2010/main" val="53466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AAC1827-FFA0-1FD2-2775-F752766E94A7}"/>
              </a:ext>
            </a:extLst>
          </p:cNvPr>
          <p:cNvGraphicFramePr/>
          <p:nvPr>
            <p:extLst>
              <p:ext uri="{D42A27DB-BD31-4B8C-83A1-F6EECF244321}">
                <p14:modId xmlns:p14="http://schemas.microsoft.com/office/powerpoint/2010/main" val="1471653945"/>
              </p:ext>
            </p:extLst>
          </p:nvPr>
        </p:nvGraphicFramePr>
        <p:xfrm>
          <a:off x="1485734" y="719666"/>
          <a:ext cx="970082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0934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3D081-5192-4870-9C22-8245B0A3DCE1}"/>
              </a:ext>
            </a:extLst>
          </p:cNvPr>
          <p:cNvSpPr>
            <a:spLocks noGrp="1"/>
          </p:cNvSpPr>
          <p:nvPr>
            <p:ph type="title"/>
          </p:nvPr>
        </p:nvSpPr>
        <p:spPr>
          <a:xfrm>
            <a:off x="838199" y="365125"/>
            <a:ext cx="8387443" cy="1055461"/>
          </a:xfrm>
        </p:spPr>
        <p:txBody>
          <a:bodyPr>
            <a:normAutofit fontScale="90000"/>
          </a:bodyPr>
          <a:lstStyle/>
          <a:p>
            <a:r>
              <a:rPr lang="it-IT" dirty="0"/>
              <a:t>Master IDIFO2426 – 34 Moduli di insegnamento offerti da 15 sedi  </a:t>
            </a:r>
          </a:p>
        </p:txBody>
      </p:sp>
      <p:graphicFrame>
        <p:nvGraphicFramePr>
          <p:cNvPr id="3" name="Tabella 2">
            <a:extLst>
              <a:ext uri="{FF2B5EF4-FFF2-40B4-BE49-F238E27FC236}">
                <a16:creationId xmlns:a16="http://schemas.microsoft.com/office/drawing/2014/main" id="{D97DC197-6923-4B34-926E-A6EAC866B177}"/>
              </a:ext>
            </a:extLst>
          </p:cNvPr>
          <p:cNvGraphicFramePr>
            <a:graphicFrameLocks noGrp="1"/>
          </p:cNvGraphicFramePr>
          <p:nvPr/>
        </p:nvGraphicFramePr>
        <p:xfrm>
          <a:off x="9456057" y="635000"/>
          <a:ext cx="2471964" cy="5588000"/>
        </p:xfrm>
        <a:graphic>
          <a:graphicData uri="http://schemas.openxmlformats.org/drawingml/2006/table">
            <a:tbl>
              <a:tblPr>
                <a:tableStyleId>{5C22544A-7EE6-4342-B048-85BDC9FD1C3A}</a:tableStyleId>
              </a:tblPr>
              <a:tblGrid>
                <a:gridCol w="1117758">
                  <a:extLst>
                    <a:ext uri="{9D8B030D-6E8A-4147-A177-3AD203B41FA5}">
                      <a16:colId xmlns:a16="http://schemas.microsoft.com/office/drawing/2014/main" val="1531868590"/>
                    </a:ext>
                  </a:extLst>
                </a:gridCol>
                <a:gridCol w="1354206">
                  <a:extLst>
                    <a:ext uri="{9D8B030D-6E8A-4147-A177-3AD203B41FA5}">
                      <a16:colId xmlns:a16="http://schemas.microsoft.com/office/drawing/2014/main" val="3801482890"/>
                    </a:ext>
                  </a:extLst>
                </a:gridCol>
              </a:tblGrid>
              <a:tr h="254000">
                <a:tc>
                  <a:txBody>
                    <a:bodyPr/>
                    <a:lstStyle/>
                    <a:p>
                      <a:pPr algn="ctr" fontAlgn="ctr"/>
                      <a:r>
                        <a:rPr lang="it-IT" sz="2000" u="none" strike="noStrike">
                          <a:effectLst/>
                        </a:rPr>
                        <a:t>15 SEDI</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2000" u="none" strike="noStrike">
                          <a:effectLst/>
                        </a:rPr>
                        <a:t>34 Insegnamenti</a:t>
                      </a:r>
                      <a:endParaRPr lang="it-IT" sz="2000" b="1" i="0" u="none" strike="noStrike">
                        <a:solidFill>
                          <a:srgbClr val="000000"/>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848340453"/>
                  </a:ext>
                </a:extLst>
              </a:tr>
              <a:tr h="184150">
                <a:tc>
                  <a:txBody>
                    <a:bodyPr/>
                    <a:lstStyle/>
                    <a:p>
                      <a:pPr algn="l" fontAlgn="ctr"/>
                      <a:r>
                        <a:rPr lang="it-IT" sz="2000" u="none" strike="noStrike">
                          <a:effectLst/>
                        </a:rPr>
                        <a:t>UniCA</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1</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1209834842"/>
                  </a:ext>
                </a:extLst>
              </a:tr>
              <a:tr h="184150">
                <a:tc>
                  <a:txBody>
                    <a:bodyPr/>
                    <a:lstStyle/>
                    <a:p>
                      <a:pPr algn="l" fontAlgn="ctr"/>
                      <a:r>
                        <a:rPr lang="it-IT" sz="2000" u="none" strike="noStrike">
                          <a:effectLst/>
                        </a:rPr>
                        <a:t>UniCAL</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2</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3382039828"/>
                  </a:ext>
                </a:extLst>
              </a:tr>
              <a:tr h="184150">
                <a:tc>
                  <a:txBody>
                    <a:bodyPr/>
                    <a:lstStyle/>
                    <a:p>
                      <a:pPr algn="l" fontAlgn="ctr"/>
                      <a:r>
                        <a:rPr lang="it-IT" sz="2000" u="none" strike="noStrike">
                          <a:effectLst/>
                        </a:rPr>
                        <a:t>UniFI</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dirty="0">
                          <a:effectLst/>
                        </a:rPr>
                        <a:t>1</a:t>
                      </a:r>
                      <a:endParaRPr lang="it-IT" sz="2000" b="0" i="0" u="none" strike="noStrike" dirty="0">
                        <a:solidFill>
                          <a:srgbClr val="000000"/>
                        </a:solidFill>
                        <a:effectLst/>
                        <a:latin typeface="Aptos Narrow"/>
                      </a:endParaRPr>
                    </a:p>
                  </a:txBody>
                  <a:tcPr marL="6350" marR="6350" marT="6350" marB="0" anchor="b"/>
                </a:tc>
                <a:extLst>
                  <a:ext uri="{0D108BD9-81ED-4DB2-BD59-A6C34878D82A}">
                    <a16:rowId xmlns:a16="http://schemas.microsoft.com/office/drawing/2014/main" val="3878289343"/>
                  </a:ext>
                </a:extLst>
              </a:tr>
              <a:tr h="184150">
                <a:tc>
                  <a:txBody>
                    <a:bodyPr/>
                    <a:lstStyle/>
                    <a:p>
                      <a:pPr algn="l" fontAlgn="ctr"/>
                      <a:r>
                        <a:rPr lang="it-IT" sz="2000" u="none" strike="noStrike">
                          <a:effectLst/>
                        </a:rPr>
                        <a:t>UniGE</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1</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3429118335"/>
                  </a:ext>
                </a:extLst>
              </a:tr>
              <a:tr h="184150">
                <a:tc>
                  <a:txBody>
                    <a:bodyPr/>
                    <a:lstStyle/>
                    <a:p>
                      <a:pPr algn="l" fontAlgn="ctr"/>
                      <a:r>
                        <a:rPr lang="it-IT" sz="2000" u="none" strike="noStrike">
                          <a:effectLst/>
                        </a:rPr>
                        <a:t>UniMC</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1</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2986338865"/>
                  </a:ext>
                </a:extLst>
              </a:tr>
              <a:tr h="184150">
                <a:tc>
                  <a:txBody>
                    <a:bodyPr/>
                    <a:lstStyle/>
                    <a:p>
                      <a:pPr algn="l" fontAlgn="ctr"/>
                      <a:r>
                        <a:rPr lang="it-IT" sz="2000" u="none" strike="noStrike">
                          <a:effectLst/>
                        </a:rPr>
                        <a:t>UniMI</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dirty="0">
                          <a:effectLst/>
                        </a:rPr>
                        <a:t>2</a:t>
                      </a:r>
                      <a:endParaRPr lang="it-IT" sz="2000" b="0" i="0" u="none" strike="noStrike" dirty="0">
                        <a:solidFill>
                          <a:srgbClr val="000000"/>
                        </a:solidFill>
                        <a:effectLst/>
                        <a:latin typeface="Aptos Narrow"/>
                      </a:endParaRPr>
                    </a:p>
                  </a:txBody>
                  <a:tcPr marL="6350" marR="6350" marT="6350" marB="0" anchor="b"/>
                </a:tc>
                <a:extLst>
                  <a:ext uri="{0D108BD9-81ED-4DB2-BD59-A6C34878D82A}">
                    <a16:rowId xmlns:a16="http://schemas.microsoft.com/office/drawing/2014/main" val="2963890575"/>
                  </a:ext>
                </a:extLst>
              </a:tr>
              <a:tr h="184150">
                <a:tc>
                  <a:txBody>
                    <a:bodyPr/>
                    <a:lstStyle/>
                    <a:p>
                      <a:pPr algn="l" fontAlgn="ctr"/>
                      <a:r>
                        <a:rPr lang="it-IT" sz="2000" u="none" strike="noStrike">
                          <a:effectLst/>
                        </a:rPr>
                        <a:t>UniNA</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3</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4160058509"/>
                  </a:ext>
                </a:extLst>
              </a:tr>
              <a:tr h="184150">
                <a:tc>
                  <a:txBody>
                    <a:bodyPr/>
                    <a:lstStyle/>
                    <a:p>
                      <a:pPr algn="l" fontAlgn="ctr"/>
                      <a:r>
                        <a:rPr lang="it-IT" sz="2000" u="none" strike="noStrike">
                          <a:effectLst/>
                        </a:rPr>
                        <a:t>UniPA</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2</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3617716217"/>
                  </a:ext>
                </a:extLst>
              </a:tr>
              <a:tr h="184150">
                <a:tc>
                  <a:txBody>
                    <a:bodyPr/>
                    <a:lstStyle/>
                    <a:p>
                      <a:pPr algn="l" fontAlgn="ctr"/>
                      <a:r>
                        <a:rPr lang="it-IT" sz="2000" u="none" strike="noStrike">
                          <a:effectLst/>
                        </a:rPr>
                        <a:t>UniPI</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4</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1716616838"/>
                  </a:ext>
                </a:extLst>
              </a:tr>
              <a:tr h="184150">
                <a:tc>
                  <a:txBody>
                    <a:bodyPr/>
                    <a:lstStyle/>
                    <a:p>
                      <a:pPr algn="l" fontAlgn="ctr"/>
                      <a:r>
                        <a:rPr lang="it-IT" sz="2000" u="none" strike="noStrike">
                          <a:effectLst/>
                        </a:rPr>
                        <a:t>UniRM3</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2</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2139008498"/>
                  </a:ext>
                </a:extLst>
              </a:tr>
              <a:tr h="184150">
                <a:tc>
                  <a:txBody>
                    <a:bodyPr/>
                    <a:lstStyle/>
                    <a:p>
                      <a:pPr algn="l" fontAlgn="ctr"/>
                      <a:r>
                        <a:rPr lang="it-IT" sz="2000" u="none" strike="noStrike">
                          <a:effectLst/>
                        </a:rPr>
                        <a:t>UniSA</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1</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3687893507"/>
                  </a:ext>
                </a:extLst>
              </a:tr>
              <a:tr h="184150">
                <a:tc>
                  <a:txBody>
                    <a:bodyPr/>
                    <a:lstStyle/>
                    <a:p>
                      <a:pPr algn="l" fontAlgn="ctr"/>
                      <a:r>
                        <a:rPr lang="it-IT" sz="2000" u="none" strike="noStrike">
                          <a:effectLst/>
                        </a:rPr>
                        <a:t>UniSI</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2</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2791297574"/>
                  </a:ext>
                </a:extLst>
              </a:tr>
              <a:tr h="184150">
                <a:tc>
                  <a:txBody>
                    <a:bodyPr/>
                    <a:lstStyle/>
                    <a:p>
                      <a:pPr algn="l" fontAlgn="ctr"/>
                      <a:r>
                        <a:rPr lang="it-IT" sz="2000" u="none" strike="noStrike">
                          <a:effectLst/>
                        </a:rPr>
                        <a:t>UniTN</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1</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519863862"/>
                  </a:ext>
                </a:extLst>
              </a:tr>
              <a:tr h="184150">
                <a:tc>
                  <a:txBody>
                    <a:bodyPr/>
                    <a:lstStyle/>
                    <a:p>
                      <a:pPr algn="l" fontAlgn="ctr"/>
                      <a:r>
                        <a:rPr lang="it-IT" sz="2000" u="none" strike="noStrike">
                          <a:effectLst/>
                        </a:rPr>
                        <a:t>UniTO</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a:effectLst/>
                        </a:rPr>
                        <a:t>1</a:t>
                      </a:r>
                      <a:endParaRPr lang="it-IT" sz="2000" b="0" i="0" u="none" strike="noStrike">
                        <a:solidFill>
                          <a:srgbClr val="000000"/>
                        </a:solidFill>
                        <a:effectLst/>
                        <a:latin typeface="Aptos Narrow"/>
                      </a:endParaRPr>
                    </a:p>
                  </a:txBody>
                  <a:tcPr marL="6350" marR="6350" marT="6350" marB="0" anchor="b"/>
                </a:tc>
                <a:extLst>
                  <a:ext uri="{0D108BD9-81ED-4DB2-BD59-A6C34878D82A}">
                    <a16:rowId xmlns:a16="http://schemas.microsoft.com/office/drawing/2014/main" val="3193341396"/>
                  </a:ext>
                </a:extLst>
              </a:tr>
              <a:tr h="184150">
                <a:tc>
                  <a:txBody>
                    <a:bodyPr/>
                    <a:lstStyle/>
                    <a:p>
                      <a:pPr algn="l" fontAlgn="ctr"/>
                      <a:r>
                        <a:rPr lang="it-IT" sz="2000" u="none" strike="noStrike">
                          <a:effectLst/>
                        </a:rPr>
                        <a:t>UniUD</a:t>
                      </a:r>
                      <a:endParaRPr lang="it-IT"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it-IT" sz="2000" u="none" strike="noStrike" dirty="0">
                          <a:effectLst/>
                        </a:rPr>
                        <a:t>10</a:t>
                      </a:r>
                      <a:endParaRPr lang="it-IT" sz="2000" b="0" i="0" u="none" strike="noStrike" dirty="0">
                        <a:solidFill>
                          <a:srgbClr val="000000"/>
                        </a:solidFill>
                        <a:effectLst/>
                        <a:latin typeface="Aptos Narrow"/>
                      </a:endParaRPr>
                    </a:p>
                  </a:txBody>
                  <a:tcPr marL="6350" marR="6350" marT="6350" marB="0" anchor="b"/>
                </a:tc>
                <a:extLst>
                  <a:ext uri="{0D108BD9-81ED-4DB2-BD59-A6C34878D82A}">
                    <a16:rowId xmlns:a16="http://schemas.microsoft.com/office/drawing/2014/main" val="799788842"/>
                  </a:ext>
                </a:extLst>
              </a:tr>
            </a:tbl>
          </a:graphicData>
        </a:graphic>
      </p:graphicFrame>
      <p:graphicFrame>
        <p:nvGraphicFramePr>
          <p:cNvPr id="5" name="Grafico 4">
            <a:extLst>
              <a:ext uri="{FF2B5EF4-FFF2-40B4-BE49-F238E27FC236}">
                <a16:creationId xmlns:a16="http://schemas.microsoft.com/office/drawing/2014/main" id="{222D1A23-4378-4C09-A774-5B4A1C2DEDED}"/>
              </a:ext>
            </a:extLst>
          </p:cNvPr>
          <p:cNvGraphicFramePr>
            <a:graphicFrameLocks/>
          </p:cNvGraphicFramePr>
          <p:nvPr/>
        </p:nvGraphicFramePr>
        <p:xfrm>
          <a:off x="73031" y="1567543"/>
          <a:ext cx="6915598" cy="50047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45F9FBF3-1D85-465F-A3D3-C35EA8253E9C}"/>
              </a:ext>
            </a:extLst>
          </p:cNvPr>
          <p:cNvGraphicFramePr>
            <a:graphicFrameLocks/>
          </p:cNvGraphicFramePr>
          <p:nvPr/>
        </p:nvGraphicFramePr>
        <p:xfrm>
          <a:off x="6686550" y="2686049"/>
          <a:ext cx="2381250" cy="3739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2977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166FA8-6361-4A42-B802-D8119AD6D486}"/>
              </a:ext>
            </a:extLst>
          </p:cNvPr>
          <p:cNvSpPr>
            <a:spLocks noGrp="1"/>
          </p:cNvSpPr>
          <p:nvPr>
            <p:ph type="title"/>
          </p:nvPr>
        </p:nvSpPr>
        <p:spPr/>
        <p:txBody>
          <a:bodyPr>
            <a:normAutofit fontScale="90000"/>
          </a:bodyPr>
          <a:lstStyle/>
          <a:p>
            <a:r>
              <a:rPr lang="it-IT" dirty="0"/>
              <a:t>Master IDIFO2426 – 34 insegnamenti (Moduli) offerti da 15 diverse sedi universitarie</a:t>
            </a:r>
          </a:p>
        </p:txBody>
      </p:sp>
      <mc:AlternateContent xmlns:mc="http://schemas.openxmlformats.org/markup-compatibility/2006" xmlns:cx2="http://schemas.microsoft.com/office/drawing/2015/10/21/chartex">
        <mc:Choice Requires="cx2">
          <p:graphicFrame>
            <p:nvGraphicFramePr>
              <p:cNvPr id="3" name="Grafico 2">
                <a:extLst>
                  <a:ext uri="{FF2B5EF4-FFF2-40B4-BE49-F238E27FC236}">
                    <a16:creationId xmlns:a16="http://schemas.microsoft.com/office/drawing/2014/main" id="{EB5E9085-4AAB-4469-A4E5-7A546F0D41A9}"/>
                  </a:ext>
                </a:extLst>
              </p:cNvPr>
              <p:cNvGraphicFramePr/>
              <p:nvPr/>
            </p:nvGraphicFramePr>
            <p:xfrm>
              <a:off x="5404756" y="2424793"/>
              <a:ext cx="5821137" cy="3820886"/>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Grafico 2">
                <a:extLst>
                  <a:ext uri="{FF2B5EF4-FFF2-40B4-BE49-F238E27FC236}">
                    <a16:creationId xmlns:a16="http://schemas.microsoft.com/office/drawing/2014/main" id="{EB5E9085-4AAB-4469-A4E5-7A546F0D41A9}"/>
                  </a:ext>
                </a:extLst>
              </p:cNvPr>
              <p:cNvPicPr>
                <a:picLocks noGrp="1" noRot="1" noChangeAspect="1" noMove="1" noResize="1" noEditPoints="1" noAdjustHandles="1" noChangeArrowheads="1" noChangeShapeType="1"/>
              </p:cNvPicPr>
              <p:nvPr/>
            </p:nvPicPr>
            <p:blipFill>
              <a:blip r:embed="rId3"/>
              <a:stretch>
                <a:fillRect/>
              </a:stretch>
            </p:blipFill>
            <p:spPr>
              <a:xfrm>
                <a:off x="5404756" y="2424793"/>
                <a:ext cx="5821137" cy="3820886"/>
              </a:xfrm>
              <a:prstGeom prst="rect">
                <a:avLst/>
              </a:prstGeom>
            </p:spPr>
          </p:pic>
        </mc:Fallback>
      </mc:AlternateContent>
      <p:graphicFrame>
        <p:nvGraphicFramePr>
          <p:cNvPr id="4" name="Tabella 3">
            <a:extLst>
              <a:ext uri="{FF2B5EF4-FFF2-40B4-BE49-F238E27FC236}">
                <a16:creationId xmlns:a16="http://schemas.microsoft.com/office/drawing/2014/main" id="{37369E12-C50E-4199-8B9F-B1684CF4A72A}"/>
              </a:ext>
            </a:extLst>
          </p:cNvPr>
          <p:cNvGraphicFramePr>
            <a:graphicFrameLocks noGrp="1"/>
          </p:cNvGraphicFramePr>
          <p:nvPr/>
        </p:nvGraphicFramePr>
        <p:xfrm>
          <a:off x="1608369" y="2938236"/>
          <a:ext cx="2824838" cy="2794000"/>
        </p:xfrm>
        <a:graphic>
          <a:graphicData uri="http://schemas.openxmlformats.org/drawingml/2006/table">
            <a:tbl>
              <a:tblPr>
                <a:tableStyleId>{5C22544A-7EE6-4342-B048-85BDC9FD1C3A}</a:tableStyleId>
              </a:tblPr>
              <a:tblGrid>
                <a:gridCol w="1864671">
                  <a:extLst>
                    <a:ext uri="{9D8B030D-6E8A-4147-A177-3AD203B41FA5}">
                      <a16:colId xmlns:a16="http://schemas.microsoft.com/office/drawing/2014/main" val="2971097059"/>
                    </a:ext>
                  </a:extLst>
                </a:gridCol>
                <a:gridCol w="960167">
                  <a:extLst>
                    <a:ext uri="{9D8B030D-6E8A-4147-A177-3AD203B41FA5}">
                      <a16:colId xmlns:a16="http://schemas.microsoft.com/office/drawing/2014/main" val="2849347765"/>
                    </a:ext>
                  </a:extLst>
                </a:gridCol>
              </a:tblGrid>
              <a:tr h="254000">
                <a:tc gridSpan="2">
                  <a:txBody>
                    <a:bodyPr/>
                    <a:lstStyle/>
                    <a:p>
                      <a:pPr algn="l" fontAlgn="b"/>
                      <a:r>
                        <a:rPr lang="it-IT" sz="2000" u="none" strike="noStrike" dirty="0">
                          <a:effectLst/>
                        </a:rPr>
                        <a:t>TIPO DI INSEGNAMENTI</a:t>
                      </a:r>
                      <a:endParaRPr lang="it-IT" sz="2000" b="0" i="0" u="none" strike="noStrike" dirty="0">
                        <a:solidFill>
                          <a:srgbClr val="000000"/>
                        </a:solidFill>
                        <a:effectLst/>
                        <a:latin typeface="Aptos Narrow"/>
                      </a:endParaRPr>
                    </a:p>
                  </a:txBody>
                  <a:tcPr marL="6350" marR="6350" marT="6350" marB="0" anchor="b"/>
                </a:tc>
                <a:tc hMerge="1">
                  <a:txBody>
                    <a:bodyPr/>
                    <a:lstStyle/>
                    <a:p>
                      <a:endParaRPr lang="it-IT"/>
                    </a:p>
                  </a:txBody>
                  <a:tcPr/>
                </a:tc>
                <a:extLst>
                  <a:ext uri="{0D108BD9-81ED-4DB2-BD59-A6C34878D82A}">
                    <a16:rowId xmlns:a16="http://schemas.microsoft.com/office/drawing/2014/main" val="1182109532"/>
                  </a:ext>
                </a:extLst>
              </a:tr>
              <a:tr h="184150">
                <a:tc>
                  <a:txBody>
                    <a:bodyPr/>
                    <a:lstStyle/>
                    <a:p>
                      <a:pPr algn="l" fontAlgn="b"/>
                      <a:r>
                        <a:rPr lang="it-IT" sz="2000" u="none" strike="noStrike" dirty="0">
                          <a:effectLst/>
                        </a:rPr>
                        <a:t>Trasversali</a:t>
                      </a:r>
                      <a:endParaRPr lang="it-IT" sz="2000" b="0" i="0" u="none" strike="noStrike" dirty="0">
                        <a:solidFill>
                          <a:srgbClr val="000000"/>
                        </a:solidFill>
                        <a:effectLst/>
                        <a:latin typeface="Aptos Narrow"/>
                      </a:endParaRPr>
                    </a:p>
                  </a:txBody>
                  <a:tcPr marL="6350" marR="6350" marT="6350" marB="0" anchor="b"/>
                </a:tc>
                <a:tc>
                  <a:txBody>
                    <a:bodyPr/>
                    <a:lstStyle/>
                    <a:p>
                      <a:pPr algn="r" fontAlgn="b"/>
                      <a:r>
                        <a:rPr lang="it-IT" sz="2000" u="none" strike="noStrike" dirty="0">
                          <a:effectLst/>
                        </a:rPr>
                        <a:t>6</a:t>
                      </a:r>
                      <a:endParaRPr lang="it-IT" sz="2000" b="0" i="0" u="none" strike="noStrike" dirty="0">
                        <a:solidFill>
                          <a:srgbClr val="000000"/>
                        </a:solidFill>
                        <a:effectLst/>
                        <a:latin typeface="Aptos Narrow"/>
                      </a:endParaRPr>
                    </a:p>
                  </a:txBody>
                  <a:tcPr marL="6350" marR="6350" marT="6350" marB="0" anchor="b"/>
                </a:tc>
                <a:extLst>
                  <a:ext uri="{0D108BD9-81ED-4DB2-BD59-A6C34878D82A}">
                    <a16:rowId xmlns:a16="http://schemas.microsoft.com/office/drawing/2014/main" val="2682420187"/>
                  </a:ext>
                </a:extLst>
              </a:tr>
              <a:tr h="184150">
                <a:tc>
                  <a:txBody>
                    <a:bodyPr/>
                    <a:lstStyle/>
                    <a:p>
                      <a:pPr algn="l" fontAlgn="b"/>
                      <a:r>
                        <a:rPr lang="it-IT" sz="2000" u="none" strike="noStrike" dirty="0">
                          <a:effectLst/>
                        </a:rPr>
                        <a:t>Laboratorio</a:t>
                      </a:r>
                      <a:endParaRPr lang="it-IT" sz="2000" b="0" i="0" u="none" strike="noStrike" dirty="0">
                        <a:solidFill>
                          <a:srgbClr val="000000"/>
                        </a:solidFill>
                        <a:effectLst/>
                        <a:latin typeface="Aptos Narrow"/>
                      </a:endParaRPr>
                    </a:p>
                  </a:txBody>
                  <a:tcPr marL="6350" marR="6350" marT="6350" marB="0" anchor="b"/>
                </a:tc>
                <a:tc>
                  <a:txBody>
                    <a:bodyPr/>
                    <a:lstStyle/>
                    <a:p>
                      <a:pPr algn="r" fontAlgn="b"/>
                      <a:r>
                        <a:rPr lang="it-IT" sz="2000" u="none" strike="noStrike" dirty="0">
                          <a:effectLst/>
                        </a:rPr>
                        <a:t>5</a:t>
                      </a:r>
                      <a:endParaRPr lang="it-IT" sz="2000" b="0" i="0" u="none" strike="noStrike" dirty="0">
                        <a:solidFill>
                          <a:srgbClr val="000000"/>
                        </a:solidFill>
                        <a:effectLst/>
                        <a:latin typeface="Aptos Narrow"/>
                      </a:endParaRPr>
                    </a:p>
                  </a:txBody>
                  <a:tcPr marL="6350" marR="6350" marT="6350" marB="0" anchor="b"/>
                </a:tc>
                <a:extLst>
                  <a:ext uri="{0D108BD9-81ED-4DB2-BD59-A6C34878D82A}">
                    <a16:rowId xmlns:a16="http://schemas.microsoft.com/office/drawing/2014/main" val="3048754608"/>
                  </a:ext>
                </a:extLst>
              </a:tr>
              <a:tr h="184150">
                <a:tc>
                  <a:txBody>
                    <a:bodyPr/>
                    <a:lstStyle/>
                    <a:p>
                      <a:pPr algn="l" fontAlgn="b"/>
                      <a:r>
                        <a:rPr lang="it-IT" sz="2000" u="none" strike="noStrike" dirty="0">
                          <a:effectLst/>
                        </a:rPr>
                        <a:t>Percorsi</a:t>
                      </a:r>
                      <a:endParaRPr lang="it-IT" sz="2000" b="0" i="0" u="none" strike="noStrike" dirty="0">
                        <a:solidFill>
                          <a:srgbClr val="000000"/>
                        </a:solidFill>
                        <a:effectLst/>
                        <a:latin typeface="Aptos Narrow"/>
                      </a:endParaRPr>
                    </a:p>
                  </a:txBody>
                  <a:tcPr marL="6350" marR="6350" marT="6350" marB="0" anchor="b"/>
                </a:tc>
                <a:tc>
                  <a:txBody>
                    <a:bodyPr/>
                    <a:lstStyle/>
                    <a:p>
                      <a:pPr algn="r" fontAlgn="b"/>
                      <a:r>
                        <a:rPr lang="it-IT" sz="2000" u="none" strike="noStrike" dirty="0">
                          <a:effectLst/>
                        </a:rPr>
                        <a:t>8</a:t>
                      </a:r>
                      <a:endParaRPr lang="it-IT" sz="2000" b="0" i="0" u="none" strike="noStrike" dirty="0">
                        <a:solidFill>
                          <a:srgbClr val="000000"/>
                        </a:solidFill>
                        <a:effectLst/>
                        <a:latin typeface="Aptos Narrow"/>
                      </a:endParaRPr>
                    </a:p>
                  </a:txBody>
                  <a:tcPr marL="6350" marR="6350" marT="6350" marB="0" anchor="b"/>
                </a:tc>
                <a:extLst>
                  <a:ext uri="{0D108BD9-81ED-4DB2-BD59-A6C34878D82A}">
                    <a16:rowId xmlns:a16="http://schemas.microsoft.com/office/drawing/2014/main" val="1001264876"/>
                  </a:ext>
                </a:extLst>
              </a:tr>
              <a:tr h="184150">
                <a:tc>
                  <a:txBody>
                    <a:bodyPr/>
                    <a:lstStyle/>
                    <a:p>
                      <a:pPr algn="l" fontAlgn="b"/>
                      <a:r>
                        <a:rPr lang="it-IT" sz="2000" u="none" strike="noStrike" dirty="0">
                          <a:effectLst/>
                        </a:rPr>
                        <a:t>Modellizzazione</a:t>
                      </a:r>
                      <a:endParaRPr lang="it-IT" sz="2000" b="0" i="0" u="none" strike="noStrike" dirty="0">
                        <a:solidFill>
                          <a:srgbClr val="000000"/>
                        </a:solidFill>
                        <a:effectLst/>
                        <a:latin typeface="Aptos Narrow"/>
                      </a:endParaRPr>
                    </a:p>
                  </a:txBody>
                  <a:tcPr marL="6350" marR="6350" marT="6350" marB="0" anchor="b"/>
                </a:tc>
                <a:tc>
                  <a:txBody>
                    <a:bodyPr/>
                    <a:lstStyle/>
                    <a:p>
                      <a:pPr algn="r" fontAlgn="b"/>
                      <a:r>
                        <a:rPr lang="it-IT" sz="2000" u="none" strike="noStrike" dirty="0">
                          <a:effectLst/>
                        </a:rPr>
                        <a:t>2</a:t>
                      </a:r>
                      <a:endParaRPr lang="it-IT" sz="2000" b="0" i="0" u="none" strike="noStrike" dirty="0">
                        <a:solidFill>
                          <a:srgbClr val="000000"/>
                        </a:solidFill>
                        <a:effectLst/>
                        <a:latin typeface="Aptos Narrow"/>
                      </a:endParaRPr>
                    </a:p>
                  </a:txBody>
                  <a:tcPr marL="6350" marR="6350" marT="6350" marB="0" anchor="b"/>
                </a:tc>
                <a:extLst>
                  <a:ext uri="{0D108BD9-81ED-4DB2-BD59-A6C34878D82A}">
                    <a16:rowId xmlns:a16="http://schemas.microsoft.com/office/drawing/2014/main" val="223504456"/>
                  </a:ext>
                </a:extLst>
              </a:tr>
              <a:tr h="184150">
                <a:tc>
                  <a:txBody>
                    <a:bodyPr/>
                    <a:lstStyle/>
                    <a:p>
                      <a:pPr algn="l" fontAlgn="b"/>
                      <a:r>
                        <a:rPr lang="it-IT" sz="2000" u="none" strike="noStrike" dirty="0">
                          <a:effectLst/>
                        </a:rPr>
                        <a:t>Lezioni su Contenuti</a:t>
                      </a:r>
                      <a:endParaRPr lang="it-IT" sz="2000" b="0" i="0" u="none" strike="noStrike" dirty="0">
                        <a:solidFill>
                          <a:srgbClr val="000000"/>
                        </a:solidFill>
                        <a:effectLst/>
                        <a:latin typeface="Aptos Narrow"/>
                      </a:endParaRPr>
                    </a:p>
                  </a:txBody>
                  <a:tcPr marL="6350" marR="6350" marT="6350" marB="0" anchor="b"/>
                </a:tc>
                <a:tc>
                  <a:txBody>
                    <a:bodyPr/>
                    <a:lstStyle/>
                    <a:p>
                      <a:pPr algn="r" fontAlgn="b"/>
                      <a:r>
                        <a:rPr lang="it-IT" sz="2000" u="none" strike="noStrike" dirty="0">
                          <a:effectLst/>
                        </a:rPr>
                        <a:t>10</a:t>
                      </a:r>
                      <a:endParaRPr lang="it-IT" sz="2000" b="0" i="0" u="none" strike="noStrike" dirty="0">
                        <a:solidFill>
                          <a:srgbClr val="000000"/>
                        </a:solidFill>
                        <a:effectLst/>
                        <a:latin typeface="Aptos Narrow"/>
                      </a:endParaRPr>
                    </a:p>
                  </a:txBody>
                  <a:tcPr marL="6350" marR="6350" marT="6350" marB="0" anchor="b"/>
                </a:tc>
                <a:extLst>
                  <a:ext uri="{0D108BD9-81ED-4DB2-BD59-A6C34878D82A}">
                    <a16:rowId xmlns:a16="http://schemas.microsoft.com/office/drawing/2014/main" val="2417122362"/>
                  </a:ext>
                </a:extLst>
              </a:tr>
              <a:tr h="184150">
                <a:tc>
                  <a:txBody>
                    <a:bodyPr/>
                    <a:lstStyle/>
                    <a:p>
                      <a:pPr algn="l" fontAlgn="b"/>
                      <a:r>
                        <a:rPr lang="it-IT" sz="2000" u="none" strike="noStrike" dirty="0">
                          <a:effectLst/>
                        </a:rPr>
                        <a:t>Seminari</a:t>
                      </a:r>
                      <a:endParaRPr lang="it-IT" sz="2000" b="0" i="0" u="none" strike="noStrike" dirty="0">
                        <a:solidFill>
                          <a:srgbClr val="000000"/>
                        </a:solidFill>
                        <a:effectLst/>
                        <a:latin typeface="Aptos Narrow"/>
                      </a:endParaRPr>
                    </a:p>
                  </a:txBody>
                  <a:tcPr marL="6350" marR="6350" marT="6350" marB="0" anchor="b"/>
                </a:tc>
                <a:tc>
                  <a:txBody>
                    <a:bodyPr/>
                    <a:lstStyle/>
                    <a:p>
                      <a:pPr algn="r" fontAlgn="b"/>
                      <a:r>
                        <a:rPr lang="it-IT" sz="2000" u="none" strike="noStrike" dirty="0">
                          <a:effectLst/>
                        </a:rPr>
                        <a:t>1</a:t>
                      </a:r>
                      <a:endParaRPr lang="it-IT" sz="2000" b="0" i="0" u="none" strike="noStrike" dirty="0">
                        <a:solidFill>
                          <a:srgbClr val="000000"/>
                        </a:solidFill>
                        <a:effectLst/>
                        <a:latin typeface="Aptos Narrow"/>
                      </a:endParaRPr>
                    </a:p>
                  </a:txBody>
                  <a:tcPr marL="6350" marR="6350" marT="6350" marB="0" anchor="b"/>
                </a:tc>
                <a:extLst>
                  <a:ext uri="{0D108BD9-81ED-4DB2-BD59-A6C34878D82A}">
                    <a16:rowId xmlns:a16="http://schemas.microsoft.com/office/drawing/2014/main" val="3844626803"/>
                  </a:ext>
                </a:extLst>
              </a:tr>
              <a:tr h="184150">
                <a:tc>
                  <a:txBody>
                    <a:bodyPr/>
                    <a:lstStyle/>
                    <a:p>
                      <a:pPr algn="l" fontAlgn="b"/>
                      <a:r>
                        <a:rPr lang="it-IT" sz="2000" u="none" strike="noStrike" dirty="0">
                          <a:effectLst/>
                        </a:rPr>
                        <a:t>Applicazioni</a:t>
                      </a:r>
                      <a:endParaRPr lang="it-IT" sz="2000" b="0" i="0" u="none" strike="noStrike" dirty="0">
                        <a:solidFill>
                          <a:srgbClr val="000000"/>
                        </a:solidFill>
                        <a:effectLst/>
                        <a:latin typeface="Aptos Narrow"/>
                      </a:endParaRPr>
                    </a:p>
                  </a:txBody>
                  <a:tcPr marL="6350" marR="6350" marT="6350" marB="0" anchor="b"/>
                </a:tc>
                <a:tc>
                  <a:txBody>
                    <a:bodyPr/>
                    <a:lstStyle/>
                    <a:p>
                      <a:pPr algn="r" fontAlgn="b"/>
                      <a:r>
                        <a:rPr lang="it-IT" sz="2000" u="none" strike="noStrike" dirty="0">
                          <a:effectLst/>
                        </a:rPr>
                        <a:t>2</a:t>
                      </a:r>
                      <a:endParaRPr lang="it-IT" sz="2000" b="0" i="0" u="none" strike="noStrike" dirty="0">
                        <a:solidFill>
                          <a:srgbClr val="000000"/>
                        </a:solidFill>
                        <a:effectLst/>
                        <a:latin typeface="Aptos Narrow"/>
                      </a:endParaRPr>
                    </a:p>
                  </a:txBody>
                  <a:tcPr marL="6350" marR="6350" marT="6350" marB="0" anchor="b"/>
                </a:tc>
                <a:extLst>
                  <a:ext uri="{0D108BD9-81ED-4DB2-BD59-A6C34878D82A}">
                    <a16:rowId xmlns:a16="http://schemas.microsoft.com/office/drawing/2014/main" val="2259030167"/>
                  </a:ext>
                </a:extLst>
              </a:tr>
            </a:tbl>
          </a:graphicData>
        </a:graphic>
      </p:graphicFrame>
    </p:spTree>
    <p:extLst>
      <p:ext uri="{BB962C8B-B14F-4D97-AF65-F5344CB8AC3E}">
        <p14:creationId xmlns:p14="http://schemas.microsoft.com/office/powerpoint/2010/main" val="1203124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560A64-6F26-4732-BEEE-F1D73A30469E}"/>
              </a:ext>
            </a:extLst>
          </p:cNvPr>
          <p:cNvSpPr>
            <a:spLocks noGrp="1"/>
          </p:cNvSpPr>
          <p:nvPr>
            <p:ph type="title"/>
          </p:nvPr>
        </p:nvSpPr>
        <p:spPr>
          <a:xfrm>
            <a:off x="838200" y="365126"/>
            <a:ext cx="10395857" cy="889000"/>
          </a:xfrm>
        </p:spPr>
        <p:txBody>
          <a:bodyPr/>
          <a:lstStyle/>
          <a:p>
            <a:r>
              <a:rPr lang="it-IT" dirty="0"/>
              <a:t>I moduli trasversali</a:t>
            </a:r>
          </a:p>
        </p:txBody>
      </p:sp>
      <p:graphicFrame>
        <p:nvGraphicFramePr>
          <p:cNvPr id="3" name="Tabella 2">
            <a:extLst>
              <a:ext uri="{FF2B5EF4-FFF2-40B4-BE49-F238E27FC236}">
                <a16:creationId xmlns:a16="http://schemas.microsoft.com/office/drawing/2014/main" id="{FBFB3763-9691-47C3-A37E-C495F1D1DCD1}"/>
              </a:ext>
            </a:extLst>
          </p:cNvPr>
          <p:cNvGraphicFramePr>
            <a:graphicFrameLocks noGrp="1"/>
          </p:cNvGraphicFramePr>
          <p:nvPr/>
        </p:nvGraphicFramePr>
        <p:xfrm>
          <a:off x="838200" y="1254125"/>
          <a:ext cx="10183586" cy="5663132"/>
        </p:xfrm>
        <a:graphic>
          <a:graphicData uri="http://schemas.openxmlformats.org/drawingml/2006/table">
            <a:tbl>
              <a:tblPr>
                <a:tableStyleId>{5C22544A-7EE6-4342-B048-85BDC9FD1C3A}</a:tableStyleId>
              </a:tblPr>
              <a:tblGrid>
                <a:gridCol w="1765155">
                  <a:extLst>
                    <a:ext uri="{9D8B030D-6E8A-4147-A177-3AD203B41FA5}">
                      <a16:colId xmlns:a16="http://schemas.microsoft.com/office/drawing/2014/main" val="3919727546"/>
                    </a:ext>
                  </a:extLst>
                </a:gridCol>
                <a:gridCol w="4311051">
                  <a:extLst>
                    <a:ext uri="{9D8B030D-6E8A-4147-A177-3AD203B41FA5}">
                      <a16:colId xmlns:a16="http://schemas.microsoft.com/office/drawing/2014/main" val="270184402"/>
                    </a:ext>
                  </a:extLst>
                </a:gridCol>
                <a:gridCol w="2342225">
                  <a:extLst>
                    <a:ext uri="{9D8B030D-6E8A-4147-A177-3AD203B41FA5}">
                      <a16:colId xmlns:a16="http://schemas.microsoft.com/office/drawing/2014/main" val="2807804603"/>
                    </a:ext>
                  </a:extLst>
                </a:gridCol>
                <a:gridCol w="1765155">
                  <a:extLst>
                    <a:ext uri="{9D8B030D-6E8A-4147-A177-3AD203B41FA5}">
                      <a16:colId xmlns:a16="http://schemas.microsoft.com/office/drawing/2014/main" val="2776941598"/>
                    </a:ext>
                  </a:extLst>
                </a:gridCol>
              </a:tblGrid>
              <a:tr h="845174">
                <a:tc>
                  <a:txBody>
                    <a:bodyPr/>
                    <a:lstStyle/>
                    <a:p>
                      <a:pPr algn="ctr" fontAlgn="ctr"/>
                      <a:r>
                        <a:rPr lang="pt-BR" sz="1800" u="none" strike="noStrike">
                          <a:effectLst/>
                        </a:rPr>
                        <a:t>Codice Modulo (D_n, Tn)</a:t>
                      </a:r>
                      <a:endParaRPr lang="pt-BR" sz="1800" b="1" i="0" u="none" strike="noStrike">
                        <a:solidFill>
                          <a:srgbClr val="000000"/>
                        </a:solidFill>
                        <a:effectLst/>
                        <a:latin typeface="Tahoma" panose="020B0604030504040204" pitchFamily="34" charset="0"/>
                      </a:endParaRPr>
                    </a:p>
                  </a:txBody>
                  <a:tcPr marL="4063" marR="4063" marT="4063" marB="0" anchor="ctr"/>
                </a:tc>
                <a:tc>
                  <a:txBody>
                    <a:bodyPr/>
                    <a:lstStyle/>
                    <a:p>
                      <a:pPr algn="ctr" fontAlgn="ctr"/>
                      <a:r>
                        <a:rPr lang="it-IT" sz="1800" u="none" strike="noStrike">
                          <a:effectLst/>
                        </a:rPr>
                        <a:t>Attività Formativa</a:t>
                      </a:r>
                      <a:endParaRPr lang="it-IT" sz="1800" b="1" i="0" u="none" strike="noStrike">
                        <a:solidFill>
                          <a:srgbClr val="000000"/>
                        </a:solidFill>
                        <a:effectLst/>
                        <a:latin typeface="Tahoma" panose="020B0604030504040204" pitchFamily="34" charset="0"/>
                      </a:endParaRPr>
                    </a:p>
                  </a:txBody>
                  <a:tcPr marL="4063" marR="4063" marT="4063" marB="0" anchor="ctr"/>
                </a:tc>
                <a:tc>
                  <a:txBody>
                    <a:bodyPr/>
                    <a:lstStyle/>
                    <a:p>
                      <a:pPr algn="ctr" fontAlgn="ctr"/>
                      <a:r>
                        <a:rPr lang="it-IT" sz="1800" u="none" strike="noStrike">
                          <a:effectLst/>
                        </a:rPr>
                        <a:t>Docente</a:t>
                      </a:r>
                      <a:endParaRPr lang="it-IT" sz="1800" b="1" i="0" u="none" strike="noStrike">
                        <a:solidFill>
                          <a:srgbClr val="000000"/>
                        </a:solidFill>
                        <a:effectLst/>
                        <a:latin typeface="Tahoma" panose="020B0604030504040204" pitchFamily="34" charset="0"/>
                      </a:endParaRPr>
                    </a:p>
                  </a:txBody>
                  <a:tcPr marL="4063" marR="4063" marT="4063" marB="0" anchor="ctr"/>
                </a:tc>
                <a:tc>
                  <a:txBody>
                    <a:bodyPr/>
                    <a:lstStyle/>
                    <a:p>
                      <a:pPr algn="ctr" fontAlgn="ctr"/>
                      <a:r>
                        <a:rPr lang="it-IT" sz="1800" u="none" strike="noStrike">
                          <a:effectLst/>
                        </a:rPr>
                        <a:t>sede universitaria</a:t>
                      </a:r>
                      <a:endParaRPr lang="it-IT" sz="1800" b="1" i="0" u="none" strike="noStrike">
                        <a:solidFill>
                          <a:srgbClr val="000000"/>
                        </a:solidFill>
                        <a:effectLst/>
                        <a:latin typeface="Tahoma" panose="020B0604030504040204" pitchFamily="34" charset="0"/>
                      </a:endParaRPr>
                    </a:p>
                  </a:txBody>
                  <a:tcPr marL="4063" marR="4063" marT="4063" marB="0" anchor="ctr"/>
                </a:tc>
                <a:extLst>
                  <a:ext uri="{0D108BD9-81ED-4DB2-BD59-A6C34878D82A}">
                    <a16:rowId xmlns:a16="http://schemas.microsoft.com/office/drawing/2014/main" val="2470990546"/>
                  </a:ext>
                </a:extLst>
              </a:tr>
              <a:tr h="436912">
                <a:tc>
                  <a:txBody>
                    <a:bodyPr/>
                    <a:lstStyle/>
                    <a:p>
                      <a:pPr algn="ctr" fontAlgn="ctr"/>
                      <a:r>
                        <a:rPr lang="it-IT" sz="1800" u="none" strike="noStrike">
                          <a:effectLst/>
                        </a:rPr>
                        <a:t>T1</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Orientamento formativo</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Marisa Michelini</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UniUD</a:t>
                      </a:r>
                      <a:endParaRPr lang="it-IT" sz="1800" b="0" i="0" u="none" strike="noStrike">
                        <a:solidFill>
                          <a:srgbClr val="000000"/>
                        </a:solidFill>
                        <a:effectLst/>
                        <a:latin typeface="Calibri" panose="020F0502020204030204" pitchFamily="34" charset="0"/>
                      </a:endParaRPr>
                    </a:p>
                  </a:txBody>
                  <a:tcPr marL="4063" marR="4063" marT="4063" marB="0" anchor="ctr"/>
                </a:tc>
                <a:extLst>
                  <a:ext uri="{0D108BD9-81ED-4DB2-BD59-A6C34878D82A}">
                    <a16:rowId xmlns:a16="http://schemas.microsoft.com/office/drawing/2014/main" val="1345039933"/>
                  </a:ext>
                </a:extLst>
              </a:tr>
              <a:tr h="276950">
                <a:tc>
                  <a:txBody>
                    <a:bodyPr/>
                    <a:lstStyle/>
                    <a:p>
                      <a:pPr algn="ctr" fontAlgn="ctr"/>
                      <a:r>
                        <a:rPr lang="it-IT" sz="1800" u="none" strike="noStrike">
                          <a:effectLst/>
                        </a:rPr>
                        <a:t>T2</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Progettazione Didattica </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Marisa Michelini</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UniUD</a:t>
                      </a:r>
                      <a:endParaRPr lang="it-IT" sz="1800" b="0" i="0" u="none" strike="noStrike">
                        <a:solidFill>
                          <a:srgbClr val="000000"/>
                        </a:solidFill>
                        <a:effectLst/>
                        <a:latin typeface="Calibri" panose="020F0502020204030204" pitchFamily="34" charset="0"/>
                      </a:endParaRPr>
                    </a:p>
                  </a:txBody>
                  <a:tcPr marL="4063" marR="4063" marT="4063" marB="0" anchor="ctr"/>
                </a:tc>
                <a:extLst>
                  <a:ext uri="{0D108BD9-81ED-4DB2-BD59-A6C34878D82A}">
                    <a16:rowId xmlns:a16="http://schemas.microsoft.com/office/drawing/2014/main" val="3504458321"/>
                  </a:ext>
                </a:extLst>
              </a:tr>
              <a:tr h="553899">
                <a:tc>
                  <a:txBody>
                    <a:bodyPr/>
                    <a:lstStyle/>
                    <a:p>
                      <a:pPr algn="ctr" fontAlgn="ctr"/>
                      <a:r>
                        <a:rPr lang="it-IT" sz="1800" u="none" strike="noStrike">
                          <a:effectLst/>
                        </a:rPr>
                        <a:t>T3</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introduzione a metodi di analisi dati qualitativi e quantitativi per la ricerca in didattica della fisica</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Claudio Fazio</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UniPA</a:t>
                      </a:r>
                      <a:endParaRPr lang="it-IT" sz="1800" b="0" i="0" u="none" strike="noStrike">
                        <a:solidFill>
                          <a:srgbClr val="000000"/>
                        </a:solidFill>
                        <a:effectLst/>
                        <a:latin typeface="Calibri" panose="020F0502020204030204" pitchFamily="34" charset="0"/>
                      </a:endParaRPr>
                    </a:p>
                  </a:txBody>
                  <a:tcPr marL="4063" marR="4063" marT="4063" marB="0" anchor="ctr"/>
                </a:tc>
                <a:extLst>
                  <a:ext uri="{0D108BD9-81ED-4DB2-BD59-A6C34878D82A}">
                    <a16:rowId xmlns:a16="http://schemas.microsoft.com/office/drawing/2014/main" val="2242088460"/>
                  </a:ext>
                </a:extLst>
              </a:tr>
              <a:tr h="415424">
                <a:tc>
                  <a:txBody>
                    <a:bodyPr/>
                    <a:lstStyle/>
                    <a:p>
                      <a:pPr algn="ctr" fontAlgn="ctr"/>
                      <a:r>
                        <a:rPr lang="it-IT" sz="1800" u="none" strike="noStrike">
                          <a:effectLst/>
                        </a:rPr>
                        <a:t>T4</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Metodi di analisi dati qualitativi e quantitativi in PER II</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Italo Testa</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UNINA</a:t>
                      </a:r>
                      <a:endParaRPr lang="it-IT" sz="1800" b="0" i="0" u="none" strike="noStrike">
                        <a:solidFill>
                          <a:srgbClr val="000000"/>
                        </a:solidFill>
                        <a:effectLst/>
                        <a:latin typeface="Calibri" panose="020F0502020204030204" pitchFamily="34" charset="0"/>
                      </a:endParaRPr>
                    </a:p>
                  </a:txBody>
                  <a:tcPr marL="4063" marR="4063" marT="4063" marB="0" anchor="ctr"/>
                </a:tc>
                <a:extLst>
                  <a:ext uri="{0D108BD9-81ED-4DB2-BD59-A6C34878D82A}">
                    <a16:rowId xmlns:a16="http://schemas.microsoft.com/office/drawing/2014/main" val="2052943797"/>
                  </a:ext>
                </a:extLst>
              </a:tr>
              <a:tr h="415424">
                <a:tc>
                  <a:txBody>
                    <a:bodyPr/>
                    <a:lstStyle/>
                    <a:p>
                      <a:pPr algn="ctr" fontAlgn="ctr"/>
                      <a:r>
                        <a:rPr lang="it-IT" sz="1800" u="none" strike="noStrike">
                          <a:effectLst/>
                        </a:rPr>
                        <a:t>T5</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dirty="0">
                          <a:effectLst/>
                        </a:rPr>
                        <a:t>Griglie di progettazioni di laboratorio di fisica generale</a:t>
                      </a:r>
                      <a:endParaRPr lang="it-IT" sz="1800" b="0" i="0" u="none" strike="noStrike" dirty="0">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Elena Angeli</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UniGE</a:t>
                      </a:r>
                      <a:endParaRPr lang="it-IT" sz="1800" b="0" i="0" u="none" strike="noStrike">
                        <a:solidFill>
                          <a:srgbClr val="000000"/>
                        </a:solidFill>
                        <a:effectLst/>
                        <a:latin typeface="Calibri" panose="020F0502020204030204" pitchFamily="34" charset="0"/>
                      </a:endParaRPr>
                    </a:p>
                  </a:txBody>
                  <a:tcPr marL="4063" marR="4063" marT="4063" marB="0" anchor="ctr"/>
                </a:tc>
                <a:extLst>
                  <a:ext uri="{0D108BD9-81ED-4DB2-BD59-A6C34878D82A}">
                    <a16:rowId xmlns:a16="http://schemas.microsoft.com/office/drawing/2014/main" val="2206872004"/>
                  </a:ext>
                </a:extLst>
              </a:tr>
              <a:tr h="2170234">
                <a:tc>
                  <a:txBody>
                    <a:bodyPr/>
                    <a:lstStyle/>
                    <a:p>
                      <a:pPr algn="ctr" fontAlgn="ctr"/>
                      <a:r>
                        <a:rPr lang="it-IT" sz="1800" u="none" strike="noStrike">
                          <a:effectLst/>
                        </a:rPr>
                        <a:t>T6</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Storia della Fisica nella Didattica</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a:effectLst/>
                        </a:rPr>
                        <a:t>Adele La Rana, Matteo Leone, Marisa Michelini, Salvatore ESposito, Samuele Straulino, Marco Giliberti, Emilio Balzano</a:t>
                      </a:r>
                      <a:endParaRPr lang="it-IT" sz="1800" b="0" i="0" u="none" strike="noStrike">
                        <a:solidFill>
                          <a:srgbClr val="000000"/>
                        </a:solidFill>
                        <a:effectLst/>
                        <a:latin typeface="Calibri" panose="020F0502020204030204" pitchFamily="34" charset="0"/>
                      </a:endParaRPr>
                    </a:p>
                  </a:txBody>
                  <a:tcPr marL="4063" marR="4063" marT="4063" marB="0" anchor="ctr"/>
                </a:tc>
                <a:tc>
                  <a:txBody>
                    <a:bodyPr/>
                    <a:lstStyle/>
                    <a:p>
                      <a:pPr algn="ctr" fontAlgn="ctr"/>
                      <a:r>
                        <a:rPr lang="it-IT" sz="1800" u="none" strike="noStrike" dirty="0">
                          <a:effectLst/>
                        </a:rPr>
                        <a:t>RD&amp;RS</a:t>
                      </a:r>
                      <a:endParaRPr lang="it-IT" sz="1800" b="0" i="0" u="none" strike="noStrike" dirty="0">
                        <a:solidFill>
                          <a:srgbClr val="000000"/>
                        </a:solidFill>
                        <a:effectLst/>
                        <a:latin typeface="Calibri" panose="020F0502020204030204" pitchFamily="34" charset="0"/>
                      </a:endParaRPr>
                    </a:p>
                  </a:txBody>
                  <a:tcPr marL="4063" marR="4063" marT="4063" marB="0" anchor="ctr"/>
                </a:tc>
                <a:extLst>
                  <a:ext uri="{0D108BD9-81ED-4DB2-BD59-A6C34878D82A}">
                    <a16:rowId xmlns:a16="http://schemas.microsoft.com/office/drawing/2014/main" val="2911051643"/>
                  </a:ext>
                </a:extLst>
              </a:tr>
            </a:tbl>
          </a:graphicData>
        </a:graphic>
      </p:graphicFrame>
    </p:spTree>
    <p:extLst>
      <p:ext uri="{BB962C8B-B14F-4D97-AF65-F5344CB8AC3E}">
        <p14:creationId xmlns:p14="http://schemas.microsoft.com/office/powerpoint/2010/main" val="759457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B57AC-FAE8-4787-9A32-DB77ADFA054E}"/>
              </a:ext>
            </a:extLst>
          </p:cNvPr>
          <p:cNvSpPr>
            <a:spLocks noGrp="1"/>
          </p:cNvSpPr>
          <p:nvPr>
            <p:ph type="title"/>
          </p:nvPr>
        </p:nvSpPr>
        <p:spPr/>
        <p:txBody>
          <a:bodyPr/>
          <a:lstStyle/>
          <a:p>
            <a:r>
              <a:rPr lang="it-IT" dirty="0"/>
              <a:t>I moduli di laboratorio</a:t>
            </a:r>
          </a:p>
        </p:txBody>
      </p:sp>
      <p:graphicFrame>
        <p:nvGraphicFramePr>
          <p:cNvPr id="3" name="Tabella 2">
            <a:extLst>
              <a:ext uri="{FF2B5EF4-FFF2-40B4-BE49-F238E27FC236}">
                <a16:creationId xmlns:a16="http://schemas.microsoft.com/office/drawing/2014/main" id="{80E96722-8BE3-478C-801A-45100DB72323}"/>
              </a:ext>
            </a:extLst>
          </p:cNvPr>
          <p:cNvGraphicFramePr>
            <a:graphicFrameLocks noGrp="1"/>
          </p:cNvGraphicFramePr>
          <p:nvPr/>
        </p:nvGraphicFramePr>
        <p:xfrm>
          <a:off x="838200" y="1670049"/>
          <a:ext cx="10812236" cy="4822825"/>
        </p:xfrm>
        <a:graphic>
          <a:graphicData uri="http://schemas.openxmlformats.org/drawingml/2006/table">
            <a:tbl>
              <a:tblPr>
                <a:tableStyleId>{5C22544A-7EE6-4342-B048-85BDC9FD1C3A}</a:tableStyleId>
              </a:tblPr>
              <a:tblGrid>
                <a:gridCol w="1874121">
                  <a:extLst>
                    <a:ext uri="{9D8B030D-6E8A-4147-A177-3AD203B41FA5}">
                      <a16:colId xmlns:a16="http://schemas.microsoft.com/office/drawing/2014/main" val="1380567886"/>
                    </a:ext>
                  </a:extLst>
                </a:gridCol>
                <a:gridCol w="4577180">
                  <a:extLst>
                    <a:ext uri="{9D8B030D-6E8A-4147-A177-3AD203B41FA5}">
                      <a16:colId xmlns:a16="http://schemas.microsoft.com/office/drawing/2014/main" val="3007308051"/>
                    </a:ext>
                  </a:extLst>
                </a:gridCol>
                <a:gridCol w="2486814">
                  <a:extLst>
                    <a:ext uri="{9D8B030D-6E8A-4147-A177-3AD203B41FA5}">
                      <a16:colId xmlns:a16="http://schemas.microsoft.com/office/drawing/2014/main" val="3847088319"/>
                    </a:ext>
                  </a:extLst>
                </a:gridCol>
                <a:gridCol w="1874121">
                  <a:extLst>
                    <a:ext uri="{9D8B030D-6E8A-4147-A177-3AD203B41FA5}">
                      <a16:colId xmlns:a16="http://schemas.microsoft.com/office/drawing/2014/main" val="603649510"/>
                    </a:ext>
                  </a:extLst>
                </a:gridCol>
              </a:tblGrid>
              <a:tr h="1540866">
                <a:tc>
                  <a:txBody>
                    <a:bodyPr/>
                    <a:lstStyle/>
                    <a:p>
                      <a:pPr algn="ctr" fontAlgn="ctr"/>
                      <a:r>
                        <a:rPr lang="pt-BR" sz="1800" u="none" strike="noStrike">
                          <a:effectLst/>
                        </a:rPr>
                        <a:t>Codice Modulo (D_n, Tn)</a:t>
                      </a:r>
                      <a:endParaRPr lang="pt-BR" sz="1800" b="1"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it-IT" sz="1800" u="none" strike="noStrike">
                          <a:effectLst/>
                        </a:rPr>
                        <a:t>Attività Formativa</a:t>
                      </a:r>
                      <a:endParaRPr lang="it-IT" sz="1800" b="1"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it-IT" sz="1800" u="none" strike="noStrike">
                          <a:effectLst/>
                        </a:rPr>
                        <a:t>Docente</a:t>
                      </a:r>
                      <a:endParaRPr lang="it-IT" sz="1800" b="1"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it-IT" sz="1800" u="none" strike="noStrike">
                          <a:effectLst/>
                        </a:rPr>
                        <a:t>sede universitaria</a:t>
                      </a:r>
                      <a:endParaRPr lang="it-IT" sz="1800" b="1" i="0" u="none" strike="noStrike">
                        <a:solidFill>
                          <a:srgbClr val="000000"/>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3177608423"/>
                  </a:ext>
                </a:extLst>
              </a:tr>
              <a:tr h="504917">
                <a:tc>
                  <a:txBody>
                    <a:bodyPr/>
                    <a:lstStyle/>
                    <a:p>
                      <a:pPr algn="ctr" fontAlgn="ctr"/>
                      <a:r>
                        <a:rPr lang="it-IT" sz="1800" u="none" strike="noStrike">
                          <a:effectLst/>
                        </a:rPr>
                        <a:t>D1E</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APP su Mobile per esperimenti didattici</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Marisa Michelini</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UniUD</a:t>
                      </a:r>
                      <a:endParaRPr lang="it-IT"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02259787"/>
                  </a:ext>
                </a:extLst>
              </a:tr>
              <a:tr h="757375">
                <a:tc>
                  <a:txBody>
                    <a:bodyPr/>
                    <a:lstStyle/>
                    <a:p>
                      <a:pPr algn="ctr" fontAlgn="ctr"/>
                      <a:r>
                        <a:rPr lang="it-IT" sz="1800" u="none" strike="noStrike">
                          <a:effectLst/>
                        </a:rPr>
                        <a:t>D2E</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La piattaforma Arduino nell’apprendimento laboratoriale della fisica.</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Giacomo Bozzo</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UniCAL</a:t>
                      </a:r>
                      <a:endParaRPr lang="it-IT"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38575714"/>
                  </a:ext>
                </a:extLst>
              </a:tr>
              <a:tr h="504917">
                <a:tc>
                  <a:txBody>
                    <a:bodyPr/>
                    <a:lstStyle/>
                    <a:p>
                      <a:pPr algn="ctr" fontAlgn="ctr"/>
                      <a:r>
                        <a:rPr lang="it-IT" sz="1800" u="none" strike="noStrike">
                          <a:effectLst/>
                        </a:rPr>
                        <a:t>D3E</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Misure di radioattività</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Vera Montalbano</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UniSI</a:t>
                      </a:r>
                      <a:endParaRPr lang="it-IT"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04100072"/>
                  </a:ext>
                </a:extLst>
              </a:tr>
              <a:tr h="504917">
                <a:tc>
                  <a:txBody>
                    <a:bodyPr/>
                    <a:lstStyle/>
                    <a:p>
                      <a:pPr algn="ctr" fontAlgn="ctr"/>
                      <a:r>
                        <a:rPr lang="it-IT" sz="1800" u="none" strike="noStrike">
                          <a:effectLst/>
                        </a:rPr>
                        <a:t>D4E</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Lab di fisica per l'insegnamento</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Sergio Giudici</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UniPI</a:t>
                      </a:r>
                      <a:endParaRPr lang="it-IT"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21861856"/>
                  </a:ext>
                </a:extLst>
              </a:tr>
              <a:tr h="1009833">
                <a:tc>
                  <a:txBody>
                    <a:bodyPr/>
                    <a:lstStyle/>
                    <a:p>
                      <a:pPr algn="ctr" fontAlgn="ctr"/>
                      <a:r>
                        <a:rPr lang="it-IT" sz="1800" u="none" strike="noStrike">
                          <a:effectLst/>
                        </a:rPr>
                        <a:t>D5E</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Il laboratorio didattico della Fisica nell’insegnamento a distanza.</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a:effectLst/>
                        </a:rPr>
                        <a:t>Onorato Pasquale</a:t>
                      </a:r>
                      <a:endParaRPr lang="it-IT"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it-IT" sz="1800" u="none" strike="noStrike" dirty="0" err="1">
                          <a:effectLst/>
                        </a:rPr>
                        <a:t>UniTN</a:t>
                      </a:r>
                      <a:endParaRPr lang="it-IT"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29650728"/>
                  </a:ext>
                </a:extLst>
              </a:tr>
            </a:tbl>
          </a:graphicData>
        </a:graphic>
      </p:graphicFrame>
    </p:spTree>
    <p:extLst>
      <p:ext uri="{BB962C8B-B14F-4D97-AF65-F5344CB8AC3E}">
        <p14:creationId xmlns:p14="http://schemas.microsoft.com/office/powerpoint/2010/main" val="267017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91884F-776E-4646-99CB-53D64CE471FD}"/>
              </a:ext>
            </a:extLst>
          </p:cNvPr>
          <p:cNvSpPr>
            <a:spLocks noGrp="1"/>
          </p:cNvSpPr>
          <p:nvPr>
            <p:ph type="title"/>
          </p:nvPr>
        </p:nvSpPr>
        <p:spPr/>
        <p:txBody>
          <a:bodyPr/>
          <a:lstStyle/>
          <a:p>
            <a:r>
              <a:rPr lang="it-IT" dirty="0"/>
              <a:t>I Moduli che offrono percorsi didattici</a:t>
            </a:r>
          </a:p>
        </p:txBody>
      </p:sp>
      <p:graphicFrame>
        <p:nvGraphicFramePr>
          <p:cNvPr id="3" name="Tabella 2">
            <a:extLst>
              <a:ext uri="{FF2B5EF4-FFF2-40B4-BE49-F238E27FC236}">
                <a16:creationId xmlns:a16="http://schemas.microsoft.com/office/drawing/2014/main" id="{67F94256-B62B-4013-AB94-A2532D969D14}"/>
              </a:ext>
            </a:extLst>
          </p:cNvPr>
          <p:cNvGraphicFramePr>
            <a:graphicFrameLocks noGrp="1"/>
          </p:cNvGraphicFramePr>
          <p:nvPr/>
        </p:nvGraphicFramePr>
        <p:xfrm>
          <a:off x="873578" y="2114550"/>
          <a:ext cx="10662556" cy="4495282"/>
        </p:xfrm>
        <a:graphic>
          <a:graphicData uri="http://schemas.openxmlformats.org/drawingml/2006/table">
            <a:tbl>
              <a:tblPr>
                <a:tableStyleId>{5C22544A-7EE6-4342-B048-85BDC9FD1C3A}</a:tableStyleId>
              </a:tblPr>
              <a:tblGrid>
                <a:gridCol w="1848177">
                  <a:extLst>
                    <a:ext uri="{9D8B030D-6E8A-4147-A177-3AD203B41FA5}">
                      <a16:colId xmlns:a16="http://schemas.microsoft.com/office/drawing/2014/main" val="270780566"/>
                    </a:ext>
                  </a:extLst>
                </a:gridCol>
                <a:gridCol w="4513816">
                  <a:extLst>
                    <a:ext uri="{9D8B030D-6E8A-4147-A177-3AD203B41FA5}">
                      <a16:colId xmlns:a16="http://schemas.microsoft.com/office/drawing/2014/main" val="403948516"/>
                    </a:ext>
                  </a:extLst>
                </a:gridCol>
                <a:gridCol w="2452386">
                  <a:extLst>
                    <a:ext uri="{9D8B030D-6E8A-4147-A177-3AD203B41FA5}">
                      <a16:colId xmlns:a16="http://schemas.microsoft.com/office/drawing/2014/main" val="2910903195"/>
                    </a:ext>
                  </a:extLst>
                </a:gridCol>
                <a:gridCol w="1848177">
                  <a:extLst>
                    <a:ext uri="{9D8B030D-6E8A-4147-A177-3AD203B41FA5}">
                      <a16:colId xmlns:a16="http://schemas.microsoft.com/office/drawing/2014/main" val="100989203"/>
                    </a:ext>
                  </a:extLst>
                </a:gridCol>
              </a:tblGrid>
              <a:tr h="1081824">
                <a:tc>
                  <a:txBody>
                    <a:bodyPr/>
                    <a:lstStyle/>
                    <a:p>
                      <a:pPr algn="ctr" fontAlgn="ctr"/>
                      <a:r>
                        <a:rPr lang="pt-BR" sz="1800" u="none" strike="noStrike" dirty="0">
                          <a:effectLst/>
                        </a:rPr>
                        <a:t>Codice Modulo (D_n, Tn)</a:t>
                      </a:r>
                      <a:endParaRPr lang="pt-BR" sz="1800" b="1" i="0" u="none" strike="noStrike" dirty="0">
                        <a:solidFill>
                          <a:srgbClr val="000000"/>
                        </a:solidFill>
                        <a:effectLst/>
                        <a:latin typeface="Tahoma" panose="020B0604030504040204" pitchFamily="34" charset="0"/>
                      </a:endParaRPr>
                    </a:p>
                  </a:txBody>
                  <a:tcPr marL="5977" marR="5977" marT="5977" marB="0" anchor="ctr"/>
                </a:tc>
                <a:tc>
                  <a:txBody>
                    <a:bodyPr/>
                    <a:lstStyle/>
                    <a:p>
                      <a:pPr algn="ctr" fontAlgn="ctr"/>
                      <a:r>
                        <a:rPr lang="it-IT" sz="1800" u="none" strike="noStrike">
                          <a:effectLst/>
                        </a:rPr>
                        <a:t>Attività Formativa</a:t>
                      </a:r>
                      <a:endParaRPr lang="it-IT" sz="1800" b="1" i="0" u="none" strike="noStrike">
                        <a:solidFill>
                          <a:srgbClr val="000000"/>
                        </a:solidFill>
                        <a:effectLst/>
                        <a:latin typeface="Tahoma" panose="020B0604030504040204" pitchFamily="34" charset="0"/>
                      </a:endParaRPr>
                    </a:p>
                  </a:txBody>
                  <a:tcPr marL="5977" marR="5977" marT="5977" marB="0" anchor="ctr"/>
                </a:tc>
                <a:tc>
                  <a:txBody>
                    <a:bodyPr/>
                    <a:lstStyle/>
                    <a:p>
                      <a:pPr algn="ctr" fontAlgn="ctr"/>
                      <a:r>
                        <a:rPr lang="it-IT" sz="1800" u="none" strike="noStrike">
                          <a:effectLst/>
                        </a:rPr>
                        <a:t>Docente</a:t>
                      </a:r>
                      <a:endParaRPr lang="it-IT" sz="1800" b="1" i="0" u="none" strike="noStrike">
                        <a:solidFill>
                          <a:srgbClr val="000000"/>
                        </a:solidFill>
                        <a:effectLst/>
                        <a:latin typeface="Tahoma" panose="020B0604030504040204" pitchFamily="34" charset="0"/>
                      </a:endParaRPr>
                    </a:p>
                  </a:txBody>
                  <a:tcPr marL="5977" marR="5977" marT="5977" marB="0" anchor="ctr"/>
                </a:tc>
                <a:tc>
                  <a:txBody>
                    <a:bodyPr/>
                    <a:lstStyle/>
                    <a:p>
                      <a:pPr algn="ctr" fontAlgn="ctr"/>
                      <a:r>
                        <a:rPr lang="it-IT" sz="1800" u="none" strike="noStrike">
                          <a:effectLst/>
                        </a:rPr>
                        <a:t>sede universitaria</a:t>
                      </a:r>
                      <a:endParaRPr lang="it-IT" sz="1800" b="1" i="0" u="none" strike="noStrike">
                        <a:solidFill>
                          <a:srgbClr val="000000"/>
                        </a:solidFill>
                        <a:effectLst/>
                        <a:latin typeface="Tahoma" panose="020B0604030504040204" pitchFamily="34" charset="0"/>
                      </a:endParaRPr>
                    </a:p>
                  </a:txBody>
                  <a:tcPr marL="5977" marR="5977" marT="5977" marB="0" anchor="ctr"/>
                </a:tc>
                <a:extLst>
                  <a:ext uri="{0D108BD9-81ED-4DB2-BD59-A6C34878D82A}">
                    <a16:rowId xmlns:a16="http://schemas.microsoft.com/office/drawing/2014/main" val="3879424086"/>
                  </a:ext>
                </a:extLst>
              </a:tr>
              <a:tr h="354496">
                <a:tc>
                  <a:txBody>
                    <a:bodyPr/>
                    <a:lstStyle/>
                    <a:p>
                      <a:pPr algn="ctr" fontAlgn="ctr"/>
                      <a:r>
                        <a:rPr lang="it-IT" sz="1800" u="none" strike="noStrike">
                          <a:effectLst/>
                        </a:rPr>
                        <a:t>D1P</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Percorso didattico sulla Meccanica Quantistica</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Marisa Michelini</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UniUD</a:t>
                      </a:r>
                      <a:endParaRPr lang="it-IT" sz="1800" b="0" i="0" u="none" strike="noStrike">
                        <a:solidFill>
                          <a:srgbClr val="000000"/>
                        </a:solidFill>
                        <a:effectLst/>
                        <a:latin typeface="Calibri" panose="020F0502020204030204" pitchFamily="34" charset="0"/>
                      </a:endParaRPr>
                    </a:p>
                  </a:txBody>
                  <a:tcPr marL="5977" marR="5977" marT="5977" marB="0" anchor="ctr"/>
                </a:tc>
                <a:extLst>
                  <a:ext uri="{0D108BD9-81ED-4DB2-BD59-A6C34878D82A}">
                    <a16:rowId xmlns:a16="http://schemas.microsoft.com/office/drawing/2014/main" val="2740793934"/>
                  </a:ext>
                </a:extLst>
              </a:tr>
              <a:tr h="354496">
                <a:tc>
                  <a:txBody>
                    <a:bodyPr/>
                    <a:lstStyle/>
                    <a:p>
                      <a:pPr algn="ctr" fontAlgn="ctr"/>
                      <a:r>
                        <a:rPr lang="it-IT" sz="1800" u="none" strike="noStrike">
                          <a:effectLst/>
                        </a:rPr>
                        <a:t>D2P</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Percorso didattico di Ottica e Spettroscopia</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Marisa Michelini</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UniUD</a:t>
                      </a:r>
                      <a:endParaRPr lang="it-IT" sz="1800" b="0" i="0" u="none" strike="noStrike">
                        <a:solidFill>
                          <a:srgbClr val="000000"/>
                        </a:solidFill>
                        <a:effectLst/>
                        <a:latin typeface="Calibri" panose="020F0502020204030204" pitchFamily="34" charset="0"/>
                      </a:endParaRPr>
                    </a:p>
                  </a:txBody>
                  <a:tcPr marL="5977" marR="5977" marT="5977" marB="0" anchor="ctr"/>
                </a:tc>
                <a:extLst>
                  <a:ext uri="{0D108BD9-81ED-4DB2-BD59-A6C34878D82A}">
                    <a16:rowId xmlns:a16="http://schemas.microsoft.com/office/drawing/2014/main" val="2474405539"/>
                  </a:ext>
                </a:extLst>
              </a:tr>
              <a:tr h="354496">
                <a:tc>
                  <a:txBody>
                    <a:bodyPr/>
                    <a:lstStyle/>
                    <a:p>
                      <a:pPr algn="ctr" fontAlgn="ctr"/>
                      <a:r>
                        <a:rPr lang="it-IT" sz="1800" u="none" strike="noStrike">
                          <a:effectLst/>
                        </a:rPr>
                        <a:t>D3P</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Percorso didattico sui Fenomeni termici</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Marisa Michelini</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UniUD</a:t>
                      </a:r>
                      <a:endParaRPr lang="it-IT" sz="1800" b="0" i="0" u="none" strike="noStrike">
                        <a:solidFill>
                          <a:srgbClr val="000000"/>
                        </a:solidFill>
                        <a:effectLst/>
                        <a:latin typeface="Calibri" panose="020F0502020204030204" pitchFamily="34" charset="0"/>
                      </a:endParaRPr>
                    </a:p>
                  </a:txBody>
                  <a:tcPr marL="5977" marR="5977" marT="5977" marB="0" anchor="ctr"/>
                </a:tc>
                <a:extLst>
                  <a:ext uri="{0D108BD9-81ED-4DB2-BD59-A6C34878D82A}">
                    <a16:rowId xmlns:a16="http://schemas.microsoft.com/office/drawing/2014/main" val="218189670"/>
                  </a:ext>
                </a:extLst>
              </a:tr>
              <a:tr h="531744">
                <a:tc>
                  <a:txBody>
                    <a:bodyPr/>
                    <a:lstStyle/>
                    <a:p>
                      <a:pPr algn="ctr" fontAlgn="ctr"/>
                      <a:r>
                        <a:rPr lang="it-IT" sz="1800" u="none" strike="noStrike">
                          <a:effectLst/>
                        </a:rPr>
                        <a:t>D4P</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Percorso di Elettromagnetismo e superconduttività</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Marisa Michelini</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UniUD</a:t>
                      </a:r>
                      <a:endParaRPr lang="it-IT" sz="1800" b="0" i="0" u="none" strike="noStrike">
                        <a:solidFill>
                          <a:srgbClr val="000000"/>
                        </a:solidFill>
                        <a:effectLst/>
                        <a:latin typeface="Calibri" panose="020F0502020204030204" pitchFamily="34" charset="0"/>
                      </a:endParaRPr>
                    </a:p>
                  </a:txBody>
                  <a:tcPr marL="5977" marR="5977" marT="5977" marB="0" anchor="ctr"/>
                </a:tc>
                <a:extLst>
                  <a:ext uri="{0D108BD9-81ED-4DB2-BD59-A6C34878D82A}">
                    <a16:rowId xmlns:a16="http://schemas.microsoft.com/office/drawing/2014/main" val="3372152660"/>
                  </a:ext>
                </a:extLst>
              </a:tr>
              <a:tr h="531744">
                <a:tc>
                  <a:txBody>
                    <a:bodyPr/>
                    <a:lstStyle/>
                    <a:p>
                      <a:pPr algn="ctr" fontAlgn="ctr"/>
                      <a:r>
                        <a:rPr lang="it-IT" sz="1800" u="none" strike="noStrike">
                          <a:effectLst/>
                        </a:rPr>
                        <a:t>D5P</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Percorso di elettromagnetismo laboratoriale</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Vera Montalbano</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UniSI</a:t>
                      </a:r>
                      <a:endParaRPr lang="it-IT" sz="1800" b="0" i="0" u="none" strike="noStrike">
                        <a:solidFill>
                          <a:srgbClr val="000000"/>
                        </a:solidFill>
                        <a:effectLst/>
                        <a:latin typeface="Calibri" panose="020F0502020204030204" pitchFamily="34" charset="0"/>
                      </a:endParaRPr>
                    </a:p>
                  </a:txBody>
                  <a:tcPr marL="5977" marR="5977" marT="5977" marB="0" anchor="ctr"/>
                </a:tc>
                <a:extLst>
                  <a:ext uri="{0D108BD9-81ED-4DB2-BD59-A6C34878D82A}">
                    <a16:rowId xmlns:a16="http://schemas.microsoft.com/office/drawing/2014/main" val="1832550820"/>
                  </a:ext>
                </a:extLst>
              </a:tr>
              <a:tr h="354496">
                <a:tc>
                  <a:txBody>
                    <a:bodyPr/>
                    <a:lstStyle/>
                    <a:p>
                      <a:pPr algn="ctr" fontAlgn="ctr"/>
                      <a:r>
                        <a:rPr lang="it-IT" sz="1800" u="none" strike="noStrike">
                          <a:effectLst/>
                        </a:rPr>
                        <a:t>D6P</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Dinamica dei corpi rigidi</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Roberto De Luca</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UniSA</a:t>
                      </a:r>
                      <a:endParaRPr lang="it-IT" sz="1800" b="0" i="0" u="none" strike="noStrike">
                        <a:solidFill>
                          <a:srgbClr val="000000"/>
                        </a:solidFill>
                        <a:effectLst/>
                        <a:latin typeface="Calibri" panose="020F0502020204030204" pitchFamily="34" charset="0"/>
                      </a:endParaRPr>
                    </a:p>
                  </a:txBody>
                  <a:tcPr marL="5977" marR="5977" marT="5977" marB="0" anchor="ctr"/>
                </a:tc>
                <a:extLst>
                  <a:ext uri="{0D108BD9-81ED-4DB2-BD59-A6C34878D82A}">
                    <a16:rowId xmlns:a16="http://schemas.microsoft.com/office/drawing/2014/main" val="4031203976"/>
                  </a:ext>
                </a:extLst>
              </a:tr>
              <a:tr h="354496">
                <a:tc>
                  <a:txBody>
                    <a:bodyPr/>
                    <a:lstStyle/>
                    <a:p>
                      <a:pPr algn="ctr" fontAlgn="ctr"/>
                      <a:r>
                        <a:rPr lang="it-IT" sz="1800" u="none" strike="noStrike">
                          <a:effectLst/>
                        </a:rPr>
                        <a:t>D7P</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Approccio concettuale alla meccanica</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Lorenzo Santi</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UniUD</a:t>
                      </a:r>
                      <a:endParaRPr lang="it-IT" sz="1800" b="0" i="0" u="none" strike="noStrike">
                        <a:solidFill>
                          <a:srgbClr val="000000"/>
                        </a:solidFill>
                        <a:effectLst/>
                        <a:latin typeface="Calibri" panose="020F0502020204030204" pitchFamily="34" charset="0"/>
                      </a:endParaRPr>
                    </a:p>
                  </a:txBody>
                  <a:tcPr marL="5977" marR="5977" marT="5977" marB="0" anchor="ctr"/>
                </a:tc>
                <a:extLst>
                  <a:ext uri="{0D108BD9-81ED-4DB2-BD59-A6C34878D82A}">
                    <a16:rowId xmlns:a16="http://schemas.microsoft.com/office/drawing/2014/main" val="1125569983"/>
                  </a:ext>
                </a:extLst>
              </a:tr>
              <a:tr h="531744">
                <a:tc>
                  <a:txBody>
                    <a:bodyPr/>
                    <a:lstStyle/>
                    <a:p>
                      <a:pPr algn="ctr" fontAlgn="ctr"/>
                      <a:r>
                        <a:rPr lang="it-IT" sz="1800" u="none" strike="noStrike">
                          <a:effectLst/>
                        </a:rPr>
                        <a:t>D8P</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Percorso Didattico Massa_Energia e la dinamica relativistica</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a:effectLst/>
                        </a:rPr>
                        <a:t>Lorenzo Santi</a:t>
                      </a:r>
                      <a:endParaRPr lang="it-IT" sz="1800" b="0" i="0" u="none" strike="noStrike">
                        <a:solidFill>
                          <a:srgbClr val="000000"/>
                        </a:solidFill>
                        <a:effectLst/>
                        <a:latin typeface="Calibri" panose="020F0502020204030204" pitchFamily="34" charset="0"/>
                      </a:endParaRPr>
                    </a:p>
                  </a:txBody>
                  <a:tcPr marL="5977" marR="5977" marT="5977" marB="0" anchor="ctr"/>
                </a:tc>
                <a:tc>
                  <a:txBody>
                    <a:bodyPr/>
                    <a:lstStyle/>
                    <a:p>
                      <a:pPr algn="ctr" fontAlgn="ctr"/>
                      <a:r>
                        <a:rPr lang="it-IT" sz="1800" u="none" strike="noStrike" dirty="0" err="1">
                          <a:effectLst/>
                        </a:rPr>
                        <a:t>UniUD</a:t>
                      </a:r>
                      <a:endParaRPr lang="it-IT" sz="1800" b="0" i="0" u="none" strike="noStrike" dirty="0">
                        <a:solidFill>
                          <a:srgbClr val="000000"/>
                        </a:solidFill>
                        <a:effectLst/>
                        <a:latin typeface="Calibri" panose="020F0502020204030204" pitchFamily="34" charset="0"/>
                      </a:endParaRPr>
                    </a:p>
                  </a:txBody>
                  <a:tcPr marL="5977" marR="5977" marT="5977" marB="0" anchor="ctr"/>
                </a:tc>
                <a:extLst>
                  <a:ext uri="{0D108BD9-81ED-4DB2-BD59-A6C34878D82A}">
                    <a16:rowId xmlns:a16="http://schemas.microsoft.com/office/drawing/2014/main" val="4080320508"/>
                  </a:ext>
                </a:extLst>
              </a:tr>
            </a:tbl>
          </a:graphicData>
        </a:graphic>
      </p:graphicFrame>
    </p:spTree>
    <p:extLst>
      <p:ext uri="{BB962C8B-B14F-4D97-AF65-F5344CB8AC3E}">
        <p14:creationId xmlns:p14="http://schemas.microsoft.com/office/powerpoint/2010/main" val="3192962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FAA2E3-EDB3-4CEC-B067-CB5E68E88133}"/>
              </a:ext>
            </a:extLst>
          </p:cNvPr>
          <p:cNvSpPr>
            <a:spLocks noGrp="1"/>
          </p:cNvSpPr>
          <p:nvPr>
            <p:ph type="title"/>
          </p:nvPr>
        </p:nvSpPr>
        <p:spPr/>
        <p:txBody>
          <a:bodyPr/>
          <a:lstStyle/>
          <a:p>
            <a:r>
              <a:rPr lang="it-IT" dirty="0"/>
              <a:t>I moduli che offrono riflessioni sui contenuti</a:t>
            </a:r>
          </a:p>
        </p:txBody>
      </p:sp>
      <p:graphicFrame>
        <p:nvGraphicFramePr>
          <p:cNvPr id="3" name="Tabella 2">
            <a:extLst>
              <a:ext uri="{FF2B5EF4-FFF2-40B4-BE49-F238E27FC236}">
                <a16:creationId xmlns:a16="http://schemas.microsoft.com/office/drawing/2014/main" id="{8C7DB0F2-EDC9-4E3F-94B0-64E7133DBD82}"/>
              </a:ext>
            </a:extLst>
          </p:cNvPr>
          <p:cNvGraphicFramePr>
            <a:graphicFrameLocks noGrp="1"/>
          </p:cNvGraphicFramePr>
          <p:nvPr/>
        </p:nvGraphicFramePr>
        <p:xfrm>
          <a:off x="391886" y="1413103"/>
          <a:ext cx="11421835" cy="5267777"/>
        </p:xfrm>
        <a:graphic>
          <a:graphicData uri="http://schemas.openxmlformats.org/drawingml/2006/table">
            <a:tbl>
              <a:tblPr>
                <a:tableStyleId>{5C22544A-7EE6-4342-B048-85BDC9FD1C3A}</a:tableStyleId>
              </a:tblPr>
              <a:tblGrid>
                <a:gridCol w="1979786">
                  <a:extLst>
                    <a:ext uri="{9D8B030D-6E8A-4147-A177-3AD203B41FA5}">
                      <a16:colId xmlns:a16="http://schemas.microsoft.com/office/drawing/2014/main" val="1029475969"/>
                    </a:ext>
                  </a:extLst>
                </a:gridCol>
                <a:gridCol w="4835239">
                  <a:extLst>
                    <a:ext uri="{9D8B030D-6E8A-4147-A177-3AD203B41FA5}">
                      <a16:colId xmlns:a16="http://schemas.microsoft.com/office/drawing/2014/main" val="2614565841"/>
                    </a:ext>
                  </a:extLst>
                </a:gridCol>
                <a:gridCol w="2627024">
                  <a:extLst>
                    <a:ext uri="{9D8B030D-6E8A-4147-A177-3AD203B41FA5}">
                      <a16:colId xmlns:a16="http://schemas.microsoft.com/office/drawing/2014/main" val="3998078581"/>
                    </a:ext>
                  </a:extLst>
                </a:gridCol>
                <a:gridCol w="1979786">
                  <a:extLst>
                    <a:ext uri="{9D8B030D-6E8A-4147-A177-3AD203B41FA5}">
                      <a16:colId xmlns:a16="http://schemas.microsoft.com/office/drawing/2014/main" val="2178512135"/>
                    </a:ext>
                  </a:extLst>
                </a:gridCol>
              </a:tblGrid>
              <a:tr h="837097">
                <a:tc>
                  <a:txBody>
                    <a:bodyPr/>
                    <a:lstStyle/>
                    <a:p>
                      <a:pPr algn="ctr" fontAlgn="ctr"/>
                      <a:r>
                        <a:rPr lang="pt-BR" sz="1800" u="none" strike="noStrike">
                          <a:effectLst/>
                        </a:rPr>
                        <a:t>Codice Modulo (D_n, Tn)</a:t>
                      </a:r>
                      <a:endParaRPr lang="pt-BR" sz="1800" b="1" i="0" u="none" strike="noStrike">
                        <a:solidFill>
                          <a:srgbClr val="000000"/>
                        </a:solidFill>
                        <a:effectLst/>
                        <a:latin typeface="Tahoma" panose="020B0604030504040204" pitchFamily="34" charset="0"/>
                      </a:endParaRPr>
                    </a:p>
                  </a:txBody>
                  <a:tcPr marL="4156" marR="4156" marT="4156" marB="0" anchor="ctr"/>
                </a:tc>
                <a:tc>
                  <a:txBody>
                    <a:bodyPr/>
                    <a:lstStyle/>
                    <a:p>
                      <a:pPr algn="ctr" fontAlgn="ctr"/>
                      <a:r>
                        <a:rPr lang="it-IT" sz="1800" u="none" strike="noStrike" dirty="0">
                          <a:effectLst/>
                        </a:rPr>
                        <a:t>Attività Formativa</a:t>
                      </a:r>
                      <a:endParaRPr lang="it-IT" sz="1800" b="1" i="0" u="none" strike="noStrike" dirty="0">
                        <a:solidFill>
                          <a:srgbClr val="000000"/>
                        </a:solidFill>
                        <a:effectLst/>
                        <a:latin typeface="Tahoma" panose="020B0604030504040204" pitchFamily="34" charset="0"/>
                      </a:endParaRPr>
                    </a:p>
                  </a:txBody>
                  <a:tcPr marL="4156" marR="4156" marT="4156" marB="0" anchor="ctr"/>
                </a:tc>
                <a:tc>
                  <a:txBody>
                    <a:bodyPr/>
                    <a:lstStyle/>
                    <a:p>
                      <a:pPr algn="ctr" fontAlgn="ctr"/>
                      <a:r>
                        <a:rPr lang="it-IT" sz="1800" u="none" strike="noStrike">
                          <a:effectLst/>
                        </a:rPr>
                        <a:t>Docente</a:t>
                      </a:r>
                      <a:endParaRPr lang="it-IT" sz="1800" b="1" i="0" u="none" strike="noStrike">
                        <a:solidFill>
                          <a:srgbClr val="000000"/>
                        </a:solidFill>
                        <a:effectLst/>
                        <a:latin typeface="Tahoma" panose="020B0604030504040204" pitchFamily="34" charset="0"/>
                      </a:endParaRPr>
                    </a:p>
                  </a:txBody>
                  <a:tcPr marL="4156" marR="4156" marT="4156" marB="0" anchor="ctr"/>
                </a:tc>
                <a:tc>
                  <a:txBody>
                    <a:bodyPr/>
                    <a:lstStyle/>
                    <a:p>
                      <a:pPr algn="ctr" fontAlgn="ctr"/>
                      <a:r>
                        <a:rPr lang="it-IT" sz="1800" u="none" strike="noStrike">
                          <a:effectLst/>
                        </a:rPr>
                        <a:t>sede universitaria</a:t>
                      </a:r>
                      <a:endParaRPr lang="it-IT" sz="1800" b="1" i="0" u="none" strike="noStrike">
                        <a:solidFill>
                          <a:srgbClr val="000000"/>
                        </a:solidFill>
                        <a:effectLst/>
                        <a:latin typeface="Tahoma" panose="020B0604030504040204" pitchFamily="34" charset="0"/>
                      </a:endParaRPr>
                    </a:p>
                  </a:txBody>
                  <a:tcPr marL="4156" marR="4156" marT="4156" marB="0" anchor="ctr"/>
                </a:tc>
                <a:extLst>
                  <a:ext uri="{0D108BD9-81ED-4DB2-BD59-A6C34878D82A}">
                    <a16:rowId xmlns:a16="http://schemas.microsoft.com/office/drawing/2014/main" val="3317181022"/>
                  </a:ext>
                </a:extLst>
              </a:tr>
              <a:tr h="274302">
                <a:tc>
                  <a:txBody>
                    <a:bodyPr/>
                    <a:lstStyle/>
                    <a:p>
                      <a:pPr algn="ctr" fontAlgn="ctr"/>
                      <a:r>
                        <a:rPr lang="it-IT" sz="1800" u="none" strike="noStrike">
                          <a:effectLst/>
                        </a:rPr>
                        <a:t>D1S</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Simmetrie ed invarianze in fisica classica e moderna</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Vera Montalbano</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UniSI</a:t>
                      </a:r>
                      <a:endParaRPr lang="it-IT" sz="1800" b="0" i="0" u="none" strike="noStrike">
                        <a:solidFill>
                          <a:srgbClr val="000000"/>
                        </a:solidFill>
                        <a:effectLst/>
                        <a:latin typeface="Calibri" panose="020F0502020204030204" pitchFamily="34" charset="0"/>
                      </a:endParaRPr>
                    </a:p>
                  </a:txBody>
                  <a:tcPr marL="4156" marR="4156" marT="4156" marB="0" anchor="ctr"/>
                </a:tc>
                <a:extLst>
                  <a:ext uri="{0D108BD9-81ED-4DB2-BD59-A6C34878D82A}">
                    <a16:rowId xmlns:a16="http://schemas.microsoft.com/office/drawing/2014/main" val="3814425944"/>
                  </a:ext>
                </a:extLst>
              </a:tr>
              <a:tr h="548606">
                <a:tc>
                  <a:txBody>
                    <a:bodyPr/>
                    <a:lstStyle/>
                    <a:p>
                      <a:pPr algn="ctr" fontAlgn="ctr"/>
                      <a:r>
                        <a:rPr lang="it-IT" sz="1800" u="none" strike="noStrike">
                          <a:effectLst/>
                        </a:rPr>
                        <a:t>D2S</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Termodinamica e teoria microscopica</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Vittorio Lubicz e Alessandro Ercoli</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UniRM3</a:t>
                      </a:r>
                      <a:endParaRPr lang="it-IT" sz="1800" b="0" i="0" u="none" strike="noStrike">
                        <a:solidFill>
                          <a:srgbClr val="000000"/>
                        </a:solidFill>
                        <a:effectLst/>
                        <a:latin typeface="Calibri" panose="020F0502020204030204" pitchFamily="34" charset="0"/>
                      </a:endParaRPr>
                    </a:p>
                  </a:txBody>
                  <a:tcPr marL="4156" marR="4156" marT="4156" marB="0" anchor="ctr"/>
                </a:tc>
                <a:extLst>
                  <a:ext uri="{0D108BD9-81ED-4DB2-BD59-A6C34878D82A}">
                    <a16:rowId xmlns:a16="http://schemas.microsoft.com/office/drawing/2014/main" val="2951534747"/>
                  </a:ext>
                </a:extLst>
              </a:tr>
              <a:tr h="548606">
                <a:tc>
                  <a:txBody>
                    <a:bodyPr/>
                    <a:lstStyle/>
                    <a:p>
                      <a:pPr algn="ctr" fontAlgn="ctr"/>
                      <a:r>
                        <a:rPr lang="it-IT" sz="1800" u="none" strike="noStrike">
                          <a:effectLst/>
                        </a:rPr>
                        <a:t>D3S</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Un approccio alla gravità in chiave moderna: dalle leggi di Keplero ai Buchi neri</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Ilaria De Angelis e Vittorio Lubicz</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UniRM3</a:t>
                      </a:r>
                      <a:endParaRPr lang="it-IT" sz="1800" b="0" i="0" u="none" strike="noStrike">
                        <a:solidFill>
                          <a:srgbClr val="000000"/>
                        </a:solidFill>
                        <a:effectLst/>
                        <a:latin typeface="Calibri" panose="020F0502020204030204" pitchFamily="34" charset="0"/>
                      </a:endParaRPr>
                    </a:p>
                  </a:txBody>
                  <a:tcPr marL="4156" marR="4156" marT="4156" marB="0" anchor="ctr"/>
                </a:tc>
                <a:extLst>
                  <a:ext uri="{0D108BD9-81ED-4DB2-BD59-A6C34878D82A}">
                    <a16:rowId xmlns:a16="http://schemas.microsoft.com/office/drawing/2014/main" val="1871830366"/>
                  </a:ext>
                </a:extLst>
              </a:tr>
              <a:tr h="274302">
                <a:tc>
                  <a:txBody>
                    <a:bodyPr/>
                    <a:lstStyle/>
                    <a:p>
                      <a:pPr algn="ctr" fontAlgn="ctr"/>
                      <a:r>
                        <a:rPr lang="it-IT" sz="1800" u="none" strike="noStrike">
                          <a:effectLst/>
                        </a:rPr>
                        <a:t>D4S</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Meccanica quantistica moderna per la scuola </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Marco Giliberti</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uniMI</a:t>
                      </a:r>
                      <a:endParaRPr lang="it-IT" sz="1800" b="0" i="0" u="none" strike="noStrike">
                        <a:solidFill>
                          <a:srgbClr val="000000"/>
                        </a:solidFill>
                        <a:effectLst/>
                        <a:latin typeface="Calibri" panose="020F0502020204030204" pitchFamily="34" charset="0"/>
                      </a:endParaRPr>
                    </a:p>
                  </a:txBody>
                  <a:tcPr marL="4156" marR="4156" marT="4156" marB="0" anchor="ctr"/>
                </a:tc>
                <a:extLst>
                  <a:ext uri="{0D108BD9-81ED-4DB2-BD59-A6C34878D82A}">
                    <a16:rowId xmlns:a16="http://schemas.microsoft.com/office/drawing/2014/main" val="1813237279"/>
                  </a:ext>
                </a:extLst>
              </a:tr>
              <a:tr h="548606">
                <a:tc>
                  <a:txBody>
                    <a:bodyPr/>
                    <a:lstStyle/>
                    <a:p>
                      <a:pPr algn="ctr" fontAlgn="ctr"/>
                      <a:r>
                        <a:rPr lang="it-IT" sz="1800" u="none" strike="noStrike">
                          <a:effectLst/>
                        </a:rPr>
                        <a:t>D5S</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Storia della Fisica per la didattica: elettricità e magnetismo da Gilbert a dopo Maxwell</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Salvatore Esposito</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UniNA</a:t>
                      </a:r>
                      <a:endParaRPr lang="it-IT" sz="1800" b="0" i="0" u="none" strike="noStrike">
                        <a:solidFill>
                          <a:srgbClr val="000000"/>
                        </a:solidFill>
                        <a:effectLst/>
                        <a:latin typeface="Calibri" panose="020F0502020204030204" pitchFamily="34" charset="0"/>
                      </a:endParaRPr>
                    </a:p>
                  </a:txBody>
                  <a:tcPr marL="4156" marR="4156" marT="4156" marB="0" anchor="ctr"/>
                </a:tc>
                <a:extLst>
                  <a:ext uri="{0D108BD9-81ED-4DB2-BD59-A6C34878D82A}">
                    <a16:rowId xmlns:a16="http://schemas.microsoft.com/office/drawing/2014/main" val="1811652110"/>
                  </a:ext>
                </a:extLst>
              </a:tr>
              <a:tr h="274302">
                <a:tc>
                  <a:txBody>
                    <a:bodyPr/>
                    <a:lstStyle/>
                    <a:p>
                      <a:pPr algn="ctr" fontAlgn="ctr"/>
                      <a:r>
                        <a:rPr lang="it-IT" sz="1800" u="none" strike="noStrike">
                          <a:effectLst/>
                        </a:rPr>
                        <a:t>D6S</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Fisica di tutti i giorni</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Marilù Chiofalo</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UniPI</a:t>
                      </a:r>
                      <a:endParaRPr lang="it-IT" sz="1800" b="0" i="0" u="none" strike="noStrike">
                        <a:solidFill>
                          <a:srgbClr val="000000"/>
                        </a:solidFill>
                        <a:effectLst/>
                        <a:latin typeface="Calibri" panose="020F0502020204030204" pitchFamily="34" charset="0"/>
                      </a:endParaRPr>
                    </a:p>
                  </a:txBody>
                  <a:tcPr marL="4156" marR="4156" marT="4156" marB="0" anchor="ctr"/>
                </a:tc>
                <a:extLst>
                  <a:ext uri="{0D108BD9-81ED-4DB2-BD59-A6C34878D82A}">
                    <a16:rowId xmlns:a16="http://schemas.microsoft.com/office/drawing/2014/main" val="1525936636"/>
                  </a:ext>
                </a:extLst>
              </a:tr>
              <a:tr h="411454">
                <a:tc>
                  <a:txBody>
                    <a:bodyPr/>
                    <a:lstStyle/>
                    <a:p>
                      <a:pPr algn="ctr" fontAlgn="ctr"/>
                      <a:r>
                        <a:rPr lang="it-IT" sz="1800" u="none" strike="noStrike">
                          <a:effectLst/>
                        </a:rPr>
                        <a:t>D7S</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Relatività, particelle e cosmologia pensando alla didattica</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Matteo Tuveri</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UniCa</a:t>
                      </a:r>
                      <a:endParaRPr lang="it-IT" sz="1800" b="0" i="0" u="none" strike="noStrike">
                        <a:solidFill>
                          <a:srgbClr val="000000"/>
                        </a:solidFill>
                        <a:effectLst/>
                        <a:latin typeface="Calibri" panose="020F0502020204030204" pitchFamily="34" charset="0"/>
                      </a:endParaRPr>
                    </a:p>
                  </a:txBody>
                  <a:tcPr marL="4156" marR="4156" marT="4156" marB="0" anchor="ctr"/>
                </a:tc>
                <a:extLst>
                  <a:ext uri="{0D108BD9-81ED-4DB2-BD59-A6C34878D82A}">
                    <a16:rowId xmlns:a16="http://schemas.microsoft.com/office/drawing/2014/main" val="1408472028"/>
                  </a:ext>
                </a:extLst>
              </a:tr>
              <a:tr h="274302">
                <a:tc>
                  <a:txBody>
                    <a:bodyPr/>
                    <a:lstStyle/>
                    <a:p>
                      <a:pPr algn="ctr" fontAlgn="ctr"/>
                      <a:r>
                        <a:rPr lang="it-IT" sz="1800" u="none" strike="noStrike">
                          <a:effectLst/>
                        </a:rPr>
                        <a:t>D8S</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La fisica quantistica di tutti i giorni</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Marilu Chiofalo</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UNIPI</a:t>
                      </a:r>
                      <a:endParaRPr lang="it-IT" sz="1800" b="0" i="0" u="none" strike="noStrike">
                        <a:solidFill>
                          <a:srgbClr val="000000"/>
                        </a:solidFill>
                        <a:effectLst/>
                        <a:latin typeface="Calibri" panose="020F0502020204030204" pitchFamily="34" charset="0"/>
                      </a:endParaRPr>
                    </a:p>
                  </a:txBody>
                  <a:tcPr marL="4156" marR="4156" marT="4156" marB="0" anchor="ctr"/>
                </a:tc>
                <a:extLst>
                  <a:ext uri="{0D108BD9-81ED-4DB2-BD59-A6C34878D82A}">
                    <a16:rowId xmlns:a16="http://schemas.microsoft.com/office/drawing/2014/main" val="1365207600"/>
                  </a:ext>
                </a:extLst>
              </a:tr>
              <a:tr h="411454">
                <a:tc>
                  <a:txBody>
                    <a:bodyPr/>
                    <a:lstStyle/>
                    <a:p>
                      <a:pPr algn="ctr" fontAlgn="ctr"/>
                      <a:r>
                        <a:rPr lang="it-IT" sz="1800" u="none" strike="noStrike">
                          <a:effectLst/>
                        </a:rPr>
                        <a:t>D9S</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Percorso didattico sui moti relativi e cenni di relatività</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Maura Pavesi + 2 collaboratori</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UNIPR</a:t>
                      </a:r>
                      <a:endParaRPr lang="it-IT" sz="1800" b="0" i="0" u="none" strike="noStrike">
                        <a:solidFill>
                          <a:srgbClr val="000000"/>
                        </a:solidFill>
                        <a:effectLst/>
                        <a:latin typeface="Calibri" panose="020F0502020204030204" pitchFamily="34" charset="0"/>
                      </a:endParaRPr>
                    </a:p>
                  </a:txBody>
                  <a:tcPr marL="4156" marR="4156" marT="4156" marB="0" anchor="ctr"/>
                </a:tc>
                <a:extLst>
                  <a:ext uri="{0D108BD9-81ED-4DB2-BD59-A6C34878D82A}">
                    <a16:rowId xmlns:a16="http://schemas.microsoft.com/office/drawing/2014/main" val="4242812572"/>
                  </a:ext>
                </a:extLst>
              </a:tr>
              <a:tr h="548606">
                <a:tc>
                  <a:txBody>
                    <a:bodyPr/>
                    <a:lstStyle/>
                    <a:p>
                      <a:pPr algn="ctr" fontAlgn="ctr"/>
                      <a:r>
                        <a:rPr lang="it-IT" sz="1800" u="none" strike="noStrike">
                          <a:effectLst/>
                        </a:rPr>
                        <a:t>D10S</a:t>
                      </a:r>
                      <a:endParaRPr lang="it-IT" sz="1800" b="0" i="0" u="none" strike="noStrike">
                        <a:solidFill>
                          <a:srgbClr val="000000"/>
                        </a:solidFill>
                        <a:effectLst/>
                        <a:latin typeface="Aptos Narrow" panose="02110004020202020204"/>
                      </a:endParaRPr>
                    </a:p>
                  </a:txBody>
                  <a:tcPr marL="4156" marR="4156" marT="4156" marB="0" anchor="ctr"/>
                </a:tc>
                <a:tc>
                  <a:txBody>
                    <a:bodyPr/>
                    <a:lstStyle/>
                    <a:p>
                      <a:pPr algn="ctr" fontAlgn="ctr"/>
                      <a:r>
                        <a:rPr lang="it-IT" sz="1800" u="none" strike="noStrike">
                          <a:effectLst/>
                        </a:rPr>
                        <a:t>Ciclo di 9-10  seminari su temi trasversali e di didattica della fisica</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a:effectLst/>
                        </a:rPr>
                        <a:t>Seminari approvati dal Consiglio di Master</a:t>
                      </a:r>
                      <a:endParaRPr lang="it-IT" sz="1800" b="0" i="0" u="none" strike="noStrike">
                        <a:solidFill>
                          <a:srgbClr val="000000"/>
                        </a:solidFill>
                        <a:effectLst/>
                        <a:latin typeface="Calibri" panose="020F0502020204030204" pitchFamily="34" charset="0"/>
                      </a:endParaRPr>
                    </a:p>
                  </a:txBody>
                  <a:tcPr marL="4156" marR="4156" marT="4156" marB="0" anchor="ctr"/>
                </a:tc>
                <a:tc>
                  <a:txBody>
                    <a:bodyPr/>
                    <a:lstStyle/>
                    <a:p>
                      <a:pPr algn="ctr" fontAlgn="ctr"/>
                      <a:r>
                        <a:rPr lang="it-IT" sz="1800" u="none" strike="noStrike" dirty="0">
                          <a:effectLst/>
                        </a:rPr>
                        <a:t>tutti</a:t>
                      </a:r>
                      <a:endParaRPr lang="it-IT" sz="1800" b="0" i="0" u="none" strike="noStrike" dirty="0">
                        <a:solidFill>
                          <a:srgbClr val="000000"/>
                        </a:solidFill>
                        <a:effectLst/>
                        <a:latin typeface="Calibri" panose="020F0502020204030204" pitchFamily="34" charset="0"/>
                      </a:endParaRPr>
                    </a:p>
                  </a:txBody>
                  <a:tcPr marL="4156" marR="4156" marT="4156" marB="0" anchor="ctr"/>
                </a:tc>
                <a:extLst>
                  <a:ext uri="{0D108BD9-81ED-4DB2-BD59-A6C34878D82A}">
                    <a16:rowId xmlns:a16="http://schemas.microsoft.com/office/drawing/2014/main" val="533319156"/>
                  </a:ext>
                </a:extLst>
              </a:tr>
            </a:tbl>
          </a:graphicData>
        </a:graphic>
      </p:graphicFrame>
    </p:spTree>
    <p:extLst>
      <p:ext uri="{BB962C8B-B14F-4D97-AF65-F5344CB8AC3E}">
        <p14:creationId xmlns:p14="http://schemas.microsoft.com/office/powerpoint/2010/main" val="2792108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B85E4FFD-1E79-4BBA-BEC5-41873D5CABD4}"/>
              </a:ext>
            </a:extLst>
          </p:cNvPr>
          <p:cNvGraphicFramePr>
            <a:graphicFrameLocks/>
          </p:cNvGraphicFramePr>
          <p:nvPr/>
        </p:nvGraphicFramePr>
        <p:xfrm>
          <a:off x="865415" y="424543"/>
          <a:ext cx="10891156" cy="6068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8858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77872A3-5389-4F5B-A59B-5AD390313ACC}"/>
              </a:ext>
            </a:extLst>
          </p:cNvPr>
          <p:cNvPicPr>
            <a:picLocks noChangeAspect="1"/>
          </p:cNvPicPr>
          <p:nvPr/>
        </p:nvPicPr>
        <p:blipFill>
          <a:blip r:embed="rId2"/>
          <a:stretch>
            <a:fillRect/>
          </a:stretch>
        </p:blipFill>
        <p:spPr>
          <a:xfrm>
            <a:off x="0" y="2294542"/>
            <a:ext cx="12192000" cy="3640894"/>
          </a:xfrm>
          <a:prstGeom prst="rect">
            <a:avLst/>
          </a:prstGeom>
        </p:spPr>
      </p:pic>
      <p:sp>
        <p:nvSpPr>
          <p:cNvPr id="4" name="Titolo 3">
            <a:extLst>
              <a:ext uri="{FF2B5EF4-FFF2-40B4-BE49-F238E27FC236}">
                <a16:creationId xmlns:a16="http://schemas.microsoft.com/office/drawing/2014/main" id="{D476D5C5-37C7-4C7C-A99F-B40FF6D53278}"/>
              </a:ext>
            </a:extLst>
          </p:cNvPr>
          <p:cNvSpPr>
            <a:spLocks noGrp="1"/>
          </p:cNvSpPr>
          <p:nvPr>
            <p:ph type="title"/>
          </p:nvPr>
        </p:nvSpPr>
        <p:spPr/>
        <p:txBody>
          <a:bodyPr/>
          <a:lstStyle/>
          <a:p>
            <a:r>
              <a:rPr lang="it-IT" dirty="0"/>
              <a:t>Le scelte dei </a:t>
            </a:r>
            <a:r>
              <a:rPr lang="it-IT" dirty="0" err="1"/>
              <a:t>corstisti</a:t>
            </a:r>
            <a:r>
              <a:rPr lang="it-IT" dirty="0"/>
              <a:t> IDIFO2426</a:t>
            </a:r>
            <a:br>
              <a:rPr lang="it-IT" dirty="0"/>
            </a:br>
            <a:r>
              <a:rPr lang="it-IT" dirty="0"/>
              <a:t>molti frequentano quasi tutti i corsi</a:t>
            </a:r>
          </a:p>
        </p:txBody>
      </p:sp>
    </p:spTree>
    <p:extLst>
      <p:ext uri="{BB962C8B-B14F-4D97-AF65-F5344CB8AC3E}">
        <p14:creationId xmlns:p14="http://schemas.microsoft.com/office/powerpoint/2010/main" val="2829025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FFC779-C531-47D7-995B-B9FAE6B190B2}"/>
              </a:ext>
            </a:extLst>
          </p:cNvPr>
          <p:cNvSpPr>
            <a:spLocks noGrp="1"/>
          </p:cNvSpPr>
          <p:nvPr>
            <p:ph type="title"/>
          </p:nvPr>
        </p:nvSpPr>
        <p:spPr/>
        <p:txBody>
          <a:bodyPr/>
          <a:lstStyle/>
          <a:p>
            <a:r>
              <a:rPr lang="it-IT" dirty="0"/>
              <a:t>Calendario insegnamenti</a:t>
            </a:r>
          </a:p>
        </p:txBody>
      </p:sp>
      <p:sp>
        <p:nvSpPr>
          <p:cNvPr id="3" name="Segnaposto contenuto 2">
            <a:extLst>
              <a:ext uri="{FF2B5EF4-FFF2-40B4-BE49-F238E27FC236}">
                <a16:creationId xmlns:a16="http://schemas.microsoft.com/office/drawing/2014/main" id="{DA608905-950B-46AF-943D-32202DC110CC}"/>
              </a:ext>
            </a:extLst>
          </p:cNvPr>
          <p:cNvSpPr>
            <a:spLocks noGrp="1"/>
          </p:cNvSpPr>
          <p:nvPr>
            <p:ph idx="1"/>
          </p:nvPr>
        </p:nvSpPr>
        <p:spPr/>
        <p:txBody>
          <a:bodyPr/>
          <a:lstStyle/>
          <a:p>
            <a:r>
              <a:rPr lang="it-IT" dirty="0"/>
              <a:t>Lunedì e Venerdì pomeriggio di ogni settimana</a:t>
            </a:r>
          </a:p>
          <a:p>
            <a:r>
              <a:rPr lang="it-IT" dirty="0"/>
              <a:t>Ogni Modulo fa 4 pomeriggi + 2 sessioni di esame</a:t>
            </a:r>
          </a:p>
          <a:p>
            <a:r>
              <a:rPr lang="it-IT" dirty="0"/>
              <a:t>Calendario fissato fino a fine Dicembre 2025</a:t>
            </a:r>
          </a:p>
          <a:p>
            <a:r>
              <a:rPr lang="it-IT" dirty="0"/>
              <a:t>Prevista conclusione lezioni a giugno 2026</a:t>
            </a:r>
          </a:p>
          <a:p>
            <a:r>
              <a:rPr lang="it-IT" dirty="0"/>
              <a:t>Periodo tesi con sperimentazione in classe scolastica anno 2026 – aprile 2027</a:t>
            </a:r>
          </a:p>
          <a:p>
            <a:r>
              <a:rPr lang="it-IT" dirty="0"/>
              <a:t>Esami finali: presentazione tesi scritta + orale in 3 sessioni fino ad Aprile 2027</a:t>
            </a:r>
          </a:p>
          <a:p>
            <a:r>
              <a:rPr lang="it-IT" dirty="0"/>
              <a:t>Già svolti 5 Moduli, sono in corso gli altri</a:t>
            </a:r>
          </a:p>
          <a:p>
            <a:endParaRPr lang="it-IT" dirty="0"/>
          </a:p>
          <a:p>
            <a:endParaRPr lang="it-IT" dirty="0"/>
          </a:p>
        </p:txBody>
      </p:sp>
    </p:spTree>
    <p:extLst>
      <p:ext uri="{BB962C8B-B14F-4D97-AF65-F5344CB8AC3E}">
        <p14:creationId xmlns:p14="http://schemas.microsoft.com/office/powerpoint/2010/main" val="2898133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8D86-4A79-1AC3-8B2D-C62D19F217D2}"/>
              </a:ext>
            </a:extLst>
          </p:cNvPr>
          <p:cNvSpPr>
            <a:spLocks noGrp="1"/>
          </p:cNvSpPr>
          <p:nvPr>
            <p:ph type="title"/>
          </p:nvPr>
        </p:nvSpPr>
        <p:spPr/>
        <p:txBody>
          <a:bodyPr/>
          <a:lstStyle/>
          <a:p>
            <a:r>
              <a:rPr lang="en-IT" dirty="0"/>
              <a:t>E4: </a:t>
            </a:r>
            <a:r>
              <a:rPr lang="en-GB" b="0" i="0" u="none" dirty="0"/>
              <a:t>Modulo di </a:t>
            </a:r>
            <a:r>
              <a:rPr lang="en-GB" b="0" i="0" u="none" dirty="0" err="1"/>
              <a:t>formazione</a:t>
            </a:r>
            <a:r>
              <a:rPr lang="en-GB" b="0" i="0" u="none" dirty="0"/>
              <a:t> </a:t>
            </a:r>
            <a:r>
              <a:rPr lang="en-GB" b="0" i="0" u="none" dirty="0" err="1"/>
              <a:t>degli</a:t>
            </a:r>
            <a:r>
              <a:rPr lang="en-GB" b="0" i="0" u="none" dirty="0"/>
              <a:t> </a:t>
            </a:r>
            <a:r>
              <a:rPr lang="en-GB" b="0" i="0" u="none" dirty="0" err="1"/>
              <a:t>insegnanti</a:t>
            </a:r>
            <a:r>
              <a:rPr lang="en-GB" b="0" i="0" u="none" dirty="0"/>
              <a:t> a cura del CooFIS08</a:t>
            </a:r>
            <a:r>
              <a:rPr lang="en-IT" dirty="0"/>
              <a:t> </a:t>
            </a:r>
          </a:p>
        </p:txBody>
      </p:sp>
      <p:sp>
        <p:nvSpPr>
          <p:cNvPr id="3" name="Text Placeholder 2">
            <a:extLst>
              <a:ext uri="{FF2B5EF4-FFF2-40B4-BE49-F238E27FC236}">
                <a16:creationId xmlns:a16="http://schemas.microsoft.com/office/drawing/2014/main" id="{6F6382FC-D271-490B-BBAF-1009DCB39A68}"/>
              </a:ext>
            </a:extLst>
          </p:cNvPr>
          <p:cNvSpPr>
            <a:spLocks noGrp="1"/>
          </p:cNvSpPr>
          <p:nvPr>
            <p:ph type="body" idx="1"/>
          </p:nvPr>
        </p:nvSpPr>
        <p:spPr/>
        <p:txBody>
          <a:bodyPr>
            <a:normAutofit/>
          </a:bodyPr>
          <a:lstStyle/>
          <a:p>
            <a:r>
              <a:rPr kumimoji="0" lang="it-IT" sz="2000" b="1" i="0" u="none" strike="noStrike" kern="1200" cap="none" spc="0" normalizeH="0" baseline="0" noProof="0" dirty="0">
                <a:ln>
                  <a:noFill/>
                </a:ln>
                <a:solidFill>
                  <a:prstClr val="black"/>
                </a:solidFill>
                <a:effectLst/>
                <a:uLnTx/>
                <a:uFillTx/>
                <a:latin typeface="Seaford" panose="00000500000000000000" pitchFamily="2" charset="0"/>
                <a:ea typeface="+mj-ea"/>
                <a:cs typeface="+mj-cs"/>
              </a:rPr>
              <a:t>Matteo Tuveri</a:t>
            </a:r>
            <a:br>
              <a:rPr kumimoji="0" lang="it-IT" sz="2000" b="1" i="0" u="none" strike="noStrike" kern="1200" cap="none" spc="0" normalizeH="0" baseline="0" noProof="0" dirty="0">
                <a:ln>
                  <a:noFill/>
                </a:ln>
                <a:solidFill>
                  <a:prstClr val="black"/>
                </a:solidFill>
                <a:effectLst/>
                <a:uLnTx/>
                <a:uFillTx/>
                <a:latin typeface="Seaford" panose="00000500000000000000" pitchFamily="2" charset="0"/>
                <a:ea typeface="+mj-ea"/>
                <a:cs typeface="+mj-cs"/>
              </a:rPr>
            </a:br>
            <a:r>
              <a:rPr kumimoji="0" lang="it-IT" sz="2000" b="1" i="0" u="none" strike="noStrike" kern="1200" cap="none" spc="0" normalizeH="0" baseline="0" noProof="0" dirty="0">
                <a:ln>
                  <a:noFill/>
                </a:ln>
                <a:solidFill>
                  <a:prstClr val="black"/>
                </a:solidFill>
                <a:effectLst/>
                <a:uLnTx/>
                <a:uFillTx/>
                <a:latin typeface="Seaford" panose="00000500000000000000" pitchFamily="2" charset="0"/>
                <a:ea typeface="+mj-ea"/>
                <a:cs typeface="+mj-cs"/>
              </a:rPr>
              <a:t>Unica e INFN Cagliari (PLS Cagliari)</a:t>
            </a:r>
            <a:br>
              <a:rPr kumimoji="0" lang="it-IT" sz="2000" b="1" i="0" u="none" strike="noStrike" kern="1200" cap="none" spc="0" normalizeH="0" baseline="0" noProof="0" dirty="0">
                <a:ln>
                  <a:noFill/>
                </a:ln>
                <a:solidFill>
                  <a:prstClr val="black"/>
                </a:solidFill>
                <a:effectLst/>
                <a:uLnTx/>
                <a:uFillTx/>
                <a:latin typeface="Seaford" panose="00000500000000000000" pitchFamily="2" charset="0"/>
                <a:ea typeface="+mj-ea"/>
                <a:cs typeface="+mj-cs"/>
              </a:rPr>
            </a:br>
            <a:br>
              <a:rPr kumimoji="0" lang="it-IT" sz="2000" b="1" i="0" u="none" strike="noStrike" kern="1200" cap="none" spc="0" normalizeH="0" baseline="0" noProof="0" dirty="0">
                <a:ln>
                  <a:noFill/>
                </a:ln>
                <a:solidFill>
                  <a:prstClr val="black"/>
                </a:solidFill>
                <a:effectLst/>
                <a:uLnTx/>
                <a:uFillTx/>
                <a:latin typeface="Seaford" panose="00000500000000000000" pitchFamily="2" charset="0"/>
                <a:ea typeface="+mj-ea"/>
                <a:cs typeface="+mj-cs"/>
              </a:rPr>
            </a:br>
            <a:r>
              <a:rPr kumimoji="0" lang="it-IT" sz="1800" b="0" i="1" u="none" strike="noStrike" kern="1200" cap="none" spc="0" normalizeH="0" baseline="0" noProof="0" dirty="0">
                <a:ln>
                  <a:noFill/>
                </a:ln>
                <a:solidFill>
                  <a:prstClr val="black"/>
                </a:solidFill>
                <a:effectLst/>
                <a:uLnTx/>
                <a:uFillTx/>
                <a:latin typeface="Seaford" panose="00000500000000000000" pitchFamily="2" charset="0"/>
                <a:ea typeface="+mj-ea"/>
                <a:cs typeface="+mj-cs"/>
              </a:rPr>
              <a:t>in collaborazione con </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V. Fanti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UniCa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INFN Ca), G.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Malloci</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UniCa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 Steri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UniCa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INFN Ca), O.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R</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Battaglia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UniPa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S. Esposito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UniNa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M. Leone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UniTo</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M. Michelini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UniUd</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I. Testa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UniNa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lang="en-IT" dirty="0"/>
          </a:p>
        </p:txBody>
      </p:sp>
    </p:spTree>
    <p:extLst>
      <p:ext uri="{BB962C8B-B14F-4D97-AF65-F5344CB8AC3E}">
        <p14:creationId xmlns:p14="http://schemas.microsoft.com/office/powerpoint/2010/main" val="257374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8B472FC-70DD-21C5-113D-51AC9BD7694E}"/>
              </a:ext>
            </a:extLst>
          </p:cNvPr>
          <p:cNvGraphicFramePr/>
          <p:nvPr>
            <p:extLst>
              <p:ext uri="{D42A27DB-BD31-4B8C-83A1-F6EECF244321}">
                <p14:modId xmlns:p14="http://schemas.microsoft.com/office/powerpoint/2010/main" val="300780520"/>
              </p:ext>
            </p:extLst>
          </p:nvPr>
        </p:nvGraphicFramePr>
        <p:xfrm>
          <a:off x="1413165" y="427512"/>
          <a:ext cx="9619012" cy="5925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617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FE6328-C1F4-823F-9B92-5983040AA7B8}"/>
              </a:ext>
            </a:extLst>
          </p:cNvPr>
          <p:cNvSpPr>
            <a:spLocks noGrp="1"/>
          </p:cNvSpPr>
          <p:nvPr>
            <p:ph type="title"/>
          </p:nvPr>
        </p:nvSpPr>
        <p:spPr>
          <a:xfrm>
            <a:off x="1016330" y="3429000"/>
            <a:ext cx="10515600" cy="2262883"/>
          </a:xfrm>
        </p:spPr>
        <p:txBody>
          <a:bodyPr>
            <a:noAutofit/>
          </a:bodyPr>
          <a:lstStyle/>
          <a:p>
            <a:br>
              <a:rPr lang="it-IT" sz="2800" b="1" dirty="0">
                <a:latin typeface="Seaford" panose="00000500000000000000" pitchFamily="2" charset="0"/>
              </a:rPr>
            </a:br>
            <a:r>
              <a:rPr lang="it-IT" sz="2800" b="1" dirty="0">
                <a:latin typeface="Seaford" panose="00000500000000000000" pitchFamily="2" charset="0"/>
              </a:rPr>
              <a:t>La formazione docenti (E4) e la comunicazione della scienza (E5): riflessioni e analisi dal Terzo Convegno CooFis08 – Cagliari</a:t>
            </a:r>
            <a:br>
              <a:rPr lang="it-IT" sz="2800" b="1" dirty="0">
                <a:latin typeface="Seaford" panose="00000500000000000000" pitchFamily="2" charset="0"/>
              </a:rPr>
            </a:br>
            <a:br>
              <a:rPr lang="it-IT" sz="2800" b="1" dirty="0">
                <a:latin typeface="Seaford" panose="00000500000000000000" pitchFamily="2" charset="0"/>
              </a:rPr>
            </a:br>
            <a:r>
              <a:rPr lang="it-IT" sz="2000" b="1" dirty="0">
                <a:latin typeface="Seaford" panose="00000500000000000000" pitchFamily="2" charset="0"/>
              </a:rPr>
              <a:t>Matteo Tuveri</a:t>
            </a:r>
            <a:br>
              <a:rPr lang="it-IT" sz="2000" b="1" dirty="0">
                <a:latin typeface="Seaford" panose="00000500000000000000" pitchFamily="2" charset="0"/>
              </a:rPr>
            </a:br>
            <a:r>
              <a:rPr lang="it-IT" sz="2000" b="1" dirty="0">
                <a:latin typeface="Seaford" panose="00000500000000000000" pitchFamily="2" charset="0"/>
              </a:rPr>
              <a:t>Unica e INFN Cagliari (PLS Cagliari)</a:t>
            </a:r>
            <a:br>
              <a:rPr lang="it-IT" sz="2000" b="1" dirty="0">
                <a:latin typeface="Seaford" panose="00000500000000000000" pitchFamily="2" charset="0"/>
              </a:rPr>
            </a:br>
            <a:br>
              <a:rPr lang="it-IT" sz="2000" b="1" dirty="0">
                <a:latin typeface="Seaford" panose="00000500000000000000" pitchFamily="2" charset="0"/>
              </a:rPr>
            </a:br>
            <a:r>
              <a:rPr lang="it-IT" sz="1800" i="1" dirty="0">
                <a:latin typeface="Seaford" panose="00000500000000000000" pitchFamily="2" charset="0"/>
              </a:rPr>
              <a:t>in collaborazione con </a:t>
            </a:r>
            <a:r>
              <a:rPr lang="it-IT" sz="1800" i="1" kern="100" dirty="0">
                <a:effectLst/>
                <a:latin typeface="Aptos" panose="020B0004020202020204" pitchFamily="34" charset="0"/>
                <a:ea typeface="Aptos" panose="020B0004020202020204" pitchFamily="34" charset="0"/>
                <a:cs typeface="Times New Roman" panose="02020603050405020304" pitchFamily="18" charset="0"/>
              </a:rPr>
              <a:t>V. Fanti (</a:t>
            </a:r>
            <a:r>
              <a:rPr lang="it-IT" sz="1800" i="1" kern="100" dirty="0" err="1">
                <a:effectLst/>
                <a:latin typeface="Aptos" panose="020B0004020202020204" pitchFamily="34" charset="0"/>
                <a:ea typeface="Aptos" panose="020B0004020202020204" pitchFamily="34" charset="0"/>
                <a:cs typeface="Times New Roman" panose="02020603050405020304" pitchFamily="18" charset="0"/>
              </a:rPr>
              <a:t>UniCa</a:t>
            </a:r>
            <a:r>
              <a:rPr lang="it-IT" sz="1800" i="1" kern="100" dirty="0">
                <a:effectLst/>
                <a:latin typeface="Aptos" panose="020B0004020202020204" pitchFamily="34" charset="0"/>
                <a:ea typeface="Aptos" panose="020B0004020202020204" pitchFamily="34" charset="0"/>
                <a:cs typeface="Times New Roman" panose="02020603050405020304" pitchFamily="18" charset="0"/>
              </a:rPr>
              <a:t>, INFN Ca), G. </a:t>
            </a:r>
            <a:r>
              <a:rPr lang="it-IT" sz="1800" i="1" kern="100" dirty="0" err="1">
                <a:effectLst/>
                <a:latin typeface="Aptos" panose="020B0004020202020204" pitchFamily="34" charset="0"/>
                <a:ea typeface="Aptos" panose="020B0004020202020204" pitchFamily="34" charset="0"/>
                <a:cs typeface="Times New Roman" panose="02020603050405020304" pitchFamily="18" charset="0"/>
              </a:rPr>
              <a:t>Malloci</a:t>
            </a:r>
            <a:r>
              <a:rPr lang="it-IT"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i="1" kern="100" dirty="0" err="1">
                <a:effectLst/>
                <a:latin typeface="Aptos" panose="020B0004020202020204" pitchFamily="34" charset="0"/>
                <a:ea typeface="Aptos" panose="020B0004020202020204" pitchFamily="34" charset="0"/>
                <a:cs typeface="Times New Roman" panose="02020603050405020304" pitchFamily="18" charset="0"/>
              </a:rPr>
              <a:t>UniCa</a:t>
            </a:r>
            <a:r>
              <a:rPr lang="it-IT" sz="1800" i="1" kern="100" dirty="0">
                <a:effectLst/>
                <a:latin typeface="Aptos" panose="020B0004020202020204" pitchFamily="34" charset="0"/>
                <a:ea typeface="Aptos" panose="020B0004020202020204" pitchFamily="34" charset="0"/>
                <a:cs typeface="Times New Roman" panose="02020603050405020304" pitchFamily="18" charset="0"/>
              </a:rPr>
              <a:t>), A. Steri (</a:t>
            </a:r>
            <a:r>
              <a:rPr lang="it-IT" sz="1800" i="1" kern="100" dirty="0" err="1">
                <a:effectLst/>
                <a:latin typeface="Aptos" panose="020B0004020202020204" pitchFamily="34" charset="0"/>
                <a:ea typeface="Aptos" panose="020B0004020202020204" pitchFamily="34" charset="0"/>
                <a:cs typeface="Times New Roman" panose="02020603050405020304" pitchFamily="18" charset="0"/>
              </a:rPr>
              <a:t>UniCa</a:t>
            </a:r>
            <a:r>
              <a:rPr lang="it-IT" sz="1800" i="1" kern="100" dirty="0">
                <a:effectLst/>
                <a:latin typeface="Aptos" panose="020B0004020202020204" pitchFamily="34" charset="0"/>
                <a:ea typeface="Aptos" panose="020B0004020202020204" pitchFamily="34" charset="0"/>
                <a:cs typeface="Times New Roman" panose="02020603050405020304" pitchFamily="18" charset="0"/>
              </a:rPr>
              <a:t>, INFN Ca), O. R. Battaglia (</a:t>
            </a:r>
            <a:r>
              <a:rPr lang="it-IT" sz="1800" i="1" kern="100" dirty="0" err="1">
                <a:effectLst/>
                <a:latin typeface="Aptos" panose="020B0004020202020204" pitchFamily="34" charset="0"/>
                <a:ea typeface="Aptos" panose="020B0004020202020204" pitchFamily="34" charset="0"/>
                <a:cs typeface="Times New Roman" panose="02020603050405020304" pitchFamily="18" charset="0"/>
              </a:rPr>
              <a:t>UniPa</a:t>
            </a:r>
            <a:r>
              <a:rPr lang="it-IT" sz="1800" i="1" kern="100" dirty="0">
                <a:effectLst/>
                <a:latin typeface="Aptos" panose="020B0004020202020204" pitchFamily="34" charset="0"/>
                <a:ea typeface="Aptos" panose="020B0004020202020204" pitchFamily="34" charset="0"/>
                <a:cs typeface="Times New Roman" panose="02020603050405020304" pitchFamily="18" charset="0"/>
              </a:rPr>
              <a:t>), S. Esposito (</a:t>
            </a:r>
            <a:r>
              <a:rPr lang="it-IT" sz="1800" i="1" kern="100" dirty="0" err="1">
                <a:effectLst/>
                <a:latin typeface="Aptos" panose="020B0004020202020204" pitchFamily="34" charset="0"/>
                <a:ea typeface="Aptos" panose="020B0004020202020204" pitchFamily="34" charset="0"/>
                <a:cs typeface="Times New Roman" panose="02020603050405020304" pitchFamily="18" charset="0"/>
              </a:rPr>
              <a:t>UniNa</a:t>
            </a:r>
            <a:r>
              <a:rPr lang="it-IT" sz="1800" i="1" kern="100" dirty="0">
                <a:effectLst/>
                <a:latin typeface="Aptos" panose="020B0004020202020204" pitchFamily="34" charset="0"/>
                <a:ea typeface="Aptos" panose="020B0004020202020204" pitchFamily="34" charset="0"/>
                <a:cs typeface="Times New Roman" panose="02020603050405020304" pitchFamily="18" charset="0"/>
              </a:rPr>
              <a:t>), M. Leone (</a:t>
            </a:r>
            <a:r>
              <a:rPr lang="it-IT" sz="1800" i="1" kern="100" dirty="0" err="1">
                <a:effectLst/>
                <a:latin typeface="Aptos" panose="020B0004020202020204" pitchFamily="34" charset="0"/>
                <a:ea typeface="Aptos" panose="020B0004020202020204" pitchFamily="34" charset="0"/>
                <a:cs typeface="Times New Roman" panose="02020603050405020304" pitchFamily="18" charset="0"/>
              </a:rPr>
              <a:t>UniTo</a:t>
            </a:r>
            <a:r>
              <a:rPr lang="it-IT" sz="1800" i="1" kern="100" dirty="0">
                <a:effectLst/>
                <a:latin typeface="Aptos" panose="020B0004020202020204" pitchFamily="34" charset="0"/>
                <a:ea typeface="Aptos" panose="020B0004020202020204" pitchFamily="34" charset="0"/>
                <a:cs typeface="Times New Roman" panose="02020603050405020304" pitchFamily="18" charset="0"/>
              </a:rPr>
              <a:t>), M. Michelini (</a:t>
            </a:r>
            <a:r>
              <a:rPr lang="it-IT" sz="1800" i="1" kern="100" dirty="0" err="1">
                <a:effectLst/>
                <a:latin typeface="Aptos" panose="020B0004020202020204" pitchFamily="34" charset="0"/>
                <a:ea typeface="Aptos" panose="020B0004020202020204" pitchFamily="34" charset="0"/>
                <a:cs typeface="Times New Roman" panose="02020603050405020304" pitchFamily="18" charset="0"/>
              </a:rPr>
              <a:t>UniUd</a:t>
            </a:r>
            <a:r>
              <a:rPr lang="it-IT" sz="1800" i="1" kern="100" dirty="0">
                <a:effectLst/>
                <a:latin typeface="Aptos" panose="020B0004020202020204" pitchFamily="34" charset="0"/>
                <a:ea typeface="Aptos" panose="020B0004020202020204" pitchFamily="34" charset="0"/>
                <a:cs typeface="Times New Roman" panose="02020603050405020304" pitchFamily="18" charset="0"/>
              </a:rPr>
              <a:t>), I. Testa (</a:t>
            </a:r>
            <a:r>
              <a:rPr lang="it-IT" sz="1800" i="1" kern="100" dirty="0" err="1">
                <a:effectLst/>
                <a:latin typeface="Aptos" panose="020B0004020202020204" pitchFamily="34" charset="0"/>
                <a:ea typeface="Aptos" panose="020B0004020202020204" pitchFamily="34" charset="0"/>
                <a:cs typeface="Times New Roman" panose="02020603050405020304" pitchFamily="18" charset="0"/>
              </a:rPr>
              <a:t>UniNa</a:t>
            </a:r>
            <a:r>
              <a:rPr lang="it-IT" sz="1800" i="1" kern="100" dirty="0">
                <a:effectLst/>
                <a:latin typeface="Aptos" panose="020B0004020202020204" pitchFamily="34" charset="0"/>
                <a:ea typeface="Aptos" panose="020B0004020202020204" pitchFamily="34" charset="0"/>
                <a:cs typeface="Times New Roman" panose="02020603050405020304" pitchFamily="18" charset="0"/>
              </a:rPr>
              <a:t>)</a:t>
            </a:r>
            <a:br>
              <a:rPr lang="it-IT" sz="1800" kern="100" dirty="0">
                <a:effectLst/>
                <a:latin typeface="Aptos" panose="020B0004020202020204" pitchFamily="34" charset="0"/>
                <a:ea typeface="Aptos" panose="020B0004020202020204" pitchFamily="34" charset="0"/>
                <a:cs typeface="Times New Roman" panose="02020603050405020304" pitchFamily="18" charset="0"/>
              </a:rPr>
            </a:br>
            <a:br>
              <a:rPr lang="it-IT" sz="2000" b="1" dirty="0">
                <a:latin typeface="Seaford" panose="00000500000000000000" pitchFamily="2" charset="0"/>
              </a:rPr>
            </a:br>
            <a:br>
              <a:rPr lang="it-IT" sz="2000" b="1" dirty="0">
                <a:latin typeface="Seaford" panose="00000500000000000000" pitchFamily="2" charset="0"/>
              </a:rPr>
            </a:br>
            <a:r>
              <a:rPr lang="it-IT" sz="2000" b="1" dirty="0">
                <a:latin typeface="Seaford" panose="00000500000000000000" pitchFamily="2" charset="0"/>
              </a:rPr>
              <a:t>Napoli, 20-21 febbraio 2025</a:t>
            </a:r>
            <a:endParaRPr lang="it-IT" sz="2800" b="1" dirty="0">
              <a:latin typeface="Seaford" panose="00000500000000000000" pitchFamily="2" charset="0"/>
            </a:endParaRPr>
          </a:p>
        </p:txBody>
      </p:sp>
      <p:pic>
        <p:nvPicPr>
          <p:cNvPr id="5" name="Segnaposto contenuto 4">
            <a:extLst>
              <a:ext uri="{FF2B5EF4-FFF2-40B4-BE49-F238E27FC236}">
                <a16:creationId xmlns:a16="http://schemas.microsoft.com/office/drawing/2014/main" id="{EFBA52FA-4966-48BC-CC1B-5BA22DADF7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76070"/>
            <a:ext cx="10515600" cy="2633193"/>
          </a:xfrm>
        </p:spPr>
      </p:pic>
    </p:spTree>
    <p:extLst>
      <p:ext uri="{BB962C8B-B14F-4D97-AF65-F5344CB8AC3E}">
        <p14:creationId xmlns:p14="http://schemas.microsoft.com/office/powerpoint/2010/main" val="3128605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643779-783F-9B0D-BC43-97694987A084}"/>
              </a:ext>
            </a:extLst>
          </p:cNvPr>
          <p:cNvSpPr>
            <a:spLocks noGrp="1"/>
          </p:cNvSpPr>
          <p:nvPr>
            <p:ph type="title"/>
          </p:nvPr>
        </p:nvSpPr>
        <p:spPr>
          <a:xfrm>
            <a:off x="242299" y="123290"/>
            <a:ext cx="10515600" cy="452063"/>
          </a:xfrm>
        </p:spPr>
        <p:txBody>
          <a:bodyPr>
            <a:normAutofit/>
          </a:bodyPr>
          <a:lstStyle/>
          <a:p>
            <a:r>
              <a:rPr lang="it-IT" sz="2400" b="1" dirty="0">
                <a:latin typeface="Seaford" panose="00000500000000000000" pitchFamily="2" charset="0"/>
              </a:rPr>
              <a:t>La formazione docenti</a:t>
            </a:r>
          </a:p>
        </p:txBody>
      </p:sp>
      <p:sp>
        <p:nvSpPr>
          <p:cNvPr id="11" name="CasellaDiTesto 10">
            <a:extLst>
              <a:ext uri="{FF2B5EF4-FFF2-40B4-BE49-F238E27FC236}">
                <a16:creationId xmlns:a16="http://schemas.microsoft.com/office/drawing/2014/main" id="{8A33228A-1026-878F-BAE5-C810DFA1E1CF}"/>
              </a:ext>
            </a:extLst>
          </p:cNvPr>
          <p:cNvSpPr txBox="1"/>
          <p:nvPr/>
        </p:nvSpPr>
        <p:spPr>
          <a:xfrm>
            <a:off x="8676537" y="6530184"/>
            <a:ext cx="3746174" cy="253916"/>
          </a:xfrm>
          <a:prstGeom prst="rect">
            <a:avLst/>
          </a:prstGeom>
          <a:noFill/>
        </p:spPr>
        <p:txBody>
          <a:bodyPr wrap="square" rtlCol="0">
            <a:spAutoFit/>
          </a:bodyPr>
          <a:lstStyle/>
          <a:p>
            <a:r>
              <a:rPr lang="it-IT" sz="1050" dirty="0">
                <a:latin typeface="Seaford" panose="00000500000000000000" pitchFamily="2" charset="0"/>
              </a:rPr>
              <a:t>Dal talk di M. Michelini (</a:t>
            </a:r>
            <a:r>
              <a:rPr lang="it-IT" sz="1050" dirty="0" err="1">
                <a:latin typeface="Seaford" panose="00000500000000000000" pitchFamily="2" charset="0"/>
              </a:rPr>
              <a:t>UniUd</a:t>
            </a:r>
            <a:r>
              <a:rPr lang="it-IT" sz="1050" dirty="0">
                <a:latin typeface="Seaford" panose="00000500000000000000" pitchFamily="2" charset="0"/>
              </a:rPr>
              <a:t>). Crediti M. Michelini</a:t>
            </a:r>
          </a:p>
        </p:txBody>
      </p:sp>
      <p:graphicFrame>
        <p:nvGraphicFramePr>
          <p:cNvPr id="13" name="Segnaposto contenuto 3">
            <a:extLst>
              <a:ext uri="{FF2B5EF4-FFF2-40B4-BE49-F238E27FC236}">
                <a16:creationId xmlns:a16="http://schemas.microsoft.com/office/drawing/2014/main" id="{43E1DFE5-F3B5-02BD-C835-1D241240169D}"/>
              </a:ext>
            </a:extLst>
          </p:cNvPr>
          <p:cNvGraphicFramePr>
            <a:graphicFrameLocks/>
          </p:cNvGraphicFramePr>
          <p:nvPr/>
        </p:nvGraphicFramePr>
        <p:xfrm>
          <a:off x="242299" y="1735207"/>
          <a:ext cx="6887966" cy="4244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asellaDiTesto 13">
            <a:extLst>
              <a:ext uri="{FF2B5EF4-FFF2-40B4-BE49-F238E27FC236}">
                <a16:creationId xmlns:a16="http://schemas.microsoft.com/office/drawing/2014/main" id="{68BC347D-24AF-1802-585E-E5399C89842D}"/>
              </a:ext>
            </a:extLst>
          </p:cNvPr>
          <p:cNvSpPr txBox="1"/>
          <p:nvPr/>
        </p:nvSpPr>
        <p:spPr>
          <a:xfrm>
            <a:off x="242299" y="970614"/>
            <a:ext cx="4485068" cy="369332"/>
          </a:xfrm>
          <a:prstGeom prst="rect">
            <a:avLst/>
          </a:prstGeom>
          <a:noFill/>
        </p:spPr>
        <p:txBody>
          <a:bodyPr wrap="square" rtlCol="0">
            <a:spAutoFit/>
          </a:bodyPr>
          <a:lstStyle/>
          <a:p>
            <a:r>
              <a:rPr lang="it-IT" b="1" dirty="0">
                <a:latin typeface="Seaford" panose="00000500000000000000" pitchFamily="2" charset="0"/>
              </a:rPr>
              <a:t>La mission nella formazione dei docenti </a:t>
            </a:r>
          </a:p>
        </p:txBody>
      </p:sp>
      <p:sp>
        <p:nvSpPr>
          <p:cNvPr id="17" name="CasellaDiTesto 16">
            <a:extLst>
              <a:ext uri="{FF2B5EF4-FFF2-40B4-BE49-F238E27FC236}">
                <a16:creationId xmlns:a16="http://schemas.microsoft.com/office/drawing/2014/main" id="{5A0E6FB6-84B0-EC6A-503E-0AFF202DE9D1}"/>
              </a:ext>
            </a:extLst>
          </p:cNvPr>
          <p:cNvSpPr txBox="1"/>
          <p:nvPr/>
        </p:nvSpPr>
        <p:spPr>
          <a:xfrm>
            <a:off x="7808788" y="305068"/>
            <a:ext cx="4140913" cy="6247864"/>
          </a:xfrm>
          <a:prstGeom prst="rect">
            <a:avLst/>
          </a:prstGeom>
          <a:noFill/>
        </p:spPr>
        <p:txBody>
          <a:bodyPr wrap="square" rtlCol="0">
            <a:spAutoFit/>
          </a:bodyPr>
          <a:lstStyle/>
          <a:p>
            <a:r>
              <a:rPr lang="it-IT" sz="2000" b="1" dirty="0">
                <a:latin typeface="Seaford" panose="00000500000000000000" pitchFamily="2" charset="0"/>
              </a:rPr>
              <a:t>Formare i docenti = formare gli/le </a:t>
            </a:r>
            <a:r>
              <a:rPr lang="it-IT" sz="2000" b="1" dirty="0" err="1">
                <a:latin typeface="Seaford" panose="00000500000000000000" pitchFamily="2" charset="0"/>
              </a:rPr>
              <a:t>student</a:t>
            </a:r>
            <a:r>
              <a:rPr lang="it-IT" sz="2000" b="1" dirty="0">
                <a:latin typeface="Seaford" panose="00000500000000000000" pitchFamily="2" charset="0"/>
              </a:rPr>
              <a:t>*</a:t>
            </a:r>
          </a:p>
          <a:p>
            <a:r>
              <a:rPr lang="it-IT" sz="2000" dirty="0">
                <a:latin typeface="Seaford" panose="00000500000000000000" pitchFamily="2" charset="0"/>
              </a:rPr>
              <a:t>Linee guida per la didattica della fisica e la formazione dei docenti</a:t>
            </a:r>
          </a:p>
          <a:p>
            <a:pPr marL="285750" indent="-285750">
              <a:buFont typeface="Arial" panose="020B0604020202020204" pitchFamily="34" charset="0"/>
              <a:buChar char="•"/>
            </a:pPr>
            <a:endParaRPr lang="it-IT" sz="2000" dirty="0">
              <a:latin typeface="Seaford" panose="00000500000000000000" pitchFamily="2" charset="0"/>
            </a:endParaRPr>
          </a:p>
          <a:p>
            <a:pPr marL="285750" indent="-285750" algn="l" rtl="0" fontAlgn="base">
              <a:buFont typeface="Arial" panose="020B0604020202020204" pitchFamily="34" charset="0"/>
              <a:buChar char="•"/>
            </a:pPr>
            <a:r>
              <a:rPr lang="it-IT" sz="2000" u="none" strike="noStrike" dirty="0">
                <a:effectLst/>
                <a:latin typeface="Seaford" panose="00000500000000000000" pitchFamily="2" charset="0"/>
              </a:rPr>
              <a:t>Superamento del riduzionismo e della semplificazione</a:t>
            </a:r>
            <a:r>
              <a:rPr lang="en-US" sz="2000" dirty="0">
                <a:effectLst/>
                <a:latin typeface="Seaford" panose="00000500000000000000" pitchFamily="2" charset="0"/>
              </a:rPr>
              <a:t>​</a:t>
            </a:r>
          </a:p>
          <a:p>
            <a:pPr marL="285750" indent="-285750" algn="l" rtl="0" fontAlgn="base">
              <a:buFont typeface="Arial" panose="020B0604020202020204" pitchFamily="34" charset="0"/>
              <a:buChar char="•"/>
            </a:pPr>
            <a:r>
              <a:rPr lang="it-IT" sz="2000" u="none" strike="noStrike" dirty="0">
                <a:effectLst/>
                <a:latin typeface="Seaford" panose="00000500000000000000" pitchFamily="2" charset="0"/>
              </a:rPr>
              <a:t>Identificazione e ricostruzione di nuclei concettuali considerati in visione </a:t>
            </a:r>
            <a:r>
              <a:rPr lang="it-IT" sz="2000" u="none" strike="noStrike" dirty="0" err="1">
                <a:effectLst/>
                <a:latin typeface="Seaford" panose="00000500000000000000" pitchFamily="2" charset="0"/>
              </a:rPr>
              <a:t>multiprospettica</a:t>
            </a:r>
            <a:r>
              <a:rPr lang="it-IT" sz="2000" dirty="0">
                <a:effectLst/>
                <a:latin typeface="Seaford" panose="00000500000000000000" pitchFamily="2" charset="0"/>
              </a:rPr>
              <a:t>​</a:t>
            </a:r>
          </a:p>
          <a:p>
            <a:pPr marL="285750" indent="-285750" algn="l" rtl="0" fontAlgn="base">
              <a:buFont typeface="Arial" panose="020B0604020202020204" pitchFamily="34" charset="0"/>
              <a:buChar char="•"/>
            </a:pPr>
            <a:r>
              <a:rPr lang="it-IT" sz="2000" u="none" strike="noStrike" dirty="0">
                <a:effectLst/>
                <a:latin typeface="Seaford" panose="00000500000000000000" pitchFamily="2" charset="0"/>
              </a:rPr>
              <a:t>Rinuncia alle visioni parziali, locali e provvisorie o semplificazioni</a:t>
            </a:r>
            <a:r>
              <a:rPr lang="en-US" sz="2000" dirty="0">
                <a:effectLst/>
                <a:latin typeface="Seaford" panose="00000500000000000000" pitchFamily="2" charset="0"/>
              </a:rPr>
              <a:t>​</a:t>
            </a:r>
          </a:p>
          <a:p>
            <a:pPr marL="285750" indent="-285750" algn="l" rtl="0" fontAlgn="base">
              <a:buFont typeface="Arial" panose="020B0604020202020204" pitchFamily="34" charset="0"/>
              <a:buChar char="•"/>
            </a:pPr>
            <a:r>
              <a:rPr lang="it-IT" sz="2000" u="none" strike="noStrike" dirty="0">
                <a:effectLst/>
                <a:latin typeface="Seaford" panose="00000500000000000000" pitchFamily="2" charset="0"/>
              </a:rPr>
              <a:t>Ricerca di una prospettiva di sviluppo verticale per ogni area interpretativa</a:t>
            </a:r>
            <a:r>
              <a:rPr lang="en-US" sz="2000" dirty="0">
                <a:effectLst/>
                <a:latin typeface="Seaford" panose="00000500000000000000" pitchFamily="2" charset="0"/>
              </a:rPr>
              <a:t>​</a:t>
            </a:r>
          </a:p>
          <a:p>
            <a:pPr marL="285750" indent="-285750" algn="l" rtl="0" fontAlgn="base">
              <a:buFont typeface="Arial" panose="020B0604020202020204" pitchFamily="34" charset="0"/>
              <a:buChar char="•"/>
            </a:pPr>
            <a:r>
              <a:rPr lang="it-IT" sz="2000" dirty="0">
                <a:latin typeface="Seaford" panose="00000500000000000000" pitchFamily="2" charset="0"/>
              </a:rPr>
              <a:t>G</a:t>
            </a:r>
            <a:r>
              <a:rPr lang="it-IT" sz="2000" u="none" strike="noStrike" dirty="0">
                <a:effectLst/>
                <a:latin typeface="Seaford" panose="00000500000000000000" pitchFamily="2" charset="0"/>
              </a:rPr>
              <a:t>raduale sviluppo del potenziale interpretativo, evitando duplicazioni o reinterpretazioni</a:t>
            </a:r>
            <a:r>
              <a:rPr lang="en-US" sz="2000" dirty="0">
                <a:effectLst/>
                <a:latin typeface="Seaford" panose="00000500000000000000" pitchFamily="2" charset="0"/>
              </a:rPr>
              <a:t>​</a:t>
            </a:r>
          </a:p>
          <a:p>
            <a:endParaRPr lang="it-IT" sz="2000" b="1" dirty="0">
              <a:latin typeface="Seaford" panose="00000500000000000000" pitchFamily="2" charset="0"/>
            </a:endParaRPr>
          </a:p>
        </p:txBody>
      </p:sp>
    </p:spTree>
    <p:extLst>
      <p:ext uri="{BB962C8B-B14F-4D97-AF65-F5344CB8AC3E}">
        <p14:creationId xmlns:p14="http://schemas.microsoft.com/office/powerpoint/2010/main" val="3104771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904B-1066-3172-D357-8F05522E0EE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7714683-98F0-ACBF-DD18-3388113703D8}"/>
              </a:ext>
            </a:extLst>
          </p:cNvPr>
          <p:cNvSpPr>
            <a:spLocks noGrp="1"/>
          </p:cNvSpPr>
          <p:nvPr>
            <p:ph type="title"/>
          </p:nvPr>
        </p:nvSpPr>
        <p:spPr>
          <a:xfrm>
            <a:off x="242299" y="123290"/>
            <a:ext cx="10515600" cy="544883"/>
          </a:xfrm>
        </p:spPr>
        <p:txBody>
          <a:bodyPr>
            <a:normAutofit/>
          </a:bodyPr>
          <a:lstStyle/>
          <a:p>
            <a:r>
              <a:rPr lang="it-IT" sz="2800" b="1" dirty="0">
                <a:latin typeface="Seaford" panose="00000500000000000000" pitchFamily="2" charset="0"/>
              </a:rPr>
              <a:t>La formazione docenti</a:t>
            </a:r>
          </a:p>
        </p:txBody>
      </p:sp>
      <p:sp>
        <p:nvSpPr>
          <p:cNvPr id="11" name="CasellaDiTesto 10">
            <a:extLst>
              <a:ext uri="{FF2B5EF4-FFF2-40B4-BE49-F238E27FC236}">
                <a16:creationId xmlns:a16="http://schemas.microsoft.com/office/drawing/2014/main" id="{19F0B9C6-D113-0E29-D6FF-2E973F36FD8F}"/>
              </a:ext>
            </a:extLst>
          </p:cNvPr>
          <p:cNvSpPr txBox="1"/>
          <p:nvPr/>
        </p:nvSpPr>
        <p:spPr>
          <a:xfrm>
            <a:off x="8640566" y="6403738"/>
            <a:ext cx="3394764" cy="253916"/>
          </a:xfrm>
          <a:prstGeom prst="rect">
            <a:avLst/>
          </a:prstGeom>
          <a:noFill/>
        </p:spPr>
        <p:txBody>
          <a:bodyPr wrap="square" rtlCol="0">
            <a:spAutoFit/>
          </a:bodyPr>
          <a:lstStyle/>
          <a:p>
            <a:r>
              <a:rPr lang="it-IT" sz="1050" dirty="0">
                <a:latin typeface="Seaford" panose="00000500000000000000" pitchFamily="2" charset="0"/>
              </a:rPr>
              <a:t>Dal talk di M. Michelini (</a:t>
            </a:r>
            <a:r>
              <a:rPr lang="it-IT" sz="1050" dirty="0" err="1">
                <a:latin typeface="Seaford" panose="00000500000000000000" pitchFamily="2" charset="0"/>
              </a:rPr>
              <a:t>UniUd</a:t>
            </a:r>
            <a:r>
              <a:rPr lang="it-IT" sz="1050" dirty="0">
                <a:latin typeface="Seaford" panose="00000500000000000000" pitchFamily="2" charset="0"/>
              </a:rPr>
              <a:t>). Crediti M. Michelini</a:t>
            </a:r>
          </a:p>
        </p:txBody>
      </p:sp>
      <p:sp>
        <p:nvSpPr>
          <p:cNvPr id="7" name="Titolo 1">
            <a:extLst>
              <a:ext uri="{FF2B5EF4-FFF2-40B4-BE49-F238E27FC236}">
                <a16:creationId xmlns:a16="http://schemas.microsoft.com/office/drawing/2014/main" id="{EB13E39F-0CE5-ED23-7219-7C0C50288D4F}"/>
              </a:ext>
            </a:extLst>
          </p:cNvPr>
          <p:cNvSpPr>
            <a:spLocks noGrp="1"/>
          </p:cNvSpPr>
          <p:nvPr/>
        </p:nvSpPr>
        <p:spPr>
          <a:xfrm>
            <a:off x="591252" y="2579052"/>
            <a:ext cx="48639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it-IT" sz="2000" b="1" dirty="0">
                <a:latin typeface="Seaford" panose="00000500000000000000" pitchFamily="2" charset="0"/>
              </a:rPr>
              <a:t>Progettare la Didattica Laboratoriale </a:t>
            </a:r>
            <a:r>
              <a:rPr lang="it-IT" sz="2000" dirty="0">
                <a:latin typeface="Seaford" panose="00000500000000000000" pitchFamily="2" charset="0"/>
              </a:rPr>
              <a:t>implica assumere che</a:t>
            </a:r>
          </a:p>
        </p:txBody>
      </p:sp>
      <p:graphicFrame>
        <p:nvGraphicFramePr>
          <p:cNvPr id="8" name="Diagramma 7">
            <a:extLst>
              <a:ext uri="{FF2B5EF4-FFF2-40B4-BE49-F238E27FC236}">
                <a16:creationId xmlns:a16="http://schemas.microsoft.com/office/drawing/2014/main" id="{D4BE5E6E-DA0F-799C-96FB-C5575DCC3C32}"/>
              </a:ext>
            </a:extLst>
          </p:cNvPr>
          <p:cNvGraphicFramePr/>
          <p:nvPr/>
        </p:nvGraphicFramePr>
        <p:xfrm>
          <a:off x="5701419" y="1454468"/>
          <a:ext cx="5385134" cy="3574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781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E4161-6578-0A83-4D65-9C2BB99AFAF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608EE56-07C2-66F2-B9D1-C61DA9B836D4}"/>
              </a:ext>
            </a:extLst>
          </p:cNvPr>
          <p:cNvSpPr>
            <a:spLocks noGrp="1"/>
          </p:cNvSpPr>
          <p:nvPr>
            <p:ph type="title"/>
          </p:nvPr>
        </p:nvSpPr>
        <p:spPr>
          <a:xfrm>
            <a:off x="242299" y="123290"/>
            <a:ext cx="10515600" cy="452063"/>
          </a:xfrm>
        </p:spPr>
        <p:txBody>
          <a:bodyPr>
            <a:normAutofit/>
          </a:bodyPr>
          <a:lstStyle/>
          <a:p>
            <a:r>
              <a:rPr lang="it-IT" sz="2400" b="1" dirty="0">
                <a:latin typeface="Seaford" panose="00000500000000000000" pitchFamily="2" charset="0"/>
              </a:rPr>
              <a:t>La formazione docenti al Terzo Convegno CooFis08</a:t>
            </a:r>
          </a:p>
        </p:txBody>
      </p:sp>
      <p:pic>
        <p:nvPicPr>
          <p:cNvPr id="5" name="Segnaposto contenuto 4">
            <a:extLst>
              <a:ext uri="{FF2B5EF4-FFF2-40B4-BE49-F238E27FC236}">
                <a16:creationId xmlns:a16="http://schemas.microsoft.com/office/drawing/2014/main" id="{B7891AA8-A99C-9B46-832D-BFE36867D8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1114" y="1480339"/>
            <a:ext cx="2979904" cy="4351338"/>
          </a:xfrm>
        </p:spPr>
      </p:pic>
      <p:sp>
        <p:nvSpPr>
          <p:cNvPr id="6" name="CasellaDiTesto 5">
            <a:extLst>
              <a:ext uri="{FF2B5EF4-FFF2-40B4-BE49-F238E27FC236}">
                <a16:creationId xmlns:a16="http://schemas.microsoft.com/office/drawing/2014/main" id="{71441262-009E-16B3-803D-8C4253594331}"/>
              </a:ext>
            </a:extLst>
          </p:cNvPr>
          <p:cNvSpPr txBox="1"/>
          <p:nvPr/>
        </p:nvSpPr>
        <p:spPr>
          <a:xfrm>
            <a:off x="242299" y="4434498"/>
            <a:ext cx="8161962" cy="2308324"/>
          </a:xfrm>
          <a:prstGeom prst="rect">
            <a:avLst/>
          </a:prstGeom>
          <a:noFill/>
        </p:spPr>
        <p:txBody>
          <a:bodyPr wrap="square" rtlCol="0">
            <a:spAutoFit/>
          </a:bodyPr>
          <a:lstStyle/>
          <a:p>
            <a:r>
              <a:rPr lang="it-IT" dirty="0">
                <a:latin typeface="Seaford" panose="00000500000000000000" pitchFamily="2" charset="0"/>
              </a:rPr>
              <a:t>30 partecipanti tra docenti e studenti del corso di Metodologie e Tecnologie Didattiche – Laurea Magistrale Fisica </a:t>
            </a:r>
            <a:r>
              <a:rPr lang="it-IT" dirty="0" err="1">
                <a:latin typeface="Seaford" panose="00000500000000000000" pitchFamily="2" charset="0"/>
              </a:rPr>
              <a:t>UniCa</a:t>
            </a:r>
            <a:endParaRPr lang="it-IT" dirty="0">
              <a:latin typeface="Seaford" panose="00000500000000000000" pitchFamily="2" charset="0"/>
            </a:endParaRPr>
          </a:p>
          <a:p>
            <a:endParaRPr lang="it-IT" sz="1800" b="0" i="0" u="none" strike="noStrike" dirty="0">
              <a:effectLst/>
              <a:latin typeface="Seaford" panose="00000500000000000000" pitchFamily="2" charset="0"/>
            </a:endParaRPr>
          </a:p>
          <a:p>
            <a:r>
              <a:rPr lang="it-IT" dirty="0">
                <a:latin typeface="Seaford" panose="00000500000000000000" pitchFamily="2" charset="0"/>
              </a:rPr>
              <a:t>3 macro temi:</a:t>
            </a:r>
          </a:p>
          <a:p>
            <a:pPr marL="285750" indent="-285750">
              <a:buFontTx/>
              <a:buChar char="-"/>
            </a:pPr>
            <a:r>
              <a:rPr lang="it-IT" sz="1800" b="0" i="0" u="none" strike="noStrike" dirty="0">
                <a:effectLst/>
                <a:latin typeface="Seaford" panose="00000500000000000000" pitchFamily="2" charset="0"/>
              </a:rPr>
              <a:t>Il laboratorio di fisica visuale e «portatile» (G. Pegna, </a:t>
            </a:r>
            <a:r>
              <a:rPr lang="it-IT" sz="1800" b="0" i="0" u="none" strike="noStrike" dirty="0" err="1">
                <a:effectLst/>
                <a:latin typeface="Seaford" panose="00000500000000000000" pitchFamily="2" charset="0"/>
              </a:rPr>
              <a:t>UniCa</a:t>
            </a:r>
            <a:r>
              <a:rPr lang="it-IT" sz="1800" b="0" i="0" u="none" strike="noStrike" dirty="0">
                <a:effectLst/>
                <a:latin typeface="Seaford" panose="00000500000000000000" pitchFamily="2" charset="0"/>
              </a:rPr>
              <a:t> – R. de Luca, </a:t>
            </a:r>
            <a:r>
              <a:rPr lang="it-IT" sz="1800" b="0" i="0" u="none" strike="noStrike" dirty="0" err="1">
                <a:effectLst/>
                <a:latin typeface="Seaford" panose="00000500000000000000" pitchFamily="2" charset="0"/>
              </a:rPr>
              <a:t>UniSa</a:t>
            </a:r>
            <a:r>
              <a:rPr lang="it-IT" sz="1800" b="0" i="0" u="none" strike="noStrike" dirty="0">
                <a:effectLst/>
                <a:latin typeface="Seaford" panose="00000500000000000000" pitchFamily="2" charset="0"/>
              </a:rPr>
              <a:t>)</a:t>
            </a:r>
          </a:p>
          <a:p>
            <a:pPr marL="285750" indent="-285750">
              <a:buFontTx/>
              <a:buChar char="-"/>
            </a:pPr>
            <a:r>
              <a:rPr lang="it-IT" dirty="0">
                <a:latin typeface="Seaford" panose="00000500000000000000" pitchFamily="2" charset="0"/>
              </a:rPr>
              <a:t>La fisica moderna nella scuola (M. Michelini, </a:t>
            </a:r>
            <a:r>
              <a:rPr lang="it-IT" dirty="0" err="1">
                <a:latin typeface="Seaford" panose="00000500000000000000" pitchFamily="2" charset="0"/>
              </a:rPr>
              <a:t>UniUd</a:t>
            </a:r>
            <a:r>
              <a:rPr lang="it-IT" dirty="0">
                <a:latin typeface="Seaford" panose="00000500000000000000" pitchFamily="2" charset="0"/>
              </a:rPr>
              <a:t>)</a:t>
            </a:r>
          </a:p>
          <a:p>
            <a:pPr marL="285750" indent="-285750">
              <a:buFontTx/>
              <a:buChar char="-"/>
            </a:pPr>
            <a:r>
              <a:rPr lang="it-IT" dirty="0">
                <a:latin typeface="Seaford" panose="00000500000000000000" pitchFamily="2" charset="0"/>
              </a:rPr>
              <a:t>Il connubio tra didattica e storia della fisica (S. Esposito, </a:t>
            </a:r>
            <a:r>
              <a:rPr lang="it-IT" dirty="0" err="1">
                <a:latin typeface="Seaford" panose="00000500000000000000" pitchFamily="2" charset="0"/>
              </a:rPr>
              <a:t>UniNa</a:t>
            </a:r>
            <a:r>
              <a:rPr lang="it-IT" dirty="0">
                <a:latin typeface="Seaford" panose="00000500000000000000" pitchFamily="2" charset="0"/>
              </a:rPr>
              <a:t>)</a:t>
            </a:r>
            <a:endParaRPr lang="it-IT" sz="1800" b="0" i="0" u="none" strike="noStrike" dirty="0">
              <a:effectLst/>
              <a:latin typeface="Seaford" panose="00000500000000000000" pitchFamily="2" charset="0"/>
            </a:endParaRPr>
          </a:p>
        </p:txBody>
      </p:sp>
      <p:pic>
        <p:nvPicPr>
          <p:cNvPr id="3" name="Immagine 2">
            <a:extLst>
              <a:ext uri="{FF2B5EF4-FFF2-40B4-BE49-F238E27FC236}">
                <a16:creationId xmlns:a16="http://schemas.microsoft.com/office/drawing/2014/main" id="{7033EEEE-E8FD-4386-BD63-5495E9F1D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400" y="727496"/>
            <a:ext cx="5131760" cy="3659376"/>
          </a:xfrm>
          <a:prstGeom prst="rect">
            <a:avLst/>
          </a:prstGeom>
        </p:spPr>
      </p:pic>
      <p:pic>
        <p:nvPicPr>
          <p:cNvPr id="7" name="Immagine 6">
            <a:extLst>
              <a:ext uri="{FF2B5EF4-FFF2-40B4-BE49-F238E27FC236}">
                <a16:creationId xmlns:a16="http://schemas.microsoft.com/office/drawing/2014/main" id="{5E659781-048A-71A4-FE45-742A08BED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844" y="732826"/>
            <a:ext cx="4377156" cy="590040"/>
          </a:xfrm>
          <a:prstGeom prst="rect">
            <a:avLst/>
          </a:prstGeom>
        </p:spPr>
      </p:pic>
      <p:cxnSp>
        <p:nvCxnSpPr>
          <p:cNvPr id="9" name="Connettore diritto 8">
            <a:extLst>
              <a:ext uri="{FF2B5EF4-FFF2-40B4-BE49-F238E27FC236}">
                <a16:creationId xmlns:a16="http://schemas.microsoft.com/office/drawing/2014/main" id="{43622A57-DDD7-55DF-CA73-5E51020FEDAD}"/>
              </a:ext>
            </a:extLst>
          </p:cNvPr>
          <p:cNvCxnSpPr/>
          <p:nvPr/>
        </p:nvCxnSpPr>
        <p:spPr>
          <a:xfrm>
            <a:off x="5835722" y="3215811"/>
            <a:ext cx="349321" cy="0"/>
          </a:xfrm>
          <a:prstGeom prst="line">
            <a:avLst/>
          </a:prstGeom>
          <a:ln w="31750">
            <a:solidFill>
              <a:schemeClr val="accent4"/>
            </a:solidFill>
          </a:ln>
        </p:spPr>
        <p:style>
          <a:lnRef idx="1">
            <a:schemeClr val="dk1"/>
          </a:lnRef>
          <a:fillRef idx="0">
            <a:schemeClr val="dk1"/>
          </a:fillRef>
          <a:effectRef idx="0">
            <a:schemeClr val="dk1"/>
          </a:effectRef>
          <a:fontRef idx="minor">
            <a:schemeClr val="tx1"/>
          </a:fontRef>
        </p:style>
      </p:cxnSp>
      <p:sp>
        <p:nvSpPr>
          <p:cNvPr id="10" name="CasellaDiTesto 9">
            <a:extLst>
              <a:ext uri="{FF2B5EF4-FFF2-40B4-BE49-F238E27FC236}">
                <a16:creationId xmlns:a16="http://schemas.microsoft.com/office/drawing/2014/main" id="{9CE9BF54-0E9E-0B36-E457-712E800205F0}"/>
              </a:ext>
            </a:extLst>
          </p:cNvPr>
          <p:cNvSpPr txBox="1"/>
          <p:nvPr/>
        </p:nvSpPr>
        <p:spPr>
          <a:xfrm>
            <a:off x="7962603" y="5989150"/>
            <a:ext cx="4081638" cy="577081"/>
          </a:xfrm>
          <a:prstGeom prst="rect">
            <a:avLst/>
          </a:prstGeom>
          <a:noFill/>
        </p:spPr>
        <p:txBody>
          <a:bodyPr wrap="square" rtlCol="0">
            <a:spAutoFit/>
          </a:bodyPr>
          <a:lstStyle/>
          <a:p>
            <a:r>
              <a:rPr lang="it-IT" sz="1050" dirty="0">
                <a:latin typeface="Seaford" panose="00000500000000000000" pitchFamily="2" charset="0"/>
              </a:rPr>
              <a:t>Comitato locale: Viviana Fanti (</a:t>
            </a:r>
            <a:r>
              <a:rPr lang="it-IT" sz="1050" dirty="0" err="1">
                <a:latin typeface="Seaford" panose="00000500000000000000" pitchFamily="2" charset="0"/>
              </a:rPr>
              <a:t>UniCa</a:t>
            </a:r>
            <a:r>
              <a:rPr lang="it-IT" sz="1050" dirty="0">
                <a:latin typeface="Seaford" panose="00000500000000000000" pitchFamily="2" charset="0"/>
              </a:rPr>
              <a:t>, INFN Ca, PLS Fisica </a:t>
            </a:r>
            <a:r>
              <a:rPr lang="it-IT" sz="1050" dirty="0" err="1">
                <a:latin typeface="Seaford" panose="00000500000000000000" pitchFamily="2" charset="0"/>
              </a:rPr>
              <a:t>UniCa</a:t>
            </a:r>
            <a:r>
              <a:rPr lang="it-IT" sz="1050" dirty="0">
                <a:latin typeface="Seaford" panose="00000500000000000000" pitchFamily="2" charset="0"/>
              </a:rPr>
              <a:t>), Giuliano </a:t>
            </a:r>
            <a:r>
              <a:rPr lang="it-IT" sz="1050" dirty="0" err="1">
                <a:latin typeface="Seaford" panose="00000500000000000000" pitchFamily="2" charset="0"/>
              </a:rPr>
              <a:t>Malloci</a:t>
            </a:r>
            <a:r>
              <a:rPr lang="it-IT" sz="1050" dirty="0">
                <a:latin typeface="Seaford" panose="00000500000000000000" pitchFamily="2" charset="0"/>
              </a:rPr>
              <a:t> (</a:t>
            </a:r>
            <a:r>
              <a:rPr lang="it-IT" sz="1050" dirty="0" err="1">
                <a:latin typeface="Seaford" panose="00000500000000000000" pitchFamily="2" charset="0"/>
              </a:rPr>
              <a:t>UniCa</a:t>
            </a:r>
            <a:r>
              <a:rPr lang="it-IT" sz="1050" dirty="0">
                <a:latin typeface="Seaford" panose="00000500000000000000" pitchFamily="2" charset="0"/>
              </a:rPr>
              <a:t>, Laboratorio Scienza), Arianna Steri (</a:t>
            </a:r>
            <a:r>
              <a:rPr lang="it-IT" sz="1050" dirty="0" err="1">
                <a:latin typeface="Seaford" panose="00000500000000000000" pitchFamily="2" charset="0"/>
              </a:rPr>
              <a:t>UniCa</a:t>
            </a:r>
            <a:r>
              <a:rPr lang="it-IT" sz="1050" dirty="0">
                <a:latin typeface="Seaford" panose="00000500000000000000" pitchFamily="2" charset="0"/>
              </a:rPr>
              <a:t>, INFN Ca), Matteo Tuveri (</a:t>
            </a:r>
            <a:r>
              <a:rPr lang="it-IT" sz="1050" dirty="0" err="1">
                <a:latin typeface="Seaford" panose="00000500000000000000" pitchFamily="2" charset="0"/>
              </a:rPr>
              <a:t>UniCa</a:t>
            </a:r>
            <a:r>
              <a:rPr lang="it-IT" sz="1050" dirty="0">
                <a:latin typeface="Seaford" panose="00000500000000000000" pitchFamily="2" charset="0"/>
              </a:rPr>
              <a:t>, INFN Ca)</a:t>
            </a:r>
          </a:p>
        </p:txBody>
      </p:sp>
    </p:spTree>
    <p:extLst>
      <p:ext uri="{BB962C8B-B14F-4D97-AF65-F5344CB8AC3E}">
        <p14:creationId xmlns:p14="http://schemas.microsoft.com/office/powerpoint/2010/main" val="3939174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BE3E7-F9D9-7A49-B979-6290EA8F320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23355F5-89D2-E4BE-B69F-2E18169B8FB3}"/>
              </a:ext>
            </a:extLst>
          </p:cNvPr>
          <p:cNvSpPr>
            <a:spLocks noGrp="1"/>
          </p:cNvSpPr>
          <p:nvPr>
            <p:ph type="title"/>
          </p:nvPr>
        </p:nvSpPr>
        <p:spPr>
          <a:xfrm>
            <a:off x="242299" y="123290"/>
            <a:ext cx="10515600" cy="452063"/>
          </a:xfrm>
        </p:spPr>
        <p:txBody>
          <a:bodyPr>
            <a:normAutofit/>
          </a:bodyPr>
          <a:lstStyle/>
          <a:p>
            <a:r>
              <a:rPr lang="it-IT" sz="2400" b="1" dirty="0">
                <a:latin typeface="Seaford" panose="00000500000000000000" pitchFamily="2" charset="0"/>
              </a:rPr>
              <a:t>La formazione docenti</a:t>
            </a:r>
          </a:p>
        </p:txBody>
      </p:sp>
      <p:pic>
        <p:nvPicPr>
          <p:cNvPr id="8" name="Immagine 7">
            <a:extLst>
              <a:ext uri="{FF2B5EF4-FFF2-40B4-BE49-F238E27FC236}">
                <a16:creationId xmlns:a16="http://schemas.microsoft.com/office/drawing/2014/main" id="{9E47340F-7771-41CB-3807-842CFC5B1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765" y="3222331"/>
            <a:ext cx="4381072" cy="3302071"/>
          </a:xfrm>
          <a:prstGeom prst="rect">
            <a:avLst/>
          </a:prstGeom>
        </p:spPr>
      </p:pic>
      <p:pic>
        <p:nvPicPr>
          <p:cNvPr id="10" name="Immagine 9">
            <a:extLst>
              <a:ext uri="{FF2B5EF4-FFF2-40B4-BE49-F238E27FC236}">
                <a16:creationId xmlns:a16="http://schemas.microsoft.com/office/drawing/2014/main" id="{D8E3885F-9284-5F57-3A29-6A5069697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001" y="3320784"/>
            <a:ext cx="4240236" cy="3203618"/>
          </a:xfrm>
          <a:prstGeom prst="rect">
            <a:avLst/>
          </a:prstGeom>
        </p:spPr>
      </p:pic>
      <p:sp>
        <p:nvSpPr>
          <p:cNvPr id="11" name="CasellaDiTesto 10">
            <a:extLst>
              <a:ext uri="{FF2B5EF4-FFF2-40B4-BE49-F238E27FC236}">
                <a16:creationId xmlns:a16="http://schemas.microsoft.com/office/drawing/2014/main" id="{0F2320DA-CEC4-890E-177D-F7061EDC93EA}"/>
              </a:ext>
            </a:extLst>
          </p:cNvPr>
          <p:cNvSpPr txBox="1"/>
          <p:nvPr/>
        </p:nvSpPr>
        <p:spPr>
          <a:xfrm>
            <a:off x="9152329" y="6591031"/>
            <a:ext cx="2979904" cy="253916"/>
          </a:xfrm>
          <a:prstGeom prst="rect">
            <a:avLst/>
          </a:prstGeom>
          <a:noFill/>
        </p:spPr>
        <p:txBody>
          <a:bodyPr wrap="square" rtlCol="0">
            <a:spAutoFit/>
          </a:bodyPr>
          <a:lstStyle/>
          <a:p>
            <a:r>
              <a:rPr lang="it-IT" sz="1050">
                <a:latin typeface="Seaford" panose="00000500000000000000" pitchFamily="2" charset="0"/>
              </a:rPr>
              <a:t>Dal talk di G. Pegna (UniCa). Crediti G. Pegna</a:t>
            </a:r>
            <a:endParaRPr lang="it-IT" sz="1050" dirty="0">
              <a:latin typeface="Seaford" panose="00000500000000000000" pitchFamily="2" charset="0"/>
            </a:endParaRPr>
          </a:p>
        </p:txBody>
      </p:sp>
      <p:sp>
        <p:nvSpPr>
          <p:cNvPr id="12" name="CasellaDiTesto 11">
            <a:extLst>
              <a:ext uri="{FF2B5EF4-FFF2-40B4-BE49-F238E27FC236}">
                <a16:creationId xmlns:a16="http://schemas.microsoft.com/office/drawing/2014/main" id="{5A4713A3-14F2-224A-77D7-8176ACC915BC}"/>
              </a:ext>
            </a:extLst>
          </p:cNvPr>
          <p:cNvSpPr txBox="1"/>
          <p:nvPr/>
        </p:nvSpPr>
        <p:spPr>
          <a:xfrm>
            <a:off x="242299" y="2521345"/>
            <a:ext cx="7340029" cy="646331"/>
          </a:xfrm>
          <a:prstGeom prst="rect">
            <a:avLst/>
          </a:prstGeom>
          <a:noFill/>
        </p:spPr>
        <p:txBody>
          <a:bodyPr wrap="square" rtlCol="0">
            <a:spAutoFit/>
          </a:bodyPr>
          <a:lstStyle/>
          <a:p>
            <a:r>
              <a:rPr lang="it-IT" b="1" dirty="0">
                <a:latin typeface="Seaford" panose="00000500000000000000" pitchFamily="2" charset="0"/>
              </a:rPr>
              <a:t>VEDERE LA FISICA: SI PUO’ … e la si può anche misurare in aula con esperimenti «</a:t>
            </a:r>
            <a:r>
              <a:rPr lang="it-IT" b="1" dirty="0" err="1">
                <a:latin typeface="Seaford" panose="00000500000000000000" pitchFamily="2" charset="0"/>
              </a:rPr>
              <a:t>homemade</a:t>
            </a:r>
            <a:r>
              <a:rPr lang="it-IT" b="1" dirty="0">
                <a:latin typeface="Seaford" panose="00000500000000000000" pitchFamily="2" charset="0"/>
              </a:rPr>
              <a:t>»</a:t>
            </a:r>
          </a:p>
        </p:txBody>
      </p:sp>
      <p:sp>
        <p:nvSpPr>
          <p:cNvPr id="16" name="CasellaDiTesto 15">
            <a:extLst>
              <a:ext uri="{FF2B5EF4-FFF2-40B4-BE49-F238E27FC236}">
                <a16:creationId xmlns:a16="http://schemas.microsoft.com/office/drawing/2014/main" id="{91383271-57C5-8247-EA3A-8ABE8B524580}"/>
              </a:ext>
            </a:extLst>
          </p:cNvPr>
          <p:cNvSpPr txBox="1"/>
          <p:nvPr/>
        </p:nvSpPr>
        <p:spPr>
          <a:xfrm>
            <a:off x="242299" y="822954"/>
            <a:ext cx="6353710" cy="1477328"/>
          </a:xfrm>
          <a:prstGeom prst="rect">
            <a:avLst/>
          </a:prstGeom>
          <a:noFill/>
        </p:spPr>
        <p:txBody>
          <a:bodyPr wrap="square">
            <a:spAutoFit/>
          </a:bodyPr>
          <a:lstStyle/>
          <a:p>
            <a:r>
              <a:rPr lang="it-IT" sz="1800" b="0" i="0" u="none" strike="noStrike" dirty="0">
                <a:solidFill>
                  <a:srgbClr val="000000"/>
                </a:solidFill>
                <a:effectLst/>
                <a:latin typeface="Seaford" panose="00000500000000000000" pitchFamily="2" charset="0"/>
              </a:rPr>
              <a:t>Fenomeni tratti dal mondo reale possono essere d’aiuto per catturare l’attenzione degli studenti. È utile pertanto cercare di cogliere quegli aspetti che siano sia accattivanti, per suscitare interesse, sia interessanti dal punto di vista didattico.</a:t>
            </a:r>
            <a:r>
              <a:rPr lang="it-IT" sz="1800" b="0" i="0" dirty="0">
                <a:solidFill>
                  <a:srgbClr val="000000"/>
                </a:solidFill>
                <a:effectLst/>
                <a:latin typeface="Seaford" panose="00000500000000000000" pitchFamily="2" charset="0"/>
              </a:rPr>
              <a:t>​</a:t>
            </a:r>
            <a:endParaRPr lang="it-IT" dirty="0">
              <a:latin typeface="Seaford" panose="00000500000000000000" pitchFamily="2" charset="0"/>
            </a:endParaRPr>
          </a:p>
        </p:txBody>
      </p:sp>
      <p:pic>
        <p:nvPicPr>
          <p:cNvPr id="1026" name="Picture 2">
            <a:extLst>
              <a:ext uri="{FF2B5EF4-FFF2-40B4-BE49-F238E27FC236}">
                <a16:creationId xmlns:a16="http://schemas.microsoft.com/office/drawing/2014/main" id="{7DF302ED-5674-C800-A2FD-3CAF75DDF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61" y="140011"/>
            <a:ext cx="2440878" cy="2440878"/>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9">
            <a:extLst>
              <a:ext uri="{FF2B5EF4-FFF2-40B4-BE49-F238E27FC236}">
                <a16:creationId xmlns:a16="http://schemas.microsoft.com/office/drawing/2014/main" id="{A002169B-0BC3-17E2-3EED-5551A50732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9746" y="650738"/>
            <a:ext cx="2562583" cy="1419423"/>
          </a:xfrm>
          <a:prstGeom prst="rect">
            <a:avLst/>
          </a:prstGeom>
        </p:spPr>
      </p:pic>
      <p:sp>
        <p:nvSpPr>
          <p:cNvPr id="21" name="CasellaDiTesto 20">
            <a:extLst>
              <a:ext uri="{FF2B5EF4-FFF2-40B4-BE49-F238E27FC236}">
                <a16:creationId xmlns:a16="http://schemas.microsoft.com/office/drawing/2014/main" id="{3EA7460E-6D5D-01FE-307B-7F059D98A826}"/>
              </a:ext>
            </a:extLst>
          </p:cNvPr>
          <p:cNvSpPr txBox="1"/>
          <p:nvPr/>
        </p:nvSpPr>
        <p:spPr>
          <a:xfrm>
            <a:off x="6338757" y="140011"/>
            <a:ext cx="2979904" cy="253916"/>
          </a:xfrm>
          <a:prstGeom prst="rect">
            <a:avLst/>
          </a:prstGeom>
          <a:noFill/>
        </p:spPr>
        <p:txBody>
          <a:bodyPr wrap="square" rtlCol="0">
            <a:spAutoFit/>
          </a:bodyPr>
          <a:lstStyle/>
          <a:p>
            <a:pPr algn="r"/>
            <a:r>
              <a:rPr lang="it-IT" sz="1050" dirty="0">
                <a:latin typeface="Seaford" panose="00000500000000000000" pitchFamily="2" charset="0"/>
              </a:rPr>
              <a:t>Dal talk di R. de Luca (</a:t>
            </a:r>
            <a:r>
              <a:rPr lang="it-IT" sz="1050" dirty="0" err="1">
                <a:latin typeface="Seaford" panose="00000500000000000000" pitchFamily="2" charset="0"/>
              </a:rPr>
              <a:t>UniSa</a:t>
            </a:r>
            <a:r>
              <a:rPr lang="it-IT" sz="1050" dirty="0">
                <a:latin typeface="Seaford" panose="00000500000000000000" pitchFamily="2" charset="0"/>
              </a:rPr>
              <a:t>). Crediti R. de Luca</a:t>
            </a:r>
          </a:p>
        </p:txBody>
      </p:sp>
    </p:spTree>
    <p:extLst>
      <p:ext uri="{BB962C8B-B14F-4D97-AF65-F5344CB8AC3E}">
        <p14:creationId xmlns:p14="http://schemas.microsoft.com/office/powerpoint/2010/main" val="512514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B5EBD-804E-F0C9-8D7D-87C57CDA4A2B}"/>
              </a:ext>
            </a:extLst>
          </p:cNvPr>
          <p:cNvSpPr>
            <a:spLocks noGrp="1"/>
          </p:cNvSpPr>
          <p:nvPr>
            <p:ph type="title"/>
          </p:nvPr>
        </p:nvSpPr>
        <p:spPr>
          <a:xfrm>
            <a:off x="396412" y="86249"/>
            <a:ext cx="10515600" cy="516001"/>
          </a:xfrm>
        </p:spPr>
        <p:txBody>
          <a:bodyPr>
            <a:normAutofit/>
          </a:bodyPr>
          <a:lstStyle/>
          <a:p>
            <a:r>
              <a:rPr lang="it-IT" sz="2400" b="1" dirty="0">
                <a:latin typeface="Seaford" panose="00000500000000000000" pitchFamily="2" charset="0"/>
              </a:rPr>
              <a:t>La fisica moderna nella scuola</a:t>
            </a:r>
          </a:p>
        </p:txBody>
      </p:sp>
      <p:sp>
        <p:nvSpPr>
          <p:cNvPr id="3" name="Segnaposto contenuto 2">
            <a:extLst>
              <a:ext uri="{FF2B5EF4-FFF2-40B4-BE49-F238E27FC236}">
                <a16:creationId xmlns:a16="http://schemas.microsoft.com/office/drawing/2014/main" id="{E4053909-8FEA-C9B3-724A-279079622BDE}"/>
              </a:ext>
            </a:extLst>
          </p:cNvPr>
          <p:cNvSpPr>
            <a:spLocks noGrp="1"/>
          </p:cNvSpPr>
          <p:nvPr>
            <p:ph idx="1"/>
          </p:nvPr>
        </p:nvSpPr>
        <p:spPr>
          <a:xfrm>
            <a:off x="396412" y="737022"/>
            <a:ext cx="4863957" cy="3968541"/>
          </a:xfrm>
        </p:spPr>
        <p:txBody>
          <a:bodyPr>
            <a:normAutofit/>
          </a:bodyPr>
          <a:lstStyle/>
          <a:p>
            <a:pPr>
              <a:buFont typeface="+mj-lt"/>
              <a:buAutoNum type="arabicPeriod"/>
            </a:pPr>
            <a:r>
              <a:rPr lang="it-IT" sz="1600" b="1" dirty="0">
                <a:latin typeface="Seaford" panose="00000500000000000000" pitchFamily="2" charset="0"/>
              </a:rPr>
              <a:t>Sfida educativa</a:t>
            </a:r>
            <a:r>
              <a:rPr lang="it-IT" sz="1600" dirty="0">
                <a:latin typeface="Seaford" panose="00000500000000000000" pitchFamily="2" charset="0"/>
              </a:rPr>
              <a:t>: Trasferire una cultura scientifica avanzata alle nuove generazioni.</a:t>
            </a:r>
          </a:p>
          <a:p>
            <a:pPr>
              <a:buFont typeface="+mj-lt"/>
              <a:buAutoNum type="arabicPeriod"/>
            </a:pPr>
            <a:r>
              <a:rPr lang="it-IT" sz="1600" b="1" dirty="0">
                <a:latin typeface="Seaford" panose="00000500000000000000" pitchFamily="2" charset="0"/>
              </a:rPr>
              <a:t>Centralità della fisica</a:t>
            </a:r>
            <a:r>
              <a:rPr lang="it-IT" sz="1600" dirty="0">
                <a:latin typeface="Seaford" panose="00000500000000000000" pitchFamily="2" charset="0"/>
              </a:rPr>
              <a:t>: La fisica deve essere parte integrante del curriculum scolastico.</a:t>
            </a:r>
          </a:p>
          <a:p>
            <a:pPr>
              <a:buFont typeface="+mj-lt"/>
              <a:buAutoNum type="arabicPeriod"/>
            </a:pPr>
            <a:r>
              <a:rPr lang="it-IT" sz="1600" b="1" dirty="0">
                <a:latin typeface="Seaford" panose="00000500000000000000" pitchFamily="2" charset="0"/>
              </a:rPr>
              <a:t>Innovazione del curriculum</a:t>
            </a:r>
            <a:r>
              <a:rPr lang="it-IT" sz="1600" dirty="0">
                <a:latin typeface="Seaford" panose="00000500000000000000" pitchFamily="2" charset="0"/>
              </a:rPr>
              <a:t>: Aggiornare i contenuti per renderli più coinvolgenti.</a:t>
            </a:r>
          </a:p>
          <a:p>
            <a:pPr>
              <a:buFont typeface="+mj-lt"/>
              <a:buAutoNum type="arabicPeriod"/>
            </a:pPr>
            <a:r>
              <a:rPr lang="it-IT" sz="1600" b="1" dirty="0">
                <a:latin typeface="Seaford" panose="00000500000000000000" pitchFamily="2" charset="0"/>
              </a:rPr>
              <a:t>Formazione degli insegnanti</a:t>
            </a:r>
            <a:r>
              <a:rPr lang="it-IT" sz="1600" dirty="0">
                <a:latin typeface="Seaford" panose="00000500000000000000" pitchFamily="2" charset="0"/>
              </a:rPr>
              <a:t>: Aggiornare costantemente gli insegnanti per rispondere alle esigenze moderne.</a:t>
            </a:r>
          </a:p>
          <a:p>
            <a:pPr>
              <a:buFont typeface="+mj-lt"/>
              <a:buAutoNum type="arabicPeriod"/>
            </a:pPr>
            <a:r>
              <a:rPr lang="it-IT" sz="1600" b="1" dirty="0">
                <a:latin typeface="Seaford" panose="00000500000000000000" pitchFamily="2" charset="0"/>
              </a:rPr>
              <a:t>Ricerca didattica</a:t>
            </a:r>
            <a:r>
              <a:rPr lang="it-IT" sz="1600" dirty="0">
                <a:latin typeface="Seaford" panose="00000500000000000000" pitchFamily="2" charset="0"/>
              </a:rPr>
              <a:t>: Sviluppare metodi didattici innovativi.</a:t>
            </a:r>
          </a:p>
          <a:p>
            <a:pPr>
              <a:buFont typeface="+mj-lt"/>
              <a:buAutoNum type="arabicPeriod"/>
            </a:pPr>
            <a:r>
              <a:rPr lang="it-IT" sz="1600" b="1" dirty="0">
                <a:latin typeface="Seaford" panose="00000500000000000000" pitchFamily="2" charset="0"/>
              </a:rPr>
              <a:t>Analisi e decisioni</a:t>
            </a:r>
            <a:r>
              <a:rPr lang="it-IT" sz="1600" dirty="0">
                <a:latin typeface="Seaford" panose="00000500000000000000" pitchFamily="2" charset="0"/>
              </a:rPr>
              <a:t>: Pianificare strategie in base alle esigenze sociali ed educative.</a:t>
            </a:r>
          </a:p>
        </p:txBody>
      </p:sp>
      <p:pic>
        <p:nvPicPr>
          <p:cNvPr id="5" name="Immagine 4">
            <a:extLst>
              <a:ext uri="{FF2B5EF4-FFF2-40B4-BE49-F238E27FC236}">
                <a16:creationId xmlns:a16="http://schemas.microsoft.com/office/drawing/2014/main" id="{A7F9ED5C-0EB0-874A-A058-559620674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737" y="3713475"/>
            <a:ext cx="5548900" cy="3054724"/>
          </a:xfrm>
          <a:prstGeom prst="rect">
            <a:avLst/>
          </a:prstGeom>
        </p:spPr>
      </p:pic>
      <p:pic>
        <p:nvPicPr>
          <p:cNvPr id="8" name="Immagine 7">
            <a:extLst>
              <a:ext uri="{FF2B5EF4-FFF2-40B4-BE49-F238E27FC236}">
                <a16:creationId xmlns:a16="http://schemas.microsoft.com/office/drawing/2014/main" id="{9A65006D-7977-CF05-4355-DD9BB0165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499" y="284124"/>
            <a:ext cx="5100513" cy="3144876"/>
          </a:xfrm>
          <a:prstGeom prst="rect">
            <a:avLst/>
          </a:prstGeom>
        </p:spPr>
      </p:pic>
      <p:sp>
        <p:nvSpPr>
          <p:cNvPr id="9" name="CasellaDiTesto 8">
            <a:extLst>
              <a:ext uri="{FF2B5EF4-FFF2-40B4-BE49-F238E27FC236}">
                <a16:creationId xmlns:a16="http://schemas.microsoft.com/office/drawing/2014/main" id="{372BAA79-D177-8CCB-852E-5C4EC0357DB4}"/>
              </a:ext>
            </a:extLst>
          </p:cNvPr>
          <p:cNvSpPr txBox="1"/>
          <p:nvPr/>
        </p:nvSpPr>
        <p:spPr>
          <a:xfrm>
            <a:off x="8723187" y="45861"/>
            <a:ext cx="3369496" cy="253916"/>
          </a:xfrm>
          <a:prstGeom prst="rect">
            <a:avLst/>
          </a:prstGeom>
          <a:noFill/>
        </p:spPr>
        <p:txBody>
          <a:bodyPr wrap="square" rtlCol="0">
            <a:spAutoFit/>
          </a:bodyPr>
          <a:lstStyle/>
          <a:p>
            <a:r>
              <a:rPr lang="it-IT" sz="1050" dirty="0">
                <a:latin typeface="Seaford" panose="00000500000000000000" pitchFamily="2" charset="0"/>
              </a:rPr>
              <a:t>Dal talk di M. Michelini (</a:t>
            </a:r>
            <a:r>
              <a:rPr lang="it-IT" sz="1050" dirty="0" err="1">
                <a:latin typeface="Seaford" panose="00000500000000000000" pitchFamily="2" charset="0"/>
              </a:rPr>
              <a:t>UnUd</a:t>
            </a:r>
            <a:r>
              <a:rPr lang="it-IT" sz="1050" dirty="0">
                <a:latin typeface="Seaford" panose="00000500000000000000" pitchFamily="2" charset="0"/>
              </a:rPr>
              <a:t>). Crediti M. Michelini</a:t>
            </a:r>
          </a:p>
        </p:txBody>
      </p:sp>
      <p:sp>
        <p:nvSpPr>
          <p:cNvPr id="10" name="CasellaDiTesto 9">
            <a:extLst>
              <a:ext uri="{FF2B5EF4-FFF2-40B4-BE49-F238E27FC236}">
                <a16:creationId xmlns:a16="http://schemas.microsoft.com/office/drawing/2014/main" id="{F898A308-7488-31C4-7349-3BCB7FE7747F}"/>
              </a:ext>
            </a:extLst>
          </p:cNvPr>
          <p:cNvSpPr txBox="1"/>
          <p:nvPr/>
        </p:nvSpPr>
        <p:spPr>
          <a:xfrm>
            <a:off x="396411" y="4398893"/>
            <a:ext cx="5161908" cy="2308324"/>
          </a:xfrm>
          <a:prstGeom prst="rect">
            <a:avLst/>
          </a:prstGeom>
          <a:noFill/>
        </p:spPr>
        <p:txBody>
          <a:bodyPr wrap="square" rtlCol="0">
            <a:spAutoFit/>
          </a:bodyPr>
          <a:lstStyle/>
          <a:p>
            <a:r>
              <a:rPr lang="it-IT" dirty="0">
                <a:latin typeface="Seaford" panose="00000500000000000000" pitchFamily="2" charset="0"/>
              </a:rPr>
              <a:t>Proposte (da M. Michelini)</a:t>
            </a:r>
          </a:p>
          <a:p>
            <a:pPr marL="285750" indent="-285750" rtl="0" fontAlgn="base">
              <a:buFont typeface="Arial" panose="020B0604020202020204" pitchFamily="34" charset="0"/>
              <a:buChar char="•"/>
            </a:pPr>
            <a:r>
              <a:rPr lang="it-IT" sz="1800" i="0" u="none" strike="noStrike" dirty="0">
                <a:effectLst/>
                <a:latin typeface="Seaford" panose="00000500000000000000" pitchFamily="2" charset="0"/>
              </a:rPr>
              <a:t>Esperimenti </a:t>
            </a:r>
            <a:r>
              <a:rPr lang="en-US" sz="1800" i="0" dirty="0">
                <a:effectLst/>
                <a:latin typeface="Seaford" panose="00000500000000000000" pitchFamily="2" charset="0"/>
              </a:rPr>
              <a:t>​</a:t>
            </a:r>
            <a:r>
              <a:rPr lang="en-US" dirty="0">
                <a:latin typeface="Seaford" panose="00000500000000000000" pitchFamily="2" charset="0"/>
              </a:rPr>
              <a:t> </a:t>
            </a:r>
            <a:r>
              <a:rPr lang="it-IT" dirty="0">
                <a:latin typeface="Seaford" panose="00000500000000000000" pitchFamily="2" charset="0"/>
              </a:rPr>
              <a:t>ch</a:t>
            </a:r>
            <a:r>
              <a:rPr lang="it-IT" sz="1800" i="0" u="none" strike="noStrike" dirty="0">
                <a:effectLst/>
                <a:latin typeface="Seaford" panose="00000500000000000000" pitchFamily="2" charset="0"/>
              </a:rPr>
              <a:t>e la fisica classica non interpreta per focalizzarsi sui problemi e dare un contributo metodologico sul piano sperimentale</a:t>
            </a:r>
            <a:r>
              <a:rPr lang="en-US" sz="1800" i="0" dirty="0">
                <a:effectLst/>
                <a:latin typeface="Seaford" panose="00000500000000000000" pitchFamily="2" charset="0"/>
              </a:rPr>
              <a:t>​</a:t>
            </a:r>
          </a:p>
          <a:p>
            <a:pPr marL="285750" indent="-285750" rtl="0" fontAlgn="base">
              <a:buFont typeface="Arial" panose="020B0604020202020204" pitchFamily="34" charset="0"/>
              <a:buChar char="•"/>
            </a:pPr>
            <a:r>
              <a:rPr lang="it-IT" sz="1800" i="0" u="none" strike="noStrike" dirty="0">
                <a:effectLst/>
                <a:latin typeface="Seaford" panose="00000500000000000000" pitchFamily="2" charset="0"/>
              </a:rPr>
              <a:t>discutere semplici esperimenti in un contesto per avvicinarsi alle nuove idee della Teoria</a:t>
            </a:r>
            <a:r>
              <a:rPr lang="en-US" u="none" strike="noStrike" dirty="0">
                <a:latin typeface="Seaford" panose="00000500000000000000" pitchFamily="2" charset="0"/>
              </a:rPr>
              <a:t> </a:t>
            </a:r>
            <a:r>
              <a:rPr lang="en-US" u="none" strike="noStrike" dirty="0" err="1">
                <a:latin typeface="Seaford" panose="00000500000000000000" pitchFamily="2" charset="0"/>
              </a:rPr>
              <a:t>della</a:t>
            </a:r>
            <a:r>
              <a:rPr lang="en-US" u="none" strike="noStrike" dirty="0">
                <a:latin typeface="Seaford" panose="00000500000000000000" pitchFamily="2" charset="0"/>
              </a:rPr>
              <a:t> </a:t>
            </a:r>
            <a:r>
              <a:rPr lang="en-US" u="none" strike="noStrike" dirty="0" err="1">
                <a:latin typeface="Seaford" panose="00000500000000000000" pitchFamily="2" charset="0"/>
              </a:rPr>
              <a:t>Meccanica</a:t>
            </a:r>
            <a:r>
              <a:rPr lang="en-US" u="none" strike="noStrike" dirty="0">
                <a:latin typeface="Seaford" panose="00000500000000000000" pitchFamily="2" charset="0"/>
              </a:rPr>
              <a:t> </a:t>
            </a:r>
            <a:r>
              <a:rPr lang="en-US" u="none" strike="noStrike" dirty="0" err="1">
                <a:latin typeface="Seaford" panose="00000500000000000000" pitchFamily="2" charset="0"/>
              </a:rPr>
              <a:t>Quantistica</a:t>
            </a:r>
            <a:endParaRPr lang="en-US" i="0" dirty="0">
              <a:effectLst/>
              <a:latin typeface="Seaford" panose="00000500000000000000" pitchFamily="2" charset="0"/>
            </a:endParaRPr>
          </a:p>
        </p:txBody>
      </p:sp>
    </p:spTree>
    <p:extLst>
      <p:ext uri="{BB962C8B-B14F-4D97-AF65-F5344CB8AC3E}">
        <p14:creationId xmlns:p14="http://schemas.microsoft.com/office/powerpoint/2010/main" val="1360792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61BE08-5137-31DC-78EA-2B3CD4941A98}"/>
              </a:ext>
            </a:extLst>
          </p:cNvPr>
          <p:cNvSpPr>
            <a:spLocks noGrp="1"/>
          </p:cNvSpPr>
          <p:nvPr>
            <p:ph type="title"/>
          </p:nvPr>
        </p:nvSpPr>
        <p:spPr>
          <a:xfrm>
            <a:off x="400462" y="174998"/>
            <a:ext cx="10515600" cy="1325563"/>
          </a:xfrm>
        </p:spPr>
        <p:txBody>
          <a:bodyPr>
            <a:normAutofit/>
          </a:bodyPr>
          <a:lstStyle/>
          <a:p>
            <a:r>
              <a:rPr lang="it-IT" sz="3200" b="1" dirty="0">
                <a:latin typeface="Seaford" panose="00000500000000000000" pitchFamily="2" charset="0"/>
              </a:rPr>
              <a:t>Storia e didattica</a:t>
            </a:r>
          </a:p>
        </p:txBody>
      </p:sp>
      <p:sp>
        <p:nvSpPr>
          <p:cNvPr id="3" name="Segnaposto contenuto 2">
            <a:extLst>
              <a:ext uri="{FF2B5EF4-FFF2-40B4-BE49-F238E27FC236}">
                <a16:creationId xmlns:a16="http://schemas.microsoft.com/office/drawing/2014/main" id="{431A624C-B16C-A725-82E3-F3A2A78BC582}"/>
              </a:ext>
            </a:extLst>
          </p:cNvPr>
          <p:cNvSpPr>
            <a:spLocks noGrp="1"/>
          </p:cNvSpPr>
          <p:nvPr>
            <p:ph idx="1"/>
          </p:nvPr>
        </p:nvSpPr>
        <p:spPr>
          <a:xfrm>
            <a:off x="482655" y="2248080"/>
            <a:ext cx="6298290" cy="3385244"/>
          </a:xfrm>
        </p:spPr>
        <p:txBody>
          <a:bodyPr>
            <a:normAutofit/>
          </a:bodyPr>
          <a:lstStyle/>
          <a:p>
            <a:pPr marL="0" indent="0">
              <a:buNone/>
            </a:pPr>
            <a:r>
              <a:rPr lang="it-IT" sz="2000" b="1" dirty="0">
                <a:latin typeface="Seaford" panose="00000500000000000000" pitchFamily="2" charset="0"/>
              </a:rPr>
              <a:t>L</a:t>
            </a:r>
            <a:r>
              <a:rPr lang="it-IT" sz="2000" b="1" i="0" u="none" strike="noStrike" dirty="0">
                <a:effectLst/>
                <a:latin typeface="Seaford" panose="00000500000000000000" pitchFamily="2" charset="0"/>
              </a:rPr>
              <a:t>a storia della fisica come «principio guida» </a:t>
            </a:r>
            <a:r>
              <a:rPr lang="en-US" sz="2000" b="1" i="0" dirty="0">
                <a:effectLst/>
                <a:latin typeface="Seaford" panose="00000500000000000000" pitchFamily="2" charset="0"/>
              </a:rPr>
              <a:t>​</a:t>
            </a:r>
            <a:r>
              <a:rPr lang="it-IT" sz="2000" b="1" i="0" u="none" strike="noStrike" dirty="0">
                <a:effectLst/>
                <a:latin typeface="Seaford" panose="00000500000000000000" pitchFamily="2" charset="0"/>
              </a:rPr>
              <a:t>in un apprendimento attivo. </a:t>
            </a:r>
          </a:p>
          <a:p>
            <a:pPr marL="0" indent="0">
              <a:buNone/>
            </a:pPr>
            <a:r>
              <a:rPr lang="it-IT" sz="2000" i="0" u="none" strike="noStrike" dirty="0">
                <a:effectLst/>
                <a:latin typeface="Seaford" panose="00000500000000000000" pitchFamily="2" charset="0"/>
              </a:rPr>
              <a:t>Il suo ruolo nella didattica:</a:t>
            </a:r>
            <a:endParaRPr lang="it-IT" sz="2000" i="0" dirty="0">
              <a:effectLst/>
              <a:latin typeface="Seaford" panose="00000500000000000000" pitchFamily="2" charset="0"/>
            </a:endParaRPr>
          </a:p>
          <a:p>
            <a:pPr marL="285750" indent="-285750">
              <a:buFont typeface="Arial" panose="020B0604020202020204" pitchFamily="34" charset="0"/>
              <a:buChar char="•"/>
            </a:pPr>
            <a:r>
              <a:rPr lang="it-IT" sz="2000" b="0" i="0" dirty="0">
                <a:effectLst/>
                <a:latin typeface="Seaford" panose="00000500000000000000" pitchFamily="2" charset="0"/>
              </a:rPr>
              <a:t>p</a:t>
            </a:r>
            <a:r>
              <a:rPr lang="it-IT" sz="2000" b="0" i="0" u="none" strike="noStrike" dirty="0">
                <a:effectLst/>
                <a:latin typeface="Seaford" panose="00000500000000000000" pitchFamily="2" charset="0"/>
              </a:rPr>
              <a:t>ortare ad un apprendimento attivo che riproduca la pratica scientifica</a:t>
            </a:r>
            <a:r>
              <a:rPr lang="it-IT" sz="2000" b="0" i="0" dirty="0">
                <a:effectLst/>
                <a:latin typeface="Seaford" panose="00000500000000000000" pitchFamily="2" charset="0"/>
              </a:rPr>
              <a:t>​ </a:t>
            </a:r>
            <a:r>
              <a:rPr lang="it-IT" sz="2000" b="0" i="0" u="none" strike="noStrike" dirty="0">
                <a:effectLst/>
                <a:latin typeface="Seaford" panose="00000500000000000000" pitchFamily="2" charset="0"/>
              </a:rPr>
              <a:t>studenti </a:t>
            </a:r>
          </a:p>
          <a:p>
            <a:pPr marL="285750" indent="-285750">
              <a:buFont typeface="Arial" panose="020B0604020202020204" pitchFamily="34" charset="0"/>
              <a:buChar char="•"/>
            </a:pPr>
            <a:r>
              <a:rPr lang="it-IT" sz="2000" b="0" i="0" u="none" strike="noStrike" dirty="0">
                <a:effectLst/>
                <a:latin typeface="Seaford" panose="00000500000000000000" pitchFamily="2" charset="0"/>
              </a:rPr>
              <a:t>Coinvolgere gli studenti in prima persona negli stessi processi usati dagli scienziati per costruire concetti e teorie fisiche</a:t>
            </a:r>
          </a:p>
          <a:p>
            <a:pPr marL="285750" indent="-285750">
              <a:buFont typeface="Arial" panose="020B0604020202020204" pitchFamily="34" charset="0"/>
              <a:buChar char="•"/>
            </a:pPr>
            <a:r>
              <a:rPr lang="it-IT" sz="2000" b="0" i="0" u="none" strike="noStrike" dirty="0">
                <a:effectLst/>
                <a:latin typeface="Seaford" panose="00000500000000000000" pitchFamily="2" charset="0"/>
              </a:rPr>
              <a:t>preparare dimostrazioni (storicamente consistenti) di quanto imparato per un pubblico esterno </a:t>
            </a:r>
            <a:r>
              <a:rPr lang="it-IT" sz="2000" b="0" i="0" dirty="0">
                <a:effectLst/>
                <a:latin typeface="Seaford" panose="00000500000000000000" pitchFamily="2" charset="0"/>
              </a:rPr>
              <a:t>​</a:t>
            </a:r>
          </a:p>
        </p:txBody>
      </p:sp>
      <p:pic>
        <p:nvPicPr>
          <p:cNvPr id="5" name="Immagine 4">
            <a:extLst>
              <a:ext uri="{FF2B5EF4-FFF2-40B4-BE49-F238E27FC236}">
                <a16:creationId xmlns:a16="http://schemas.microsoft.com/office/drawing/2014/main" id="{310C6C2F-40C3-ACBA-2EDD-5061822EE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735" y="1259172"/>
            <a:ext cx="4534238" cy="2549203"/>
          </a:xfrm>
          <a:prstGeom prst="rect">
            <a:avLst/>
          </a:prstGeom>
        </p:spPr>
      </p:pic>
      <p:pic>
        <p:nvPicPr>
          <p:cNvPr id="7" name="Immagine 6">
            <a:extLst>
              <a:ext uri="{FF2B5EF4-FFF2-40B4-BE49-F238E27FC236}">
                <a16:creationId xmlns:a16="http://schemas.microsoft.com/office/drawing/2014/main" id="{9989042C-86D2-56B7-4F29-912D90848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735" y="3808375"/>
            <a:ext cx="4534238" cy="2572469"/>
          </a:xfrm>
          <a:prstGeom prst="rect">
            <a:avLst/>
          </a:prstGeom>
        </p:spPr>
      </p:pic>
      <p:sp>
        <p:nvSpPr>
          <p:cNvPr id="8" name="CasellaDiTesto 7">
            <a:extLst>
              <a:ext uri="{FF2B5EF4-FFF2-40B4-BE49-F238E27FC236}">
                <a16:creationId xmlns:a16="http://schemas.microsoft.com/office/drawing/2014/main" id="{31785B5F-62AC-346B-7957-D078A234CCCA}"/>
              </a:ext>
            </a:extLst>
          </p:cNvPr>
          <p:cNvSpPr txBox="1"/>
          <p:nvPr/>
        </p:nvSpPr>
        <p:spPr>
          <a:xfrm>
            <a:off x="7435735" y="6380844"/>
            <a:ext cx="4534238" cy="276999"/>
          </a:xfrm>
          <a:prstGeom prst="rect">
            <a:avLst/>
          </a:prstGeom>
          <a:noFill/>
        </p:spPr>
        <p:txBody>
          <a:bodyPr wrap="square" rtlCol="0">
            <a:spAutoFit/>
          </a:bodyPr>
          <a:lstStyle/>
          <a:p>
            <a:r>
              <a:rPr lang="it-IT" sz="1200" dirty="0">
                <a:latin typeface="Seaford" panose="00000500000000000000" pitchFamily="2" charset="0"/>
              </a:rPr>
              <a:t>Dal talk di S. Esposito (</a:t>
            </a:r>
            <a:r>
              <a:rPr lang="it-IT" sz="1200" dirty="0" err="1">
                <a:latin typeface="Seaford" panose="00000500000000000000" pitchFamily="2" charset="0"/>
              </a:rPr>
              <a:t>UniNa</a:t>
            </a:r>
            <a:r>
              <a:rPr lang="it-IT" sz="1200" dirty="0">
                <a:latin typeface="Seaford" panose="00000500000000000000" pitchFamily="2" charset="0"/>
              </a:rPr>
              <a:t>). Crediti S. Esposito (</a:t>
            </a:r>
            <a:r>
              <a:rPr lang="it-IT" sz="1200" dirty="0" err="1">
                <a:latin typeface="Seaford" panose="00000500000000000000" pitchFamily="2" charset="0"/>
              </a:rPr>
              <a:t>UniNa</a:t>
            </a:r>
            <a:r>
              <a:rPr lang="it-IT" sz="1200" dirty="0">
                <a:latin typeface="Seaford" panose="00000500000000000000" pitchFamily="2" charset="0"/>
              </a:rPr>
              <a:t>)</a:t>
            </a:r>
          </a:p>
        </p:txBody>
      </p:sp>
    </p:spTree>
    <p:extLst>
      <p:ext uri="{BB962C8B-B14F-4D97-AF65-F5344CB8AC3E}">
        <p14:creationId xmlns:p14="http://schemas.microsoft.com/office/powerpoint/2010/main" val="1719545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B438F-9095-971F-9FEE-D03032016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6C6CA-D809-9E7B-336C-4A68C9884500}"/>
              </a:ext>
            </a:extLst>
          </p:cNvPr>
          <p:cNvSpPr>
            <a:spLocks noGrp="1"/>
          </p:cNvSpPr>
          <p:nvPr>
            <p:ph type="title"/>
          </p:nvPr>
        </p:nvSpPr>
        <p:spPr/>
        <p:txBody>
          <a:bodyPr/>
          <a:lstStyle/>
          <a:p>
            <a:r>
              <a:rPr lang="en-IT" dirty="0"/>
              <a:t>E5: </a:t>
            </a:r>
            <a:r>
              <a:rPr lang="it-IT" sz="6000" dirty="0">
                <a:latin typeface="Seaford" panose="00000500000000000000" pitchFamily="2" charset="0"/>
              </a:rPr>
              <a:t>la comunicazione della scienza</a:t>
            </a:r>
            <a:r>
              <a:rPr lang="en-GB" i="0" u="none" dirty="0"/>
              <a:t> </a:t>
            </a:r>
            <a:r>
              <a:rPr lang="en-GB" b="0" i="0" u="none" dirty="0"/>
              <a:t>a cura del CooFIS08</a:t>
            </a:r>
            <a:r>
              <a:rPr lang="en-IT" dirty="0"/>
              <a:t> </a:t>
            </a:r>
          </a:p>
        </p:txBody>
      </p:sp>
      <p:sp>
        <p:nvSpPr>
          <p:cNvPr id="3" name="Text Placeholder 2">
            <a:extLst>
              <a:ext uri="{FF2B5EF4-FFF2-40B4-BE49-F238E27FC236}">
                <a16:creationId xmlns:a16="http://schemas.microsoft.com/office/drawing/2014/main" id="{E9B2DB80-FFC7-DFCC-D114-5F018D6F0EF8}"/>
              </a:ext>
            </a:extLst>
          </p:cNvPr>
          <p:cNvSpPr>
            <a:spLocks noGrp="1"/>
          </p:cNvSpPr>
          <p:nvPr>
            <p:ph type="body" idx="1"/>
          </p:nvPr>
        </p:nvSpPr>
        <p:spPr/>
        <p:txBody>
          <a:bodyPr>
            <a:normAutofit/>
          </a:bodyPr>
          <a:lstStyle/>
          <a:p>
            <a:r>
              <a:rPr kumimoji="0" lang="it-IT" sz="2000" b="1" i="0" u="none" strike="noStrike" kern="1200" cap="none" spc="0" normalizeH="0" baseline="0" noProof="0" dirty="0">
                <a:ln>
                  <a:noFill/>
                </a:ln>
                <a:solidFill>
                  <a:prstClr val="black"/>
                </a:solidFill>
                <a:effectLst/>
                <a:uLnTx/>
                <a:uFillTx/>
                <a:latin typeface="Seaford" panose="00000500000000000000" pitchFamily="2" charset="0"/>
                <a:ea typeface="+mj-ea"/>
                <a:cs typeface="+mj-cs"/>
              </a:rPr>
              <a:t>Matteo Tuveri</a:t>
            </a:r>
            <a:br>
              <a:rPr kumimoji="0" lang="it-IT" sz="2000" b="1" i="0" u="none" strike="noStrike" kern="1200" cap="none" spc="0" normalizeH="0" baseline="0" noProof="0" dirty="0">
                <a:ln>
                  <a:noFill/>
                </a:ln>
                <a:solidFill>
                  <a:prstClr val="black"/>
                </a:solidFill>
                <a:effectLst/>
                <a:uLnTx/>
                <a:uFillTx/>
                <a:latin typeface="Seaford" panose="00000500000000000000" pitchFamily="2" charset="0"/>
                <a:ea typeface="+mj-ea"/>
                <a:cs typeface="+mj-cs"/>
              </a:rPr>
            </a:br>
            <a:r>
              <a:rPr kumimoji="0" lang="it-IT" sz="2000" b="1" i="0" u="none" strike="noStrike" kern="1200" cap="none" spc="0" normalizeH="0" baseline="0" noProof="0" dirty="0">
                <a:ln>
                  <a:noFill/>
                </a:ln>
                <a:solidFill>
                  <a:prstClr val="black"/>
                </a:solidFill>
                <a:effectLst/>
                <a:uLnTx/>
                <a:uFillTx/>
                <a:latin typeface="Seaford" panose="00000500000000000000" pitchFamily="2" charset="0"/>
                <a:ea typeface="+mj-ea"/>
                <a:cs typeface="+mj-cs"/>
              </a:rPr>
              <a:t>Unica e INFN Cagliari (PLS Cagliari)</a:t>
            </a:r>
            <a:br>
              <a:rPr kumimoji="0" lang="it-IT" sz="2000" b="1" i="0" u="none" strike="noStrike" kern="1200" cap="none" spc="0" normalizeH="0" baseline="0" noProof="0" dirty="0">
                <a:ln>
                  <a:noFill/>
                </a:ln>
                <a:solidFill>
                  <a:prstClr val="black"/>
                </a:solidFill>
                <a:effectLst/>
                <a:uLnTx/>
                <a:uFillTx/>
                <a:latin typeface="Seaford" panose="00000500000000000000" pitchFamily="2" charset="0"/>
                <a:ea typeface="+mj-ea"/>
                <a:cs typeface="+mj-cs"/>
              </a:rPr>
            </a:br>
            <a:br>
              <a:rPr kumimoji="0" lang="it-IT" sz="2000" b="1" i="0" u="none" strike="noStrike" kern="1200" cap="none" spc="0" normalizeH="0" baseline="0" noProof="0" dirty="0">
                <a:ln>
                  <a:noFill/>
                </a:ln>
                <a:solidFill>
                  <a:prstClr val="black"/>
                </a:solidFill>
                <a:effectLst/>
                <a:uLnTx/>
                <a:uFillTx/>
                <a:latin typeface="Seaford" panose="00000500000000000000" pitchFamily="2" charset="0"/>
                <a:ea typeface="+mj-ea"/>
                <a:cs typeface="+mj-cs"/>
              </a:rPr>
            </a:br>
            <a:r>
              <a:rPr kumimoji="0" lang="it-IT" sz="1800" b="0" i="1" u="none" strike="noStrike" kern="1200" cap="none" spc="0" normalizeH="0" baseline="0" noProof="0" dirty="0">
                <a:ln>
                  <a:noFill/>
                </a:ln>
                <a:solidFill>
                  <a:prstClr val="black"/>
                </a:solidFill>
                <a:effectLst/>
                <a:uLnTx/>
                <a:uFillTx/>
                <a:latin typeface="Seaford" panose="00000500000000000000" pitchFamily="2" charset="0"/>
                <a:ea typeface="+mj-ea"/>
                <a:cs typeface="+mj-cs"/>
              </a:rPr>
              <a:t>in collaborazione con </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V. Fanti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UniCa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INFN Ca), G.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Malloci</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UniCa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 Steri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UniCa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INFN Ca), O.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R</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Battaglia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UniPa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S. Esposito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UniNa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M. Leone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UniTo</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M. Michelini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UniUd</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I. Testa (</a:t>
            </a:r>
            <a:r>
              <a:rPr kumimoji="0" lang="it-IT" sz="18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UniNa</a:t>
            </a:r>
            <a:r>
              <a:rPr kumimoji="0" lang="it-IT"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lang="en-IT" dirty="0"/>
          </a:p>
        </p:txBody>
      </p:sp>
    </p:spTree>
    <p:extLst>
      <p:ext uri="{BB962C8B-B14F-4D97-AF65-F5344CB8AC3E}">
        <p14:creationId xmlns:p14="http://schemas.microsoft.com/office/powerpoint/2010/main" val="891879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FFE190D-6A8A-185F-66BC-6B8F8AE0C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5" y="0"/>
            <a:ext cx="7529674" cy="4633645"/>
          </a:xfrm>
          <a:prstGeom prst="rect">
            <a:avLst/>
          </a:prstGeom>
        </p:spPr>
      </p:pic>
      <p:pic>
        <p:nvPicPr>
          <p:cNvPr id="10" name="Immagine 9">
            <a:extLst>
              <a:ext uri="{FF2B5EF4-FFF2-40B4-BE49-F238E27FC236}">
                <a16:creationId xmlns:a16="http://schemas.microsoft.com/office/drawing/2014/main" id="{0D83299C-7EF2-15DE-90D7-1DA165F9A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997" y="271940"/>
            <a:ext cx="4201137" cy="5900835"/>
          </a:xfrm>
          <a:prstGeom prst="rect">
            <a:avLst/>
          </a:prstGeom>
        </p:spPr>
      </p:pic>
      <p:sp>
        <p:nvSpPr>
          <p:cNvPr id="2" name="CasellaDiTesto 1">
            <a:extLst>
              <a:ext uri="{FF2B5EF4-FFF2-40B4-BE49-F238E27FC236}">
                <a16:creationId xmlns:a16="http://schemas.microsoft.com/office/drawing/2014/main" id="{C58D512D-5C22-6E72-2BB7-183C43904F49}"/>
              </a:ext>
            </a:extLst>
          </p:cNvPr>
          <p:cNvSpPr txBox="1"/>
          <p:nvPr/>
        </p:nvSpPr>
        <p:spPr>
          <a:xfrm>
            <a:off x="246580" y="5634166"/>
            <a:ext cx="7062823" cy="1077218"/>
          </a:xfrm>
          <a:prstGeom prst="rect">
            <a:avLst/>
          </a:prstGeom>
          <a:noFill/>
        </p:spPr>
        <p:txBody>
          <a:bodyPr wrap="square" rtlCol="0">
            <a:spAutoFit/>
          </a:bodyPr>
          <a:lstStyle/>
          <a:p>
            <a:pPr algn="just"/>
            <a:r>
              <a:rPr lang="it-IT" sz="1600" b="1" dirty="0">
                <a:latin typeface="Seaford" panose="00000500000000000000" pitchFamily="2" charset="0"/>
              </a:rPr>
              <a:t>Partecipanti alla tavola rotonda</a:t>
            </a:r>
            <a:r>
              <a:rPr lang="it-IT" sz="1600" dirty="0">
                <a:latin typeface="Seaford" panose="00000500000000000000" pitchFamily="2" charset="0"/>
              </a:rPr>
              <a:t>: Alfio Carlo Russo (</a:t>
            </a:r>
            <a:r>
              <a:rPr lang="it-IT" sz="1600" b="1" dirty="0">
                <a:latin typeface="Seaford" panose="00000500000000000000" pitchFamily="2" charset="0"/>
              </a:rPr>
              <a:t>AIF</a:t>
            </a:r>
            <a:r>
              <a:rPr lang="it-IT" sz="1600" dirty="0">
                <a:latin typeface="Seaford" panose="00000500000000000000" pitchFamily="2" charset="0"/>
              </a:rPr>
              <a:t>), Marisa Michelini (</a:t>
            </a:r>
            <a:r>
              <a:rPr lang="it-IT" sz="1600" b="1" dirty="0">
                <a:latin typeface="Seaford" panose="00000500000000000000" pitchFamily="2" charset="0"/>
              </a:rPr>
              <a:t>CooFis08</a:t>
            </a:r>
            <a:r>
              <a:rPr lang="it-IT" sz="1600" dirty="0">
                <a:latin typeface="Seaford" panose="00000500000000000000" pitchFamily="2" charset="0"/>
              </a:rPr>
              <a:t>), Peppino Sapia (</a:t>
            </a:r>
            <a:r>
              <a:rPr lang="it-IT" sz="1600" b="1" dirty="0">
                <a:latin typeface="Seaford" panose="00000500000000000000" pitchFamily="2" charset="0"/>
              </a:rPr>
              <a:t>GEO</a:t>
            </a:r>
            <a:r>
              <a:rPr lang="it-IT" sz="1600" dirty="0">
                <a:latin typeface="Seaford" panose="00000500000000000000" pitchFamily="2" charset="0"/>
              </a:rPr>
              <a:t>), Silvia Casu (</a:t>
            </a:r>
            <a:r>
              <a:rPr lang="it-IT" sz="1600" b="1" dirty="0">
                <a:latin typeface="Seaford" panose="00000500000000000000" pitchFamily="2" charset="0"/>
              </a:rPr>
              <a:t>INAF</a:t>
            </a:r>
            <a:r>
              <a:rPr lang="it-IT" sz="1600" dirty="0">
                <a:latin typeface="Seaford" panose="00000500000000000000" pitchFamily="2" charset="0"/>
              </a:rPr>
              <a:t>), Pierluigi Paolucci (</a:t>
            </a:r>
            <a:r>
              <a:rPr lang="it-IT" sz="1600" b="1" dirty="0">
                <a:latin typeface="Seaford" panose="00000500000000000000" pitchFamily="2" charset="0"/>
              </a:rPr>
              <a:t>INFN</a:t>
            </a:r>
            <a:r>
              <a:rPr lang="it-IT" sz="1600" dirty="0">
                <a:latin typeface="Seaford" panose="00000500000000000000" pitchFamily="2" charset="0"/>
              </a:rPr>
              <a:t>), Marco Giliberti (</a:t>
            </a:r>
            <a:r>
              <a:rPr lang="it-IT" sz="1600" b="1" dirty="0">
                <a:latin typeface="Seaford" panose="00000500000000000000" pitchFamily="2" charset="0"/>
              </a:rPr>
              <a:t>PLS</a:t>
            </a:r>
            <a:r>
              <a:rPr lang="it-IT" sz="1600" dirty="0">
                <a:latin typeface="Seaford" panose="00000500000000000000" pitchFamily="2" charset="0"/>
              </a:rPr>
              <a:t>), Ivana Gambaro (</a:t>
            </a:r>
            <a:r>
              <a:rPr lang="it-IT" sz="1600" b="1" dirty="0">
                <a:latin typeface="Seaford" panose="00000500000000000000" pitchFamily="2" charset="0"/>
              </a:rPr>
              <a:t>SISFA</a:t>
            </a:r>
            <a:r>
              <a:rPr lang="it-IT" sz="1600" dirty="0">
                <a:latin typeface="Seaford" panose="00000500000000000000" pitchFamily="2" charset="0"/>
              </a:rPr>
              <a:t>), Marina Carpineti (</a:t>
            </a:r>
            <a:r>
              <a:rPr lang="it-IT" sz="1600" b="1" dirty="0">
                <a:latin typeface="Seaford" panose="00000500000000000000" pitchFamily="2" charset="0"/>
              </a:rPr>
              <a:t>SIF</a:t>
            </a:r>
            <a:r>
              <a:rPr lang="it-IT" sz="1600" dirty="0">
                <a:latin typeface="Seaford" panose="00000500000000000000" pitchFamily="2" charset="0"/>
              </a:rPr>
              <a:t>), Michele Saba (</a:t>
            </a:r>
            <a:r>
              <a:rPr lang="it-IT" sz="1600" b="1" dirty="0" err="1">
                <a:latin typeface="Seaford" panose="00000500000000000000" pitchFamily="2" charset="0"/>
              </a:rPr>
              <a:t>UniCa</a:t>
            </a:r>
            <a:r>
              <a:rPr lang="it-IT" sz="1600" dirty="0">
                <a:latin typeface="Seaford" panose="00000500000000000000" pitchFamily="2" charset="0"/>
              </a:rPr>
              <a:t>)</a:t>
            </a:r>
          </a:p>
        </p:txBody>
      </p:sp>
      <p:sp>
        <p:nvSpPr>
          <p:cNvPr id="3" name="Rettangolo 2">
            <a:extLst>
              <a:ext uri="{FF2B5EF4-FFF2-40B4-BE49-F238E27FC236}">
                <a16:creationId xmlns:a16="http://schemas.microsoft.com/office/drawing/2014/main" id="{BB946C11-B255-2224-71F0-24355EFDEDD5}"/>
              </a:ext>
            </a:extLst>
          </p:cNvPr>
          <p:cNvSpPr/>
          <p:nvPr/>
        </p:nvSpPr>
        <p:spPr>
          <a:xfrm>
            <a:off x="7937396" y="1515438"/>
            <a:ext cx="4081639" cy="1371600"/>
          </a:xfrm>
          <a:prstGeom prst="rect">
            <a:avLst/>
          </a:prstGeom>
          <a:noFill/>
          <a:ln w="317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5" name="Immagine 4">
            <a:extLst>
              <a:ext uri="{FF2B5EF4-FFF2-40B4-BE49-F238E27FC236}">
                <a16:creationId xmlns:a16="http://schemas.microsoft.com/office/drawing/2014/main" id="{67ECFE6A-2371-78CC-5CCA-916C2F5BA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84" y="4718128"/>
            <a:ext cx="6555615" cy="831555"/>
          </a:xfrm>
          <a:prstGeom prst="rect">
            <a:avLst/>
          </a:prstGeom>
        </p:spPr>
      </p:pic>
      <p:cxnSp>
        <p:nvCxnSpPr>
          <p:cNvPr id="6" name="Connettore diritto 5">
            <a:extLst>
              <a:ext uri="{FF2B5EF4-FFF2-40B4-BE49-F238E27FC236}">
                <a16:creationId xmlns:a16="http://schemas.microsoft.com/office/drawing/2014/main" id="{83CE14FA-BF21-282A-3C43-75A464AF8141}"/>
              </a:ext>
            </a:extLst>
          </p:cNvPr>
          <p:cNvCxnSpPr>
            <a:cxnSpLocks/>
          </p:cNvCxnSpPr>
          <p:nvPr/>
        </p:nvCxnSpPr>
        <p:spPr>
          <a:xfrm>
            <a:off x="4191856" y="4191856"/>
            <a:ext cx="482885" cy="0"/>
          </a:xfrm>
          <a:prstGeom prst="line">
            <a:avLst/>
          </a:prstGeom>
          <a:ln w="31750">
            <a:solidFill>
              <a:schemeClr val="accent4"/>
            </a:solidFill>
          </a:ln>
        </p:spPr>
        <p:style>
          <a:lnRef idx="1">
            <a:schemeClr val="dk1"/>
          </a:lnRef>
          <a:fillRef idx="0">
            <a:schemeClr val="dk1"/>
          </a:fillRef>
          <a:effectRef idx="0">
            <a:schemeClr val="dk1"/>
          </a:effectRef>
          <a:fontRef idx="minor">
            <a:schemeClr val="tx1"/>
          </a:fontRef>
        </p:style>
      </p:cxnSp>
      <p:sp>
        <p:nvSpPr>
          <p:cNvPr id="9" name="CasellaDiTesto 8">
            <a:extLst>
              <a:ext uri="{FF2B5EF4-FFF2-40B4-BE49-F238E27FC236}">
                <a16:creationId xmlns:a16="http://schemas.microsoft.com/office/drawing/2014/main" id="{083FE456-8CDA-0915-6F5B-EA8DBA67876F}"/>
              </a:ext>
            </a:extLst>
          </p:cNvPr>
          <p:cNvSpPr txBox="1"/>
          <p:nvPr/>
        </p:nvSpPr>
        <p:spPr>
          <a:xfrm>
            <a:off x="7863782" y="6134303"/>
            <a:ext cx="4081638" cy="577081"/>
          </a:xfrm>
          <a:prstGeom prst="rect">
            <a:avLst/>
          </a:prstGeom>
          <a:noFill/>
        </p:spPr>
        <p:txBody>
          <a:bodyPr wrap="square" rtlCol="0">
            <a:spAutoFit/>
          </a:bodyPr>
          <a:lstStyle/>
          <a:p>
            <a:r>
              <a:rPr lang="it-IT" sz="1050" dirty="0">
                <a:latin typeface="Seaford" panose="00000500000000000000" pitchFamily="2" charset="0"/>
              </a:rPr>
              <a:t>Comitato locale: Viviana Fanti (</a:t>
            </a:r>
            <a:r>
              <a:rPr lang="it-IT" sz="1050" dirty="0" err="1">
                <a:latin typeface="Seaford" panose="00000500000000000000" pitchFamily="2" charset="0"/>
              </a:rPr>
              <a:t>UniCa</a:t>
            </a:r>
            <a:r>
              <a:rPr lang="it-IT" sz="1050" dirty="0">
                <a:latin typeface="Seaford" panose="00000500000000000000" pitchFamily="2" charset="0"/>
              </a:rPr>
              <a:t>, INFN Ca, PLS Fisica </a:t>
            </a:r>
            <a:r>
              <a:rPr lang="it-IT" sz="1050" dirty="0" err="1">
                <a:latin typeface="Seaford" panose="00000500000000000000" pitchFamily="2" charset="0"/>
              </a:rPr>
              <a:t>UniCa</a:t>
            </a:r>
            <a:r>
              <a:rPr lang="it-IT" sz="1050" dirty="0">
                <a:latin typeface="Seaford" panose="00000500000000000000" pitchFamily="2" charset="0"/>
              </a:rPr>
              <a:t>), Giuliano </a:t>
            </a:r>
            <a:r>
              <a:rPr lang="it-IT" sz="1050" dirty="0" err="1">
                <a:latin typeface="Seaford" panose="00000500000000000000" pitchFamily="2" charset="0"/>
              </a:rPr>
              <a:t>Malloci</a:t>
            </a:r>
            <a:r>
              <a:rPr lang="it-IT" sz="1050" dirty="0">
                <a:latin typeface="Seaford" panose="00000500000000000000" pitchFamily="2" charset="0"/>
              </a:rPr>
              <a:t> (</a:t>
            </a:r>
            <a:r>
              <a:rPr lang="it-IT" sz="1050" dirty="0" err="1">
                <a:latin typeface="Seaford" panose="00000500000000000000" pitchFamily="2" charset="0"/>
              </a:rPr>
              <a:t>UniCa</a:t>
            </a:r>
            <a:r>
              <a:rPr lang="it-IT" sz="1050" dirty="0">
                <a:latin typeface="Seaford" panose="00000500000000000000" pitchFamily="2" charset="0"/>
              </a:rPr>
              <a:t>, Laboratorio Scienza), Arianna Steri (</a:t>
            </a:r>
            <a:r>
              <a:rPr lang="it-IT" sz="1050" dirty="0" err="1">
                <a:latin typeface="Seaford" panose="00000500000000000000" pitchFamily="2" charset="0"/>
              </a:rPr>
              <a:t>UniCa</a:t>
            </a:r>
            <a:r>
              <a:rPr lang="it-IT" sz="1050" dirty="0">
                <a:latin typeface="Seaford" panose="00000500000000000000" pitchFamily="2" charset="0"/>
              </a:rPr>
              <a:t>, INFN Ca), Matteo Tuveri (</a:t>
            </a:r>
            <a:r>
              <a:rPr lang="it-IT" sz="1050" dirty="0" err="1">
                <a:latin typeface="Seaford" panose="00000500000000000000" pitchFamily="2" charset="0"/>
              </a:rPr>
              <a:t>UniCa</a:t>
            </a:r>
            <a:r>
              <a:rPr lang="it-IT" sz="1050" dirty="0">
                <a:latin typeface="Seaford" panose="00000500000000000000" pitchFamily="2" charset="0"/>
              </a:rPr>
              <a:t>, INFN Ca)</a:t>
            </a:r>
          </a:p>
        </p:txBody>
      </p:sp>
    </p:spTree>
    <p:extLst>
      <p:ext uri="{BB962C8B-B14F-4D97-AF65-F5344CB8AC3E}">
        <p14:creationId xmlns:p14="http://schemas.microsoft.com/office/powerpoint/2010/main" val="4124476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CAF38D-DAB0-F2D3-F2D0-421882D3121B}"/>
              </a:ext>
            </a:extLst>
          </p:cNvPr>
          <p:cNvSpPr>
            <a:spLocks noGrp="1"/>
          </p:cNvSpPr>
          <p:nvPr>
            <p:ph type="title"/>
          </p:nvPr>
        </p:nvSpPr>
        <p:spPr>
          <a:xfrm>
            <a:off x="252573" y="-65620"/>
            <a:ext cx="11542160" cy="865353"/>
          </a:xfrm>
        </p:spPr>
        <p:txBody>
          <a:bodyPr>
            <a:normAutofit/>
          </a:bodyPr>
          <a:lstStyle/>
          <a:p>
            <a:r>
              <a:rPr lang="it-IT" sz="2600" b="1" dirty="0">
                <a:latin typeface="Seaford" panose="00000500000000000000" pitchFamily="2" charset="0"/>
              </a:rPr>
              <a:t>Comunicare la fisica nella scuola: sfide, prospettive e sviluppi futuri </a:t>
            </a:r>
          </a:p>
        </p:txBody>
      </p:sp>
      <p:sp>
        <p:nvSpPr>
          <p:cNvPr id="3" name="Segnaposto contenuto 2">
            <a:extLst>
              <a:ext uri="{FF2B5EF4-FFF2-40B4-BE49-F238E27FC236}">
                <a16:creationId xmlns:a16="http://schemas.microsoft.com/office/drawing/2014/main" id="{B879A492-4700-FB0D-D676-45392688795E}"/>
              </a:ext>
            </a:extLst>
          </p:cNvPr>
          <p:cNvSpPr>
            <a:spLocks noGrp="1"/>
          </p:cNvSpPr>
          <p:nvPr>
            <p:ph idx="1"/>
          </p:nvPr>
        </p:nvSpPr>
        <p:spPr>
          <a:xfrm>
            <a:off x="529974" y="673251"/>
            <a:ext cx="7946205" cy="4931302"/>
          </a:xfrm>
        </p:spPr>
        <p:txBody>
          <a:bodyPr>
            <a:noAutofit/>
          </a:bodyPr>
          <a:lstStyle/>
          <a:p>
            <a:pPr marL="0" indent="0">
              <a:buNone/>
            </a:pPr>
            <a:r>
              <a:rPr lang="it-IT" sz="1800" b="1" dirty="0">
                <a:latin typeface="Seaford" panose="00000500000000000000" pitchFamily="2" charset="0"/>
              </a:rPr>
              <a:t>La tavola rotonda istituzionale</a:t>
            </a:r>
          </a:p>
          <a:p>
            <a:pPr marL="0" indent="0">
              <a:buNone/>
            </a:pPr>
            <a:endParaRPr lang="it-IT" sz="1800" b="1" dirty="0">
              <a:latin typeface="Seaford" panose="00000500000000000000" pitchFamily="2" charset="0"/>
            </a:endParaRPr>
          </a:p>
          <a:p>
            <a:pPr marL="0" indent="0">
              <a:buNone/>
            </a:pPr>
            <a:endParaRPr lang="it-IT" sz="1800" b="1" dirty="0">
              <a:latin typeface="Seaford" panose="00000500000000000000" pitchFamily="2" charset="0"/>
            </a:endParaRPr>
          </a:p>
          <a:p>
            <a:pPr marL="0" indent="0">
              <a:buNone/>
            </a:pPr>
            <a:endParaRPr lang="it-IT" sz="1800" b="1" dirty="0">
              <a:latin typeface="Seaford" panose="00000500000000000000" pitchFamily="2" charset="0"/>
            </a:endParaRPr>
          </a:p>
        </p:txBody>
      </p:sp>
      <p:sp>
        <p:nvSpPr>
          <p:cNvPr id="8" name="Rectangle 2">
            <a:extLst>
              <a:ext uri="{FF2B5EF4-FFF2-40B4-BE49-F238E27FC236}">
                <a16:creationId xmlns:a16="http://schemas.microsoft.com/office/drawing/2014/main" id="{76FC8AC5-6F4A-63D9-62D9-A6D45EB96A31}"/>
              </a:ext>
            </a:extLst>
          </p:cNvPr>
          <p:cNvSpPr>
            <a:spLocks noChangeArrowheads="1"/>
          </p:cNvSpPr>
          <p:nvPr/>
        </p:nvSpPr>
        <p:spPr bwMode="auto">
          <a:xfrm>
            <a:off x="252573" y="1049556"/>
            <a:ext cx="11686855"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kumimoji="0" lang="it-IT" altLang="it-IT" sz="1600" b="1" i="0" u="none" strike="noStrike" cap="none" normalizeH="0" baseline="0" dirty="0">
                <a:ln>
                  <a:noFill/>
                </a:ln>
                <a:solidFill>
                  <a:schemeClr val="tx1"/>
                </a:solidFill>
                <a:effectLst/>
                <a:latin typeface="Seaford" panose="00000500000000000000" pitchFamily="2" charset="0"/>
              </a:rPr>
              <a:t>Miglioramento della Didattica Scientifica</a:t>
            </a:r>
            <a:br>
              <a:rPr kumimoji="0" lang="it-IT" altLang="it-IT" sz="1600" b="0" i="0" u="none" strike="noStrike" cap="none" normalizeH="0" baseline="0" dirty="0">
                <a:ln>
                  <a:noFill/>
                </a:ln>
                <a:solidFill>
                  <a:schemeClr val="tx1"/>
                </a:solidFill>
                <a:effectLst/>
                <a:latin typeface="Seaford" panose="00000500000000000000" pitchFamily="2" charset="0"/>
              </a:rPr>
            </a:br>
            <a:r>
              <a:rPr kumimoji="0" lang="it-IT" altLang="it-IT" sz="1600" b="0" i="0" u="none" strike="noStrike" cap="none" normalizeH="0" baseline="0" dirty="0">
                <a:ln>
                  <a:noFill/>
                </a:ln>
                <a:solidFill>
                  <a:schemeClr val="tx1"/>
                </a:solidFill>
                <a:effectLst/>
                <a:latin typeface="Seaford" panose="00000500000000000000" pitchFamily="2" charset="0"/>
              </a:rPr>
              <a:t>Negli ultimi anni, sono state attivate iniziative per aggiornare e innovare l’insegnamento della fisica, con focus sulle metodologie didattiche moderne, la fisica del ‘900 e l’attività sperimentale nelle scuole.</a:t>
            </a:r>
          </a:p>
          <a:p>
            <a:pPr marL="285750" indent="-285750" eaLnBrk="0" fontAlgn="base" hangingPunct="0">
              <a:spcBef>
                <a:spcPct val="0"/>
              </a:spcBef>
              <a:spcAft>
                <a:spcPct val="0"/>
              </a:spcAft>
              <a:buFont typeface="Arial" panose="020B0604020202020204" pitchFamily="34" charset="0"/>
              <a:buChar char="•"/>
            </a:pPr>
            <a:endParaRPr kumimoji="0" lang="it-IT" altLang="it-IT" sz="1600" b="0" i="0" u="none" strike="noStrike" cap="none" normalizeH="0" baseline="0" dirty="0">
              <a:ln>
                <a:noFill/>
              </a:ln>
              <a:solidFill>
                <a:schemeClr val="tx1"/>
              </a:solidFill>
              <a:effectLst/>
              <a:latin typeface="Seaford" panose="000005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600" b="1" i="0" u="none" strike="noStrike" cap="none" normalizeH="0" baseline="0" dirty="0">
                <a:ln>
                  <a:noFill/>
                </a:ln>
                <a:solidFill>
                  <a:schemeClr val="tx1"/>
                </a:solidFill>
                <a:effectLst/>
                <a:latin typeface="Seaford" panose="00000500000000000000" pitchFamily="2" charset="0"/>
              </a:rPr>
              <a:t>Collaborazione Ricerca-Scuola</a:t>
            </a:r>
            <a:br>
              <a:rPr kumimoji="0" lang="it-IT" altLang="it-IT" sz="1600" b="0" i="0" u="none" strike="noStrike" cap="none" normalizeH="0" baseline="0" dirty="0">
                <a:ln>
                  <a:noFill/>
                </a:ln>
                <a:solidFill>
                  <a:schemeClr val="tx1"/>
                </a:solidFill>
                <a:effectLst/>
                <a:latin typeface="Seaford" panose="00000500000000000000" pitchFamily="2" charset="0"/>
              </a:rPr>
            </a:br>
            <a:r>
              <a:rPr kumimoji="0" lang="it-IT" altLang="it-IT" sz="1600" b="0" i="0" u="none" strike="noStrike" cap="none" normalizeH="0" baseline="0" dirty="0">
                <a:ln>
                  <a:noFill/>
                </a:ln>
                <a:solidFill>
                  <a:schemeClr val="tx1"/>
                </a:solidFill>
                <a:effectLst/>
                <a:latin typeface="Seaford" panose="00000500000000000000" pitchFamily="2" charset="0"/>
              </a:rPr>
              <a:t>Le università e i centri di ricerca stanno rafforzando la collaborazione con le scuole, creando proposte didattiche innovative e integrando la ricerca scientifica nelle attività educative.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it-IT" altLang="it-IT" sz="1600" b="0" i="0" u="none" strike="noStrike" cap="none" normalizeH="0" baseline="0" dirty="0">
              <a:ln>
                <a:noFill/>
              </a:ln>
              <a:solidFill>
                <a:schemeClr val="tx1"/>
              </a:solidFill>
              <a:effectLst/>
              <a:latin typeface="Seaford" panose="000005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600" b="1" i="0" u="none" strike="noStrike" cap="none" normalizeH="0" baseline="0" dirty="0">
                <a:ln>
                  <a:noFill/>
                </a:ln>
                <a:solidFill>
                  <a:schemeClr val="tx1"/>
                </a:solidFill>
                <a:effectLst/>
                <a:latin typeface="Seaford" panose="00000500000000000000" pitchFamily="2" charset="0"/>
              </a:rPr>
              <a:t>Promozione della Cultura Scientifica</a:t>
            </a:r>
            <a:br>
              <a:rPr kumimoji="0" lang="it-IT" altLang="it-IT" sz="1600" b="0" i="0" u="none" strike="noStrike" cap="none" normalizeH="0" baseline="0" dirty="0">
                <a:ln>
                  <a:noFill/>
                </a:ln>
                <a:solidFill>
                  <a:schemeClr val="tx1"/>
                </a:solidFill>
                <a:effectLst/>
                <a:latin typeface="Seaford" panose="00000500000000000000" pitchFamily="2" charset="0"/>
              </a:rPr>
            </a:br>
            <a:r>
              <a:rPr kumimoji="0" lang="it-IT" altLang="it-IT" sz="1600" b="0" i="0" u="none" strike="noStrike" cap="none" normalizeH="0" baseline="0" dirty="0">
                <a:ln>
                  <a:noFill/>
                </a:ln>
                <a:solidFill>
                  <a:schemeClr val="tx1"/>
                </a:solidFill>
                <a:effectLst/>
                <a:latin typeface="Seaford" panose="00000500000000000000" pitchFamily="2" charset="0"/>
              </a:rPr>
              <a:t>La cultura scientifica è sempre più riconosciuta come essenziale per la cittadinanza, e vengono promosse iniziative per migliorare la </a:t>
            </a:r>
            <a:r>
              <a:rPr kumimoji="0" lang="it-IT" altLang="it-IT" sz="1600" b="0" i="0" u="none" strike="noStrike" cap="none" normalizeH="0" baseline="0" dirty="0" err="1">
                <a:ln>
                  <a:noFill/>
                </a:ln>
                <a:solidFill>
                  <a:schemeClr val="tx1"/>
                </a:solidFill>
                <a:effectLst/>
                <a:latin typeface="Seaford" panose="00000500000000000000" pitchFamily="2" charset="0"/>
              </a:rPr>
              <a:t>scientific</a:t>
            </a:r>
            <a:r>
              <a:rPr kumimoji="0" lang="it-IT" altLang="it-IT" sz="1600" b="0" i="0" u="none" strike="noStrike" cap="none" normalizeH="0" baseline="0" dirty="0">
                <a:ln>
                  <a:noFill/>
                </a:ln>
                <a:solidFill>
                  <a:schemeClr val="tx1"/>
                </a:solidFill>
                <a:effectLst/>
                <a:latin typeface="Seaford" panose="00000500000000000000" pitchFamily="2" charset="0"/>
              </a:rPr>
              <a:t> </a:t>
            </a:r>
            <a:r>
              <a:rPr kumimoji="0" lang="it-IT" altLang="it-IT" sz="1600" b="0" i="0" u="none" strike="noStrike" cap="none" normalizeH="0" baseline="0" dirty="0" err="1">
                <a:ln>
                  <a:noFill/>
                </a:ln>
                <a:solidFill>
                  <a:schemeClr val="tx1"/>
                </a:solidFill>
                <a:effectLst/>
                <a:latin typeface="Seaford" panose="00000500000000000000" pitchFamily="2" charset="0"/>
              </a:rPr>
              <a:t>literacy</a:t>
            </a:r>
            <a:r>
              <a:rPr kumimoji="0" lang="it-IT" altLang="it-IT" sz="1600" b="0" i="0" u="none" strike="noStrike" cap="none" normalizeH="0" baseline="0" dirty="0">
                <a:ln>
                  <a:noFill/>
                </a:ln>
                <a:solidFill>
                  <a:schemeClr val="tx1"/>
                </a:solidFill>
                <a:effectLst/>
                <a:latin typeface="Seaford" panose="00000500000000000000" pitchFamily="2" charset="0"/>
              </a:rPr>
              <a:t> attraverso progetti educativi e divulgativi.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it-IT" altLang="it-IT" sz="1600" b="0" i="0" u="none" strike="noStrike" cap="none" normalizeH="0" baseline="0" dirty="0">
              <a:ln>
                <a:noFill/>
              </a:ln>
              <a:solidFill>
                <a:schemeClr val="tx1"/>
              </a:solidFill>
              <a:effectLst/>
              <a:latin typeface="Seaford" panose="000005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600" b="1" i="0" u="none" strike="noStrike" cap="none" normalizeH="0" baseline="0" dirty="0">
                <a:ln>
                  <a:noFill/>
                </a:ln>
                <a:solidFill>
                  <a:schemeClr val="tx1"/>
                </a:solidFill>
                <a:effectLst/>
                <a:latin typeface="Seaford" panose="00000500000000000000" pitchFamily="2" charset="0"/>
              </a:rPr>
              <a:t>Public Engagement e Iniziative Educative</a:t>
            </a:r>
            <a:br>
              <a:rPr kumimoji="0" lang="it-IT" altLang="it-IT" sz="1600" b="0" i="0" u="none" strike="noStrike" cap="none" normalizeH="0" baseline="0" dirty="0">
                <a:ln>
                  <a:noFill/>
                </a:ln>
                <a:solidFill>
                  <a:schemeClr val="tx1"/>
                </a:solidFill>
                <a:effectLst/>
                <a:latin typeface="Seaford" panose="00000500000000000000" pitchFamily="2" charset="0"/>
              </a:rPr>
            </a:br>
            <a:r>
              <a:rPr kumimoji="0" lang="it-IT" altLang="it-IT" sz="1600" b="0" i="0" u="none" strike="noStrike" cap="none" normalizeH="0" baseline="0" dirty="0">
                <a:ln>
                  <a:noFill/>
                </a:ln>
                <a:solidFill>
                  <a:schemeClr val="tx1"/>
                </a:solidFill>
                <a:effectLst/>
                <a:latin typeface="Seaford" panose="00000500000000000000" pitchFamily="2" charset="0"/>
              </a:rPr>
              <a:t>Enti come INAF e INFN si concentrano sulla diffusione della cultura scientifica, coinvolgendo docenti, studenti e cittadini in attività di sensibilizzazione, laboratori, seminari e progetti interattivi.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it-IT" altLang="it-IT" sz="1600" b="0" i="0" u="none" strike="noStrike" cap="none" normalizeH="0" baseline="0" dirty="0">
              <a:ln>
                <a:noFill/>
              </a:ln>
              <a:solidFill>
                <a:schemeClr val="tx1"/>
              </a:solidFill>
              <a:effectLst/>
              <a:latin typeface="Seaford" panose="000005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600" b="1" i="0" u="none" strike="noStrike" cap="none" normalizeH="0" baseline="0" dirty="0">
                <a:ln>
                  <a:noFill/>
                </a:ln>
                <a:solidFill>
                  <a:schemeClr val="tx1"/>
                </a:solidFill>
                <a:effectLst/>
                <a:latin typeface="Seaford" panose="00000500000000000000" pitchFamily="2" charset="0"/>
              </a:rPr>
              <a:t>Formazione dei Docenti e Innovazione Didattica</a:t>
            </a:r>
            <a:br>
              <a:rPr kumimoji="0" lang="it-IT" altLang="it-IT" sz="1600" b="0" i="0" u="none" strike="noStrike" cap="none" normalizeH="0" baseline="0" dirty="0">
                <a:ln>
                  <a:noFill/>
                </a:ln>
                <a:solidFill>
                  <a:schemeClr val="tx1"/>
                </a:solidFill>
                <a:effectLst/>
                <a:latin typeface="Seaford" panose="00000500000000000000" pitchFamily="2" charset="0"/>
              </a:rPr>
            </a:br>
            <a:r>
              <a:rPr kumimoji="0" lang="it-IT" altLang="it-IT" sz="1600" b="0" i="0" u="none" strike="noStrike" cap="none" normalizeH="0" baseline="0" dirty="0">
                <a:ln>
                  <a:noFill/>
                </a:ln>
                <a:solidFill>
                  <a:schemeClr val="tx1"/>
                </a:solidFill>
                <a:effectLst/>
                <a:latin typeface="Seaford" panose="00000500000000000000" pitchFamily="2" charset="0"/>
              </a:rPr>
              <a:t>Le istituzioni accademiche e i centri di ricerca sono impegnati a formare i docenti e a sviluppare piattaforme e risorse per aggiornare il loro approccio all’insegnamento della scienza.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it-IT" altLang="it-IT" sz="1600" b="0" i="0" u="none" strike="noStrike" cap="none" normalizeH="0" baseline="0" dirty="0">
              <a:ln>
                <a:noFill/>
              </a:ln>
              <a:solidFill>
                <a:schemeClr val="tx1"/>
              </a:solidFill>
              <a:effectLst/>
              <a:latin typeface="Seaford" panose="000005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600" b="1" i="0" u="none" strike="noStrike" cap="none" normalizeH="0" baseline="0" dirty="0">
                <a:ln>
                  <a:noFill/>
                </a:ln>
                <a:solidFill>
                  <a:schemeClr val="tx1"/>
                </a:solidFill>
                <a:effectLst/>
                <a:latin typeface="Seaford" panose="00000500000000000000" pitchFamily="2" charset="0"/>
              </a:rPr>
              <a:t>Coordinamento e Sostenibilità delle Attività</a:t>
            </a:r>
            <a:br>
              <a:rPr kumimoji="0" lang="it-IT" altLang="it-IT" sz="1600" b="0" i="0" u="none" strike="noStrike" cap="none" normalizeH="0" baseline="0" dirty="0">
                <a:ln>
                  <a:noFill/>
                </a:ln>
                <a:solidFill>
                  <a:schemeClr val="tx1"/>
                </a:solidFill>
                <a:effectLst/>
                <a:latin typeface="Seaford" panose="00000500000000000000" pitchFamily="2" charset="0"/>
              </a:rPr>
            </a:br>
            <a:r>
              <a:rPr kumimoji="0" lang="it-IT" altLang="it-IT" sz="1600" b="0" i="0" u="none" strike="noStrike" cap="none" normalizeH="0" baseline="0" dirty="0">
                <a:ln>
                  <a:noFill/>
                </a:ln>
                <a:solidFill>
                  <a:schemeClr val="tx1"/>
                </a:solidFill>
                <a:effectLst/>
                <a:latin typeface="Seaford" panose="00000500000000000000" pitchFamily="2" charset="0"/>
              </a:rPr>
              <a:t>È essenziale coordinare le attività didattiche e di sensibilizzazione scientifica tra università, ricerca e scuole, per garantire iniziative efficaci e sostenibili nel lungo periodo, creando sinergie tra le diverse realtà.</a:t>
            </a:r>
          </a:p>
        </p:txBody>
      </p:sp>
    </p:spTree>
    <p:extLst>
      <p:ext uri="{BB962C8B-B14F-4D97-AF65-F5344CB8AC3E}">
        <p14:creationId xmlns:p14="http://schemas.microsoft.com/office/powerpoint/2010/main" val="289630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1BAF4D8-3113-5B9D-00FE-1836F87AA8B6}"/>
              </a:ext>
            </a:extLst>
          </p:cNvPr>
          <p:cNvGraphicFramePr/>
          <p:nvPr>
            <p:extLst>
              <p:ext uri="{D42A27DB-BD31-4B8C-83A1-F6EECF244321}">
                <p14:modId xmlns:p14="http://schemas.microsoft.com/office/powerpoint/2010/main" val="45727789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283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CFC4-7CA4-7655-D322-3668AFFBC27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6A27CDE-AE0E-5354-D013-A22910A62DBB}"/>
              </a:ext>
            </a:extLst>
          </p:cNvPr>
          <p:cNvSpPr>
            <a:spLocks noGrp="1"/>
          </p:cNvSpPr>
          <p:nvPr>
            <p:ph type="title"/>
          </p:nvPr>
        </p:nvSpPr>
        <p:spPr>
          <a:xfrm>
            <a:off x="252573" y="-65620"/>
            <a:ext cx="11542160" cy="865353"/>
          </a:xfrm>
        </p:spPr>
        <p:txBody>
          <a:bodyPr>
            <a:normAutofit/>
          </a:bodyPr>
          <a:lstStyle/>
          <a:p>
            <a:r>
              <a:rPr lang="it-IT" sz="2600" b="1" dirty="0">
                <a:latin typeface="Seaford" panose="00000500000000000000" pitchFamily="2" charset="0"/>
              </a:rPr>
              <a:t>Comunicare la fisica nella scuola: sfide, prospettive e sviluppi futuri </a:t>
            </a:r>
          </a:p>
        </p:txBody>
      </p:sp>
      <p:sp>
        <p:nvSpPr>
          <p:cNvPr id="3" name="Segnaposto contenuto 2">
            <a:extLst>
              <a:ext uri="{FF2B5EF4-FFF2-40B4-BE49-F238E27FC236}">
                <a16:creationId xmlns:a16="http://schemas.microsoft.com/office/drawing/2014/main" id="{80107DBC-6919-E3E4-C0CE-E844DCCA9BF9}"/>
              </a:ext>
            </a:extLst>
          </p:cNvPr>
          <p:cNvSpPr>
            <a:spLocks noGrp="1"/>
          </p:cNvSpPr>
          <p:nvPr>
            <p:ph idx="1"/>
          </p:nvPr>
        </p:nvSpPr>
        <p:spPr>
          <a:xfrm>
            <a:off x="252573" y="963349"/>
            <a:ext cx="11018178" cy="4931302"/>
          </a:xfrm>
        </p:spPr>
        <p:txBody>
          <a:bodyPr>
            <a:noAutofit/>
          </a:bodyPr>
          <a:lstStyle/>
          <a:p>
            <a:pPr marL="0" indent="0">
              <a:buNone/>
            </a:pPr>
            <a:r>
              <a:rPr lang="it-IT" sz="1800" b="1" dirty="0">
                <a:latin typeface="Seaford" panose="00000500000000000000" pitchFamily="2" charset="0"/>
              </a:rPr>
              <a:t>Contributi dei partecipanti</a:t>
            </a:r>
          </a:p>
          <a:p>
            <a:pPr marL="0" indent="0">
              <a:buNone/>
            </a:pPr>
            <a:endParaRPr lang="it-IT" sz="1800" dirty="0">
              <a:latin typeface="Seaford" panose="00000500000000000000" pitchFamily="2" charset="0"/>
            </a:endParaRPr>
          </a:p>
          <a:p>
            <a:pPr marL="0" indent="0">
              <a:buNone/>
            </a:pPr>
            <a:r>
              <a:rPr lang="it-IT" sz="1800" dirty="0">
                <a:latin typeface="Seaford" panose="00000500000000000000" pitchFamily="2" charset="0"/>
              </a:rPr>
              <a:t>32 contributi totali da ricercatori/</a:t>
            </a:r>
            <a:r>
              <a:rPr lang="it-IT" sz="1800" dirty="0" err="1">
                <a:latin typeface="Seaford" panose="00000500000000000000" pitchFamily="2" charset="0"/>
              </a:rPr>
              <a:t>trici</a:t>
            </a:r>
            <a:r>
              <a:rPr lang="it-IT" sz="1800" dirty="0">
                <a:latin typeface="Seaford" panose="00000500000000000000" pitchFamily="2" charset="0"/>
              </a:rPr>
              <a:t> italiani di Enti di Ricerca (INFN, INAF), Associazioni scientifiche e consorzi (SIF, AIF, GEO), gruppi di ricerca nazionali (ET Italia)</a:t>
            </a:r>
          </a:p>
          <a:p>
            <a:pPr marL="0" indent="0">
              <a:buNone/>
            </a:pPr>
            <a:endParaRPr lang="it-IT" sz="1800" dirty="0">
              <a:latin typeface="Seaford" panose="00000500000000000000" pitchFamily="2" charset="0"/>
            </a:endParaRPr>
          </a:p>
          <a:p>
            <a:pPr marL="0" indent="0">
              <a:buNone/>
            </a:pPr>
            <a:r>
              <a:rPr lang="it-IT" sz="1800" dirty="0">
                <a:latin typeface="Seaford" panose="00000500000000000000" pitchFamily="2" charset="0"/>
              </a:rPr>
              <a:t>Ogni contributo tematico doveva rispondere a una delle seguenti domande:</a:t>
            </a:r>
          </a:p>
          <a:p>
            <a:r>
              <a:rPr lang="it-IT" sz="1800" dirty="0">
                <a:latin typeface="Seaford" panose="00000500000000000000" pitchFamily="2" charset="0"/>
              </a:rPr>
              <a:t>TEMA 1: Come la comunicazione della ricerca scientifica può contribuire alla diffusione della cultura scientifica nella società?</a:t>
            </a:r>
          </a:p>
          <a:p>
            <a:r>
              <a:rPr lang="it-IT" sz="1800" dirty="0">
                <a:latin typeface="Seaford" panose="00000500000000000000" pitchFamily="2" charset="0"/>
              </a:rPr>
              <a:t> TEMA 2: Come la comunicazione della ricerca scientifica in fisica può contribuire all’educazione scientifica nella scuola? Come può aiutare i docenti nella loro didattica?</a:t>
            </a:r>
          </a:p>
          <a:p>
            <a:r>
              <a:rPr lang="it-IT" sz="1800" dirty="0">
                <a:latin typeface="Seaford" panose="00000500000000000000" pitchFamily="2" charset="0"/>
              </a:rPr>
              <a:t>TEMA 3: Quale fisica moderna nella scuola? </a:t>
            </a:r>
          </a:p>
          <a:p>
            <a:r>
              <a:rPr lang="it-IT" sz="1800" dirty="0">
                <a:latin typeface="Seaford" panose="00000500000000000000" pitchFamily="2" charset="0"/>
              </a:rPr>
              <a:t>TEMA 4: Come la comunicazione della ricerca scientifica in fisica può contribuire all’orientamento degli studenti alla fisica?</a:t>
            </a:r>
          </a:p>
          <a:p>
            <a:r>
              <a:rPr lang="it-IT" sz="1800" dirty="0">
                <a:latin typeface="Seaford" panose="00000500000000000000" pitchFamily="2" charset="0"/>
              </a:rPr>
              <a:t> TEMA 5: Come la ricerca scientifica in fisica può realizzare la collaborazione con gli insegnanti e le scuola per l’innovazione didattica?</a:t>
            </a:r>
          </a:p>
          <a:p>
            <a:r>
              <a:rPr lang="it-IT" sz="1800" dirty="0">
                <a:latin typeface="Seaford" panose="00000500000000000000" pitchFamily="2" charset="0"/>
              </a:rPr>
              <a:t>TEMA 6: Quali attività contribuiscono alla diffusione della cultura scientifica e come? </a:t>
            </a:r>
          </a:p>
        </p:txBody>
      </p:sp>
    </p:spTree>
    <p:extLst>
      <p:ext uri="{BB962C8B-B14F-4D97-AF65-F5344CB8AC3E}">
        <p14:creationId xmlns:p14="http://schemas.microsoft.com/office/powerpoint/2010/main" val="1054801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4E89BE-ED29-F57E-19D1-FB2C65B43718}"/>
              </a:ext>
            </a:extLst>
          </p:cNvPr>
          <p:cNvSpPr>
            <a:spLocks noGrp="1"/>
          </p:cNvSpPr>
          <p:nvPr>
            <p:ph type="title"/>
          </p:nvPr>
        </p:nvSpPr>
        <p:spPr/>
        <p:txBody>
          <a:bodyPr>
            <a:normAutofit/>
          </a:bodyPr>
          <a:lstStyle/>
          <a:p>
            <a:r>
              <a:rPr lang="it-IT" sz="2800" b="1" dirty="0">
                <a:latin typeface="Seaford" panose="00000500000000000000" pitchFamily="2" charset="0"/>
              </a:rPr>
              <a:t>Perché comunicare la scienza nelle scuole: obiettivi e approcci (Tema 1)</a:t>
            </a:r>
          </a:p>
        </p:txBody>
      </p:sp>
      <p:sp>
        <p:nvSpPr>
          <p:cNvPr id="3" name="Segnaposto contenuto 2">
            <a:extLst>
              <a:ext uri="{FF2B5EF4-FFF2-40B4-BE49-F238E27FC236}">
                <a16:creationId xmlns:a16="http://schemas.microsoft.com/office/drawing/2014/main" id="{62A89695-6E73-A66D-2D2B-B5E28034DCD8}"/>
              </a:ext>
            </a:extLst>
          </p:cNvPr>
          <p:cNvSpPr>
            <a:spLocks noGrp="1"/>
          </p:cNvSpPr>
          <p:nvPr>
            <p:ph idx="1"/>
          </p:nvPr>
        </p:nvSpPr>
        <p:spPr/>
        <p:txBody>
          <a:bodyPr>
            <a:normAutofit/>
          </a:bodyPr>
          <a:lstStyle/>
          <a:p>
            <a:r>
              <a:rPr lang="it-IT" sz="2400" dirty="0">
                <a:latin typeface="Seaford" panose="00000500000000000000" pitchFamily="2" charset="0"/>
              </a:rPr>
              <a:t>Promuovere la cultura scientifica e l’alfabetizzazione scientifica.</a:t>
            </a:r>
          </a:p>
          <a:p>
            <a:r>
              <a:rPr lang="it-IT" sz="2400" dirty="0">
                <a:latin typeface="Seaford" panose="00000500000000000000" pitchFamily="2" charset="0"/>
              </a:rPr>
              <a:t>Rendere la fisica accessibile a un pubblico ampio, comprese scuole e pubblico generalista.</a:t>
            </a:r>
          </a:p>
          <a:p>
            <a:r>
              <a:rPr lang="it-IT" sz="2400" dirty="0">
                <a:latin typeface="Seaford" panose="00000500000000000000" pitchFamily="2" charset="0"/>
              </a:rPr>
              <a:t>Sviluppare una comunicazione didattica che rispetti i principi del Model of Educational </a:t>
            </a:r>
            <a:r>
              <a:rPr lang="it-IT" sz="2400" dirty="0" err="1">
                <a:latin typeface="Seaford" panose="00000500000000000000" pitchFamily="2" charset="0"/>
              </a:rPr>
              <a:t>Reconstruction</a:t>
            </a:r>
            <a:r>
              <a:rPr lang="it-IT" sz="2400" dirty="0">
                <a:latin typeface="Seaford" panose="00000500000000000000" pitchFamily="2" charset="0"/>
              </a:rPr>
              <a:t>.</a:t>
            </a:r>
          </a:p>
          <a:p>
            <a:r>
              <a:rPr lang="it-IT" sz="2400" dirty="0">
                <a:latin typeface="Seaford" panose="00000500000000000000" pitchFamily="2" charset="0"/>
              </a:rPr>
              <a:t>Superare la difficoltà di approccio alla fisica con un apprendimento emozionale (</a:t>
            </a:r>
            <a:r>
              <a:rPr lang="it-IT" sz="2400" dirty="0" err="1">
                <a:latin typeface="Seaford" panose="00000500000000000000" pitchFamily="2" charset="0"/>
              </a:rPr>
              <a:t>emotional</a:t>
            </a:r>
            <a:r>
              <a:rPr lang="it-IT" sz="2400" dirty="0">
                <a:latin typeface="Seaford" panose="00000500000000000000" pitchFamily="2" charset="0"/>
              </a:rPr>
              <a:t> learning).</a:t>
            </a:r>
          </a:p>
          <a:p>
            <a:r>
              <a:rPr lang="it-IT" sz="2400" dirty="0">
                <a:latin typeface="Seaford" panose="00000500000000000000" pitchFamily="2" charset="0"/>
              </a:rPr>
              <a:t>Creare iniziative che favoriscano l’interesse personale e la curiosità per la fisica</a:t>
            </a:r>
          </a:p>
        </p:txBody>
      </p:sp>
      <p:sp>
        <p:nvSpPr>
          <p:cNvPr id="7" name="CasellaDiTesto 6">
            <a:extLst>
              <a:ext uri="{FF2B5EF4-FFF2-40B4-BE49-F238E27FC236}">
                <a16:creationId xmlns:a16="http://schemas.microsoft.com/office/drawing/2014/main" id="{4FE1FB9E-D369-B060-6F29-C788FB065EBA}"/>
              </a:ext>
            </a:extLst>
          </p:cNvPr>
          <p:cNvSpPr txBox="1"/>
          <p:nvPr/>
        </p:nvSpPr>
        <p:spPr>
          <a:xfrm>
            <a:off x="6801493" y="6492875"/>
            <a:ext cx="5215846" cy="246221"/>
          </a:xfrm>
          <a:prstGeom prst="rect">
            <a:avLst/>
          </a:prstGeom>
          <a:noFill/>
        </p:spPr>
        <p:txBody>
          <a:bodyPr wrap="square" rtlCol="0">
            <a:spAutoFit/>
          </a:bodyPr>
          <a:lstStyle/>
          <a:p>
            <a:pPr algn="r"/>
            <a:r>
              <a:rPr lang="it-IT" sz="1000" dirty="0"/>
              <a:t>Sintesi a cura di M. Tuveri, M. Carpineti, I de Angelis, M. Leone, A. Postiglione</a:t>
            </a:r>
          </a:p>
        </p:txBody>
      </p:sp>
    </p:spTree>
    <p:extLst>
      <p:ext uri="{BB962C8B-B14F-4D97-AF65-F5344CB8AC3E}">
        <p14:creationId xmlns:p14="http://schemas.microsoft.com/office/powerpoint/2010/main" val="3084184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93BBD3-DA58-A481-7F23-ED3F826FF2CC}"/>
              </a:ext>
            </a:extLst>
          </p:cNvPr>
          <p:cNvSpPr>
            <a:spLocks noGrp="1"/>
          </p:cNvSpPr>
          <p:nvPr>
            <p:ph type="title"/>
          </p:nvPr>
        </p:nvSpPr>
        <p:spPr/>
        <p:txBody>
          <a:bodyPr>
            <a:noAutofit/>
          </a:bodyPr>
          <a:lstStyle/>
          <a:p>
            <a:r>
              <a:rPr lang="it-IT" sz="2800" b="1" dirty="0">
                <a:latin typeface="Seaford" panose="00000500000000000000" pitchFamily="2" charset="0"/>
              </a:rPr>
              <a:t>Come viene comunicata la scienza nelle scuole: Metodologie e Strumenti (Temi 2, 3, 6)? </a:t>
            </a:r>
            <a:br>
              <a:rPr lang="it-IT" sz="2800" b="1" dirty="0">
                <a:latin typeface="Seaford" panose="00000500000000000000" pitchFamily="2" charset="0"/>
              </a:rPr>
            </a:br>
            <a:endParaRPr lang="it-IT" sz="2800" b="1" dirty="0">
              <a:latin typeface="Seaford" panose="00000500000000000000" pitchFamily="2" charset="0"/>
            </a:endParaRPr>
          </a:p>
        </p:txBody>
      </p:sp>
      <p:sp>
        <p:nvSpPr>
          <p:cNvPr id="3" name="Segnaposto contenuto 2">
            <a:extLst>
              <a:ext uri="{FF2B5EF4-FFF2-40B4-BE49-F238E27FC236}">
                <a16:creationId xmlns:a16="http://schemas.microsoft.com/office/drawing/2014/main" id="{8280E036-94CE-8D3C-A3EE-85134AE45395}"/>
              </a:ext>
            </a:extLst>
          </p:cNvPr>
          <p:cNvSpPr>
            <a:spLocks noGrp="1"/>
          </p:cNvSpPr>
          <p:nvPr>
            <p:ph idx="1"/>
          </p:nvPr>
        </p:nvSpPr>
        <p:spPr/>
        <p:txBody>
          <a:bodyPr>
            <a:normAutofit/>
          </a:bodyPr>
          <a:lstStyle/>
          <a:p>
            <a:r>
              <a:rPr lang="it-IT" sz="2400" dirty="0">
                <a:latin typeface="Seaford" panose="00000500000000000000" pitchFamily="2" charset="0"/>
              </a:rPr>
              <a:t>Utilizzare attività immersive che stimolino il piano percettivo degli studenti.</a:t>
            </a:r>
          </a:p>
          <a:p>
            <a:r>
              <a:rPr lang="it-IT" sz="2400" dirty="0">
                <a:latin typeface="Seaford" panose="00000500000000000000" pitchFamily="2" charset="0"/>
              </a:rPr>
              <a:t>Promuovere la conoscenza dei luoghi di ricerca e delle persone coinvolte nella scienza.</a:t>
            </a:r>
          </a:p>
          <a:p>
            <a:r>
              <a:rPr lang="it-IT" sz="2400" dirty="0">
                <a:latin typeface="Seaford" panose="00000500000000000000" pitchFamily="2" charset="0"/>
              </a:rPr>
              <a:t>Impiegare metodologie in uso nel campo della didattica informale per la fisica moderna.</a:t>
            </a:r>
          </a:p>
          <a:p>
            <a:r>
              <a:rPr lang="it-IT" sz="2400" dirty="0">
                <a:latin typeface="Seaford" panose="00000500000000000000" pitchFamily="2" charset="0"/>
              </a:rPr>
              <a:t>Stimolare il cambiamento concettuale attraverso il conflitto cognitivo e l'uso del pensiero visuale.</a:t>
            </a:r>
          </a:p>
          <a:p>
            <a:r>
              <a:rPr lang="it-IT" sz="2400" dirty="0">
                <a:latin typeface="Seaford" panose="00000500000000000000" pitchFamily="2" charset="0"/>
              </a:rPr>
              <a:t>Integrare pratiche ludiche, </a:t>
            </a:r>
            <a:r>
              <a:rPr lang="it-IT" sz="2400" dirty="0" err="1">
                <a:latin typeface="Seaford" panose="00000500000000000000" pitchFamily="2" charset="0"/>
              </a:rPr>
              <a:t>problem</a:t>
            </a:r>
            <a:r>
              <a:rPr lang="it-IT" sz="2400" dirty="0">
                <a:latin typeface="Seaford" panose="00000500000000000000" pitchFamily="2" charset="0"/>
              </a:rPr>
              <a:t>-solving e tecnologie come la realtà virtuale per un apprendimento interattivo.</a:t>
            </a:r>
          </a:p>
        </p:txBody>
      </p:sp>
      <p:sp>
        <p:nvSpPr>
          <p:cNvPr id="6" name="CasellaDiTesto 5">
            <a:extLst>
              <a:ext uri="{FF2B5EF4-FFF2-40B4-BE49-F238E27FC236}">
                <a16:creationId xmlns:a16="http://schemas.microsoft.com/office/drawing/2014/main" id="{0BCB852D-749D-AF77-BE86-71889CC4FEDC}"/>
              </a:ext>
            </a:extLst>
          </p:cNvPr>
          <p:cNvSpPr txBox="1"/>
          <p:nvPr/>
        </p:nvSpPr>
        <p:spPr>
          <a:xfrm>
            <a:off x="6801493" y="6492875"/>
            <a:ext cx="5215846" cy="246221"/>
          </a:xfrm>
          <a:prstGeom prst="rect">
            <a:avLst/>
          </a:prstGeom>
          <a:noFill/>
        </p:spPr>
        <p:txBody>
          <a:bodyPr wrap="square" rtlCol="0">
            <a:spAutoFit/>
          </a:bodyPr>
          <a:lstStyle/>
          <a:p>
            <a:pPr algn="r"/>
            <a:r>
              <a:rPr lang="it-IT" sz="1000" dirty="0"/>
              <a:t>Sintesi a cura di M. Tuveri, M. Carpineti, I de Angelis, M. Leone, A. Postiglione</a:t>
            </a:r>
          </a:p>
        </p:txBody>
      </p:sp>
    </p:spTree>
    <p:extLst>
      <p:ext uri="{BB962C8B-B14F-4D97-AF65-F5344CB8AC3E}">
        <p14:creationId xmlns:p14="http://schemas.microsoft.com/office/powerpoint/2010/main" val="136100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B447EA-7992-71EA-B3D8-6040258231C4}"/>
              </a:ext>
            </a:extLst>
          </p:cNvPr>
          <p:cNvSpPr>
            <a:spLocks noGrp="1"/>
          </p:cNvSpPr>
          <p:nvPr>
            <p:ph type="title"/>
          </p:nvPr>
        </p:nvSpPr>
        <p:spPr/>
        <p:txBody>
          <a:bodyPr>
            <a:normAutofit/>
          </a:bodyPr>
          <a:lstStyle/>
          <a:p>
            <a:r>
              <a:rPr lang="it-IT" sz="2800" b="1" dirty="0">
                <a:latin typeface="Seaford" panose="00000500000000000000" pitchFamily="2" charset="0"/>
              </a:rPr>
              <a:t>Il rapporto tra la comunicazione della ricerca scientifica e la ricerca didattica e storica (temi 2,5)</a:t>
            </a:r>
            <a:br>
              <a:rPr lang="it-IT" sz="2800" dirty="0">
                <a:latin typeface="Seaford" panose="00000500000000000000" pitchFamily="2" charset="0"/>
              </a:rPr>
            </a:br>
            <a:endParaRPr lang="it-IT" sz="2800" dirty="0">
              <a:latin typeface="Seaford" panose="00000500000000000000" pitchFamily="2" charset="0"/>
            </a:endParaRPr>
          </a:p>
        </p:txBody>
      </p:sp>
      <p:sp>
        <p:nvSpPr>
          <p:cNvPr id="3" name="Segnaposto contenuto 2">
            <a:extLst>
              <a:ext uri="{FF2B5EF4-FFF2-40B4-BE49-F238E27FC236}">
                <a16:creationId xmlns:a16="http://schemas.microsoft.com/office/drawing/2014/main" id="{B587DA33-F377-15F5-D2F2-8D073AA623A9}"/>
              </a:ext>
            </a:extLst>
          </p:cNvPr>
          <p:cNvSpPr>
            <a:spLocks noGrp="1"/>
          </p:cNvSpPr>
          <p:nvPr>
            <p:ph idx="1"/>
          </p:nvPr>
        </p:nvSpPr>
        <p:spPr/>
        <p:txBody>
          <a:bodyPr>
            <a:normAutofit/>
          </a:bodyPr>
          <a:lstStyle/>
          <a:p>
            <a:r>
              <a:rPr lang="it-IT" sz="2400" dirty="0">
                <a:latin typeface="Seaford" panose="00000500000000000000" pitchFamily="2" charset="0"/>
              </a:rPr>
              <a:t>La comunicazione scientifica deve essere integrata con la ricerca didattica e storica per tradurre i contenuti in termini educativi.</a:t>
            </a:r>
          </a:p>
          <a:p>
            <a:pPr>
              <a:buFont typeface="Arial" panose="020B0604020202020204" pitchFamily="34" charset="0"/>
              <a:buChar char="•"/>
            </a:pPr>
            <a:r>
              <a:rPr lang="it-IT" sz="2400" dirty="0">
                <a:latin typeface="Seaford" panose="00000500000000000000" pitchFamily="2" charset="0"/>
              </a:rPr>
              <a:t>La co-progettazione tra ricerca fondamentale e ricerca didattica è fondamentale per una didattica efficace.</a:t>
            </a:r>
          </a:p>
          <a:p>
            <a:pPr>
              <a:buFont typeface="Arial" panose="020B0604020202020204" pitchFamily="34" charset="0"/>
              <a:buChar char="•"/>
            </a:pPr>
            <a:r>
              <a:rPr lang="it-IT" sz="2400" dirty="0">
                <a:latin typeface="Seaford" panose="00000500000000000000" pitchFamily="2" charset="0"/>
              </a:rPr>
              <a:t>Creare materiali didattici innovativi che colleghino la fisica del reale alla scuola.</a:t>
            </a:r>
          </a:p>
          <a:p>
            <a:pPr>
              <a:buFont typeface="Arial" panose="020B0604020202020204" pitchFamily="34" charset="0"/>
              <a:buChar char="•"/>
            </a:pPr>
            <a:r>
              <a:rPr lang="it-IT" sz="2400" dirty="0">
                <a:latin typeface="Seaford" panose="00000500000000000000" pitchFamily="2" charset="0"/>
              </a:rPr>
              <a:t>Favorire la partecipazione attiva dei docenti nella creazione e co-creazione dei materiali didattici.</a:t>
            </a:r>
          </a:p>
          <a:p>
            <a:pPr>
              <a:buFont typeface="Arial" panose="020B0604020202020204" pitchFamily="34" charset="0"/>
              <a:buChar char="•"/>
            </a:pPr>
            <a:r>
              <a:rPr lang="it-IT" sz="2400" dirty="0">
                <a:latin typeface="Seaford" panose="00000500000000000000" pitchFamily="2" charset="0"/>
              </a:rPr>
              <a:t>Potenziare il ruolo del PLS (Piano Lauree Scientifiche) per costruire una rete di pratiche didattiche basate sulla ricerca.</a:t>
            </a:r>
          </a:p>
          <a:p>
            <a:endParaRPr lang="it-IT" sz="2400" dirty="0">
              <a:latin typeface="Seaford" panose="00000500000000000000" pitchFamily="2" charset="0"/>
            </a:endParaRPr>
          </a:p>
        </p:txBody>
      </p:sp>
      <p:sp>
        <p:nvSpPr>
          <p:cNvPr id="4" name="CasellaDiTesto 3">
            <a:extLst>
              <a:ext uri="{FF2B5EF4-FFF2-40B4-BE49-F238E27FC236}">
                <a16:creationId xmlns:a16="http://schemas.microsoft.com/office/drawing/2014/main" id="{4A062103-7FE7-4DE3-11FC-67B2E6A59A65}"/>
              </a:ext>
            </a:extLst>
          </p:cNvPr>
          <p:cNvSpPr txBox="1"/>
          <p:nvPr/>
        </p:nvSpPr>
        <p:spPr>
          <a:xfrm>
            <a:off x="6801493" y="6492875"/>
            <a:ext cx="5215846" cy="246221"/>
          </a:xfrm>
          <a:prstGeom prst="rect">
            <a:avLst/>
          </a:prstGeom>
          <a:noFill/>
        </p:spPr>
        <p:txBody>
          <a:bodyPr wrap="square" rtlCol="0">
            <a:spAutoFit/>
          </a:bodyPr>
          <a:lstStyle/>
          <a:p>
            <a:pPr algn="r"/>
            <a:r>
              <a:rPr lang="it-IT" sz="1000" dirty="0"/>
              <a:t>Sintesi a cura di M. Tuveri, M. Carpineti, I de Angelis, M. Leone, A. Postiglione</a:t>
            </a:r>
          </a:p>
        </p:txBody>
      </p:sp>
    </p:spTree>
    <p:extLst>
      <p:ext uri="{BB962C8B-B14F-4D97-AF65-F5344CB8AC3E}">
        <p14:creationId xmlns:p14="http://schemas.microsoft.com/office/powerpoint/2010/main" val="3707361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35A1C-7336-B571-F58B-6F45157B1C55}"/>
              </a:ext>
            </a:extLst>
          </p:cNvPr>
          <p:cNvSpPr>
            <a:spLocks noGrp="1"/>
          </p:cNvSpPr>
          <p:nvPr>
            <p:ph type="title"/>
          </p:nvPr>
        </p:nvSpPr>
        <p:spPr/>
        <p:txBody>
          <a:bodyPr>
            <a:noAutofit/>
          </a:bodyPr>
          <a:lstStyle/>
          <a:p>
            <a:r>
              <a:rPr lang="it-IT" sz="2800" b="1" dirty="0">
                <a:latin typeface="Seaford" panose="00000500000000000000" pitchFamily="2" charset="0"/>
              </a:rPr>
              <a:t>Sfide e prospettive future nella comunicazione della fisica (Tema 4) </a:t>
            </a:r>
            <a:br>
              <a:rPr lang="it-IT" sz="2800" b="1" dirty="0">
                <a:latin typeface="Seaford" panose="00000500000000000000" pitchFamily="2" charset="0"/>
              </a:rPr>
            </a:br>
            <a:endParaRPr lang="it-IT" sz="2800" b="1" dirty="0">
              <a:latin typeface="Seaford" panose="00000500000000000000" pitchFamily="2" charset="0"/>
            </a:endParaRPr>
          </a:p>
        </p:txBody>
      </p:sp>
      <p:sp>
        <p:nvSpPr>
          <p:cNvPr id="3" name="Segnaposto contenuto 2">
            <a:extLst>
              <a:ext uri="{FF2B5EF4-FFF2-40B4-BE49-F238E27FC236}">
                <a16:creationId xmlns:a16="http://schemas.microsoft.com/office/drawing/2014/main" id="{157CD639-BBA2-87BD-B41E-D993718F2C25}"/>
              </a:ext>
            </a:extLst>
          </p:cNvPr>
          <p:cNvSpPr>
            <a:spLocks noGrp="1"/>
          </p:cNvSpPr>
          <p:nvPr>
            <p:ph idx="1"/>
          </p:nvPr>
        </p:nvSpPr>
        <p:spPr/>
        <p:txBody>
          <a:bodyPr>
            <a:normAutofit/>
          </a:bodyPr>
          <a:lstStyle/>
          <a:p>
            <a:r>
              <a:rPr lang="it-IT" sz="2400" dirty="0">
                <a:latin typeface="Seaford" panose="00000500000000000000" pitchFamily="2" charset="0"/>
              </a:rPr>
              <a:t>Favorire la co-progettazione tra ricerca didattica, scuola e comunità educativa.</a:t>
            </a:r>
          </a:p>
          <a:p>
            <a:r>
              <a:rPr lang="it-IT" sz="2400" dirty="0">
                <a:latin typeface="Seaford" panose="00000500000000000000" pitchFamily="2" charset="0"/>
              </a:rPr>
              <a:t>Sostenere la formazione continua dei docenti per sviluppare la loro </a:t>
            </a:r>
            <a:r>
              <a:rPr lang="it-IT" sz="2400" dirty="0" err="1">
                <a:latin typeface="Seaford" panose="00000500000000000000" pitchFamily="2" charset="0"/>
              </a:rPr>
              <a:t>Pedagogical</a:t>
            </a:r>
            <a:r>
              <a:rPr lang="it-IT" sz="2400" dirty="0">
                <a:latin typeface="Seaford" panose="00000500000000000000" pitchFamily="2" charset="0"/>
              </a:rPr>
              <a:t> Content Knowledge (PCK).</a:t>
            </a:r>
          </a:p>
          <a:p>
            <a:r>
              <a:rPr lang="it-IT" sz="2400" dirty="0">
                <a:latin typeface="Seaford" panose="00000500000000000000" pitchFamily="2" charset="0"/>
              </a:rPr>
              <a:t>Promuovere un approccio di didattica integrata, combinando scienza e altre discipline.</a:t>
            </a:r>
          </a:p>
          <a:p>
            <a:r>
              <a:rPr lang="it-IT" sz="2400" dirty="0">
                <a:latin typeface="Seaford" panose="00000500000000000000" pitchFamily="2" charset="0"/>
              </a:rPr>
              <a:t>Passare da una comunicazione “wow” a una più significativa e centrata sugli studenti. L’orientamento studentesco deve essere anche elemento di disturbo.</a:t>
            </a:r>
          </a:p>
          <a:p>
            <a:r>
              <a:rPr lang="it-IT" sz="2400" dirty="0">
                <a:latin typeface="Seaford" panose="00000500000000000000" pitchFamily="2" charset="0"/>
              </a:rPr>
              <a:t>Creare un sistema educativo che prepari gli studenti ad affrontare le complessità della scienza e del mondo reale.</a:t>
            </a:r>
          </a:p>
        </p:txBody>
      </p:sp>
      <p:sp>
        <p:nvSpPr>
          <p:cNvPr id="5" name="CasellaDiTesto 4">
            <a:extLst>
              <a:ext uri="{FF2B5EF4-FFF2-40B4-BE49-F238E27FC236}">
                <a16:creationId xmlns:a16="http://schemas.microsoft.com/office/drawing/2014/main" id="{97FB5340-035D-8B21-ED43-BA30253D5DF6}"/>
              </a:ext>
            </a:extLst>
          </p:cNvPr>
          <p:cNvSpPr txBox="1"/>
          <p:nvPr/>
        </p:nvSpPr>
        <p:spPr>
          <a:xfrm>
            <a:off x="6801493" y="6492875"/>
            <a:ext cx="5215846" cy="246221"/>
          </a:xfrm>
          <a:prstGeom prst="rect">
            <a:avLst/>
          </a:prstGeom>
          <a:noFill/>
        </p:spPr>
        <p:txBody>
          <a:bodyPr wrap="square" rtlCol="0">
            <a:spAutoFit/>
          </a:bodyPr>
          <a:lstStyle/>
          <a:p>
            <a:pPr algn="r"/>
            <a:r>
              <a:rPr lang="it-IT" sz="1000" dirty="0"/>
              <a:t>Sintesi a cura di M. Tuveri, M. Carpineti, I de Angelis, M. Leone, A. Postiglione</a:t>
            </a:r>
          </a:p>
        </p:txBody>
      </p:sp>
    </p:spTree>
    <p:extLst>
      <p:ext uri="{BB962C8B-B14F-4D97-AF65-F5344CB8AC3E}">
        <p14:creationId xmlns:p14="http://schemas.microsoft.com/office/powerpoint/2010/main" val="1974539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950B-BC61-85B0-CA19-A18C9C8173D3}"/>
              </a:ext>
            </a:extLst>
          </p:cNvPr>
          <p:cNvSpPr>
            <a:spLocks noGrp="1"/>
          </p:cNvSpPr>
          <p:nvPr>
            <p:ph type="title"/>
          </p:nvPr>
        </p:nvSpPr>
        <p:spPr/>
        <p:txBody>
          <a:bodyPr/>
          <a:lstStyle/>
          <a:p>
            <a:r>
              <a:rPr lang="en-IT" dirty="0"/>
              <a:t>E6: </a:t>
            </a:r>
            <a:r>
              <a:rPr lang="en-US" sz="5400" dirty="0" err="1">
                <a:latin typeface="Arial" panose="020B0604020202020204" pitchFamily="34" charset="0"/>
                <a:cs typeface="Arial" panose="020B0604020202020204" pitchFamily="34" charset="0"/>
              </a:rPr>
              <a:t>Ricerca</a:t>
            </a:r>
            <a:r>
              <a:rPr lang="en-US" sz="5400" dirty="0">
                <a:latin typeface="Arial" panose="020B0604020202020204" pitchFamily="34" charset="0"/>
                <a:cs typeface="Arial" panose="020B0604020202020204" pitchFamily="34" charset="0"/>
              </a:rPr>
              <a:t> INQUIRY </a:t>
            </a:r>
            <a:r>
              <a:rPr lang="en-US" sz="5400" dirty="0" err="1">
                <a:latin typeface="Arial" panose="020B0604020202020204" pitchFamily="34" charset="0"/>
                <a:cs typeface="Arial" panose="020B0604020202020204" pitchFamily="34" charset="0"/>
              </a:rPr>
              <a:t>su</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percorsi</a:t>
            </a:r>
            <a:r>
              <a:rPr lang="en-US" sz="5400" dirty="0">
                <a:latin typeface="Arial" panose="020B0604020202020204" pitchFamily="34" charset="0"/>
                <a:cs typeface="Arial" panose="020B0604020202020204" pitchFamily="34" charset="0"/>
              </a:rPr>
              <a:t> di </a:t>
            </a:r>
            <a:r>
              <a:rPr lang="en-US" sz="5400" dirty="0" err="1">
                <a:latin typeface="Arial" panose="020B0604020202020204" pitchFamily="34" charset="0"/>
                <a:cs typeface="Arial" panose="020B0604020202020204" pitchFamily="34" charset="0"/>
              </a:rPr>
              <a:t>formazione</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iniziale</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insegnanti</a:t>
            </a:r>
            <a:endParaRPr lang="en-IT" dirty="0"/>
          </a:p>
        </p:txBody>
      </p:sp>
      <p:sp>
        <p:nvSpPr>
          <p:cNvPr id="3" name="Text Placeholder 2">
            <a:extLst>
              <a:ext uri="{FF2B5EF4-FFF2-40B4-BE49-F238E27FC236}">
                <a16:creationId xmlns:a16="http://schemas.microsoft.com/office/drawing/2014/main" id="{4772650D-4D6A-6945-F0E1-DE7772E448ED}"/>
              </a:ext>
            </a:extLst>
          </p:cNvPr>
          <p:cNvSpPr>
            <a:spLocks noGrp="1"/>
          </p:cNvSpPr>
          <p:nvPr>
            <p:ph type="body" idx="1"/>
          </p:nvPr>
        </p:nvSpPr>
        <p:spPr/>
        <p:txBody>
          <a:bodyPr>
            <a:normAutofit fontScale="92500" lnSpcReduction="10000"/>
          </a:bodyPr>
          <a:lstStyle/>
          <a:p>
            <a:pPr>
              <a:lnSpc>
                <a:spcPct val="200000"/>
              </a:lnSpc>
            </a:pPr>
            <a:r>
              <a:rPr lang="en-US" sz="2400" b="1" dirty="0" err="1">
                <a:solidFill>
                  <a:schemeClr val="tx1"/>
                </a:solidFill>
                <a:latin typeface="Abadi" panose="020B0604020104020204" pitchFamily="34" charset="0"/>
              </a:rPr>
              <a:t>Responsabili</a:t>
            </a:r>
            <a:r>
              <a:rPr lang="en-US" b="1" dirty="0">
                <a:solidFill>
                  <a:schemeClr val="tx1"/>
                </a:solidFill>
                <a:latin typeface="Abadi" panose="020B0604020104020204" pitchFamily="34" charset="0"/>
              </a:rPr>
              <a:t>: </a:t>
            </a:r>
          </a:p>
          <a:p>
            <a:pPr>
              <a:lnSpc>
                <a:spcPct val="200000"/>
              </a:lnSpc>
            </a:pPr>
            <a:r>
              <a:rPr lang="en-US" b="1" dirty="0">
                <a:solidFill>
                  <a:schemeClr val="tx1"/>
                </a:solidFill>
                <a:latin typeface="Abadi" panose="020B0604020104020204" pitchFamily="34" charset="0"/>
              </a:rPr>
              <a:t>Emilio Mariotti (</a:t>
            </a:r>
            <a:r>
              <a:rPr lang="en-US" b="1" dirty="0" err="1">
                <a:solidFill>
                  <a:schemeClr val="tx1"/>
                </a:solidFill>
                <a:latin typeface="Abadi" panose="020B0604020104020204" pitchFamily="34" charset="0"/>
              </a:rPr>
              <a:t>UniSi</a:t>
            </a:r>
            <a:r>
              <a:rPr lang="en-US" b="1" dirty="0">
                <a:solidFill>
                  <a:schemeClr val="tx1"/>
                </a:solidFill>
                <a:latin typeface="Abadi" panose="020B0604020104020204" pitchFamily="34" charset="0"/>
              </a:rPr>
              <a:t>), </a:t>
            </a:r>
            <a:r>
              <a:rPr lang="en-US" sz="2400" b="1" dirty="0">
                <a:solidFill>
                  <a:schemeClr val="tx1"/>
                </a:solidFill>
                <a:latin typeface="Abadi" panose="020B0604020104020204" pitchFamily="34" charset="0"/>
              </a:rPr>
              <a:t>Irene </a:t>
            </a:r>
            <a:r>
              <a:rPr lang="en-US" sz="2400" b="1" dirty="0" err="1">
                <a:solidFill>
                  <a:schemeClr val="tx1"/>
                </a:solidFill>
                <a:latin typeface="Abadi" panose="020B0604020104020204" pitchFamily="34" charset="0"/>
              </a:rPr>
              <a:t>Marzoli</a:t>
            </a:r>
            <a:r>
              <a:rPr lang="en-US" sz="2400" b="1" dirty="0">
                <a:solidFill>
                  <a:schemeClr val="tx1"/>
                </a:solidFill>
                <a:latin typeface="Abadi" panose="020B0604020104020204" pitchFamily="34" charset="0"/>
              </a:rPr>
              <a:t> (</a:t>
            </a:r>
            <a:r>
              <a:rPr lang="en-US" sz="2400" b="1" dirty="0" err="1">
                <a:solidFill>
                  <a:schemeClr val="tx1"/>
                </a:solidFill>
                <a:latin typeface="Abadi" panose="020B0604020104020204" pitchFamily="34" charset="0"/>
              </a:rPr>
              <a:t>UniCam</a:t>
            </a:r>
            <a:r>
              <a:rPr lang="en-US" sz="2400" b="1" dirty="0">
                <a:solidFill>
                  <a:schemeClr val="tx1"/>
                </a:solidFill>
                <a:latin typeface="Abadi" panose="020B0604020104020204" pitchFamily="34" charset="0"/>
              </a:rPr>
              <a:t>), Marisa </a:t>
            </a:r>
            <a:r>
              <a:rPr lang="en-US" sz="2400" b="1" dirty="0" err="1">
                <a:solidFill>
                  <a:schemeClr val="tx1"/>
                </a:solidFill>
                <a:latin typeface="Abadi" panose="020B0604020104020204" pitchFamily="34" charset="0"/>
              </a:rPr>
              <a:t>Michelini</a:t>
            </a:r>
            <a:r>
              <a:rPr lang="en-US" sz="2400" b="1" dirty="0">
                <a:solidFill>
                  <a:schemeClr val="tx1"/>
                </a:solidFill>
                <a:latin typeface="Abadi" panose="020B0604020104020204" pitchFamily="34" charset="0"/>
              </a:rPr>
              <a:t>(</a:t>
            </a:r>
            <a:r>
              <a:rPr lang="en-US" sz="2400" b="1" dirty="0" err="1">
                <a:solidFill>
                  <a:schemeClr val="tx1"/>
                </a:solidFill>
                <a:latin typeface="Abadi" panose="020B0604020104020204" pitchFamily="34" charset="0"/>
              </a:rPr>
              <a:t>UniUd</a:t>
            </a:r>
            <a:r>
              <a:rPr lang="en-US" sz="2400" b="1" dirty="0">
                <a:solidFill>
                  <a:schemeClr val="tx1"/>
                </a:solidFill>
                <a:latin typeface="Abadi" panose="020B0604020104020204" pitchFamily="34" charset="0"/>
              </a:rPr>
              <a:t>)</a:t>
            </a:r>
          </a:p>
          <a:p>
            <a:pPr>
              <a:lnSpc>
                <a:spcPct val="80000"/>
              </a:lnSpc>
            </a:pPr>
            <a:endParaRPr lang="en-US" sz="1200" dirty="0">
              <a:solidFill>
                <a:schemeClr val="tx1"/>
              </a:solidFill>
              <a:latin typeface="Arial" charset="0"/>
            </a:endParaRPr>
          </a:p>
          <a:p>
            <a:endParaRPr lang="en-IT" dirty="0"/>
          </a:p>
        </p:txBody>
      </p:sp>
    </p:spTree>
    <p:extLst>
      <p:ext uri="{BB962C8B-B14F-4D97-AF65-F5344CB8AC3E}">
        <p14:creationId xmlns:p14="http://schemas.microsoft.com/office/powerpoint/2010/main" val="2708748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A316A-80F2-C149-5E57-4AFC00FEA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86B95-607C-ED38-6E24-092A167095F2}"/>
              </a:ext>
            </a:extLst>
          </p:cNvPr>
          <p:cNvSpPr>
            <a:spLocks noGrp="1"/>
          </p:cNvSpPr>
          <p:nvPr>
            <p:ph type="title"/>
          </p:nvPr>
        </p:nvSpPr>
        <p:spPr>
          <a:xfrm>
            <a:off x="1884759" y="3752850"/>
            <a:ext cx="2468166" cy="2452687"/>
          </a:xfrm>
        </p:spPr>
        <p:txBody>
          <a:bodyPr anchor="ctr">
            <a:normAutofit/>
          </a:bodyPr>
          <a:lstStyle/>
          <a:p>
            <a:r>
              <a:rPr lang="it-IT" sz="3100">
                <a:latin typeface="Arial" panose="020B0604020202020204" pitchFamily="34" charset="0"/>
                <a:cs typeface="Arial" panose="020B0604020202020204" pitchFamily="34" charset="0"/>
              </a:rPr>
              <a:t>La situazione iniziale</a:t>
            </a:r>
          </a:p>
        </p:txBody>
      </p:sp>
      <p:pic>
        <p:nvPicPr>
          <p:cNvPr id="5" name="Picture 4" descr="Aerial view of roiling sea">
            <a:extLst>
              <a:ext uri="{FF2B5EF4-FFF2-40B4-BE49-F238E27FC236}">
                <a16:creationId xmlns:a16="http://schemas.microsoft.com/office/drawing/2014/main" id="{1DC0388C-C5F0-294A-5B57-FF347CAF2C16}"/>
              </a:ext>
            </a:extLst>
          </p:cNvPr>
          <p:cNvPicPr>
            <a:picLocks noChangeAspect="1"/>
          </p:cNvPicPr>
          <p:nvPr/>
        </p:nvPicPr>
        <p:blipFill>
          <a:blip r:embed="rId3">
            <a:extLst>
              <a:ext uri="{28A0092B-C50C-407E-A947-70E740481C1C}">
                <a14:useLocalDpi xmlns:a14="http://schemas.microsoft.com/office/drawing/2010/main" val="0"/>
              </a:ext>
            </a:extLst>
          </a:blip>
          <a:srcRect t="24386" b="3473"/>
          <a:stretch/>
        </p:blipFill>
        <p:spPr>
          <a:xfrm>
            <a:off x="1524020" y="1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053C5EE-072F-0C78-DDB1-7CAB9A365FD0}"/>
              </a:ext>
            </a:extLst>
          </p:cNvPr>
          <p:cNvSpPr>
            <a:spLocks noGrp="1"/>
          </p:cNvSpPr>
          <p:nvPr>
            <p:ph idx="1"/>
          </p:nvPr>
        </p:nvSpPr>
        <p:spPr>
          <a:xfrm>
            <a:off x="4691986" y="4005065"/>
            <a:ext cx="5614060" cy="2452687"/>
          </a:xfrm>
        </p:spPr>
        <p:txBody>
          <a:bodyPr anchor="ctr">
            <a:normAutofit/>
          </a:bodyPr>
          <a:lstStyle/>
          <a:p>
            <a:r>
              <a:rPr lang="it-IT" sz="1800" dirty="0"/>
              <a:t>PF30 (aprile-giugno 2024), didattica </a:t>
            </a:r>
            <a:r>
              <a:rPr lang="it-IT" sz="1800" i="1" dirty="0"/>
              <a:t>online</a:t>
            </a:r>
            <a:endParaRPr lang="it-IT" sz="1800" dirty="0"/>
          </a:p>
          <a:p>
            <a:r>
              <a:rPr lang="it-IT" sz="1800" dirty="0"/>
              <a:t>PF60 (primo ciclo) + PF30 (luglio-dicembre 2024), didattica ibrida (in presenza e </a:t>
            </a:r>
            <a:r>
              <a:rPr lang="it-IT" sz="1800" i="1" dirty="0"/>
              <a:t>online</a:t>
            </a:r>
            <a:r>
              <a:rPr lang="it-IT" sz="1800" dirty="0"/>
              <a:t>)</a:t>
            </a:r>
          </a:p>
          <a:p>
            <a:r>
              <a:rPr lang="it-IT" sz="1800" dirty="0"/>
              <a:t>PF60 (secondo ciclo): </a:t>
            </a:r>
            <a:r>
              <a:rPr lang="it-IT" sz="1800" dirty="0">
                <a:solidFill>
                  <a:srgbClr val="FF0000"/>
                </a:solidFill>
              </a:rPr>
              <a:t>da marzo a giugno 2025???</a:t>
            </a:r>
          </a:p>
          <a:p>
            <a:r>
              <a:rPr lang="it-IT" sz="1800" dirty="0"/>
              <a:t>Tipicamente 5 ore di didattica per CFU</a:t>
            </a:r>
          </a:p>
          <a:p>
            <a:r>
              <a:rPr lang="it-IT" sz="1800" dirty="0"/>
              <a:t>Didattica disciplinare frammentata fra vari insegnamenti con 5-10 ore a disposizione.</a:t>
            </a:r>
          </a:p>
          <a:p>
            <a:endParaRPr lang="it-IT" sz="1800" dirty="0"/>
          </a:p>
          <a:p>
            <a:endParaRPr lang="it-IT" sz="1600" dirty="0"/>
          </a:p>
        </p:txBody>
      </p:sp>
    </p:spTree>
    <p:extLst>
      <p:ext uri="{BB962C8B-B14F-4D97-AF65-F5344CB8AC3E}">
        <p14:creationId xmlns:p14="http://schemas.microsoft.com/office/powerpoint/2010/main" val="38326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85FB9-A50F-0945-CD75-12EE2BDEB1C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ED81320-0B83-3372-C055-944E66FF8CB9}"/>
              </a:ext>
            </a:extLst>
          </p:cNvPr>
          <p:cNvSpPr>
            <a:spLocks noGrp="1"/>
          </p:cNvSpPr>
          <p:nvPr>
            <p:ph type="title"/>
          </p:nvPr>
        </p:nvSpPr>
        <p:spPr>
          <a:xfrm>
            <a:off x="2209800" y="353680"/>
            <a:ext cx="7772400" cy="1143000"/>
          </a:xfrm>
        </p:spPr>
        <p:txBody>
          <a:bodyPr/>
          <a:lstStyle/>
          <a:p>
            <a:r>
              <a:rPr lang="it-IT" dirty="0">
                <a:latin typeface="Arial" panose="020B0604020202020204" pitchFamily="34" charset="0"/>
                <a:cs typeface="Arial" panose="020B0604020202020204" pitchFamily="34" charset="0"/>
              </a:rPr>
              <a:t>Un’occasione perduta?!?</a:t>
            </a:r>
          </a:p>
        </p:txBody>
      </p:sp>
      <p:sp>
        <p:nvSpPr>
          <p:cNvPr id="12" name="Content Placeholder 11">
            <a:extLst>
              <a:ext uri="{FF2B5EF4-FFF2-40B4-BE49-F238E27FC236}">
                <a16:creationId xmlns:a16="http://schemas.microsoft.com/office/drawing/2014/main" id="{3CAACC54-15A3-507A-2B24-F30DF31B118E}"/>
              </a:ext>
            </a:extLst>
          </p:cNvPr>
          <p:cNvSpPr>
            <a:spLocks noGrp="1"/>
          </p:cNvSpPr>
          <p:nvPr>
            <p:ph sz="half" idx="2"/>
          </p:nvPr>
        </p:nvSpPr>
        <p:spPr>
          <a:xfrm>
            <a:off x="1919536" y="1844824"/>
            <a:ext cx="3810000" cy="4114800"/>
          </a:xfrm>
        </p:spPr>
        <p:txBody>
          <a:bodyPr/>
          <a:lstStyle/>
          <a:p>
            <a:endParaRPr lang="it-IT" dirty="0"/>
          </a:p>
        </p:txBody>
      </p:sp>
      <p:pic>
        <p:nvPicPr>
          <p:cNvPr id="9" name="Graphic 8" descr="Questions with solid fill">
            <a:extLst>
              <a:ext uri="{FF2B5EF4-FFF2-40B4-BE49-F238E27FC236}">
                <a16:creationId xmlns:a16="http://schemas.microsoft.com/office/drawing/2014/main" id="{71539B51-1909-CF6A-6F17-75F8861335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9800" y="2204864"/>
            <a:ext cx="2763108" cy="2763108"/>
          </a:xfrm>
          <a:prstGeom prst="rect">
            <a:avLst/>
          </a:prstGeom>
        </p:spPr>
      </p:pic>
      <p:sp>
        <p:nvSpPr>
          <p:cNvPr id="3" name="Content Placeholder 2">
            <a:extLst>
              <a:ext uri="{FF2B5EF4-FFF2-40B4-BE49-F238E27FC236}">
                <a16:creationId xmlns:a16="http://schemas.microsoft.com/office/drawing/2014/main" id="{EE6B669F-B14D-C1B0-5027-B03FCACC2C66}"/>
              </a:ext>
            </a:extLst>
          </p:cNvPr>
          <p:cNvSpPr>
            <a:spLocks noGrp="1"/>
          </p:cNvSpPr>
          <p:nvPr>
            <p:ph sz="half" idx="1"/>
          </p:nvPr>
        </p:nvSpPr>
        <p:spPr>
          <a:xfrm>
            <a:off x="5172354" y="1762472"/>
            <a:ext cx="4754416" cy="4330824"/>
          </a:xfrm>
        </p:spPr>
        <p:txBody>
          <a:bodyPr anchor="t">
            <a:noAutofit/>
          </a:bodyPr>
          <a:lstStyle/>
          <a:p>
            <a:pPr marL="0" indent="0">
              <a:buNone/>
            </a:pPr>
            <a:r>
              <a:rPr lang="it-IT" sz="2000" dirty="0"/>
              <a:t>La nostra proposta mira a:</a:t>
            </a:r>
          </a:p>
          <a:p>
            <a:r>
              <a:rPr lang="it-IT" sz="2000" dirty="0"/>
              <a:t>Sondare e promuovere la comprensione concettuale degli insegnanti;</a:t>
            </a:r>
          </a:p>
          <a:p>
            <a:r>
              <a:rPr lang="it-IT" sz="2000" dirty="0"/>
              <a:t>Renderli consapevoli delle (proprie) idee spontanee e delle </a:t>
            </a:r>
            <a:r>
              <a:rPr lang="it-IT" sz="2000" i="1" dirty="0" err="1"/>
              <a:t>misconcezioni</a:t>
            </a:r>
            <a:r>
              <a:rPr lang="it-IT" sz="2000" i="1" dirty="0"/>
              <a:t> </a:t>
            </a:r>
            <a:r>
              <a:rPr lang="it-IT" sz="2000" dirty="0"/>
              <a:t>più comuni;</a:t>
            </a:r>
          </a:p>
          <a:p>
            <a:r>
              <a:rPr lang="it-IT" sz="2000" dirty="0"/>
              <a:t>Sviluppare la </a:t>
            </a:r>
            <a:r>
              <a:rPr lang="it-IT" sz="2000" i="1" dirty="0" err="1"/>
              <a:t>pedagogical</a:t>
            </a:r>
            <a:r>
              <a:rPr lang="it-IT" sz="2000" i="1" dirty="0"/>
              <a:t> </a:t>
            </a:r>
            <a:r>
              <a:rPr lang="it-IT" sz="2000" i="1" dirty="0" err="1"/>
              <a:t>content</a:t>
            </a:r>
            <a:r>
              <a:rPr lang="it-IT" sz="2000" i="1" dirty="0"/>
              <a:t> knowledge</a:t>
            </a:r>
            <a:r>
              <a:rPr lang="it-IT" sz="2000" dirty="0"/>
              <a:t>, riflettendo su quali esempi, strategie e interventi didattici attuare per risolvere le problematiche incontrate dagli studenti;</a:t>
            </a:r>
          </a:p>
          <a:p>
            <a:r>
              <a:rPr lang="it-IT" sz="2000" dirty="0"/>
              <a:t>Sperimentare metodi di apprendimento attivo come </a:t>
            </a:r>
            <a:r>
              <a:rPr lang="it-IT" sz="2000" i="1" dirty="0"/>
              <a:t>think-</a:t>
            </a:r>
            <a:r>
              <a:rPr lang="it-IT" sz="2000" i="1" dirty="0" err="1"/>
              <a:t>pair</a:t>
            </a:r>
            <a:r>
              <a:rPr lang="it-IT" sz="2000" i="1" dirty="0"/>
              <a:t>-share</a:t>
            </a:r>
            <a:r>
              <a:rPr lang="it-IT" sz="2000" dirty="0"/>
              <a:t>.</a:t>
            </a:r>
          </a:p>
        </p:txBody>
      </p:sp>
    </p:spTree>
    <p:extLst>
      <p:ext uri="{BB962C8B-B14F-4D97-AF65-F5344CB8AC3E}">
        <p14:creationId xmlns:p14="http://schemas.microsoft.com/office/powerpoint/2010/main" val="472681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42DF-A5E5-63F1-7C09-A6A12FE2474B}"/>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A54807D4-28CE-9F96-AFA3-D382004B548A}"/>
              </a:ext>
            </a:extLst>
          </p:cNvPr>
          <p:cNvSpPr>
            <a:spLocks noGrp="1" noChangeArrowheads="1"/>
          </p:cNvSpPr>
          <p:nvPr>
            <p:ph type="title"/>
          </p:nvPr>
        </p:nvSpPr>
        <p:spPr/>
        <p:txBody>
          <a:bodyPr/>
          <a:lstStyle/>
          <a:p>
            <a:r>
              <a:rPr lang="it-IT" altLang="en-IT" sz="4000" dirty="0" err="1">
                <a:latin typeface="Arial" panose="020B0604020202020204" pitchFamily="34" charset="0"/>
                <a:cs typeface="Arial" panose="020B0604020202020204" pitchFamily="34" charset="0"/>
              </a:rPr>
              <a:t>Pedagogical</a:t>
            </a:r>
            <a:r>
              <a:rPr lang="it-IT" altLang="en-IT" sz="4000" dirty="0">
                <a:latin typeface="Arial" panose="020B0604020202020204" pitchFamily="34" charset="0"/>
                <a:cs typeface="Arial" panose="020B0604020202020204" pitchFamily="34" charset="0"/>
              </a:rPr>
              <a:t> </a:t>
            </a:r>
            <a:r>
              <a:rPr lang="it-IT" altLang="en-IT" sz="4000" dirty="0" err="1">
                <a:latin typeface="Arial" panose="020B0604020202020204" pitchFamily="34" charset="0"/>
                <a:cs typeface="Arial" panose="020B0604020202020204" pitchFamily="34" charset="0"/>
              </a:rPr>
              <a:t>content</a:t>
            </a:r>
            <a:r>
              <a:rPr lang="it-IT" altLang="en-IT" sz="4000" dirty="0">
                <a:latin typeface="Arial" panose="020B0604020202020204" pitchFamily="34" charset="0"/>
                <a:cs typeface="Arial" panose="020B0604020202020204" pitchFamily="34" charset="0"/>
              </a:rPr>
              <a:t> knowledge</a:t>
            </a:r>
          </a:p>
        </p:txBody>
      </p:sp>
      <p:sp>
        <p:nvSpPr>
          <p:cNvPr id="38915" name="Rectangle 3">
            <a:extLst>
              <a:ext uri="{FF2B5EF4-FFF2-40B4-BE49-F238E27FC236}">
                <a16:creationId xmlns:a16="http://schemas.microsoft.com/office/drawing/2014/main" id="{35A6A4B1-59A6-94EE-8C4C-648E9517D66D}"/>
              </a:ext>
            </a:extLst>
          </p:cNvPr>
          <p:cNvSpPr>
            <a:spLocks noGrp="1" noChangeArrowheads="1"/>
          </p:cNvSpPr>
          <p:nvPr>
            <p:ph type="body" idx="4294967295"/>
          </p:nvPr>
        </p:nvSpPr>
        <p:spPr>
          <a:xfrm>
            <a:off x="2376488" y="1783358"/>
            <a:ext cx="7391920" cy="4525962"/>
          </a:xfrm>
        </p:spPr>
        <p:txBody>
          <a:bodyPr>
            <a:normAutofit lnSpcReduction="10000"/>
          </a:bodyPr>
          <a:lstStyle/>
          <a:p>
            <a:pPr>
              <a:lnSpc>
                <a:spcPct val="80000"/>
              </a:lnSpc>
              <a:buFontTx/>
              <a:buNone/>
            </a:pPr>
            <a:r>
              <a:rPr lang="it-IT" altLang="en-IT" sz="2400" dirty="0" err="1">
                <a:latin typeface="Times New Roman" panose="02020603050405020304" pitchFamily="18" charset="0"/>
                <a:cs typeface="Times New Roman" panose="02020603050405020304" pitchFamily="18" charset="0"/>
              </a:rPr>
              <a:t>Pedagogical</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content</a:t>
            </a:r>
            <a:r>
              <a:rPr lang="it-IT" altLang="en-IT" sz="2400" dirty="0">
                <a:latin typeface="Times New Roman" panose="02020603050405020304" pitchFamily="18" charset="0"/>
                <a:cs typeface="Times New Roman" panose="02020603050405020304" pitchFamily="18" charset="0"/>
              </a:rPr>
              <a:t> knowledge </a:t>
            </a:r>
            <a:r>
              <a:rPr lang="it-IT" altLang="en-IT" sz="2400" dirty="0" err="1">
                <a:latin typeface="Times New Roman" panose="02020603050405020304" pitchFamily="18" charset="0"/>
                <a:cs typeface="Times New Roman" panose="02020603050405020304" pitchFamily="18" charset="0"/>
              </a:rPr>
              <a:t>identifies</a:t>
            </a:r>
            <a:r>
              <a:rPr lang="it-IT" altLang="en-IT" sz="2400" dirty="0">
                <a:latin typeface="Times New Roman" panose="02020603050405020304" pitchFamily="18" charset="0"/>
                <a:cs typeface="Times New Roman" panose="02020603050405020304" pitchFamily="18" charset="0"/>
              </a:rPr>
              <a:t> the </a:t>
            </a:r>
            <a:r>
              <a:rPr lang="it-IT" altLang="en-IT" sz="2400" dirty="0" err="1">
                <a:latin typeface="Times New Roman" panose="02020603050405020304" pitchFamily="18" charset="0"/>
                <a:cs typeface="Times New Roman" panose="02020603050405020304" pitchFamily="18" charset="0"/>
              </a:rPr>
              <a:t>distinctive</a:t>
            </a:r>
            <a:endParaRPr lang="it-IT" altLang="en-IT" sz="2400" dirty="0">
              <a:latin typeface="Times New Roman" panose="02020603050405020304" pitchFamily="18" charset="0"/>
              <a:cs typeface="Times New Roman" panose="02020603050405020304" pitchFamily="18" charset="0"/>
            </a:endParaRPr>
          </a:p>
          <a:p>
            <a:pPr>
              <a:lnSpc>
                <a:spcPct val="80000"/>
              </a:lnSpc>
              <a:buFontTx/>
              <a:buNone/>
            </a:pPr>
            <a:r>
              <a:rPr lang="it-IT" altLang="en-IT" sz="2400" dirty="0">
                <a:latin typeface="Times New Roman" panose="02020603050405020304" pitchFamily="18" charset="0"/>
                <a:cs typeface="Times New Roman" panose="02020603050405020304" pitchFamily="18" charset="0"/>
              </a:rPr>
              <a:t>bodies of knowledge for </a:t>
            </a:r>
            <a:r>
              <a:rPr lang="it-IT" altLang="en-IT" sz="2400" dirty="0" err="1">
                <a:latin typeface="Times New Roman" panose="02020603050405020304" pitchFamily="18" charset="0"/>
                <a:cs typeface="Times New Roman" panose="02020603050405020304" pitchFamily="18" charset="0"/>
              </a:rPr>
              <a:t>teaching</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It</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represents</a:t>
            </a:r>
            <a:r>
              <a:rPr lang="it-IT" altLang="en-IT" sz="2400" dirty="0">
                <a:latin typeface="Times New Roman" panose="02020603050405020304" pitchFamily="18" charset="0"/>
                <a:cs typeface="Times New Roman" panose="02020603050405020304" pitchFamily="18" charset="0"/>
              </a:rPr>
              <a:t> the</a:t>
            </a:r>
          </a:p>
          <a:p>
            <a:pPr>
              <a:lnSpc>
                <a:spcPct val="80000"/>
              </a:lnSpc>
              <a:buFontTx/>
              <a:buNone/>
            </a:pPr>
            <a:r>
              <a:rPr lang="it-IT" altLang="en-IT" sz="2400" dirty="0" err="1">
                <a:latin typeface="Times New Roman" panose="02020603050405020304" pitchFamily="18" charset="0"/>
                <a:cs typeface="Times New Roman" panose="02020603050405020304" pitchFamily="18" charset="0"/>
              </a:rPr>
              <a:t>blending</a:t>
            </a:r>
            <a:r>
              <a:rPr lang="it-IT" altLang="en-IT" sz="2400" dirty="0">
                <a:latin typeface="Times New Roman" panose="02020603050405020304" pitchFamily="18" charset="0"/>
                <a:cs typeface="Times New Roman" panose="02020603050405020304" pitchFamily="18" charset="0"/>
              </a:rPr>
              <a:t> of </a:t>
            </a:r>
            <a:r>
              <a:rPr lang="it-IT" altLang="en-IT" sz="2400" dirty="0" err="1">
                <a:latin typeface="Times New Roman" panose="02020603050405020304" pitchFamily="18" charset="0"/>
                <a:cs typeface="Times New Roman" panose="02020603050405020304" pitchFamily="18" charset="0"/>
              </a:rPr>
              <a:t>content</a:t>
            </a:r>
            <a:r>
              <a:rPr lang="it-IT" altLang="en-IT" sz="2400" dirty="0">
                <a:latin typeface="Times New Roman" panose="02020603050405020304" pitchFamily="18" charset="0"/>
                <a:cs typeface="Times New Roman" panose="02020603050405020304" pitchFamily="18" charset="0"/>
              </a:rPr>
              <a:t> and </a:t>
            </a:r>
            <a:r>
              <a:rPr lang="it-IT" altLang="en-IT" sz="2400" dirty="0" err="1">
                <a:latin typeface="Times New Roman" panose="02020603050405020304" pitchFamily="18" charset="0"/>
                <a:cs typeface="Times New Roman" panose="02020603050405020304" pitchFamily="18" charset="0"/>
              </a:rPr>
              <a:t>pedagogy</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into</a:t>
            </a:r>
            <a:r>
              <a:rPr lang="it-IT" altLang="en-IT" sz="2400" dirty="0">
                <a:latin typeface="Times New Roman" panose="02020603050405020304" pitchFamily="18" charset="0"/>
                <a:cs typeface="Times New Roman" panose="02020603050405020304" pitchFamily="18" charset="0"/>
              </a:rPr>
              <a:t> an </a:t>
            </a:r>
            <a:r>
              <a:rPr lang="it-IT" altLang="en-IT" sz="2400" dirty="0" err="1">
                <a:latin typeface="Times New Roman" panose="02020603050405020304" pitchFamily="18" charset="0"/>
                <a:cs typeface="Times New Roman" panose="02020603050405020304" pitchFamily="18" charset="0"/>
              </a:rPr>
              <a:t>understanding</a:t>
            </a:r>
            <a:endParaRPr lang="it-IT" altLang="en-IT" sz="2400" dirty="0">
              <a:latin typeface="Times New Roman" panose="02020603050405020304" pitchFamily="18" charset="0"/>
              <a:cs typeface="Times New Roman" panose="02020603050405020304" pitchFamily="18" charset="0"/>
            </a:endParaRPr>
          </a:p>
          <a:p>
            <a:pPr>
              <a:lnSpc>
                <a:spcPct val="80000"/>
              </a:lnSpc>
              <a:buFontTx/>
              <a:buNone/>
            </a:pPr>
            <a:r>
              <a:rPr lang="it-IT" altLang="en-IT" sz="2400" dirty="0">
                <a:latin typeface="Times New Roman" panose="02020603050405020304" pitchFamily="18" charset="0"/>
                <a:cs typeface="Times New Roman" panose="02020603050405020304" pitchFamily="18" charset="0"/>
              </a:rPr>
              <a:t>of </a:t>
            </a:r>
            <a:r>
              <a:rPr lang="it-IT" altLang="en-IT" sz="2400" dirty="0" err="1">
                <a:latin typeface="Times New Roman" panose="02020603050405020304" pitchFamily="18" charset="0"/>
                <a:cs typeface="Times New Roman" panose="02020603050405020304" pitchFamily="18" charset="0"/>
              </a:rPr>
              <a:t>how</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particular</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topics</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problems</a:t>
            </a:r>
            <a:r>
              <a:rPr lang="it-IT" altLang="en-IT" sz="2400" dirty="0">
                <a:latin typeface="Times New Roman" panose="02020603050405020304" pitchFamily="18" charset="0"/>
                <a:cs typeface="Times New Roman" panose="02020603050405020304" pitchFamily="18" charset="0"/>
              </a:rPr>
              <a:t> or </a:t>
            </a:r>
            <a:r>
              <a:rPr lang="it-IT" altLang="en-IT" sz="2400" dirty="0" err="1">
                <a:latin typeface="Times New Roman" panose="02020603050405020304" pitchFamily="18" charset="0"/>
                <a:cs typeface="Times New Roman" panose="02020603050405020304" pitchFamily="18" charset="0"/>
              </a:rPr>
              <a:t>issues</a:t>
            </a:r>
            <a:r>
              <a:rPr lang="it-IT" altLang="en-IT" sz="2400" dirty="0">
                <a:latin typeface="Times New Roman" panose="02020603050405020304" pitchFamily="18" charset="0"/>
                <a:cs typeface="Times New Roman" panose="02020603050405020304" pitchFamily="18" charset="0"/>
              </a:rPr>
              <a:t> are</a:t>
            </a:r>
          </a:p>
          <a:p>
            <a:pPr>
              <a:lnSpc>
                <a:spcPct val="80000"/>
              </a:lnSpc>
              <a:buFontTx/>
              <a:buNone/>
            </a:pPr>
            <a:r>
              <a:rPr lang="it-IT" altLang="en-IT" sz="2400" dirty="0" err="1">
                <a:latin typeface="Times New Roman" panose="02020603050405020304" pitchFamily="18" charset="0"/>
                <a:cs typeface="Times New Roman" panose="02020603050405020304" pitchFamily="18" charset="0"/>
              </a:rPr>
              <a:t>organized</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represented</a:t>
            </a:r>
            <a:r>
              <a:rPr lang="it-IT" altLang="en-IT" sz="2400" dirty="0">
                <a:latin typeface="Times New Roman" panose="02020603050405020304" pitchFamily="18" charset="0"/>
                <a:cs typeface="Times New Roman" panose="02020603050405020304" pitchFamily="18" charset="0"/>
              </a:rPr>
              <a:t>, and </a:t>
            </a:r>
            <a:r>
              <a:rPr lang="it-IT" altLang="en-IT" sz="2400" dirty="0" err="1">
                <a:latin typeface="Times New Roman" panose="02020603050405020304" pitchFamily="18" charset="0"/>
                <a:cs typeface="Times New Roman" panose="02020603050405020304" pitchFamily="18" charset="0"/>
              </a:rPr>
              <a:t>adapted</a:t>
            </a:r>
            <a:r>
              <a:rPr lang="it-IT" altLang="en-IT" sz="2400" dirty="0">
                <a:latin typeface="Times New Roman" panose="02020603050405020304" pitchFamily="18" charset="0"/>
                <a:cs typeface="Times New Roman" panose="02020603050405020304" pitchFamily="18" charset="0"/>
              </a:rPr>
              <a:t> to the diverse</a:t>
            </a:r>
          </a:p>
          <a:p>
            <a:pPr>
              <a:lnSpc>
                <a:spcPct val="80000"/>
              </a:lnSpc>
              <a:buFontTx/>
              <a:buNone/>
            </a:pPr>
            <a:r>
              <a:rPr lang="it-IT" altLang="en-IT" sz="2400" dirty="0" err="1">
                <a:latin typeface="Times New Roman" panose="02020603050405020304" pitchFamily="18" charset="0"/>
                <a:cs typeface="Times New Roman" panose="02020603050405020304" pitchFamily="18" charset="0"/>
              </a:rPr>
              <a:t>interests</a:t>
            </a:r>
            <a:r>
              <a:rPr lang="it-IT" altLang="en-IT" sz="2400" dirty="0">
                <a:latin typeface="Times New Roman" panose="02020603050405020304" pitchFamily="18" charset="0"/>
                <a:cs typeface="Times New Roman" panose="02020603050405020304" pitchFamily="18" charset="0"/>
              </a:rPr>
              <a:t> and </a:t>
            </a:r>
            <a:r>
              <a:rPr lang="it-IT" altLang="en-IT" sz="2400" dirty="0" err="1">
                <a:latin typeface="Times New Roman" panose="02020603050405020304" pitchFamily="18" charset="0"/>
                <a:cs typeface="Times New Roman" panose="02020603050405020304" pitchFamily="18" charset="0"/>
              </a:rPr>
              <a:t>abilities</a:t>
            </a:r>
            <a:r>
              <a:rPr lang="it-IT" altLang="en-IT" sz="2400" dirty="0">
                <a:latin typeface="Times New Roman" panose="02020603050405020304" pitchFamily="18" charset="0"/>
                <a:cs typeface="Times New Roman" panose="02020603050405020304" pitchFamily="18" charset="0"/>
              </a:rPr>
              <a:t> of </a:t>
            </a:r>
            <a:r>
              <a:rPr lang="it-IT" altLang="en-IT" sz="2400" dirty="0" err="1">
                <a:latin typeface="Times New Roman" panose="02020603050405020304" pitchFamily="18" charset="0"/>
                <a:cs typeface="Times New Roman" panose="02020603050405020304" pitchFamily="18" charset="0"/>
              </a:rPr>
              <a:t>learners</a:t>
            </a:r>
            <a:r>
              <a:rPr lang="it-IT" altLang="en-IT" sz="2400" dirty="0">
                <a:latin typeface="Times New Roman" panose="02020603050405020304" pitchFamily="18" charset="0"/>
                <a:cs typeface="Times New Roman" panose="02020603050405020304" pitchFamily="18" charset="0"/>
              </a:rPr>
              <a:t>, and </a:t>
            </a:r>
            <a:r>
              <a:rPr lang="it-IT" altLang="en-IT" sz="2400" dirty="0" err="1">
                <a:latin typeface="Times New Roman" panose="02020603050405020304" pitchFamily="18" charset="0"/>
                <a:cs typeface="Times New Roman" panose="02020603050405020304" pitchFamily="18" charset="0"/>
              </a:rPr>
              <a:t>presented</a:t>
            </a:r>
            <a:r>
              <a:rPr lang="it-IT" altLang="en-IT" sz="2400" dirty="0">
                <a:latin typeface="Times New Roman" panose="02020603050405020304" pitchFamily="18" charset="0"/>
                <a:cs typeface="Times New Roman" panose="02020603050405020304" pitchFamily="18" charset="0"/>
              </a:rPr>
              <a:t> for</a:t>
            </a:r>
          </a:p>
          <a:p>
            <a:pPr>
              <a:lnSpc>
                <a:spcPct val="80000"/>
              </a:lnSpc>
              <a:buFontTx/>
              <a:buNone/>
            </a:pPr>
            <a:r>
              <a:rPr lang="it-IT" altLang="en-IT" sz="2400" dirty="0" err="1">
                <a:latin typeface="Times New Roman" panose="02020603050405020304" pitchFamily="18" charset="0"/>
                <a:cs typeface="Times New Roman" panose="02020603050405020304" pitchFamily="18" charset="0"/>
              </a:rPr>
              <a:t>instruction</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Pedagogical</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content</a:t>
            </a:r>
            <a:r>
              <a:rPr lang="it-IT" altLang="en-IT" sz="2400" dirty="0">
                <a:latin typeface="Times New Roman" panose="02020603050405020304" pitchFamily="18" charset="0"/>
                <a:cs typeface="Times New Roman" panose="02020603050405020304" pitchFamily="18" charset="0"/>
              </a:rPr>
              <a:t> knowledge </a:t>
            </a:r>
            <a:r>
              <a:rPr lang="it-IT" altLang="en-IT" sz="2400" dirty="0" err="1">
                <a:latin typeface="Times New Roman" panose="02020603050405020304" pitchFamily="18" charset="0"/>
                <a:cs typeface="Times New Roman" panose="02020603050405020304" pitchFamily="18" charset="0"/>
              </a:rPr>
              <a:t>is</a:t>
            </a:r>
            <a:r>
              <a:rPr lang="it-IT" altLang="en-IT" sz="2400" dirty="0">
                <a:latin typeface="Times New Roman" panose="02020603050405020304" pitchFamily="18" charset="0"/>
                <a:cs typeface="Times New Roman" panose="02020603050405020304" pitchFamily="18" charset="0"/>
              </a:rPr>
              <a:t> the</a:t>
            </a:r>
          </a:p>
          <a:p>
            <a:pPr>
              <a:lnSpc>
                <a:spcPct val="80000"/>
              </a:lnSpc>
              <a:buFontTx/>
              <a:buNone/>
            </a:pPr>
            <a:r>
              <a:rPr lang="it-IT" altLang="en-IT" sz="2400" dirty="0" err="1">
                <a:latin typeface="Times New Roman" panose="02020603050405020304" pitchFamily="18" charset="0"/>
                <a:cs typeface="Times New Roman" panose="02020603050405020304" pitchFamily="18" charset="0"/>
              </a:rPr>
              <a:t>category</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most</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likely</a:t>
            </a:r>
            <a:r>
              <a:rPr lang="it-IT" altLang="en-IT" sz="2400" dirty="0">
                <a:latin typeface="Times New Roman" panose="02020603050405020304" pitchFamily="18" charset="0"/>
                <a:cs typeface="Times New Roman" panose="02020603050405020304" pitchFamily="18" charset="0"/>
              </a:rPr>
              <a:t> to </a:t>
            </a:r>
            <a:r>
              <a:rPr lang="it-IT" altLang="en-IT" sz="2400" dirty="0" err="1">
                <a:latin typeface="Times New Roman" panose="02020603050405020304" pitchFamily="18" charset="0"/>
                <a:cs typeface="Times New Roman" panose="02020603050405020304" pitchFamily="18" charset="0"/>
              </a:rPr>
              <a:t>distinguish</a:t>
            </a:r>
            <a:r>
              <a:rPr lang="it-IT" altLang="en-IT" sz="2400" dirty="0">
                <a:latin typeface="Times New Roman" panose="02020603050405020304" pitchFamily="18" charset="0"/>
                <a:cs typeface="Times New Roman" panose="02020603050405020304" pitchFamily="18" charset="0"/>
              </a:rPr>
              <a:t> the </a:t>
            </a:r>
            <a:r>
              <a:rPr lang="it-IT" altLang="en-IT" sz="2400" dirty="0" err="1">
                <a:latin typeface="Times New Roman" panose="02020603050405020304" pitchFamily="18" charset="0"/>
                <a:cs typeface="Times New Roman" panose="02020603050405020304" pitchFamily="18" charset="0"/>
              </a:rPr>
              <a:t>understanding</a:t>
            </a:r>
            <a:r>
              <a:rPr lang="it-IT" altLang="en-IT" sz="2400" dirty="0">
                <a:latin typeface="Times New Roman" panose="02020603050405020304" pitchFamily="18" charset="0"/>
                <a:cs typeface="Times New Roman" panose="02020603050405020304" pitchFamily="18" charset="0"/>
              </a:rPr>
              <a:t> of</a:t>
            </a:r>
          </a:p>
          <a:p>
            <a:pPr>
              <a:lnSpc>
                <a:spcPct val="80000"/>
              </a:lnSpc>
              <a:buFontTx/>
              <a:buNone/>
            </a:pPr>
            <a:r>
              <a:rPr lang="it-IT" altLang="en-IT" sz="2400" dirty="0">
                <a:latin typeface="Times New Roman" panose="02020603050405020304" pitchFamily="18" charset="0"/>
                <a:cs typeface="Times New Roman" panose="02020603050405020304" pitchFamily="18" charset="0"/>
              </a:rPr>
              <a:t>the </a:t>
            </a:r>
            <a:r>
              <a:rPr lang="it-IT" altLang="en-IT" sz="2400" dirty="0" err="1">
                <a:latin typeface="Times New Roman" panose="02020603050405020304" pitchFamily="18" charset="0"/>
                <a:cs typeface="Times New Roman" panose="02020603050405020304" pitchFamily="18" charset="0"/>
              </a:rPr>
              <a:t>content</a:t>
            </a:r>
            <a:r>
              <a:rPr lang="it-IT" altLang="en-IT" sz="2400" dirty="0">
                <a:latin typeface="Times New Roman" panose="02020603050405020304" pitchFamily="18" charset="0"/>
                <a:cs typeface="Times New Roman" panose="02020603050405020304" pitchFamily="18" charset="0"/>
              </a:rPr>
              <a:t> </a:t>
            </a:r>
            <a:r>
              <a:rPr lang="it-IT" altLang="en-IT" sz="2400" dirty="0" err="1">
                <a:latin typeface="Times New Roman" panose="02020603050405020304" pitchFamily="18" charset="0"/>
                <a:cs typeface="Times New Roman" panose="02020603050405020304" pitchFamily="18" charset="0"/>
              </a:rPr>
              <a:t>specialist</a:t>
            </a:r>
            <a:r>
              <a:rPr lang="it-IT" altLang="en-IT" sz="2400" dirty="0">
                <a:latin typeface="Times New Roman" panose="02020603050405020304" pitchFamily="18" charset="0"/>
                <a:cs typeface="Times New Roman" panose="02020603050405020304" pitchFamily="18" charset="0"/>
              </a:rPr>
              <a:t> from </a:t>
            </a:r>
            <a:r>
              <a:rPr lang="it-IT" altLang="en-IT" sz="2400" dirty="0" err="1">
                <a:latin typeface="Times New Roman" panose="02020603050405020304" pitchFamily="18" charset="0"/>
                <a:cs typeface="Times New Roman" panose="02020603050405020304" pitchFamily="18" charset="0"/>
              </a:rPr>
              <a:t>that</a:t>
            </a:r>
            <a:r>
              <a:rPr lang="it-IT" altLang="en-IT" sz="2400" dirty="0">
                <a:latin typeface="Times New Roman" panose="02020603050405020304" pitchFamily="18" charset="0"/>
                <a:cs typeface="Times New Roman" panose="02020603050405020304" pitchFamily="18" charset="0"/>
              </a:rPr>
              <a:t> of the </a:t>
            </a:r>
            <a:r>
              <a:rPr lang="it-IT" altLang="en-IT" sz="2400" dirty="0" err="1">
                <a:latin typeface="Times New Roman" panose="02020603050405020304" pitchFamily="18" charset="0"/>
                <a:cs typeface="Times New Roman" panose="02020603050405020304" pitchFamily="18" charset="0"/>
              </a:rPr>
              <a:t>pedagogue</a:t>
            </a:r>
            <a:r>
              <a:rPr lang="it-IT" altLang="en-IT" sz="2400" dirty="0">
                <a:latin typeface="Times New Roman" panose="02020603050405020304" pitchFamily="18" charset="0"/>
                <a:cs typeface="Times New Roman" panose="02020603050405020304" pitchFamily="18" charset="0"/>
              </a:rPr>
              <a:t>.</a:t>
            </a:r>
          </a:p>
          <a:p>
            <a:pPr>
              <a:lnSpc>
                <a:spcPct val="80000"/>
              </a:lnSpc>
              <a:buFontTx/>
              <a:buNone/>
            </a:pPr>
            <a:endParaRPr lang="it-IT" altLang="en-IT" sz="2400" dirty="0">
              <a:latin typeface="Times New Roman" panose="02020603050405020304" pitchFamily="18" charset="0"/>
              <a:cs typeface="Times New Roman" panose="02020603050405020304" pitchFamily="18" charset="0"/>
            </a:endParaRPr>
          </a:p>
          <a:p>
            <a:pPr algn="r">
              <a:lnSpc>
                <a:spcPct val="80000"/>
              </a:lnSpc>
              <a:buFontTx/>
              <a:buNone/>
            </a:pPr>
            <a:r>
              <a:rPr lang="it-IT" altLang="en-IT" sz="2400" dirty="0">
                <a:latin typeface="Times New Roman" panose="02020603050405020304" pitchFamily="18" charset="0"/>
                <a:cs typeface="Times New Roman" panose="02020603050405020304" pitchFamily="18" charset="0"/>
              </a:rPr>
              <a:t>                                          (Shulman, 1987) </a:t>
            </a:r>
          </a:p>
        </p:txBody>
      </p:sp>
    </p:spTree>
    <p:extLst>
      <p:ext uri="{BB962C8B-B14F-4D97-AF65-F5344CB8AC3E}">
        <p14:creationId xmlns:p14="http://schemas.microsoft.com/office/powerpoint/2010/main" val="1881550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72800-30FC-39FC-3396-7C94E4C80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7B41ED-CD27-D88B-54A9-474A9540E013}"/>
              </a:ext>
            </a:extLst>
          </p:cNvPr>
          <p:cNvSpPr>
            <a:spLocks noGrp="1"/>
          </p:cNvSpPr>
          <p:nvPr>
            <p:ph type="title"/>
          </p:nvPr>
        </p:nvSpPr>
        <p:spPr/>
        <p:txBody>
          <a:bodyPr/>
          <a:lstStyle/>
          <a:p>
            <a:r>
              <a:rPr lang="it-IT" dirty="0">
                <a:latin typeface="Arial" panose="020B0604020202020204" pitchFamily="34" charset="0"/>
                <a:cs typeface="Arial" panose="020B0604020202020204" pitchFamily="34" charset="0"/>
              </a:rPr>
              <a:t>Quali tematiche scegliere?</a:t>
            </a:r>
          </a:p>
        </p:txBody>
      </p:sp>
      <p:sp>
        <p:nvSpPr>
          <p:cNvPr id="3" name="Content Placeholder 2">
            <a:extLst>
              <a:ext uri="{FF2B5EF4-FFF2-40B4-BE49-F238E27FC236}">
                <a16:creationId xmlns:a16="http://schemas.microsoft.com/office/drawing/2014/main" id="{7D5DAF09-3932-393E-35AC-CB4D9B9DA17E}"/>
              </a:ext>
            </a:extLst>
          </p:cNvPr>
          <p:cNvSpPr>
            <a:spLocks noGrp="1"/>
          </p:cNvSpPr>
          <p:nvPr>
            <p:ph idx="1"/>
          </p:nvPr>
        </p:nvSpPr>
        <p:spPr/>
        <p:txBody>
          <a:bodyPr/>
          <a:lstStyle/>
          <a:p>
            <a:r>
              <a:rPr lang="it-IT" dirty="0"/>
              <a:t>Elettromagnetismo</a:t>
            </a:r>
          </a:p>
          <a:p>
            <a:r>
              <a:rPr lang="it-IT" dirty="0"/>
              <a:t>Fenomeni termici</a:t>
            </a:r>
          </a:p>
          <a:p>
            <a:r>
              <a:rPr lang="it-IT" dirty="0"/>
              <a:t>Fluidi</a:t>
            </a:r>
          </a:p>
          <a:p>
            <a:r>
              <a:rPr lang="it-IT" dirty="0"/>
              <a:t>Meccanica</a:t>
            </a:r>
          </a:p>
          <a:p>
            <a:r>
              <a:rPr lang="it-IT" dirty="0"/>
              <a:t>Onde e fenomeni ondulatori</a:t>
            </a:r>
          </a:p>
          <a:p>
            <a:r>
              <a:rPr lang="it-IT" dirty="0"/>
              <a:t>Ottica geometrica</a:t>
            </a:r>
          </a:p>
          <a:p>
            <a:endParaRPr lang="it-IT" dirty="0"/>
          </a:p>
        </p:txBody>
      </p:sp>
    </p:spTree>
    <p:extLst>
      <p:ext uri="{BB962C8B-B14F-4D97-AF65-F5344CB8AC3E}">
        <p14:creationId xmlns:p14="http://schemas.microsoft.com/office/powerpoint/2010/main" val="427323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05D0002-D563-481C-DFD6-FDE68773EC66}"/>
              </a:ext>
            </a:extLst>
          </p:cNvPr>
          <p:cNvGraphicFramePr/>
          <p:nvPr>
            <p:extLst>
              <p:ext uri="{D42A27DB-BD31-4B8C-83A1-F6EECF244321}">
                <p14:modId xmlns:p14="http://schemas.microsoft.com/office/powerpoint/2010/main" val="3036326069"/>
              </p:ext>
            </p:extLst>
          </p:nvPr>
        </p:nvGraphicFramePr>
        <p:xfrm>
          <a:off x="745957" y="240632"/>
          <a:ext cx="10948737" cy="6112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057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4832-07B0-C4B0-7A39-AA88B246F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8094B-E82E-831D-B34B-ECB5CBB9C694}"/>
              </a:ext>
            </a:extLst>
          </p:cNvPr>
          <p:cNvSpPr>
            <a:spLocks noGrp="1"/>
          </p:cNvSpPr>
          <p:nvPr>
            <p:ph type="title"/>
          </p:nvPr>
        </p:nvSpPr>
        <p:spPr>
          <a:xfrm>
            <a:off x="2209800" y="534888"/>
            <a:ext cx="7772400" cy="1143000"/>
          </a:xfrm>
        </p:spPr>
        <p:txBody>
          <a:bodyPr/>
          <a:lstStyle/>
          <a:p>
            <a:r>
              <a:rPr lang="it-IT" dirty="0">
                <a:latin typeface="Arial" panose="020B0604020202020204" pitchFamily="34" charset="0"/>
                <a:cs typeface="Arial" panose="020B0604020202020204" pitchFamily="34" charset="0"/>
              </a:rPr>
              <a:t>La scelta delle tematiche</a:t>
            </a:r>
          </a:p>
        </p:txBody>
      </p:sp>
      <p:sp>
        <p:nvSpPr>
          <p:cNvPr id="3" name="Content Placeholder 2">
            <a:extLst>
              <a:ext uri="{FF2B5EF4-FFF2-40B4-BE49-F238E27FC236}">
                <a16:creationId xmlns:a16="http://schemas.microsoft.com/office/drawing/2014/main" id="{892F3C87-4238-822D-B04B-4CE2CC902EBF}"/>
              </a:ext>
            </a:extLst>
          </p:cNvPr>
          <p:cNvSpPr>
            <a:spLocks noGrp="1"/>
          </p:cNvSpPr>
          <p:nvPr>
            <p:ph sz="half" idx="1"/>
          </p:nvPr>
        </p:nvSpPr>
        <p:spPr>
          <a:xfrm>
            <a:off x="2209800" y="1906488"/>
            <a:ext cx="3810000" cy="4114800"/>
          </a:xfrm>
        </p:spPr>
        <p:txBody>
          <a:bodyPr/>
          <a:lstStyle/>
          <a:p>
            <a:r>
              <a:rPr lang="it-IT" dirty="0">
                <a:solidFill>
                  <a:schemeClr val="bg2">
                    <a:lumMod val="75000"/>
                  </a:schemeClr>
                </a:solidFill>
              </a:rPr>
              <a:t>Elettromagnetismo</a:t>
            </a:r>
          </a:p>
          <a:p>
            <a:r>
              <a:rPr lang="it-IT" b="1" dirty="0"/>
              <a:t>Fenomeni termici</a:t>
            </a:r>
          </a:p>
          <a:p>
            <a:r>
              <a:rPr lang="it-IT" b="1" dirty="0"/>
              <a:t>Fluidi</a:t>
            </a:r>
          </a:p>
          <a:p>
            <a:r>
              <a:rPr lang="it-IT" dirty="0">
                <a:solidFill>
                  <a:schemeClr val="bg2">
                    <a:lumMod val="75000"/>
                  </a:schemeClr>
                </a:solidFill>
              </a:rPr>
              <a:t>Meccanica</a:t>
            </a:r>
          </a:p>
          <a:p>
            <a:r>
              <a:rPr lang="it-IT" dirty="0">
                <a:solidFill>
                  <a:schemeClr val="bg2">
                    <a:lumMod val="75000"/>
                  </a:schemeClr>
                </a:solidFill>
              </a:rPr>
              <a:t>Onde e fenomeni ondulatori</a:t>
            </a:r>
          </a:p>
          <a:p>
            <a:r>
              <a:rPr lang="it-IT" b="1" dirty="0"/>
              <a:t>Ottica geometrica</a:t>
            </a:r>
          </a:p>
          <a:p>
            <a:endParaRPr lang="it-IT" dirty="0"/>
          </a:p>
        </p:txBody>
      </p:sp>
      <p:sp>
        <p:nvSpPr>
          <p:cNvPr id="4" name="Content Placeholder 3">
            <a:extLst>
              <a:ext uri="{FF2B5EF4-FFF2-40B4-BE49-F238E27FC236}">
                <a16:creationId xmlns:a16="http://schemas.microsoft.com/office/drawing/2014/main" id="{3D0E855F-528D-0E8B-3FC7-EA0F8FCCD8F4}"/>
              </a:ext>
            </a:extLst>
          </p:cNvPr>
          <p:cNvSpPr>
            <a:spLocks noGrp="1"/>
          </p:cNvSpPr>
          <p:nvPr>
            <p:ph sz="half" idx="2"/>
          </p:nvPr>
        </p:nvSpPr>
        <p:spPr>
          <a:xfrm>
            <a:off x="6172200" y="1906488"/>
            <a:ext cx="3810000" cy="4114800"/>
          </a:xfrm>
        </p:spPr>
        <p:txBody>
          <a:bodyPr/>
          <a:lstStyle/>
          <a:p>
            <a:pPr marL="0" indent="0">
              <a:buNone/>
            </a:pPr>
            <a:r>
              <a:rPr lang="it-IT" dirty="0"/>
              <a:t>Adatte a tutte le classi di abilitazione della scuola secondaria di primo e secondo grado: </a:t>
            </a:r>
          </a:p>
          <a:p>
            <a:r>
              <a:rPr lang="it-IT" dirty="0"/>
              <a:t>A20 (fisica) </a:t>
            </a:r>
          </a:p>
          <a:p>
            <a:r>
              <a:rPr lang="it-IT" dirty="0"/>
              <a:t>A27 (matematica e fisica) </a:t>
            </a:r>
          </a:p>
          <a:p>
            <a:r>
              <a:rPr lang="it-IT" dirty="0"/>
              <a:t>A28 (matematica e scienze).</a:t>
            </a:r>
          </a:p>
        </p:txBody>
      </p:sp>
    </p:spTree>
    <p:extLst>
      <p:ext uri="{BB962C8B-B14F-4D97-AF65-F5344CB8AC3E}">
        <p14:creationId xmlns:p14="http://schemas.microsoft.com/office/powerpoint/2010/main" val="1546314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17935-5B85-B777-D706-41D4609FF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73ED1-F743-4664-4732-7F50E27EA734}"/>
              </a:ext>
            </a:extLst>
          </p:cNvPr>
          <p:cNvSpPr>
            <a:spLocks noGrp="1"/>
          </p:cNvSpPr>
          <p:nvPr>
            <p:ph type="title"/>
          </p:nvPr>
        </p:nvSpPr>
        <p:spPr>
          <a:xfrm>
            <a:off x="2209800" y="188640"/>
            <a:ext cx="7772400" cy="1319189"/>
          </a:xfrm>
        </p:spPr>
        <p:txBody>
          <a:bodyPr/>
          <a:lstStyle/>
          <a:p>
            <a:r>
              <a:rPr lang="it-IT" dirty="0">
                <a:latin typeface="Arial" panose="020B0604020202020204" pitchFamily="34" charset="0"/>
                <a:cs typeface="Arial" panose="020B0604020202020204" pitchFamily="34" charset="0"/>
              </a:rPr>
              <a:t>La scelta dei quesiti</a:t>
            </a:r>
          </a:p>
        </p:txBody>
      </p:sp>
      <p:sp>
        <p:nvSpPr>
          <p:cNvPr id="3" name="Content Placeholder 2">
            <a:extLst>
              <a:ext uri="{FF2B5EF4-FFF2-40B4-BE49-F238E27FC236}">
                <a16:creationId xmlns:a16="http://schemas.microsoft.com/office/drawing/2014/main" id="{6781E4AC-BCC2-B585-BFE5-B9FB6FF631FC}"/>
              </a:ext>
            </a:extLst>
          </p:cNvPr>
          <p:cNvSpPr>
            <a:spLocks noGrp="1"/>
          </p:cNvSpPr>
          <p:nvPr>
            <p:ph idx="1"/>
          </p:nvPr>
        </p:nvSpPr>
        <p:spPr>
          <a:xfrm>
            <a:off x="2209800" y="1560240"/>
            <a:ext cx="7772400" cy="4749080"/>
          </a:xfrm>
        </p:spPr>
        <p:txBody>
          <a:bodyPr/>
          <a:lstStyle/>
          <a:p>
            <a:pPr marL="0" indent="0">
              <a:buNone/>
            </a:pPr>
            <a:r>
              <a:rPr lang="it-IT" dirty="0"/>
              <a:t>Quesiti tratti dalla letteratura in didattica della fisica, attingendo a strumenti (questionari e </a:t>
            </a:r>
            <a:r>
              <a:rPr lang="it-IT" i="1" dirty="0"/>
              <a:t>concept </a:t>
            </a:r>
            <a:r>
              <a:rPr lang="it-IT" i="1" dirty="0" err="1"/>
              <a:t>inventories</a:t>
            </a:r>
            <a:r>
              <a:rPr lang="it-IT" dirty="0"/>
              <a:t>) validati dalla ricerca. </a:t>
            </a:r>
          </a:p>
          <a:p>
            <a:pPr marL="0" indent="0">
              <a:buNone/>
            </a:pPr>
            <a:r>
              <a:rPr lang="it-IT" kern="100" dirty="0">
                <a:latin typeface="Times New Roman" panose="02020603050405020304" pitchFamily="18" charset="0"/>
                <a:ea typeface="Aptos" panose="020B0004020202020204" pitchFamily="34" charset="0"/>
                <a:cs typeface="Times New Roman" panose="02020603050405020304" pitchFamily="18" charset="0"/>
              </a:rPr>
              <a:t>Evitare quesiti che richiedono calcoli, ma privilegiare quelli concettuali e che forniscono uno spunto di discussione sulle </a:t>
            </a:r>
            <a:r>
              <a:rPr lang="it-IT" kern="100" dirty="0" err="1">
                <a:latin typeface="Times New Roman" panose="02020603050405020304" pitchFamily="18" charset="0"/>
                <a:ea typeface="Aptos" panose="020B0004020202020204" pitchFamily="34" charset="0"/>
                <a:cs typeface="Times New Roman" panose="02020603050405020304" pitchFamily="18" charset="0"/>
              </a:rPr>
              <a:t>misconcezioni</a:t>
            </a:r>
            <a:r>
              <a:rPr lang="it-IT" kern="100" dirty="0">
                <a:latin typeface="Times New Roman" panose="02020603050405020304" pitchFamily="18" charset="0"/>
                <a:ea typeface="Aptos" panose="020B0004020202020204" pitchFamily="34" charset="0"/>
                <a:cs typeface="Times New Roman" panose="02020603050405020304" pitchFamily="18" charset="0"/>
              </a:rPr>
              <a:t> o idee spontanee dei discenti.</a:t>
            </a:r>
            <a:endParaRPr lang="it-IT" dirty="0"/>
          </a:p>
          <a:p>
            <a:r>
              <a:rPr lang="it-IT" dirty="0"/>
              <a:t>LASSO </a:t>
            </a:r>
            <a:r>
              <a:rPr lang="it-IT" dirty="0">
                <a:hlinkClick r:id="rId2"/>
              </a:rPr>
              <a:t>https://lassoeducation.org</a:t>
            </a:r>
            <a:endParaRPr lang="it-IT" dirty="0"/>
          </a:p>
          <a:p>
            <a:r>
              <a:rPr lang="it-IT" dirty="0" err="1"/>
              <a:t>PhysPort</a:t>
            </a:r>
            <a:r>
              <a:rPr lang="it-IT" dirty="0"/>
              <a:t> </a:t>
            </a:r>
            <a:r>
              <a:rPr lang="it-IT" dirty="0">
                <a:hlinkClick r:id="rId3"/>
              </a:rPr>
              <a:t>https://www.physport.org</a:t>
            </a:r>
            <a:endParaRPr lang="it-IT" dirty="0"/>
          </a:p>
          <a:p>
            <a:r>
              <a:rPr lang="it-IT" dirty="0"/>
              <a:t>URDF </a:t>
            </a:r>
            <a:r>
              <a:rPr lang="it-IT" dirty="0">
                <a:hlinkClick r:id="rId4"/>
              </a:rPr>
              <a:t>https://</a:t>
            </a:r>
            <a:r>
              <a:rPr lang="it-IT" dirty="0" err="1">
                <a:hlinkClick r:id="rId4"/>
              </a:rPr>
              <a:t>www.fisica.uniud.it</a:t>
            </a:r>
            <a:r>
              <a:rPr lang="it-IT" dirty="0">
                <a:hlinkClick r:id="rId4"/>
              </a:rPr>
              <a:t>/URDF/</a:t>
            </a:r>
            <a:endParaRPr lang="it-IT" dirty="0"/>
          </a:p>
        </p:txBody>
      </p:sp>
    </p:spTree>
    <p:extLst>
      <p:ext uri="{BB962C8B-B14F-4D97-AF65-F5344CB8AC3E}">
        <p14:creationId xmlns:p14="http://schemas.microsoft.com/office/powerpoint/2010/main" val="308409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49C5C-B7EB-B68A-95A4-17559C6E7DD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0C54E81-ADD2-DBB5-353D-04839BB6D6DC}"/>
              </a:ext>
            </a:extLst>
          </p:cNvPr>
          <p:cNvSpPr>
            <a:spLocks noGrp="1"/>
          </p:cNvSpPr>
          <p:nvPr>
            <p:ph type="title"/>
          </p:nvPr>
        </p:nvSpPr>
        <p:spPr>
          <a:xfrm>
            <a:off x="1981200" y="197768"/>
            <a:ext cx="8229600" cy="1143000"/>
          </a:xfrm>
        </p:spPr>
        <p:txBody>
          <a:bodyPr/>
          <a:lstStyle/>
          <a:p>
            <a:r>
              <a:rPr lang="it-IT" sz="3600" dirty="0">
                <a:latin typeface="Arial" panose="020B0604020202020204" pitchFamily="34" charset="0"/>
                <a:cs typeface="Arial" panose="020B0604020202020204" pitchFamily="34" charset="0"/>
              </a:rPr>
              <a:t>Esempio tratto </a:t>
            </a:r>
            <a:r>
              <a:rPr lang="it-IT" sz="3600">
                <a:latin typeface="Arial" panose="020B0604020202020204" pitchFamily="34" charset="0"/>
                <a:cs typeface="Arial" panose="020B0604020202020204" pitchFamily="34" charset="0"/>
              </a:rPr>
              <a:t>da ROC</a:t>
            </a:r>
            <a:endParaRPr lang="it-IT" sz="3600" dirty="0"/>
          </a:p>
        </p:txBody>
      </p:sp>
      <p:sp>
        <p:nvSpPr>
          <p:cNvPr id="3" name="Segnaposto contenuto 2">
            <a:extLst>
              <a:ext uri="{FF2B5EF4-FFF2-40B4-BE49-F238E27FC236}">
                <a16:creationId xmlns:a16="http://schemas.microsoft.com/office/drawing/2014/main" id="{1E857B35-1647-80D6-2F74-140F795C22E0}"/>
              </a:ext>
            </a:extLst>
          </p:cNvPr>
          <p:cNvSpPr>
            <a:spLocks noGrp="1"/>
          </p:cNvSpPr>
          <p:nvPr>
            <p:ph idx="1"/>
          </p:nvPr>
        </p:nvSpPr>
        <p:spPr>
          <a:xfrm>
            <a:off x="1981200" y="1298180"/>
            <a:ext cx="8363272" cy="1122709"/>
          </a:xfrm>
        </p:spPr>
        <p:txBody>
          <a:bodyPr>
            <a:normAutofit fontScale="92500"/>
          </a:bodyPr>
          <a:lstStyle/>
          <a:p>
            <a:pPr marL="0" indent="0">
              <a:buNone/>
            </a:pPr>
            <a:r>
              <a:rPr lang="en-IT" sz="2000" dirty="0">
                <a:latin typeface="Times New Roman" panose="02020603050405020304" pitchFamily="18" charset="0"/>
                <a:ea typeface="Aptos" panose="020B0004020202020204" pitchFamily="34" charset="0"/>
              </a:rPr>
              <a:t>Un oggetto luminoso è proiettato su uno schermo usando una lente convergente. Che cosa succede all’immagine dell’oggetto quando una parte della lente viene coperta?</a:t>
            </a:r>
            <a:r>
              <a:rPr lang="en-IT" sz="2000" dirty="0"/>
              <a:t> </a:t>
            </a:r>
            <a:r>
              <a:rPr lang="it-IT" sz="2000" dirty="0"/>
              <a:t>                                                                                                                                                           </a:t>
            </a:r>
            <a:endParaRPr lang="it-IT" dirty="0"/>
          </a:p>
          <a:p>
            <a:pPr marL="0" indent="0">
              <a:buNone/>
            </a:pPr>
            <a:r>
              <a:rPr lang="it-IT" sz="3600" baseline="-25000" dirty="0"/>
              <a:t> </a:t>
            </a:r>
          </a:p>
          <a:p>
            <a:pPr marL="0" indent="0">
              <a:buNone/>
            </a:pPr>
            <a:endParaRPr lang="it-IT" sz="3600" baseline="-25000" dirty="0"/>
          </a:p>
        </p:txBody>
      </p:sp>
      <p:pic>
        <p:nvPicPr>
          <p:cNvPr id="8" name="Picture 7" descr="A diagram of a lens&#10;&#10;Description automatically generated">
            <a:extLst>
              <a:ext uri="{FF2B5EF4-FFF2-40B4-BE49-F238E27FC236}">
                <a16:creationId xmlns:a16="http://schemas.microsoft.com/office/drawing/2014/main" id="{C377342E-0657-2C94-5394-F54461ECA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744" y="2492897"/>
            <a:ext cx="4464496" cy="3445567"/>
          </a:xfrm>
          <a:prstGeom prst="rect">
            <a:avLst/>
          </a:prstGeom>
        </p:spPr>
      </p:pic>
      <p:sp>
        <p:nvSpPr>
          <p:cNvPr id="9" name="Rectangle 8">
            <a:extLst>
              <a:ext uri="{FF2B5EF4-FFF2-40B4-BE49-F238E27FC236}">
                <a16:creationId xmlns:a16="http://schemas.microsoft.com/office/drawing/2014/main" id="{11EFCC4A-F76F-B824-E68A-7CDB8D0193F0}"/>
              </a:ext>
            </a:extLst>
          </p:cNvPr>
          <p:cNvSpPr/>
          <p:nvPr/>
        </p:nvSpPr>
        <p:spPr bwMode="auto">
          <a:xfrm>
            <a:off x="3575721" y="2420888"/>
            <a:ext cx="1800201"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latin typeface="Times" pitchFamily="18" charset="0"/>
            </a:endParaRPr>
          </a:p>
        </p:txBody>
      </p:sp>
    </p:spTree>
    <p:extLst>
      <p:ext uri="{BB962C8B-B14F-4D97-AF65-F5344CB8AC3E}">
        <p14:creationId xmlns:p14="http://schemas.microsoft.com/office/powerpoint/2010/main" val="4114862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A83CA-D0FE-C390-9F53-18AC226B25F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319A25B-2090-0CE8-B423-3F58F3051892}"/>
              </a:ext>
            </a:extLst>
          </p:cNvPr>
          <p:cNvSpPr/>
          <p:nvPr/>
        </p:nvSpPr>
        <p:spPr bwMode="auto">
          <a:xfrm>
            <a:off x="3575721" y="2420888"/>
            <a:ext cx="1800201"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latin typeface="Times" pitchFamily="18" charset="0"/>
            </a:endParaRPr>
          </a:p>
        </p:txBody>
      </p:sp>
      <p:pic>
        <p:nvPicPr>
          <p:cNvPr id="2" name="Picture 1" descr="A diagram of a lens&#10;&#10;Description automatically generated">
            <a:extLst>
              <a:ext uri="{FF2B5EF4-FFF2-40B4-BE49-F238E27FC236}">
                <a16:creationId xmlns:a16="http://schemas.microsoft.com/office/drawing/2014/main" id="{6910DEBF-16A4-7BC1-32BE-F067CFED5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155" y="332656"/>
            <a:ext cx="2444750" cy="1877060"/>
          </a:xfrm>
          <a:prstGeom prst="rect">
            <a:avLst/>
          </a:prstGeom>
        </p:spPr>
      </p:pic>
      <p:pic>
        <p:nvPicPr>
          <p:cNvPr id="3" name="Picture 2" descr="Diagram of a diagram of a screen&#10;&#10;Description automatically generated">
            <a:extLst>
              <a:ext uri="{FF2B5EF4-FFF2-40B4-BE49-F238E27FC236}">
                <a16:creationId xmlns:a16="http://schemas.microsoft.com/office/drawing/2014/main" id="{F8C40186-E722-ADC2-5BB5-023874BA7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5" y="333292"/>
            <a:ext cx="2444115" cy="1876425"/>
          </a:xfrm>
          <a:prstGeom prst="rect">
            <a:avLst/>
          </a:prstGeom>
        </p:spPr>
      </p:pic>
      <p:pic>
        <p:nvPicPr>
          <p:cNvPr id="4" name="Picture 3" descr="A diagram of a lens&#10;&#10;Description automatically generated">
            <a:extLst>
              <a:ext uri="{FF2B5EF4-FFF2-40B4-BE49-F238E27FC236}">
                <a16:creationId xmlns:a16="http://schemas.microsoft.com/office/drawing/2014/main" id="{46100820-DC6F-C8A4-C04D-864439DE8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704" y="3429001"/>
            <a:ext cx="2559685" cy="1965325"/>
          </a:xfrm>
          <a:prstGeom prst="rect">
            <a:avLst/>
          </a:prstGeom>
        </p:spPr>
      </p:pic>
      <p:pic>
        <p:nvPicPr>
          <p:cNvPr id="5" name="Picture 4" descr="A diagram of a screen&#10;&#10;Description automatically generated">
            <a:extLst>
              <a:ext uri="{FF2B5EF4-FFF2-40B4-BE49-F238E27FC236}">
                <a16:creationId xmlns:a16="http://schemas.microsoft.com/office/drawing/2014/main" id="{816BF1E4-7A60-0C33-4C30-E86828DD9A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1568" y="3429000"/>
            <a:ext cx="2728808" cy="2094757"/>
          </a:xfrm>
          <a:prstGeom prst="rect">
            <a:avLst/>
          </a:prstGeom>
        </p:spPr>
      </p:pic>
      <p:sp>
        <p:nvSpPr>
          <p:cNvPr id="6" name="TextBox 5">
            <a:extLst>
              <a:ext uri="{FF2B5EF4-FFF2-40B4-BE49-F238E27FC236}">
                <a16:creationId xmlns:a16="http://schemas.microsoft.com/office/drawing/2014/main" id="{5E5143BD-68FD-7DF0-4053-9A86536631E7}"/>
              </a:ext>
            </a:extLst>
          </p:cNvPr>
          <p:cNvSpPr txBox="1"/>
          <p:nvPr/>
        </p:nvSpPr>
        <p:spPr>
          <a:xfrm>
            <a:off x="2279576" y="2420889"/>
            <a:ext cx="3240360" cy="584775"/>
          </a:xfrm>
          <a:prstGeom prst="rect">
            <a:avLst/>
          </a:prstGeom>
          <a:noFill/>
        </p:spPr>
        <p:txBody>
          <a:bodyPr wrap="square" rtlCol="0">
            <a:spAutoFit/>
          </a:bodyPr>
          <a:lstStyle/>
          <a:p>
            <a:r>
              <a:rPr lang="it-IT" sz="1600" dirty="0">
                <a:latin typeface="Arial" panose="020B0604020202020204" pitchFamily="34" charset="0"/>
                <a:cs typeface="Arial" panose="020B0604020202020204" pitchFamily="34" charset="0"/>
              </a:rPr>
              <a:t>La parte inferiore della freccia non può essere proiettata</a:t>
            </a:r>
          </a:p>
        </p:txBody>
      </p:sp>
      <p:sp>
        <p:nvSpPr>
          <p:cNvPr id="7" name="TextBox 6">
            <a:extLst>
              <a:ext uri="{FF2B5EF4-FFF2-40B4-BE49-F238E27FC236}">
                <a16:creationId xmlns:a16="http://schemas.microsoft.com/office/drawing/2014/main" id="{A1582855-8DA7-67E1-3D82-CB1974A9A3DB}"/>
              </a:ext>
            </a:extLst>
          </p:cNvPr>
          <p:cNvSpPr txBox="1"/>
          <p:nvPr/>
        </p:nvSpPr>
        <p:spPr>
          <a:xfrm>
            <a:off x="6240016" y="2348881"/>
            <a:ext cx="3816424" cy="830997"/>
          </a:xfrm>
          <a:prstGeom prst="rect">
            <a:avLst/>
          </a:prstGeom>
          <a:noFill/>
        </p:spPr>
        <p:txBody>
          <a:bodyPr wrap="square" rtlCol="0">
            <a:spAutoFit/>
          </a:bodyPr>
          <a:lstStyle/>
          <a:p>
            <a:pPr algn="l"/>
            <a:r>
              <a:rPr lang="it-IT" sz="1600" dirty="0">
                <a:latin typeface="Arial" panose="020B0604020202020204" pitchFamily="34" charset="0"/>
                <a:cs typeface="Arial" panose="020B0604020202020204" pitchFamily="34" charset="0"/>
              </a:rPr>
              <a:t>Soltanto uno dei raggi della costruzione supera la copertura, perciò non si forma alcuna immagine</a:t>
            </a:r>
          </a:p>
        </p:txBody>
      </p:sp>
      <p:sp>
        <p:nvSpPr>
          <p:cNvPr id="10" name="TextBox 9">
            <a:extLst>
              <a:ext uri="{FF2B5EF4-FFF2-40B4-BE49-F238E27FC236}">
                <a16:creationId xmlns:a16="http://schemas.microsoft.com/office/drawing/2014/main" id="{DAFA390C-1C55-33FD-A876-8F74C26793AB}"/>
              </a:ext>
            </a:extLst>
          </p:cNvPr>
          <p:cNvSpPr txBox="1"/>
          <p:nvPr/>
        </p:nvSpPr>
        <p:spPr>
          <a:xfrm>
            <a:off x="1847528" y="5450876"/>
            <a:ext cx="4248472" cy="642420"/>
          </a:xfrm>
          <a:prstGeom prst="rect">
            <a:avLst/>
          </a:prstGeom>
          <a:noFill/>
        </p:spPr>
        <p:txBody>
          <a:bodyPr wrap="square">
            <a:spAutoFit/>
          </a:bodyPr>
          <a:lstStyle/>
          <a:p>
            <a:pPr>
              <a:lnSpc>
                <a:spcPct val="115000"/>
              </a:lnSpc>
              <a:spcAft>
                <a:spcPts val="800"/>
              </a:spcAft>
            </a:pPr>
            <a:r>
              <a:rPr lang="it-IT" sz="1600" kern="100" dirty="0">
                <a:latin typeface="Arial" panose="020B0604020202020204" pitchFamily="34" charset="0"/>
                <a:ea typeface="Aptos" panose="020B0004020202020204" pitchFamily="34" charset="0"/>
                <a:cs typeface="Times New Roman" panose="02020603050405020304" pitchFamily="18" charset="0"/>
              </a:rPr>
              <a:t>Meno raggi luminosi raggiungono lo schermo, perciò l’immagine è solo più debole</a:t>
            </a:r>
            <a:endParaRPr lang="en-IT" sz="16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34">
            <a:extLst>
              <a:ext uri="{FF2B5EF4-FFF2-40B4-BE49-F238E27FC236}">
                <a16:creationId xmlns:a16="http://schemas.microsoft.com/office/drawing/2014/main" id="{F3407283-A19F-B718-7B91-B7B3045FF493}"/>
              </a:ext>
            </a:extLst>
          </p:cNvPr>
          <p:cNvSpPr txBox="1"/>
          <p:nvPr/>
        </p:nvSpPr>
        <p:spPr>
          <a:xfrm>
            <a:off x="6528048" y="5472778"/>
            <a:ext cx="3528392" cy="40449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it-IT" sz="1600" kern="100">
                <a:latin typeface="Arial" panose="020B0604020202020204" pitchFamily="34" charset="0"/>
                <a:ea typeface="Aptos" panose="020B0004020202020204" pitchFamily="34" charset="0"/>
                <a:cs typeface="Times New Roman" panose="02020603050405020304" pitchFamily="18" charset="0"/>
              </a:rPr>
              <a:t>La parte centrale della freccia non può essere proiettata</a:t>
            </a:r>
            <a:endParaRPr lang="en-IT" sz="16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42543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EB61C-469E-6CE8-B4A5-4FD311720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4F2E6-A55C-DDB0-1972-AA7844F6FCF5}"/>
              </a:ext>
            </a:extLst>
          </p:cNvPr>
          <p:cNvSpPr>
            <a:spLocks noGrp="1"/>
          </p:cNvSpPr>
          <p:nvPr>
            <p:ph type="title"/>
          </p:nvPr>
        </p:nvSpPr>
        <p:spPr>
          <a:xfrm>
            <a:off x="2209800" y="188640"/>
            <a:ext cx="7772400" cy="1143000"/>
          </a:xfrm>
        </p:spPr>
        <p:txBody>
          <a:bodyPr/>
          <a:lstStyle/>
          <a:p>
            <a:r>
              <a:rPr lang="it-IT" sz="3600" dirty="0">
                <a:latin typeface="Arial" panose="020B0604020202020204" pitchFamily="34" charset="0"/>
                <a:cs typeface="Arial" panose="020B0604020202020204" pitchFamily="34" charset="0"/>
              </a:rPr>
              <a:t>La proposta di protocollo</a:t>
            </a:r>
          </a:p>
        </p:txBody>
      </p:sp>
      <p:sp>
        <p:nvSpPr>
          <p:cNvPr id="3" name="Content Placeholder 2">
            <a:extLst>
              <a:ext uri="{FF2B5EF4-FFF2-40B4-BE49-F238E27FC236}">
                <a16:creationId xmlns:a16="http://schemas.microsoft.com/office/drawing/2014/main" id="{327B61B7-33ED-B5B8-AE75-76CF921BD5FB}"/>
              </a:ext>
            </a:extLst>
          </p:cNvPr>
          <p:cNvSpPr>
            <a:spLocks noGrp="1"/>
          </p:cNvSpPr>
          <p:nvPr>
            <p:ph idx="1"/>
          </p:nvPr>
        </p:nvSpPr>
        <p:spPr>
          <a:xfrm>
            <a:off x="2209800" y="1484784"/>
            <a:ext cx="7772400" cy="4114800"/>
          </a:xfrm>
        </p:spPr>
        <p:txBody>
          <a:bodyPr>
            <a:normAutofit lnSpcReduction="10000"/>
          </a:bodyPr>
          <a:lstStyle/>
          <a:p>
            <a:r>
              <a:rPr lang="it-IT" baseline="30000" dirty="0">
                <a:solidFill>
                  <a:srgbClr val="FF0000"/>
                </a:solidFill>
              </a:rPr>
              <a:t>(</a:t>
            </a:r>
            <a:r>
              <a:rPr lang="it-IT" dirty="0">
                <a:solidFill>
                  <a:srgbClr val="FF0000"/>
                </a:solidFill>
              </a:rPr>
              <a:t>*</a:t>
            </a:r>
            <a:r>
              <a:rPr lang="it-IT" baseline="30000" dirty="0">
                <a:solidFill>
                  <a:srgbClr val="FF0000"/>
                </a:solidFill>
              </a:rPr>
              <a:t>)</a:t>
            </a:r>
            <a:r>
              <a:rPr lang="it-IT" baseline="30000" dirty="0"/>
              <a:t> </a:t>
            </a:r>
            <a:r>
              <a:rPr lang="it-IT" dirty="0"/>
              <a:t>Somministrazione questionario (anonimo), a lezione o come compito a casa (1.5 - 2 ore);</a:t>
            </a:r>
          </a:p>
          <a:p>
            <a:r>
              <a:rPr lang="it-IT" dirty="0"/>
              <a:t>Discussione a gruppi e restituzione in plenaria  (1.5 - 2 ore);</a:t>
            </a:r>
          </a:p>
          <a:p>
            <a:r>
              <a:rPr lang="it-IT" dirty="0"/>
              <a:t>Identificazione dei referenti concettuali e classificazione di domande e risposte (1 ora);</a:t>
            </a:r>
          </a:p>
          <a:p>
            <a:r>
              <a:rPr lang="it-IT" baseline="30000" dirty="0">
                <a:solidFill>
                  <a:srgbClr val="FF0000"/>
                </a:solidFill>
                <a:ea typeface="Calibri" panose="020F0502020204030204" pitchFamily="34" charset="0"/>
                <a:cs typeface="Times New Roman" panose="02020603050405020304" pitchFamily="18" charset="0"/>
              </a:rPr>
              <a:t>(</a:t>
            </a:r>
            <a:r>
              <a:rPr lang="it-IT" dirty="0">
                <a:solidFill>
                  <a:srgbClr val="FF0000"/>
                </a:solidFill>
                <a:ea typeface="Calibri" panose="020F0502020204030204" pitchFamily="34" charset="0"/>
                <a:cs typeface="Times New Roman" panose="02020603050405020304" pitchFamily="18" charset="0"/>
              </a:rPr>
              <a:t>*</a:t>
            </a:r>
            <a:r>
              <a:rPr lang="it-IT" baseline="30000" dirty="0">
                <a:solidFill>
                  <a:srgbClr val="FF0000"/>
                </a:solidFill>
                <a:ea typeface="Calibri" panose="020F0502020204030204" pitchFamily="34" charset="0"/>
                <a:cs typeface="Times New Roman" panose="02020603050405020304" pitchFamily="18" charset="0"/>
              </a:rPr>
              <a:t>)</a:t>
            </a:r>
            <a:r>
              <a:rPr lang="it-IT" dirty="0">
                <a:ea typeface="Calibri" panose="020F0502020204030204" pitchFamily="34" charset="0"/>
                <a:cs typeface="Times New Roman" panose="02020603050405020304" pitchFamily="18" charset="0"/>
              </a:rPr>
              <a:t>Autoriflessione sulla risposta data e apprendimento dalla discussione fatta (1 ora).                   </a:t>
            </a:r>
          </a:p>
          <a:p>
            <a:endParaRPr lang="it-IT" dirty="0">
              <a:solidFill>
                <a:srgbClr val="FF0000"/>
              </a:solidFill>
              <a:ea typeface="Calibri" panose="020F0502020204030204" pitchFamily="34" charset="0"/>
              <a:cs typeface="Times New Roman" panose="02020603050405020304" pitchFamily="18" charset="0"/>
            </a:endParaRPr>
          </a:p>
          <a:p>
            <a:pPr marL="0" indent="0">
              <a:buNone/>
            </a:pPr>
            <a:r>
              <a:rPr lang="it-IT" sz="2400" baseline="30000" dirty="0">
                <a:solidFill>
                  <a:srgbClr val="FF0000"/>
                </a:solidFill>
                <a:ea typeface="Calibri" panose="020F0502020204030204" pitchFamily="34" charset="0"/>
                <a:cs typeface="Times New Roman" panose="02020603050405020304" pitchFamily="18" charset="0"/>
              </a:rPr>
              <a:t>(</a:t>
            </a:r>
            <a:r>
              <a:rPr lang="it-IT" sz="2400" dirty="0">
                <a:solidFill>
                  <a:srgbClr val="FF0000"/>
                </a:solidFill>
                <a:ea typeface="Calibri" panose="020F0502020204030204" pitchFamily="34" charset="0"/>
                <a:cs typeface="Times New Roman" panose="02020603050405020304" pitchFamily="18" charset="0"/>
              </a:rPr>
              <a:t>*</a:t>
            </a:r>
            <a:r>
              <a:rPr lang="it-IT" sz="2400" baseline="30000" dirty="0">
                <a:solidFill>
                  <a:srgbClr val="FF0000"/>
                </a:solidFill>
                <a:ea typeface="Calibri" panose="020F0502020204030204" pitchFamily="34" charset="0"/>
                <a:cs typeface="Times New Roman" panose="02020603050405020304" pitchFamily="18" charset="0"/>
              </a:rPr>
              <a:t>)</a:t>
            </a:r>
            <a:r>
              <a:rPr lang="it-IT" sz="2400" dirty="0">
                <a:solidFill>
                  <a:srgbClr val="FF0000"/>
                </a:solidFill>
                <a:ea typeface="Calibri" panose="020F0502020204030204" pitchFamily="34" charset="0"/>
                <a:cs typeface="Times New Roman" panose="02020603050405020304" pitchFamily="18" charset="0"/>
              </a:rPr>
              <a:t>Raccolta dati per ricerca</a:t>
            </a:r>
            <a:endParaRPr lang="en-IT" sz="2400" dirty="0">
              <a:ea typeface="Calibri" panose="020F0502020204030204" pitchFamily="34" charset="0"/>
              <a:cs typeface="Times New Roman" panose="02020603050405020304" pitchFamily="18" charset="0"/>
            </a:endParaRPr>
          </a:p>
          <a:p>
            <a:pPr marL="0" indent="0">
              <a:buNone/>
            </a:pPr>
            <a:endParaRPr lang="it-IT" dirty="0"/>
          </a:p>
          <a:p>
            <a:endParaRPr lang="it-IT" dirty="0"/>
          </a:p>
        </p:txBody>
      </p:sp>
    </p:spTree>
    <p:extLst>
      <p:ext uri="{BB962C8B-B14F-4D97-AF65-F5344CB8AC3E}">
        <p14:creationId xmlns:p14="http://schemas.microsoft.com/office/powerpoint/2010/main" val="3284540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BE90E-22CB-4EC9-5F51-589A70CCE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0D777-ED33-474F-CE53-87F5142FA750}"/>
              </a:ext>
            </a:extLst>
          </p:cNvPr>
          <p:cNvSpPr>
            <a:spLocks noGrp="1"/>
          </p:cNvSpPr>
          <p:nvPr>
            <p:ph type="title"/>
          </p:nvPr>
        </p:nvSpPr>
        <p:spPr>
          <a:xfrm>
            <a:off x="2209800" y="188640"/>
            <a:ext cx="7772400" cy="1143000"/>
          </a:xfrm>
        </p:spPr>
        <p:txBody>
          <a:bodyPr/>
          <a:lstStyle/>
          <a:p>
            <a:r>
              <a:rPr lang="it-IT" sz="3600" dirty="0">
                <a:latin typeface="Arial" panose="020B0604020202020204" pitchFamily="34" charset="0"/>
                <a:cs typeface="Arial" panose="020B0604020202020204" pitchFamily="34" charset="0"/>
              </a:rPr>
              <a:t>La proposta di protocollo</a:t>
            </a:r>
          </a:p>
        </p:txBody>
      </p:sp>
      <p:sp>
        <p:nvSpPr>
          <p:cNvPr id="3" name="Content Placeholder 2">
            <a:extLst>
              <a:ext uri="{FF2B5EF4-FFF2-40B4-BE49-F238E27FC236}">
                <a16:creationId xmlns:a16="http://schemas.microsoft.com/office/drawing/2014/main" id="{3C60BE63-DE83-373F-E9C2-1910AF64F1AC}"/>
              </a:ext>
            </a:extLst>
          </p:cNvPr>
          <p:cNvSpPr>
            <a:spLocks noGrp="1"/>
          </p:cNvSpPr>
          <p:nvPr>
            <p:ph idx="1"/>
          </p:nvPr>
        </p:nvSpPr>
        <p:spPr>
          <a:xfrm>
            <a:off x="2209800" y="1484784"/>
            <a:ext cx="7772400" cy="4114800"/>
          </a:xfrm>
        </p:spPr>
        <p:txBody>
          <a:bodyPr>
            <a:normAutofit fontScale="92500" lnSpcReduction="20000"/>
          </a:bodyPr>
          <a:lstStyle/>
          <a:p>
            <a:pPr>
              <a:lnSpc>
                <a:spcPct val="107000"/>
              </a:lnSpc>
              <a:buFont typeface="Arial" panose="020B0604020202020204" pitchFamily="34" charset="0"/>
              <a:buChar char="•"/>
            </a:pPr>
            <a:r>
              <a:rPr lang="it-IT" sz="2400" dirty="0"/>
              <a:t>Somministrazione questionario (anonimo), a lezione o come compito (1.5-2 ore): </a:t>
            </a:r>
            <a:r>
              <a:rPr lang="it-IT" dirty="0"/>
              <a:t> </a:t>
            </a:r>
          </a:p>
          <a:p>
            <a:pPr lvl="1">
              <a:lnSpc>
                <a:spcPct val="107000"/>
              </a:lnSpc>
            </a:pPr>
            <a:r>
              <a:rPr lang="it-IT" dirty="0">
                <a:solidFill>
                  <a:srgbClr val="0000FF"/>
                </a:solidFill>
                <a:ea typeface="Calibri" panose="020F0502020204030204" pitchFamily="34" charset="0"/>
                <a:cs typeface="Times New Roman" panose="02020603050405020304" pitchFamily="18" charset="0"/>
              </a:rPr>
              <a:t>Selezionare una risposta fra le opzioni proposte</a:t>
            </a:r>
            <a:endParaRPr lang="en-IT" dirty="0">
              <a:solidFill>
                <a:srgbClr val="0000FF"/>
              </a:solidFill>
              <a:ea typeface="Calibri" panose="020F0502020204030204" pitchFamily="34" charset="0"/>
              <a:cs typeface="Times New Roman" panose="02020603050405020304" pitchFamily="18" charset="0"/>
            </a:endParaRPr>
          </a:p>
          <a:p>
            <a:pPr lvl="1">
              <a:lnSpc>
                <a:spcPct val="107000"/>
              </a:lnSpc>
            </a:pPr>
            <a:r>
              <a:rPr lang="it-IT" dirty="0">
                <a:solidFill>
                  <a:srgbClr val="0000FF"/>
                </a:solidFill>
                <a:ea typeface="Calibri" panose="020F0502020204030204" pitchFamily="34" charset="0"/>
                <a:cs typeface="Times New Roman" panose="02020603050405020304" pitchFamily="18" charset="0"/>
              </a:rPr>
              <a:t>Indicare quale/i ragionamento/i dello studente sottende ogni risposta</a:t>
            </a:r>
            <a:endParaRPr lang="en-IT" dirty="0">
              <a:solidFill>
                <a:srgbClr val="0000FF"/>
              </a:solidFill>
              <a:ea typeface="Calibri" panose="020F0502020204030204" pitchFamily="34" charset="0"/>
              <a:cs typeface="Times New Roman" panose="02020603050405020304" pitchFamily="18" charset="0"/>
            </a:endParaRPr>
          </a:p>
          <a:p>
            <a:pPr lvl="1">
              <a:lnSpc>
                <a:spcPct val="107000"/>
              </a:lnSpc>
              <a:spcAft>
                <a:spcPts val="800"/>
              </a:spcAft>
            </a:pPr>
            <a:r>
              <a:rPr lang="it-IT" dirty="0">
                <a:solidFill>
                  <a:srgbClr val="0000FF"/>
                </a:solidFill>
                <a:ea typeface="Calibri" panose="020F0502020204030204" pitchFamily="34" charset="0"/>
                <a:cs typeface="Times New Roman" panose="02020603050405020304" pitchFamily="18" charset="0"/>
              </a:rPr>
              <a:t>Descrivere come si affronterebbe in classe ogni caso</a:t>
            </a:r>
            <a:endParaRPr lang="it-IT" dirty="0">
              <a:solidFill>
                <a:srgbClr val="0000FF"/>
              </a:solidFill>
            </a:endParaRPr>
          </a:p>
          <a:p>
            <a:r>
              <a:rPr lang="it-IT" sz="2400" dirty="0"/>
              <a:t>Discussione a gruppi  e restituzione in plenaria (1.5-2 ore);</a:t>
            </a:r>
          </a:p>
          <a:p>
            <a:r>
              <a:rPr lang="it-IT" sz="2400" dirty="0"/>
              <a:t>Identificazione dei referenti concettuali e classificazione di domande e risposte (1 ora);</a:t>
            </a:r>
          </a:p>
          <a:p>
            <a:r>
              <a:rPr lang="it-IT" sz="2400" dirty="0">
                <a:ea typeface="Calibri" panose="020F0502020204030204" pitchFamily="34" charset="0"/>
                <a:cs typeface="Times New Roman" panose="02020603050405020304" pitchFamily="18" charset="0"/>
              </a:rPr>
              <a:t>Autoriflessione sulla risposta data e apprendimento dalla discussione fatta (1 ora).</a:t>
            </a:r>
            <a:endParaRPr lang="en-IT" sz="2400" dirty="0">
              <a:ea typeface="Calibri" panose="020F0502020204030204" pitchFamily="34" charset="0"/>
              <a:cs typeface="Times New Roman" panose="02020603050405020304" pitchFamily="18" charset="0"/>
            </a:endParaRPr>
          </a:p>
          <a:p>
            <a:endParaRPr lang="it-IT" dirty="0"/>
          </a:p>
          <a:p>
            <a:endParaRPr lang="it-IT" dirty="0"/>
          </a:p>
        </p:txBody>
      </p:sp>
    </p:spTree>
    <p:extLst>
      <p:ext uri="{BB962C8B-B14F-4D97-AF65-F5344CB8AC3E}">
        <p14:creationId xmlns:p14="http://schemas.microsoft.com/office/powerpoint/2010/main" val="2200874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CA0E8-BAAB-C0A9-B39A-7644E4D18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F7757-AD9A-345B-BED5-463EC4277AB6}"/>
              </a:ext>
            </a:extLst>
          </p:cNvPr>
          <p:cNvSpPr>
            <a:spLocks noGrp="1"/>
          </p:cNvSpPr>
          <p:nvPr>
            <p:ph type="title"/>
          </p:nvPr>
        </p:nvSpPr>
        <p:spPr>
          <a:xfrm>
            <a:off x="2209800" y="188640"/>
            <a:ext cx="7772400" cy="1143000"/>
          </a:xfrm>
        </p:spPr>
        <p:txBody>
          <a:bodyPr/>
          <a:lstStyle/>
          <a:p>
            <a:r>
              <a:rPr lang="it-IT" sz="3600" dirty="0">
                <a:latin typeface="Arial" panose="020B0604020202020204" pitchFamily="34" charset="0"/>
                <a:cs typeface="Arial" panose="020B0604020202020204" pitchFamily="34" charset="0"/>
              </a:rPr>
              <a:t>La proposta di protocollo</a:t>
            </a:r>
          </a:p>
        </p:txBody>
      </p:sp>
      <p:sp>
        <p:nvSpPr>
          <p:cNvPr id="3" name="Content Placeholder 2">
            <a:extLst>
              <a:ext uri="{FF2B5EF4-FFF2-40B4-BE49-F238E27FC236}">
                <a16:creationId xmlns:a16="http://schemas.microsoft.com/office/drawing/2014/main" id="{2E013436-A269-6918-5BCC-C0857D6D820D}"/>
              </a:ext>
            </a:extLst>
          </p:cNvPr>
          <p:cNvSpPr>
            <a:spLocks noGrp="1"/>
          </p:cNvSpPr>
          <p:nvPr>
            <p:ph idx="1"/>
          </p:nvPr>
        </p:nvSpPr>
        <p:spPr>
          <a:xfrm>
            <a:off x="2209800" y="1484784"/>
            <a:ext cx="7772400" cy="4114800"/>
          </a:xfrm>
        </p:spPr>
        <p:txBody>
          <a:bodyPr>
            <a:normAutofit lnSpcReduction="10000"/>
          </a:bodyPr>
          <a:lstStyle/>
          <a:p>
            <a:pPr>
              <a:lnSpc>
                <a:spcPct val="107000"/>
              </a:lnSpc>
              <a:buFont typeface="Arial" panose="020B0604020202020204" pitchFamily="34" charset="0"/>
              <a:buChar char="•"/>
            </a:pPr>
            <a:r>
              <a:rPr lang="it-IT" sz="2400" dirty="0"/>
              <a:t>Somministrazione questionario (anonimo), a lezione o come compito (1.5-2 ore):  </a:t>
            </a:r>
          </a:p>
          <a:p>
            <a:pPr marL="514350" indent="-457200">
              <a:lnSpc>
                <a:spcPct val="107000"/>
              </a:lnSpc>
              <a:spcAft>
                <a:spcPts val="800"/>
              </a:spcAft>
            </a:pPr>
            <a:r>
              <a:rPr lang="it-IT" sz="2400" dirty="0"/>
              <a:t>Discussione (1.5 - 2 ore); </a:t>
            </a:r>
          </a:p>
          <a:p>
            <a:pPr lvl="1">
              <a:lnSpc>
                <a:spcPct val="107000"/>
              </a:lnSpc>
              <a:spcAft>
                <a:spcPts val="800"/>
              </a:spcAft>
            </a:pPr>
            <a:r>
              <a:rPr lang="it-IT" dirty="0">
                <a:solidFill>
                  <a:srgbClr val="0000FF"/>
                </a:solidFill>
                <a:ea typeface="Calibri" panose="020F0502020204030204" pitchFamily="34" charset="0"/>
                <a:cs typeface="Times New Roman" panose="02020603050405020304" pitchFamily="18" charset="0"/>
              </a:rPr>
              <a:t>Lavoro di gruppo dei partecipanti su almeno 3 domande (0,75 - 1 ora)</a:t>
            </a:r>
            <a:endParaRPr lang="en-IT" dirty="0">
              <a:solidFill>
                <a:srgbClr val="0000FF"/>
              </a:solidFill>
              <a:ea typeface="Calibri" panose="020F0502020204030204" pitchFamily="34" charset="0"/>
              <a:cs typeface="Times New Roman" panose="02020603050405020304" pitchFamily="18" charset="0"/>
            </a:endParaRPr>
          </a:p>
          <a:p>
            <a:pPr lvl="1"/>
            <a:r>
              <a:rPr lang="it-IT" dirty="0">
                <a:solidFill>
                  <a:srgbClr val="0000FF"/>
                </a:solidFill>
                <a:ea typeface="Calibri" panose="020F0502020204030204" pitchFamily="34" charset="0"/>
                <a:cs typeface="Times New Roman" panose="02020603050405020304" pitchFamily="18" charset="0"/>
              </a:rPr>
              <a:t>Confronto in plenaria (0,75 - 1 ora)</a:t>
            </a:r>
            <a:r>
              <a:rPr lang="it-IT" dirty="0">
                <a:ea typeface="Calibri" panose="020F0502020204030204" pitchFamily="34" charset="0"/>
                <a:cs typeface="Times New Roman" panose="02020603050405020304" pitchFamily="18" charset="0"/>
              </a:rPr>
              <a:t> </a:t>
            </a:r>
            <a:r>
              <a:rPr lang="en-IT" dirty="0"/>
              <a:t> </a:t>
            </a:r>
            <a:endParaRPr lang="it-IT" dirty="0"/>
          </a:p>
          <a:p>
            <a:r>
              <a:rPr lang="it-IT" sz="2400" dirty="0"/>
              <a:t>Identificazione dei referenti concettuali e classificazione di domande e risposte (1 ora);</a:t>
            </a:r>
          </a:p>
          <a:p>
            <a:r>
              <a:rPr lang="it-IT" sz="2400" dirty="0">
                <a:ea typeface="Calibri" panose="020F0502020204030204" pitchFamily="34" charset="0"/>
                <a:cs typeface="Times New Roman" panose="02020603050405020304" pitchFamily="18" charset="0"/>
              </a:rPr>
              <a:t>Autoriflessione sulla risposta data e apprendimento dalla discussione fatta (1 ora).</a:t>
            </a:r>
            <a:endParaRPr lang="en-IT" sz="2400" dirty="0">
              <a:ea typeface="Calibri" panose="020F0502020204030204" pitchFamily="34" charset="0"/>
              <a:cs typeface="Times New Roman" panose="02020603050405020304" pitchFamily="18" charset="0"/>
            </a:endParaRPr>
          </a:p>
          <a:p>
            <a:endParaRPr lang="it-IT" dirty="0"/>
          </a:p>
          <a:p>
            <a:endParaRPr lang="it-IT" dirty="0"/>
          </a:p>
        </p:txBody>
      </p:sp>
    </p:spTree>
    <p:extLst>
      <p:ext uri="{BB962C8B-B14F-4D97-AF65-F5344CB8AC3E}">
        <p14:creationId xmlns:p14="http://schemas.microsoft.com/office/powerpoint/2010/main" val="4268484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B476-7808-B647-BF3D-24A92C73E5A5}"/>
              </a:ext>
            </a:extLst>
          </p:cNvPr>
          <p:cNvSpPr>
            <a:spLocks noGrp="1"/>
          </p:cNvSpPr>
          <p:nvPr>
            <p:ph type="title"/>
          </p:nvPr>
        </p:nvSpPr>
        <p:spPr>
          <a:xfrm>
            <a:off x="2209800" y="-99392"/>
            <a:ext cx="7772400" cy="1143000"/>
          </a:xfrm>
        </p:spPr>
        <p:txBody>
          <a:bodyPr/>
          <a:lstStyle/>
          <a:p>
            <a:r>
              <a:rPr lang="it-IT" sz="2800" dirty="0">
                <a:latin typeface="Arial" panose="020B0604020202020204" pitchFamily="34" charset="0"/>
                <a:cs typeface="Arial" panose="020B0604020202020204" pitchFamily="34" charset="0"/>
              </a:rPr>
              <a:t>Sedi aderenti (ottobre 2024)</a:t>
            </a:r>
          </a:p>
        </p:txBody>
      </p:sp>
      <p:graphicFrame>
        <p:nvGraphicFramePr>
          <p:cNvPr id="4" name="Content Placeholder 3">
            <a:extLst>
              <a:ext uri="{FF2B5EF4-FFF2-40B4-BE49-F238E27FC236}">
                <a16:creationId xmlns:a16="http://schemas.microsoft.com/office/drawing/2014/main" id="{2556FB1E-58C1-825C-1DC2-A7F20492A5B2}"/>
              </a:ext>
            </a:extLst>
          </p:cNvPr>
          <p:cNvGraphicFramePr>
            <a:graphicFrameLocks noGrp="1"/>
          </p:cNvGraphicFramePr>
          <p:nvPr>
            <p:ph idx="1"/>
          </p:nvPr>
        </p:nvGraphicFramePr>
        <p:xfrm>
          <a:off x="2209800" y="908720"/>
          <a:ext cx="7772396" cy="5562600"/>
        </p:xfrm>
        <a:graphic>
          <a:graphicData uri="http://schemas.openxmlformats.org/drawingml/2006/table">
            <a:tbl>
              <a:tblPr firstRow="1" bandRow="1">
                <a:tableStyleId>{073A0DAA-6AF3-43AB-8588-CEC1D06C72B9}</a:tableStyleId>
              </a:tblPr>
              <a:tblGrid>
                <a:gridCol w="1653952">
                  <a:extLst>
                    <a:ext uri="{9D8B030D-6E8A-4147-A177-3AD203B41FA5}">
                      <a16:colId xmlns:a16="http://schemas.microsoft.com/office/drawing/2014/main" val="2992662546"/>
                    </a:ext>
                  </a:extLst>
                </a:gridCol>
                <a:gridCol w="2016224">
                  <a:extLst>
                    <a:ext uri="{9D8B030D-6E8A-4147-A177-3AD203B41FA5}">
                      <a16:colId xmlns:a16="http://schemas.microsoft.com/office/drawing/2014/main" val="2128396299"/>
                    </a:ext>
                  </a:extLst>
                </a:gridCol>
                <a:gridCol w="2159121">
                  <a:extLst>
                    <a:ext uri="{9D8B030D-6E8A-4147-A177-3AD203B41FA5}">
                      <a16:colId xmlns:a16="http://schemas.microsoft.com/office/drawing/2014/main" val="3150757507"/>
                    </a:ext>
                  </a:extLst>
                </a:gridCol>
                <a:gridCol w="1943099">
                  <a:extLst>
                    <a:ext uri="{9D8B030D-6E8A-4147-A177-3AD203B41FA5}">
                      <a16:colId xmlns:a16="http://schemas.microsoft.com/office/drawing/2014/main" val="3966556812"/>
                    </a:ext>
                  </a:extLst>
                </a:gridCol>
              </a:tblGrid>
              <a:tr h="370840">
                <a:tc>
                  <a:txBody>
                    <a:bodyPr/>
                    <a:lstStyle/>
                    <a:p>
                      <a:pPr algn="ctr"/>
                      <a:r>
                        <a:rPr lang="it-IT" dirty="0"/>
                        <a:t>Sede</a:t>
                      </a:r>
                    </a:p>
                  </a:txBody>
                  <a:tcPr/>
                </a:tc>
                <a:tc gridSpan="3">
                  <a:txBody>
                    <a:bodyPr/>
                    <a:lstStyle/>
                    <a:p>
                      <a:pPr algn="ctr"/>
                      <a:r>
                        <a:rPr lang="it-IT" dirty="0"/>
                        <a:t>Partecipanti</a:t>
                      </a:r>
                    </a:p>
                  </a:txBody>
                  <a:tcPr/>
                </a:tc>
                <a:tc hMerge="1">
                  <a:txBody>
                    <a:bodyPr/>
                    <a:lstStyle/>
                    <a:p>
                      <a:endParaRPr/>
                    </a:p>
                  </a:txBody>
                  <a:tcPr/>
                </a:tc>
                <a:tc hMerge="1">
                  <a:txBody>
                    <a:bodyPr/>
                    <a:lstStyle/>
                    <a:p>
                      <a:endParaRPr dirty="0"/>
                    </a:p>
                  </a:txBody>
                  <a:tcPr/>
                </a:tc>
                <a:extLst>
                  <a:ext uri="{0D108BD9-81ED-4DB2-BD59-A6C34878D82A}">
                    <a16:rowId xmlns:a16="http://schemas.microsoft.com/office/drawing/2014/main" val="3913191596"/>
                  </a:ext>
                </a:extLst>
              </a:tr>
              <a:tr h="370840">
                <a:tc>
                  <a:txBody>
                    <a:bodyPr/>
                    <a:lstStyle/>
                    <a:p>
                      <a:r>
                        <a:rPr lang="it-IT" dirty="0"/>
                        <a:t>Bari</a:t>
                      </a:r>
                    </a:p>
                  </a:txBody>
                  <a:tcPr/>
                </a:tc>
                <a:tc>
                  <a:txBody>
                    <a:bodyPr/>
                    <a:lstStyle/>
                    <a:p>
                      <a:r>
                        <a:rPr lang="it-IT" dirty="0"/>
                        <a:t>Adalberto Brunetti</a:t>
                      </a:r>
                    </a:p>
                  </a:txBody>
                  <a:tcPr/>
                </a:tc>
                <a:tc>
                  <a:txBody>
                    <a:bodyPr/>
                    <a:lstStyle/>
                    <a:p>
                      <a:r>
                        <a:rPr lang="it-IT" dirty="0"/>
                        <a:t>Maurizio </a:t>
                      </a:r>
                      <a:r>
                        <a:rPr lang="it-IT" dirty="0" err="1"/>
                        <a:t>Dabbicco</a:t>
                      </a:r>
                      <a:endParaRPr lang="it-IT" dirty="0"/>
                    </a:p>
                  </a:txBody>
                  <a:tcPr/>
                </a:tc>
                <a:tc>
                  <a:txBody>
                    <a:bodyPr/>
                    <a:lstStyle/>
                    <a:p>
                      <a:endParaRPr lang="it-IT"/>
                    </a:p>
                  </a:txBody>
                  <a:tcPr/>
                </a:tc>
                <a:extLst>
                  <a:ext uri="{0D108BD9-81ED-4DB2-BD59-A6C34878D82A}">
                    <a16:rowId xmlns:a16="http://schemas.microsoft.com/office/drawing/2014/main" val="2741561018"/>
                  </a:ext>
                </a:extLst>
              </a:tr>
              <a:tr h="370840">
                <a:tc>
                  <a:txBody>
                    <a:bodyPr/>
                    <a:lstStyle/>
                    <a:p>
                      <a:r>
                        <a:rPr lang="it-IT" dirty="0"/>
                        <a:t>Camerino</a:t>
                      </a:r>
                    </a:p>
                  </a:txBody>
                  <a:tcPr/>
                </a:tc>
                <a:tc>
                  <a:txBody>
                    <a:bodyPr/>
                    <a:lstStyle/>
                    <a:p>
                      <a:r>
                        <a:rPr lang="it-IT" dirty="0"/>
                        <a:t>Irene Marzoli</a:t>
                      </a:r>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2638443509"/>
                  </a:ext>
                </a:extLst>
              </a:tr>
              <a:tr h="370840">
                <a:tc>
                  <a:txBody>
                    <a:bodyPr/>
                    <a:lstStyle/>
                    <a:p>
                      <a:r>
                        <a:rPr lang="it-IT" dirty="0"/>
                        <a:t>Genova</a:t>
                      </a:r>
                    </a:p>
                  </a:txBody>
                  <a:tcPr/>
                </a:tc>
                <a:tc>
                  <a:txBody>
                    <a:bodyPr/>
                    <a:lstStyle/>
                    <a:p>
                      <a:r>
                        <a:rPr lang="it-IT" dirty="0"/>
                        <a:t>Elena Angeli</a:t>
                      </a:r>
                    </a:p>
                  </a:txBody>
                  <a:tcPr/>
                </a:tc>
                <a:tc>
                  <a:txBody>
                    <a:bodyPr/>
                    <a:lstStyle/>
                    <a:p>
                      <a:r>
                        <a:rPr lang="it-IT" dirty="0"/>
                        <a:t>Daniele Grosso</a:t>
                      </a:r>
                    </a:p>
                  </a:txBody>
                  <a:tcPr/>
                </a:tc>
                <a:tc>
                  <a:txBody>
                    <a:bodyPr/>
                    <a:lstStyle/>
                    <a:p>
                      <a:r>
                        <a:rPr lang="it-IT" dirty="0"/>
                        <a:t>Francesca Telesio</a:t>
                      </a:r>
                    </a:p>
                  </a:txBody>
                  <a:tcPr/>
                </a:tc>
                <a:extLst>
                  <a:ext uri="{0D108BD9-81ED-4DB2-BD59-A6C34878D82A}">
                    <a16:rowId xmlns:a16="http://schemas.microsoft.com/office/drawing/2014/main" val="3378314532"/>
                  </a:ext>
                </a:extLst>
              </a:tr>
              <a:tr h="370840">
                <a:tc>
                  <a:txBody>
                    <a:bodyPr/>
                    <a:lstStyle/>
                    <a:p>
                      <a:r>
                        <a:rPr lang="it-IT" dirty="0"/>
                        <a:t>Milano Bicocca</a:t>
                      </a:r>
                    </a:p>
                  </a:txBody>
                  <a:tcPr/>
                </a:tc>
                <a:tc>
                  <a:txBody>
                    <a:bodyPr/>
                    <a:lstStyle/>
                    <a:p>
                      <a:r>
                        <a:rPr lang="it-IT" dirty="0"/>
                        <a:t>Laura D’Alfonso</a:t>
                      </a:r>
                    </a:p>
                  </a:txBody>
                  <a:tcPr/>
                </a:tc>
                <a:tc>
                  <a:txBody>
                    <a:bodyPr/>
                    <a:lstStyle/>
                    <a:p>
                      <a:r>
                        <a:rPr lang="it-IT" dirty="0"/>
                        <a:t>Daniela Di Martino</a:t>
                      </a:r>
                    </a:p>
                  </a:txBody>
                  <a:tcPr/>
                </a:tc>
                <a:tc>
                  <a:txBody>
                    <a:bodyPr/>
                    <a:lstStyle/>
                    <a:p>
                      <a:endParaRPr lang="it-IT"/>
                    </a:p>
                  </a:txBody>
                  <a:tcPr/>
                </a:tc>
                <a:extLst>
                  <a:ext uri="{0D108BD9-81ED-4DB2-BD59-A6C34878D82A}">
                    <a16:rowId xmlns:a16="http://schemas.microsoft.com/office/drawing/2014/main" val="2172926548"/>
                  </a:ext>
                </a:extLst>
              </a:tr>
              <a:tr h="370840">
                <a:tc>
                  <a:txBody>
                    <a:bodyPr/>
                    <a:lstStyle/>
                    <a:p>
                      <a:r>
                        <a:rPr lang="it-IT" dirty="0"/>
                        <a:t>Milano Statale</a:t>
                      </a:r>
                    </a:p>
                  </a:txBody>
                  <a:tcPr/>
                </a:tc>
                <a:tc>
                  <a:txBody>
                    <a:bodyPr/>
                    <a:lstStyle/>
                    <a:p>
                      <a:r>
                        <a:rPr lang="it-IT" dirty="0"/>
                        <a:t>Marina Carpineti</a:t>
                      </a:r>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1228677395"/>
                  </a:ext>
                </a:extLst>
              </a:tr>
              <a:tr h="370840">
                <a:tc>
                  <a:txBody>
                    <a:bodyPr/>
                    <a:lstStyle/>
                    <a:p>
                      <a:r>
                        <a:rPr lang="it-IT" dirty="0"/>
                        <a:t>Padova</a:t>
                      </a:r>
                    </a:p>
                  </a:txBody>
                  <a:tcPr/>
                </a:tc>
                <a:tc>
                  <a:txBody>
                    <a:bodyPr/>
                    <a:lstStyle/>
                    <a:p>
                      <a:r>
                        <a:rPr lang="it-IT" dirty="0"/>
                        <a:t>Marta Carli</a:t>
                      </a:r>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2836514249"/>
                  </a:ext>
                </a:extLst>
              </a:tr>
              <a:tr h="370840">
                <a:tc>
                  <a:txBody>
                    <a:bodyPr/>
                    <a:lstStyle/>
                    <a:p>
                      <a:r>
                        <a:rPr lang="it-IT" dirty="0"/>
                        <a:t>Parma</a:t>
                      </a:r>
                    </a:p>
                  </a:txBody>
                  <a:tcPr/>
                </a:tc>
                <a:tc>
                  <a:txBody>
                    <a:bodyPr/>
                    <a:lstStyle/>
                    <a:p>
                      <a:r>
                        <a:rPr lang="it-IT" dirty="0"/>
                        <a:t>Maura Pavesi</a:t>
                      </a:r>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2340270172"/>
                  </a:ext>
                </a:extLst>
              </a:tr>
              <a:tr h="370840">
                <a:tc>
                  <a:txBody>
                    <a:bodyPr/>
                    <a:lstStyle/>
                    <a:p>
                      <a:r>
                        <a:rPr lang="it-IT" dirty="0"/>
                        <a:t>Pisa</a:t>
                      </a:r>
                    </a:p>
                  </a:txBody>
                  <a:tcPr/>
                </a:tc>
                <a:tc>
                  <a:txBody>
                    <a:bodyPr/>
                    <a:lstStyle/>
                    <a:p>
                      <a:r>
                        <a:rPr lang="it-IT" dirty="0"/>
                        <a:t>Marilù Chiofalo</a:t>
                      </a:r>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3638060718"/>
                  </a:ext>
                </a:extLst>
              </a:tr>
              <a:tr h="370840">
                <a:tc>
                  <a:txBody>
                    <a:bodyPr/>
                    <a:lstStyle/>
                    <a:p>
                      <a:r>
                        <a:rPr lang="it-IT" dirty="0"/>
                        <a:t>Roma Tre</a:t>
                      </a:r>
                    </a:p>
                  </a:txBody>
                  <a:tcPr/>
                </a:tc>
                <a:tc>
                  <a:txBody>
                    <a:bodyPr/>
                    <a:lstStyle/>
                    <a:p>
                      <a:r>
                        <a:rPr lang="it-IT" dirty="0"/>
                        <a:t>Ilaria De Angelis</a:t>
                      </a:r>
                    </a:p>
                  </a:txBody>
                  <a:tcPr/>
                </a:tc>
                <a:tc>
                  <a:txBody>
                    <a:bodyPr/>
                    <a:lstStyle/>
                    <a:p>
                      <a:endParaRPr lang="it-IT"/>
                    </a:p>
                  </a:txBody>
                  <a:tcPr/>
                </a:tc>
                <a:tc>
                  <a:txBody>
                    <a:bodyPr/>
                    <a:lstStyle/>
                    <a:p>
                      <a:endParaRPr lang="it-IT" dirty="0"/>
                    </a:p>
                  </a:txBody>
                  <a:tcPr/>
                </a:tc>
                <a:extLst>
                  <a:ext uri="{0D108BD9-81ED-4DB2-BD59-A6C34878D82A}">
                    <a16:rowId xmlns:a16="http://schemas.microsoft.com/office/drawing/2014/main" val="3450886896"/>
                  </a:ext>
                </a:extLst>
              </a:tr>
              <a:tr h="370840">
                <a:tc>
                  <a:txBody>
                    <a:bodyPr/>
                    <a:lstStyle/>
                    <a:p>
                      <a:r>
                        <a:rPr lang="it-IT" dirty="0"/>
                        <a:t>Salerno</a:t>
                      </a:r>
                    </a:p>
                  </a:txBody>
                  <a:tcPr/>
                </a:tc>
                <a:tc>
                  <a:txBody>
                    <a:bodyPr/>
                    <a:lstStyle/>
                    <a:p>
                      <a:r>
                        <a:rPr lang="it-IT" dirty="0"/>
                        <a:t>Roberto De Luca</a:t>
                      </a:r>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999615135"/>
                  </a:ext>
                </a:extLst>
              </a:tr>
              <a:tr h="370840">
                <a:tc>
                  <a:txBody>
                    <a:bodyPr/>
                    <a:lstStyle/>
                    <a:p>
                      <a:r>
                        <a:rPr lang="it-IT" dirty="0"/>
                        <a:t>Siena</a:t>
                      </a:r>
                    </a:p>
                  </a:txBody>
                  <a:tcPr/>
                </a:tc>
                <a:tc>
                  <a:txBody>
                    <a:bodyPr/>
                    <a:lstStyle/>
                    <a:p>
                      <a:r>
                        <a:rPr lang="it-IT" dirty="0"/>
                        <a:t>Emilio Mariotti</a:t>
                      </a:r>
                    </a:p>
                  </a:txBody>
                  <a:tcPr/>
                </a:tc>
                <a:tc>
                  <a:txBody>
                    <a:bodyPr/>
                    <a:lstStyle/>
                    <a:p>
                      <a:r>
                        <a:rPr lang="it-IT" dirty="0"/>
                        <a:t>Vera Montalbano</a:t>
                      </a:r>
                    </a:p>
                  </a:txBody>
                  <a:tcPr/>
                </a:tc>
                <a:tc>
                  <a:txBody>
                    <a:bodyPr/>
                    <a:lstStyle/>
                    <a:p>
                      <a:endParaRPr lang="it-IT"/>
                    </a:p>
                  </a:txBody>
                  <a:tcPr/>
                </a:tc>
                <a:extLst>
                  <a:ext uri="{0D108BD9-81ED-4DB2-BD59-A6C34878D82A}">
                    <a16:rowId xmlns:a16="http://schemas.microsoft.com/office/drawing/2014/main" val="3653784520"/>
                  </a:ext>
                </a:extLst>
              </a:tr>
              <a:tr h="370840">
                <a:tc>
                  <a:txBody>
                    <a:bodyPr/>
                    <a:lstStyle/>
                    <a:p>
                      <a:r>
                        <a:rPr lang="it-IT" dirty="0"/>
                        <a:t>Torino</a:t>
                      </a:r>
                    </a:p>
                  </a:txBody>
                  <a:tcPr/>
                </a:tc>
                <a:tc>
                  <a:txBody>
                    <a:bodyPr/>
                    <a:lstStyle/>
                    <a:p>
                      <a:r>
                        <a:rPr lang="it-IT" dirty="0"/>
                        <a:t>Daniela Marocchi</a:t>
                      </a:r>
                    </a:p>
                  </a:txBody>
                  <a:tcPr/>
                </a:tc>
                <a:tc>
                  <a:txBody>
                    <a:bodyPr/>
                    <a:lstStyle/>
                    <a:p>
                      <a:r>
                        <a:rPr lang="it-IT" dirty="0"/>
                        <a:t>Marina Serio</a:t>
                      </a:r>
                    </a:p>
                  </a:txBody>
                  <a:tcPr/>
                </a:tc>
                <a:tc>
                  <a:txBody>
                    <a:bodyPr/>
                    <a:lstStyle/>
                    <a:p>
                      <a:endParaRPr lang="it-IT"/>
                    </a:p>
                  </a:txBody>
                  <a:tcPr/>
                </a:tc>
                <a:extLst>
                  <a:ext uri="{0D108BD9-81ED-4DB2-BD59-A6C34878D82A}">
                    <a16:rowId xmlns:a16="http://schemas.microsoft.com/office/drawing/2014/main" val="507192533"/>
                  </a:ext>
                </a:extLst>
              </a:tr>
              <a:tr h="370840">
                <a:tc>
                  <a:txBody>
                    <a:bodyPr/>
                    <a:lstStyle/>
                    <a:p>
                      <a:r>
                        <a:rPr lang="it-IT" dirty="0"/>
                        <a:t>Trieste</a:t>
                      </a:r>
                    </a:p>
                  </a:txBody>
                  <a:tcPr/>
                </a:tc>
                <a:tc>
                  <a:txBody>
                    <a:bodyPr/>
                    <a:lstStyle/>
                    <a:p>
                      <a:r>
                        <a:rPr lang="it-IT" dirty="0"/>
                        <a:t>Valentina Bologna</a:t>
                      </a:r>
                    </a:p>
                  </a:txBody>
                  <a:tcPr/>
                </a:tc>
                <a:tc>
                  <a:txBody>
                    <a:bodyPr/>
                    <a:lstStyle/>
                    <a:p>
                      <a:r>
                        <a:rPr lang="it-IT" dirty="0"/>
                        <a:t>Francesco Longo</a:t>
                      </a:r>
                    </a:p>
                  </a:txBody>
                  <a:tcPr/>
                </a:tc>
                <a:tc>
                  <a:txBody>
                    <a:bodyPr/>
                    <a:lstStyle/>
                    <a:p>
                      <a:r>
                        <a:rPr lang="it-IT" dirty="0"/>
                        <a:t>Giorgio Pastore</a:t>
                      </a:r>
                    </a:p>
                  </a:txBody>
                  <a:tcPr/>
                </a:tc>
                <a:extLst>
                  <a:ext uri="{0D108BD9-81ED-4DB2-BD59-A6C34878D82A}">
                    <a16:rowId xmlns:a16="http://schemas.microsoft.com/office/drawing/2014/main" val="2692457876"/>
                  </a:ext>
                </a:extLst>
              </a:tr>
              <a:tr h="370840">
                <a:tc>
                  <a:txBody>
                    <a:bodyPr/>
                    <a:lstStyle/>
                    <a:p>
                      <a:r>
                        <a:rPr lang="it-IT" dirty="0"/>
                        <a:t>Udine</a:t>
                      </a:r>
                    </a:p>
                  </a:txBody>
                  <a:tcPr/>
                </a:tc>
                <a:tc>
                  <a:txBody>
                    <a:bodyPr/>
                    <a:lstStyle/>
                    <a:p>
                      <a:r>
                        <a:rPr lang="it-IT" dirty="0"/>
                        <a:t>Marisa Michelini</a:t>
                      </a:r>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4191019243"/>
                  </a:ext>
                </a:extLst>
              </a:tr>
            </a:tbl>
          </a:graphicData>
        </a:graphic>
      </p:graphicFrame>
    </p:spTree>
    <p:extLst>
      <p:ext uri="{BB962C8B-B14F-4D97-AF65-F5344CB8AC3E}">
        <p14:creationId xmlns:p14="http://schemas.microsoft.com/office/powerpoint/2010/main" val="2238192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824A4-3AF7-AF5F-B046-88AD0B7BB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300CD-79CB-0F17-2155-1234329BD697}"/>
              </a:ext>
            </a:extLst>
          </p:cNvPr>
          <p:cNvSpPr>
            <a:spLocks noGrp="1"/>
          </p:cNvSpPr>
          <p:nvPr>
            <p:ph type="title"/>
          </p:nvPr>
        </p:nvSpPr>
        <p:spPr/>
        <p:txBody>
          <a:bodyPr/>
          <a:lstStyle/>
          <a:p>
            <a:r>
              <a:rPr lang="it-IT" dirty="0">
                <a:latin typeface="Arial" panose="020B0604020202020204" pitchFamily="34" charset="0"/>
                <a:cs typeface="Arial" panose="020B0604020202020204" pitchFamily="34" charset="0"/>
              </a:rPr>
              <a:t>Chi aderisce si impegna a …</a:t>
            </a:r>
          </a:p>
        </p:txBody>
      </p:sp>
      <p:sp>
        <p:nvSpPr>
          <p:cNvPr id="3" name="Content Placeholder 2">
            <a:extLst>
              <a:ext uri="{FF2B5EF4-FFF2-40B4-BE49-F238E27FC236}">
                <a16:creationId xmlns:a16="http://schemas.microsoft.com/office/drawing/2014/main" id="{4352A4D8-FBE3-EFA4-281B-F80A05C2E55A}"/>
              </a:ext>
            </a:extLst>
          </p:cNvPr>
          <p:cNvSpPr>
            <a:spLocks noGrp="1"/>
          </p:cNvSpPr>
          <p:nvPr>
            <p:ph idx="1"/>
          </p:nvPr>
        </p:nvSpPr>
        <p:spPr/>
        <p:txBody>
          <a:bodyPr/>
          <a:lstStyle/>
          <a:p>
            <a:r>
              <a:rPr lang="en-US" sz="2000" dirty="0" err="1">
                <a:solidFill>
                  <a:srgbClr val="242424"/>
                </a:solidFill>
              </a:rPr>
              <a:t>Partecipare</a:t>
            </a:r>
            <a:r>
              <a:rPr lang="en-US" sz="2000" dirty="0">
                <a:solidFill>
                  <a:srgbClr val="242424"/>
                </a:solidFill>
              </a:rPr>
              <a:t> alle </a:t>
            </a:r>
            <a:r>
              <a:rPr lang="en-US" sz="2000" dirty="0" err="1">
                <a:solidFill>
                  <a:srgbClr val="242424"/>
                </a:solidFill>
              </a:rPr>
              <a:t>riunioni</a:t>
            </a:r>
            <a:r>
              <a:rPr lang="en-US" sz="2000" dirty="0">
                <a:solidFill>
                  <a:srgbClr val="242424"/>
                </a:solidFill>
              </a:rPr>
              <a:t> per </a:t>
            </a:r>
            <a:r>
              <a:rPr lang="en-US" sz="2000" dirty="0" err="1">
                <a:solidFill>
                  <a:srgbClr val="242424"/>
                </a:solidFill>
              </a:rPr>
              <a:t>scegliere</a:t>
            </a:r>
            <a:r>
              <a:rPr lang="en-US" sz="2000" dirty="0">
                <a:solidFill>
                  <a:srgbClr val="242424"/>
                </a:solidFill>
              </a:rPr>
              <a:t> </a:t>
            </a:r>
            <a:r>
              <a:rPr lang="en-US" sz="2000" dirty="0" err="1">
                <a:solidFill>
                  <a:srgbClr val="242424"/>
                </a:solidFill>
              </a:rPr>
              <a:t>i</a:t>
            </a:r>
            <a:r>
              <a:rPr lang="en-US" sz="2000" dirty="0">
                <a:solidFill>
                  <a:srgbClr val="242424"/>
                </a:solidFill>
              </a:rPr>
              <a:t> </a:t>
            </a:r>
            <a:r>
              <a:rPr lang="en-US" sz="2000" dirty="0" err="1">
                <a:solidFill>
                  <a:srgbClr val="242424"/>
                </a:solidFill>
              </a:rPr>
              <a:t>quesiti</a:t>
            </a:r>
            <a:r>
              <a:rPr lang="en-US" sz="2000" dirty="0">
                <a:solidFill>
                  <a:srgbClr val="242424"/>
                </a:solidFill>
              </a:rPr>
              <a:t>, </a:t>
            </a:r>
            <a:r>
              <a:rPr lang="en-US" sz="2000" dirty="0" err="1">
                <a:solidFill>
                  <a:srgbClr val="242424"/>
                </a:solidFill>
              </a:rPr>
              <a:t>attingendo</a:t>
            </a:r>
            <a:r>
              <a:rPr lang="en-US" sz="2000" dirty="0">
                <a:solidFill>
                  <a:srgbClr val="242424"/>
                </a:solidFill>
              </a:rPr>
              <a:t> a </a:t>
            </a:r>
            <a:r>
              <a:rPr lang="en-US" sz="2000" dirty="0" err="1">
                <a:solidFill>
                  <a:srgbClr val="242424"/>
                </a:solidFill>
              </a:rPr>
              <a:t>questionari</a:t>
            </a:r>
            <a:r>
              <a:rPr lang="en-US" sz="2000" dirty="0">
                <a:solidFill>
                  <a:srgbClr val="242424"/>
                </a:solidFill>
              </a:rPr>
              <a:t> e </a:t>
            </a:r>
            <a:r>
              <a:rPr lang="en-US" sz="2000" i="1" dirty="0">
                <a:solidFill>
                  <a:srgbClr val="242424"/>
                </a:solidFill>
              </a:rPr>
              <a:t>concept inventories</a:t>
            </a:r>
            <a:r>
              <a:rPr lang="en-US" sz="2000" dirty="0">
                <a:solidFill>
                  <a:srgbClr val="242424"/>
                </a:solidFill>
              </a:rPr>
              <a:t> </a:t>
            </a:r>
            <a:r>
              <a:rPr lang="en-US" sz="2000" dirty="0" err="1">
                <a:solidFill>
                  <a:srgbClr val="242424"/>
                </a:solidFill>
              </a:rPr>
              <a:t>disponibili</a:t>
            </a:r>
            <a:r>
              <a:rPr lang="en-US" sz="2000" dirty="0">
                <a:solidFill>
                  <a:srgbClr val="242424"/>
                </a:solidFill>
              </a:rPr>
              <a:t> in </a:t>
            </a:r>
            <a:r>
              <a:rPr lang="en-US" sz="2000" dirty="0" err="1">
                <a:solidFill>
                  <a:srgbClr val="242424"/>
                </a:solidFill>
              </a:rPr>
              <a:t>letteratura</a:t>
            </a:r>
            <a:r>
              <a:rPr lang="en-US" sz="2000" dirty="0">
                <a:solidFill>
                  <a:srgbClr val="242424"/>
                </a:solidFill>
              </a:rPr>
              <a:t> e </a:t>
            </a:r>
            <a:r>
              <a:rPr lang="en-US" sz="2000" dirty="0" err="1">
                <a:solidFill>
                  <a:srgbClr val="242424"/>
                </a:solidFill>
              </a:rPr>
              <a:t>validati</a:t>
            </a:r>
            <a:r>
              <a:rPr lang="en-US" sz="2000" dirty="0">
                <a:solidFill>
                  <a:srgbClr val="242424"/>
                </a:solidFill>
              </a:rPr>
              <a:t> a </a:t>
            </a:r>
            <a:r>
              <a:rPr lang="en-US" sz="2000" dirty="0" err="1">
                <a:solidFill>
                  <a:srgbClr val="242424"/>
                </a:solidFill>
              </a:rPr>
              <a:t>livello</a:t>
            </a:r>
            <a:r>
              <a:rPr lang="en-US" sz="2000" dirty="0">
                <a:solidFill>
                  <a:srgbClr val="242424"/>
                </a:solidFill>
              </a:rPr>
              <a:t> </a:t>
            </a:r>
            <a:r>
              <a:rPr lang="en-US" sz="2000" dirty="0" err="1">
                <a:solidFill>
                  <a:srgbClr val="242424"/>
                </a:solidFill>
              </a:rPr>
              <a:t>internazionale</a:t>
            </a:r>
            <a:r>
              <a:rPr lang="en-US" sz="2000" dirty="0">
                <a:solidFill>
                  <a:srgbClr val="242424"/>
                </a:solidFill>
              </a:rPr>
              <a:t>;</a:t>
            </a:r>
          </a:p>
          <a:p>
            <a:r>
              <a:rPr lang="en-US" sz="2000" dirty="0" err="1">
                <a:solidFill>
                  <a:srgbClr val="242424"/>
                </a:solidFill>
              </a:rPr>
              <a:t>Discutere</a:t>
            </a:r>
            <a:r>
              <a:rPr lang="en-US" sz="2000" dirty="0">
                <a:solidFill>
                  <a:srgbClr val="242424"/>
                </a:solidFill>
              </a:rPr>
              <a:t> </a:t>
            </a:r>
            <a:r>
              <a:rPr lang="en-US" sz="2000" dirty="0" err="1">
                <a:solidFill>
                  <a:srgbClr val="242424"/>
                </a:solidFill>
              </a:rPr>
              <a:t>collegialmente</a:t>
            </a:r>
            <a:r>
              <a:rPr lang="en-US" sz="2000" dirty="0">
                <a:solidFill>
                  <a:srgbClr val="242424"/>
                </a:solidFill>
              </a:rPr>
              <a:t> il </a:t>
            </a:r>
            <a:r>
              <a:rPr lang="en-US" sz="2000" dirty="0" err="1">
                <a:solidFill>
                  <a:srgbClr val="242424"/>
                </a:solidFill>
              </a:rPr>
              <a:t>protocollo</a:t>
            </a:r>
            <a:r>
              <a:rPr lang="en-US" sz="2000" dirty="0">
                <a:solidFill>
                  <a:srgbClr val="242424"/>
                </a:solidFill>
              </a:rPr>
              <a:t> di </a:t>
            </a:r>
            <a:r>
              <a:rPr lang="en-US" sz="2000" dirty="0" err="1">
                <a:solidFill>
                  <a:srgbClr val="242424"/>
                </a:solidFill>
              </a:rPr>
              <a:t>ricerca</a:t>
            </a:r>
            <a:r>
              <a:rPr lang="en-US" sz="2000" dirty="0">
                <a:solidFill>
                  <a:srgbClr val="242424"/>
                </a:solidFill>
              </a:rPr>
              <a:t> </a:t>
            </a:r>
            <a:r>
              <a:rPr lang="en-US" sz="2000" dirty="0" err="1">
                <a:solidFill>
                  <a:srgbClr val="242424"/>
                </a:solidFill>
              </a:rPr>
              <a:t>prefigurato</a:t>
            </a:r>
            <a:r>
              <a:rPr lang="en-US" sz="2000" dirty="0">
                <a:solidFill>
                  <a:srgbClr val="242424"/>
                </a:solidFill>
              </a:rPr>
              <a:t>;</a:t>
            </a:r>
          </a:p>
          <a:p>
            <a:r>
              <a:rPr lang="en-US" sz="2000" dirty="0" err="1">
                <a:solidFill>
                  <a:srgbClr val="242424"/>
                </a:solidFill>
              </a:rPr>
              <a:t>Impegnarsi</a:t>
            </a:r>
            <a:r>
              <a:rPr lang="en-US" sz="2000" dirty="0">
                <a:solidFill>
                  <a:srgbClr val="242424"/>
                </a:solidFill>
              </a:rPr>
              <a:t> a fare </a:t>
            </a:r>
            <a:r>
              <a:rPr lang="en-US" sz="2000" dirty="0" err="1">
                <a:solidFill>
                  <a:srgbClr val="242424"/>
                </a:solidFill>
              </a:rPr>
              <a:t>almeno</a:t>
            </a:r>
            <a:r>
              <a:rPr lang="en-US" sz="2000" dirty="0">
                <a:solidFill>
                  <a:srgbClr val="242424"/>
                </a:solidFill>
              </a:rPr>
              <a:t> un </a:t>
            </a:r>
            <a:r>
              <a:rPr lang="en-US" sz="2000" dirty="0" err="1">
                <a:solidFill>
                  <a:srgbClr val="242424"/>
                </a:solidFill>
              </a:rPr>
              <a:t>tema</a:t>
            </a:r>
            <a:r>
              <a:rPr lang="en-US" sz="2000" dirty="0">
                <a:solidFill>
                  <a:srgbClr val="242424"/>
                </a:solidFill>
              </a:rPr>
              <a:t> </a:t>
            </a:r>
            <a:r>
              <a:rPr lang="en-US" sz="2000" dirty="0" err="1">
                <a:solidFill>
                  <a:srgbClr val="242424"/>
                </a:solidFill>
              </a:rPr>
              <a:t>tra</a:t>
            </a:r>
            <a:r>
              <a:rPr lang="en-US" sz="2000" dirty="0">
                <a:solidFill>
                  <a:srgbClr val="242424"/>
                </a:solidFill>
              </a:rPr>
              <a:t> </a:t>
            </a:r>
            <a:r>
              <a:rPr lang="en-US" sz="2000" dirty="0" err="1">
                <a:solidFill>
                  <a:srgbClr val="242424"/>
                </a:solidFill>
              </a:rPr>
              <a:t>quelli</a:t>
            </a:r>
            <a:r>
              <a:rPr lang="en-US" sz="2000" dirty="0">
                <a:solidFill>
                  <a:srgbClr val="242424"/>
                </a:solidFill>
              </a:rPr>
              <a:t> </a:t>
            </a:r>
            <a:r>
              <a:rPr lang="en-US" sz="2000" dirty="0" err="1">
                <a:solidFill>
                  <a:srgbClr val="242424"/>
                </a:solidFill>
              </a:rPr>
              <a:t>proposti</a:t>
            </a:r>
            <a:r>
              <a:rPr lang="en-US" sz="2000" dirty="0">
                <a:solidFill>
                  <a:srgbClr val="242424"/>
                </a:solidFill>
              </a:rPr>
              <a:t> (2-8 ore) </a:t>
            </a:r>
            <a:r>
              <a:rPr lang="en-US" sz="2000" dirty="0" err="1">
                <a:solidFill>
                  <a:srgbClr val="242424"/>
                </a:solidFill>
              </a:rPr>
              <a:t>durante</a:t>
            </a:r>
            <a:r>
              <a:rPr lang="en-US" sz="2000" dirty="0">
                <a:solidFill>
                  <a:srgbClr val="242424"/>
                </a:solidFill>
              </a:rPr>
              <a:t> le </a:t>
            </a:r>
            <a:r>
              <a:rPr lang="en-US" sz="2000" dirty="0" err="1">
                <a:solidFill>
                  <a:srgbClr val="242424"/>
                </a:solidFill>
              </a:rPr>
              <a:t>proprie</a:t>
            </a:r>
            <a:r>
              <a:rPr lang="en-US" sz="2000" dirty="0">
                <a:solidFill>
                  <a:srgbClr val="242424"/>
                </a:solidFill>
              </a:rPr>
              <a:t> </a:t>
            </a:r>
            <a:r>
              <a:rPr lang="en-US" sz="2000" dirty="0" err="1">
                <a:solidFill>
                  <a:srgbClr val="242424"/>
                </a:solidFill>
              </a:rPr>
              <a:t>lezioni</a:t>
            </a:r>
            <a:r>
              <a:rPr lang="en-US" sz="2000" dirty="0">
                <a:solidFill>
                  <a:srgbClr val="242424"/>
                </a:solidFill>
              </a:rPr>
              <a:t> </a:t>
            </a:r>
            <a:r>
              <a:rPr lang="en-US" sz="2000" dirty="0" err="1">
                <a:solidFill>
                  <a:srgbClr val="242424"/>
                </a:solidFill>
              </a:rPr>
              <a:t>all’interno</a:t>
            </a:r>
            <a:r>
              <a:rPr lang="en-US" sz="2000" dirty="0">
                <a:solidFill>
                  <a:srgbClr val="242424"/>
                </a:solidFill>
              </a:rPr>
              <a:t> </a:t>
            </a:r>
            <a:r>
              <a:rPr lang="en-US" sz="2000" dirty="0" err="1">
                <a:solidFill>
                  <a:srgbClr val="242424"/>
                </a:solidFill>
              </a:rPr>
              <a:t>dei</a:t>
            </a:r>
            <a:r>
              <a:rPr lang="en-US" sz="2000" dirty="0">
                <a:solidFill>
                  <a:srgbClr val="242424"/>
                </a:solidFill>
              </a:rPr>
              <a:t> </a:t>
            </a:r>
            <a:r>
              <a:rPr lang="en-US" sz="2000" dirty="0" err="1">
                <a:solidFill>
                  <a:srgbClr val="242424"/>
                </a:solidFill>
              </a:rPr>
              <a:t>percorsi</a:t>
            </a:r>
            <a:r>
              <a:rPr lang="en-US" sz="2000" dirty="0">
                <a:solidFill>
                  <a:srgbClr val="242424"/>
                </a:solidFill>
              </a:rPr>
              <a:t> di </a:t>
            </a:r>
            <a:r>
              <a:rPr lang="en-US" sz="2000" dirty="0" err="1">
                <a:solidFill>
                  <a:srgbClr val="242424"/>
                </a:solidFill>
              </a:rPr>
              <a:t>formazione</a:t>
            </a:r>
            <a:r>
              <a:rPr lang="en-US" sz="2000" dirty="0">
                <a:solidFill>
                  <a:srgbClr val="242424"/>
                </a:solidFill>
              </a:rPr>
              <a:t> </a:t>
            </a:r>
            <a:r>
              <a:rPr lang="en-US" sz="2000" dirty="0" err="1">
                <a:solidFill>
                  <a:srgbClr val="242424"/>
                </a:solidFill>
              </a:rPr>
              <a:t>iniziale</a:t>
            </a:r>
            <a:r>
              <a:rPr lang="en-US" sz="2000" dirty="0">
                <a:solidFill>
                  <a:srgbClr val="242424"/>
                </a:solidFill>
              </a:rPr>
              <a:t>;</a:t>
            </a:r>
          </a:p>
          <a:p>
            <a:r>
              <a:rPr lang="en-US" sz="2000" dirty="0" err="1">
                <a:solidFill>
                  <a:srgbClr val="242424"/>
                </a:solidFill>
              </a:rPr>
              <a:t>Partecipare</a:t>
            </a:r>
            <a:r>
              <a:rPr lang="en-US" sz="2000" dirty="0">
                <a:solidFill>
                  <a:srgbClr val="242424"/>
                </a:solidFill>
              </a:rPr>
              <a:t> </a:t>
            </a:r>
            <a:r>
              <a:rPr lang="en-US" sz="2000" dirty="0" err="1">
                <a:solidFill>
                  <a:srgbClr val="242424"/>
                </a:solidFill>
              </a:rPr>
              <a:t>alla</a:t>
            </a:r>
            <a:r>
              <a:rPr lang="en-US" sz="2000" dirty="0">
                <a:solidFill>
                  <a:srgbClr val="242424"/>
                </a:solidFill>
              </a:rPr>
              <a:t> </a:t>
            </a:r>
            <a:r>
              <a:rPr lang="en-US" sz="2000" dirty="0" err="1">
                <a:solidFill>
                  <a:srgbClr val="242424"/>
                </a:solidFill>
              </a:rPr>
              <a:t>raccolta</a:t>
            </a:r>
            <a:r>
              <a:rPr lang="en-US" sz="2000" dirty="0">
                <a:solidFill>
                  <a:srgbClr val="242424"/>
                </a:solidFill>
              </a:rPr>
              <a:t> e </a:t>
            </a:r>
            <a:r>
              <a:rPr lang="en-US" sz="2000" dirty="0" err="1">
                <a:solidFill>
                  <a:srgbClr val="242424"/>
                </a:solidFill>
              </a:rPr>
              <a:t>all’analisi</a:t>
            </a:r>
            <a:r>
              <a:rPr lang="en-US" sz="2000" dirty="0">
                <a:solidFill>
                  <a:srgbClr val="242424"/>
                </a:solidFill>
              </a:rPr>
              <a:t> </a:t>
            </a:r>
            <a:r>
              <a:rPr lang="en-US" sz="2000" dirty="0" err="1">
                <a:solidFill>
                  <a:srgbClr val="242424"/>
                </a:solidFill>
              </a:rPr>
              <a:t>dati</a:t>
            </a:r>
            <a:r>
              <a:rPr lang="en-US" sz="2000" dirty="0">
                <a:solidFill>
                  <a:srgbClr val="242424"/>
                </a:solidFill>
              </a:rPr>
              <a:t>;</a:t>
            </a:r>
          </a:p>
          <a:p>
            <a:r>
              <a:rPr lang="en-US" sz="2000" dirty="0" err="1">
                <a:solidFill>
                  <a:srgbClr val="242424"/>
                </a:solidFill>
              </a:rPr>
              <a:t>Condividere</a:t>
            </a:r>
            <a:r>
              <a:rPr lang="en-US" sz="2000" dirty="0">
                <a:solidFill>
                  <a:srgbClr val="242424"/>
                </a:solidFill>
              </a:rPr>
              <a:t> e </a:t>
            </a:r>
            <a:r>
              <a:rPr lang="en-US" sz="2000" dirty="0" err="1">
                <a:solidFill>
                  <a:srgbClr val="242424"/>
                </a:solidFill>
              </a:rPr>
              <a:t>disseminare</a:t>
            </a:r>
            <a:r>
              <a:rPr lang="en-US" sz="2000" dirty="0">
                <a:solidFill>
                  <a:srgbClr val="242424"/>
                </a:solidFill>
              </a:rPr>
              <a:t> </a:t>
            </a:r>
            <a:r>
              <a:rPr lang="en-US" sz="2000" dirty="0" err="1">
                <a:solidFill>
                  <a:srgbClr val="242424"/>
                </a:solidFill>
              </a:rPr>
              <a:t>i</a:t>
            </a:r>
            <a:r>
              <a:rPr lang="en-US" sz="2000" dirty="0">
                <a:solidFill>
                  <a:srgbClr val="242424"/>
                </a:solidFill>
              </a:rPr>
              <a:t> </a:t>
            </a:r>
            <a:r>
              <a:rPr lang="en-US" sz="2000" dirty="0" err="1">
                <a:solidFill>
                  <a:srgbClr val="242424"/>
                </a:solidFill>
              </a:rPr>
              <a:t>risultati</a:t>
            </a:r>
            <a:r>
              <a:rPr lang="en-US" sz="2000" dirty="0">
                <a:solidFill>
                  <a:srgbClr val="242424"/>
                </a:solidFill>
              </a:rPr>
              <a:t>.</a:t>
            </a:r>
            <a:br>
              <a:rPr lang="en-US" dirty="0"/>
            </a:br>
            <a:endParaRPr lang="it-IT" dirty="0"/>
          </a:p>
        </p:txBody>
      </p:sp>
    </p:spTree>
    <p:extLst>
      <p:ext uri="{BB962C8B-B14F-4D97-AF65-F5344CB8AC3E}">
        <p14:creationId xmlns:p14="http://schemas.microsoft.com/office/powerpoint/2010/main" val="3928864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F73D-E496-5822-F7CF-EF36912E9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9686-03BB-8326-213A-3E57E4D5E560}"/>
              </a:ext>
            </a:extLst>
          </p:cNvPr>
          <p:cNvSpPr>
            <a:spLocks noGrp="1"/>
          </p:cNvSpPr>
          <p:nvPr>
            <p:ph type="title"/>
          </p:nvPr>
        </p:nvSpPr>
        <p:spPr>
          <a:xfrm>
            <a:off x="2209800" y="404664"/>
            <a:ext cx="7772400" cy="1143000"/>
          </a:xfrm>
        </p:spPr>
        <p:txBody>
          <a:bodyPr/>
          <a:lstStyle/>
          <a:p>
            <a:r>
              <a:rPr lang="it-IT" sz="4000" dirty="0">
                <a:latin typeface="Arial" panose="020B0604020202020204" pitchFamily="34" charset="0"/>
                <a:cs typeface="Arial" panose="020B0604020202020204" pitchFamily="34" charset="0"/>
              </a:rPr>
              <a:t>Come aderire alla ricerca</a:t>
            </a:r>
          </a:p>
        </p:txBody>
      </p:sp>
      <p:sp>
        <p:nvSpPr>
          <p:cNvPr id="3" name="Content Placeholder 2">
            <a:extLst>
              <a:ext uri="{FF2B5EF4-FFF2-40B4-BE49-F238E27FC236}">
                <a16:creationId xmlns:a16="http://schemas.microsoft.com/office/drawing/2014/main" id="{426F1BBB-45D8-9315-6927-BC05C7870199}"/>
              </a:ext>
            </a:extLst>
          </p:cNvPr>
          <p:cNvSpPr>
            <a:spLocks noGrp="1"/>
          </p:cNvSpPr>
          <p:nvPr>
            <p:ph idx="1"/>
          </p:nvPr>
        </p:nvSpPr>
        <p:spPr>
          <a:xfrm>
            <a:off x="2209800" y="1776264"/>
            <a:ext cx="7772400" cy="4114800"/>
          </a:xfrm>
        </p:spPr>
        <p:txBody>
          <a:bodyPr/>
          <a:lstStyle/>
          <a:p>
            <a:pPr marL="0" indent="0">
              <a:buNone/>
            </a:pPr>
            <a:r>
              <a:rPr lang="en-US" sz="2000" dirty="0">
                <a:solidFill>
                  <a:srgbClr val="242424"/>
                </a:solidFill>
              </a:rPr>
              <a:t>In vista </a:t>
            </a:r>
            <a:r>
              <a:rPr lang="en-US" sz="2000" dirty="0" err="1">
                <a:solidFill>
                  <a:srgbClr val="242424"/>
                </a:solidFill>
              </a:rPr>
              <a:t>dell’attivazione</a:t>
            </a:r>
            <a:r>
              <a:rPr lang="en-US" sz="2000" dirty="0">
                <a:solidFill>
                  <a:srgbClr val="242424"/>
                </a:solidFill>
              </a:rPr>
              <a:t> del </a:t>
            </a:r>
            <a:r>
              <a:rPr lang="en-US" sz="2000" dirty="0" err="1">
                <a:solidFill>
                  <a:srgbClr val="242424"/>
                </a:solidFill>
              </a:rPr>
              <a:t>prossimo</a:t>
            </a:r>
            <a:r>
              <a:rPr lang="en-US" sz="2000" dirty="0">
                <a:solidFill>
                  <a:srgbClr val="242424"/>
                </a:solidFill>
              </a:rPr>
              <a:t> </a:t>
            </a:r>
            <a:r>
              <a:rPr lang="en-US" sz="2000" dirty="0" err="1">
                <a:solidFill>
                  <a:srgbClr val="242424"/>
                </a:solidFill>
              </a:rPr>
              <a:t>ciclo</a:t>
            </a:r>
            <a:r>
              <a:rPr lang="en-US" sz="2000" dirty="0">
                <a:solidFill>
                  <a:srgbClr val="242424"/>
                </a:solidFill>
              </a:rPr>
              <a:t> di </a:t>
            </a:r>
            <a:r>
              <a:rPr lang="en-US" sz="2000" dirty="0" err="1">
                <a:solidFill>
                  <a:srgbClr val="242424"/>
                </a:solidFill>
              </a:rPr>
              <a:t>percorsi</a:t>
            </a:r>
            <a:r>
              <a:rPr lang="en-US" sz="2000" dirty="0">
                <a:solidFill>
                  <a:srgbClr val="242424"/>
                </a:solidFill>
              </a:rPr>
              <a:t> di </a:t>
            </a:r>
            <a:r>
              <a:rPr lang="en-US" sz="2000" dirty="0" err="1">
                <a:solidFill>
                  <a:srgbClr val="242424"/>
                </a:solidFill>
              </a:rPr>
              <a:t>formazione</a:t>
            </a:r>
            <a:r>
              <a:rPr lang="en-US" sz="2000" dirty="0">
                <a:solidFill>
                  <a:srgbClr val="242424"/>
                </a:solidFill>
              </a:rPr>
              <a:t> </a:t>
            </a:r>
            <a:r>
              <a:rPr lang="en-US" sz="2000" dirty="0" err="1">
                <a:solidFill>
                  <a:srgbClr val="242424"/>
                </a:solidFill>
              </a:rPr>
              <a:t>iniziale</a:t>
            </a:r>
            <a:r>
              <a:rPr lang="en-US" sz="2000" dirty="0">
                <a:solidFill>
                  <a:srgbClr val="242424"/>
                </a:solidFill>
              </a:rPr>
              <a:t> (PF60, PF30, …), </a:t>
            </a:r>
            <a:r>
              <a:rPr lang="en-US" sz="2000" dirty="0" err="1">
                <a:solidFill>
                  <a:srgbClr val="242424"/>
                </a:solidFill>
              </a:rPr>
              <a:t>tutte</a:t>
            </a:r>
            <a:r>
              <a:rPr lang="en-US" sz="2000" dirty="0">
                <a:solidFill>
                  <a:srgbClr val="242424"/>
                </a:solidFill>
              </a:rPr>
              <a:t> le </a:t>
            </a:r>
            <a:r>
              <a:rPr lang="en-US" sz="2000" dirty="0" err="1">
                <a:solidFill>
                  <a:srgbClr val="242424"/>
                </a:solidFill>
              </a:rPr>
              <a:t>persone</a:t>
            </a:r>
            <a:r>
              <a:rPr lang="en-US" sz="2000" dirty="0">
                <a:solidFill>
                  <a:srgbClr val="242424"/>
                </a:solidFill>
              </a:rPr>
              <a:t> </a:t>
            </a:r>
            <a:r>
              <a:rPr lang="en-US" sz="2000" dirty="0" err="1">
                <a:solidFill>
                  <a:srgbClr val="242424"/>
                </a:solidFill>
              </a:rPr>
              <a:t>interessate</a:t>
            </a:r>
            <a:r>
              <a:rPr lang="en-US" sz="2000" dirty="0">
                <a:solidFill>
                  <a:srgbClr val="242424"/>
                </a:solidFill>
              </a:rPr>
              <a:t> </a:t>
            </a:r>
            <a:r>
              <a:rPr lang="en-US" sz="2000" dirty="0" err="1">
                <a:solidFill>
                  <a:srgbClr val="242424"/>
                </a:solidFill>
              </a:rPr>
              <a:t>possono</a:t>
            </a:r>
            <a:r>
              <a:rPr lang="en-US" sz="2000" dirty="0">
                <a:solidFill>
                  <a:srgbClr val="242424"/>
                </a:solidFill>
              </a:rPr>
              <a:t> </a:t>
            </a:r>
            <a:r>
              <a:rPr lang="en-US" sz="2000" dirty="0" err="1">
                <a:solidFill>
                  <a:srgbClr val="242424"/>
                </a:solidFill>
              </a:rPr>
              <a:t>fornire</a:t>
            </a:r>
            <a:r>
              <a:rPr lang="en-US" sz="2000" dirty="0">
                <a:solidFill>
                  <a:srgbClr val="242424"/>
                </a:solidFill>
              </a:rPr>
              <a:t> la loro </a:t>
            </a:r>
            <a:r>
              <a:rPr lang="en-US" sz="2000" dirty="0" err="1">
                <a:solidFill>
                  <a:srgbClr val="242424"/>
                </a:solidFill>
              </a:rPr>
              <a:t>adesione</a:t>
            </a:r>
            <a:r>
              <a:rPr lang="en-US" sz="2000" dirty="0">
                <a:solidFill>
                  <a:srgbClr val="242424"/>
                </a:solidFill>
              </a:rPr>
              <a:t> </a:t>
            </a:r>
            <a:r>
              <a:rPr lang="en-US" sz="2000" dirty="0" err="1">
                <a:solidFill>
                  <a:srgbClr val="242424"/>
                </a:solidFill>
              </a:rPr>
              <a:t>alla</a:t>
            </a:r>
            <a:r>
              <a:rPr lang="en-US" sz="2000" dirty="0">
                <a:solidFill>
                  <a:srgbClr val="242424"/>
                </a:solidFill>
              </a:rPr>
              <a:t> </a:t>
            </a:r>
            <a:r>
              <a:rPr lang="en-US" sz="2000" dirty="0" err="1">
                <a:solidFill>
                  <a:srgbClr val="242424"/>
                </a:solidFill>
              </a:rPr>
              <a:t>fase</a:t>
            </a:r>
            <a:r>
              <a:rPr lang="en-US" sz="2000" dirty="0">
                <a:solidFill>
                  <a:srgbClr val="242424"/>
                </a:solidFill>
              </a:rPr>
              <a:t> di </a:t>
            </a:r>
            <a:r>
              <a:rPr lang="en-US" sz="2000" b="1" dirty="0" err="1">
                <a:solidFill>
                  <a:srgbClr val="242424"/>
                </a:solidFill>
              </a:rPr>
              <a:t>sperimentazione</a:t>
            </a:r>
            <a:r>
              <a:rPr lang="en-US" sz="2000" b="1" dirty="0">
                <a:solidFill>
                  <a:srgbClr val="242424"/>
                </a:solidFill>
              </a:rPr>
              <a:t> </a:t>
            </a:r>
            <a:r>
              <a:rPr lang="en-US" sz="2000" dirty="0">
                <a:solidFill>
                  <a:srgbClr val="242424"/>
                </a:solidFill>
              </a:rPr>
              <a:t>e </a:t>
            </a:r>
            <a:r>
              <a:rPr lang="en-US" sz="2000" b="1" dirty="0" err="1">
                <a:solidFill>
                  <a:srgbClr val="242424"/>
                </a:solidFill>
              </a:rPr>
              <a:t>analisi</a:t>
            </a:r>
            <a:r>
              <a:rPr lang="en-US" sz="2000" b="1" dirty="0">
                <a:solidFill>
                  <a:srgbClr val="242424"/>
                </a:solidFill>
              </a:rPr>
              <a:t> </a:t>
            </a:r>
            <a:r>
              <a:rPr lang="en-US" sz="2000" b="1" dirty="0" err="1">
                <a:solidFill>
                  <a:srgbClr val="242424"/>
                </a:solidFill>
              </a:rPr>
              <a:t>dati</a:t>
            </a:r>
            <a:r>
              <a:rPr lang="en-US" sz="2000" dirty="0">
                <a:solidFill>
                  <a:srgbClr val="242424"/>
                </a:solidFill>
              </a:rPr>
              <a:t>, </a:t>
            </a:r>
            <a:r>
              <a:rPr lang="en-US" sz="2000" dirty="0" err="1">
                <a:solidFill>
                  <a:srgbClr val="242424"/>
                </a:solidFill>
              </a:rPr>
              <a:t>compilando</a:t>
            </a:r>
            <a:r>
              <a:rPr lang="en-US" sz="2000" dirty="0">
                <a:solidFill>
                  <a:srgbClr val="242424"/>
                </a:solidFill>
              </a:rPr>
              <a:t> il modulo </a:t>
            </a:r>
            <a:r>
              <a:rPr lang="en-US" sz="2000" i="1" dirty="0">
                <a:solidFill>
                  <a:srgbClr val="242424"/>
                </a:solidFill>
              </a:rPr>
              <a:t>online</a:t>
            </a:r>
            <a:r>
              <a:rPr lang="en-US" sz="2000" dirty="0">
                <a:solidFill>
                  <a:srgbClr val="242424"/>
                </a:solidFill>
              </a:rPr>
              <a:t> </a:t>
            </a:r>
            <a:r>
              <a:rPr lang="en-US" sz="2000" dirty="0" err="1">
                <a:solidFill>
                  <a:srgbClr val="242424"/>
                </a:solidFill>
              </a:rPr>
              <a:t>entro</a:t>
            </a:r>
            <a:r>
              <a:rPr lang="en-US" sz="2000" dirty="0">
                <a:solidFill>
                  <a:srgbClr val="242424"/>
                </a:solidFill>
              </a:rPr>
              <a:t> </a:t>
            </a:r>
            <a:r>
              <a:rPr lang="en-US" sz="2000" b="1" dirty="0" err="1">
                <a:solidFill>
                  <a:srgbClr val="242424"/>
                </a:solidFill>
              </a:rPr>
              <a:t>giovedì</a:t>
            </a:r>
            <a:r>
              <a:rPr lang="en-US" sz="2000" b="1" dirty="0">
                <a:solidFill>
                  <a:srgbClr val="242424"/>
                </a:solidFill>
              </a:rPr>
              <a:t> 20 </a:t>
            </a:r>
            <a:r>
              <a:rPr lang="en-US" sz="2000" b="1" dirty="0" err="1">
                <a:solidFill>
                  <a:srgbClr val="242424"/>
                </a:solidFill>
              </a:rPr>
              <a:t>febbraio</a:t>
            </a:r>
            <a:r>
              <a:rPr lang="en-US" sz="2000" b="1" dirty="0">
                <a:solidFill>
                  <a:srgbClr val="242424"/>
                </a:solidFill>
              </a:rPr>
              <a:t> 2025</a:t>
            </a:r>
            <a:r>
              <a:rPr lang="en-US" sz="2000" dirty="0">
                <a:solidFill>
                  <a:srgbClr val="242424"/>
                </a:solidFill>
              </a:rPr>
              <a:t>:</a:t>
            </a:r>
          </a:p>
          <a:p>
            <a:pPr marL="0" indent="0">
              <a:buNone/>
            </a:pPr>
            <a:endParaRPr lang="en-US" sz="2000" dirty="0">
              <a:solidFill>
                <a:srgbClr val="1155CC"/>
              </a:solidFill>
              <a:hlinkClick r:id="rId2"/>
            </a:endParaRPr>
          </a:p>
          <a:p>
            <a:pPr marL="0" indent="0">
              <a:buNone/>
            </a:pPr>
            <a:endParaRPr lang="en-US" sz="2000" dirty="0">
              <a:solidFill>
                <a:srgbClr val="1155CC"/>
              </a:solidFill>
              <a:hlinkClick r:id="rId2"/>
            </a:endParaRPr>
          </a:p>
          <a:p>
            <a:pPr marL="0" indent="0">
              <a:buNone/>
            </a:pPr>
            <a:endParaRPr lang="en-US" sz="2000" dirty="0">
              <a:solidFill>
                <a:srgbClr val="1155CC"/>
              </a:solidFill>
              <a:hlinkClick r:id="rId2"/>
            </a:endParaRPr>
          </a:p>
          <a:p>
            <a:pPr marL="0" indent="0">
              <a:buNone/>
            </a:pPr>
            <a:r>
              <a:rPr lang="en-US" sz="2000" dirty="0">
                <a:solidFill>
                  <a:srgbClr val="1155CC"/>
                </a:solidFill>
                <a:hlinkClick r:id="rId2"/>
              </a:rPr>
              <a:t>https://forms.office.com/e/HnZd7JecCT</a:t>
            </a:r>
            <a:endParaRPr lang="en-US" sz="2000" dirty="0">
              <a:solidFill>
                <a:srgbClr val="242424"/>
              </a:solidFill>
            </a:endParaRPr>
          </a:p>
        </p:txBody>
      </p:sp>
      <p:pic>
        <p:nvPicPr>
          <p:cNvPr id="5" name="Picture 4" descr="A qr code on a white background&#10;&#10;Description automatically generated">
            <a:extLst>
              <a:ext uri="{FF2B5EF4-FFF2-40B4-BE49-F238E27FC236}">
                <a16:creationId xmlns:a16="http://schemas.microsoft.com/office/drawing/2014/main" id="{BD615AD7-AD91-B1E8-C675-9D2A80546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232" y="3202136"/>
            <a:ext cx="2819152" cy="2819152"/>
          </a:xfrm>
          <a:prstGeom prst="rect">
            <a:avLst/>
          </a:prstGeom>
        </p:spPr>
      </p:pic>
    </p:spTree>
    <p:extLst>
      <p:ext uri="{BB962C8B-B14F-4D97-AF65-F5344CB8AC3E}">
        <p14:creationId xmlns:p14="http://schemas.microsoft.com/office/powerpoint/2010/main" val="131415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68DEEC2-5615-4640-ABCC-8361D3060C63}"/>
              </a:ext>
            </a:extLst>
          </p:cNvPr>
          <p:cNvGraphicFramePr/>
          <p:nvPr>
            <p:extLst>
              <p:ext uri="{D42A27DB-BD31-4B8C-83A1-F6EECF244321}">
                <p14:modId xmlns:p14="http://schemas.microsoft.com/office/powerpoint/2010/main" val="391574079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44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C333-4F3E-9ABF-1B2F-F3E379CEF1AB}"/>
              </a:ext>
            </a:extLst>
          </p:cNvPr>
          <p:cNvSpPr>
            <a:spLocks noGrp="1"/>
          </p:cNvSpPr>
          <p:nvPr>
            <p:ph type="title"/>
          </p:nvPr>
        </p:nvSpPr>
        <p:spPr>
          <a:xfrm>
            <a:off x="731837" y="1181101"/>
            <a:ext cx="10515600" cy="2852737"/>
          </a:xfrm>
        </p:spPr>
        <p:txBody>
          <a:bodyPr/>
          <a:lstStyle/>
          <a:p>
            <a:r>
              <a:rPr lang="en-IT" dirty="0"/>
              <a:t>E1: Seminari</a:t>
            </a:r>
          </a:p>
        </p:txBody>
      </p:sp>
      <p:graphicFrame>
        <p:nvGraphicFramePr>
          <p:cNvPr id="4" name="Diagram 3">
            <a:extLst>
              <a:ext uri="{FF2B5EF4-FFF2-40B4-BE49-F238E27FC236}">
                <a16:creationId xmlns:a16="http://schemas.microsoft.com/office/drawing/2014/main" id="{7ED4AF04-EA27-1F50-DCE6-372B63B6FC85}"/>
              </a:ext>
            </a:extLst>
          </p:cNvPr>
          <p:cNvGraphicFramePr/>
          <p:nvPr>
            <p:extLst>
              <p:ext uri="{D42A27DB-BD31-4B8C-83A1-F6EECF244321}">
                <p14:modId xmlns:p14="http://schemas.microsoft.com/office/powerpoint/2010/main" val="2663260214"/>
              </p:ext>
            </p:extLst>
          </p:nvPr>
        </p:nvGraphicFramePr>
        <p:xfrm>
          <a:off x="5529263" y="300038"/>
          <a:ext cx="6286500" cy="6186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35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grafica vettoriale&#10;&#10;Il contenuto generato dall'IA potrebbe non essere corretto.">
            <a:extLst>
              <a:ext uri="{FF2B5EF4-FFF2-40B4-BE49-F238E27FC236}">
                <a16:creationId xmlns:a16="http://schemas.microsoft.com/office/drawing/2014/main" id="{A6A887F2-E7AC-B7C6-F39D-02D1D1609A1A}"/>
              </a:ext>
            </a:extLst>
          </p:cNvPr>
          <p:cNvPicPr>
            <a:picLocks noChangeAspect="1"/>
          </p:cNvPicPr>
          <p:nvPr/>
        </p:nvPicPr>
        <p:blipFill>
          <a:blip r:embed="rId3">
            <a:extLst>
              <a:ext uri="{28A0092B-C50C-407E-A947-70E740481C1C}">
                <a14:useLocalDpi xmlns:a14="http://schemas.microsoft.com/office/drawing/2010/main" val="0"/>
              </a:ext>
            </a:extLst>
          </a:blip>
          <a:srcRect l="7166" r="8242" b="3477"/>
          <a:stretch/>
        </p:blipFill>
        <p:spPr>
          <a:xfrm>
            <a:off x="212192" y="1981199"/>
            <a:ext cx="3524131" cy="4767942"/>
          </a:xfrm>
          <a:prstGeom prst="rect">
            <a:avLst/>
          </a:prstGeom>
        </p:spPr>
      </p:pic>
      <p:sp>
        <p:nvSpPr>
          <p:cNvPr id="7" name="CasellaDiTesto 6">
            <a:extLst>
              <a:ext uri="{FF2B5EF4-FFF2-40B4-BE49-F238E27FC236}">
                <a16:creationId xmlns:a16="http://schemas.microsoft.com/office/drawing/2014/main" id="{1369831E-C07A-3AE1-17D6-C61BF13EFB80}"/>
              </a:ext>
            </a:extLst>
          </p:cNvPr>
          <p:cNvSpPr txBox="1"/>
          <p:nvPr/>
        </p:nvSpPr>
        <p:spPr>
          <a:xfrm>
            <a:off x="4196524" y="2383609"/>
            <a:ext cx="7761513" cy="3170099"/>
          </a:xfrm>
          <a:prstGeom prst="rect">
            <a:avLst/>
          </a:prstGeom>
          <a:noFill/>
        </p:spPr>
        <p:txBody>
          <a:bodyPr wrap="square">
            <a:spAutoFit/>
          </a:bodyPr>
          <a:lstStyle/>
          <a:p>
            <a:r>
              <a:rPr lang="it-IT" sz="2000" dirty="0"/>
              <a:t>Questo approccio consente di arrivare ad una comprensione semplice e allo stesso tempo approfondita delle leggi  della Termodinamica, la cui generalità è così vasta da consentirne l’applicazione ai più diversi sistemi fisici, dai semplici gas ai buchi neri, fino ad arrivare a caratterizzare l’evoluzione dell’intero Universo. </a:t>
            </a:r>
          </a:p>
          <a:p>
            <a:r>
              <a:rPr lang="it-IT" sz="2000" dirty="0"/>
              <a:t>Dal 2021 sono stati organizzati corsi e seminari di formazione rivolti ai docenti, sia in presenza che online, basati su tale proposta. </a:t>
            </a:r>
            <a:br>
              <a:rPr lang="it-IT" sz="2000" dirty="0"/>
            </a:br>
            <a:r>
              <a:rPr lang="it-IT" sz="2000" dirty="0"/>
              <a:t>Per supportare ulteriormente questo approccio didattico, abbiamo pubblicato il libro "Termodinamica e teoria microscopica", pensato come strumento di approfondimento e di supporto per i docenti.</a:t>
            </a:r>
          </a:p>
        </p:txBody>
      </p:sp>
      <p:sp>
        <p:nvSpPr>
          <p:cNvPr id="8" name="CasellaDiTesto 7">
            <a:extLst>
              <a:ext uri="{FF2B5EF4-FFF2-40B4-BE49-F238E27FC236}">
                <a16:creationId xmlns:a16="http://schemas.microsoft.com/office/drawing/2014/main" id="{0DD2B523-C5C9-B3E2-A1C9-6203C67F2A56}"/>
              </a:ext>
            </a:extLst>
          </p:cNvPr>
          <p:cNvSpPr txBox="1"/>
          <p:nvPr/>
        </p:nvSpPr>
        <p:spPr>
          <a:xfrm>
            <a:off x="3472542" y="5662450"/>
            <a:ext cx="8224238" cy="1015663"/>
          </a:xfrm>
          <a:prstGeom prst="rect">
            <a:avLst/>
          </a:prstGeom>
          <a:noFill/>
        </p:spPr>
        <p:txBody>
          <a:bodyPr wrap="square">
            <a:spAutoFit/>
          </a:bodyPr>
          <a:lstStyle/>
          <a:p>
            <a:r>
              <a:rPr lang="it-IT" sz="2000" dirty="0"/>
              <a:t>Attualmente il corso «Termodinamica e teoria microscopica» è inserito nell’offerta formativa del Master IDIFO e le lezioni si svolgeranno online tra marzo e aprile 2025.</a:t>
            </a:r>
          </a:p>
        </p:txBody>
      </p:sp>
      <p:sp>
        <p:nvSpPr>
          <p:cNvPr id="9" name="CasellaDiTesto 8">
            <a:extLst>
              <a:ext uri="{FF2B5EF4-FFF2-40B4-BE49-F238E27FC236}">
                <a16:creationId xmlns:a16="http://schemas.microsoft.com/office/drawing/2014/main" id="{605C5455-68BC-AD89-EFE6-F3D9DAE7AFF7}"/>
              </a:ext>
            </a:extLst>
          </p:cNvPr>
          <p:cNvSpPr txBox="1"/>
          <p:nvPr/>
        </p:nvSpPr>
        <p:spPr>
          <a:xfrm>
            <a:off x="4196524" y="108859"/>
            <a:ext cx="7500256" cy="2246769"/>
          </a:xfrm>
          <a:prstGeom prst="rect">
            <a:avLst/>
          </a:prstGeom>
          <a:noFill/>
        </p:spPr>
        <p:txBody>
          <a:bodyPr wrap="square">
            <a:spAutoFit/>
          </a:bodyPr>
          <a:lstStyle/>
          <a:p>
            <a:r>
              <a:rPr lang="it-IT" sz="2000" dirty="0"/>
              <a:t>Il 13 febbraio 2024, si è svolto online l’incontro di discussione del </a:t>
            </a:r>
            <a:r>
              <a:rPr lang="it-IT" sz="2000" dirty="0" err="1"/>
              <a:t>GdL</a:t>
            </a:r>
            <a:r>
              <a:rPr lang="it-IT" sz="2000" dirty="0"/>
              <a:t>-FI dal titolo Termodinamica e teoria microscopica, durante il quale Vittorio Lubicz e Alessandro Ercoli hanno presentato la proposta sviluppata presso la sede dell’Università Roma Tre di un percorso didattico, accessibile alle scuole superiori, che assegna alla descrizione microscopica dei sistemi fisici un ruolo costantemente privilegiato.</a:t>
            </a:r>
          </a:p>
        </p:txBody>
      </p:sp>
      <p:grpSp>
        <p:nvGrpSpPr>
          <p:cNvPr id="2" name="Group 1">
            <a:extLst>
              <a:ext uri="{FF2B5EF4-FFF2-40B4-BE49-F238E27FC236}">
                <a16:creationId xmlns:a16="http://schemas.microsoft.com/office/drawing/2014/main" id="{2DF17C6A-56E5-AA00-D422-A9B55DD5FC5D}"/>
              </a:ext>
            </a:extLst>
          </p:cNvPr>
          <p:cNvGrpSpPr/>
          <p:nvPr/>
        </p:nvGrpSpPr>
        <p:grpSpPr>
          <a:xfrm>
            <a:off x="240768" y="228608"/>
            <a:ext cx="2992840" cy="1809992"/>
            <a:chOff x="767" y="100402"/>
            <a:chExt cx="2992840" cy="1809992"/>
          </a:xfrm>
        </p:grpSpPr>
        <p:sp>
          <p:nvSpPr>
            <p:cNvPr id="4" name="Rectangle 3">
              <a:extLst>
                <a:ext uri="{FF2B5EF4-FFF2-40B4-BE49-F238E27FC236}">
                  <a16:creationId xmlns:a16="http://schemas.microsoft.com/office/drawing/2014/main" id="{3447945F-98D5-7E83-6762-90CAAB3D3235}"/>
                </a:ext>
              </a:extLst>
            </p:cNvPr>
            <p:cNvSpPr/>
            <p:nvPr/>
          </p:nvSpPr>
          <p:spPr>
            <a:xfrm>
              <a:off x="767" y="100402"/>
              <a:ext cx="2992840" cy="1795704"/>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T"/>
            </a:p>
          </p:txBody>
        </p:sp>
        <p:sp>
          <p:nvSpPr>
            <p:cNvPr id="5" name="TextBox 4">
              <a:extLst>
                <a:ext uri="{FF2B5EF4-FFF2-40B4-BE49-F238E27FC236}">
                  <a16:creationId xmlns:a16="http://schemas.microsoft.com/office/drawing/2014/main" id="{C0326BE6-4597-34D7-A71F-87C1ED81F493}"/>
                </a:ext>
              </a:extLst>
            </p:cNvPr>
            <p:cNvSpPr txBox="1"/>
            <p:nvPr/>
          </p:nvSpPr>
          <p:spPr>
            <a:xfrm>
              <a:off x="767" y="114690"/>
              <a:ext cx="2992840" cy="1795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i="0" u="none" kern="1200" dirty="0" err="1"/>
                <a:t>Termodinamica</a:t>
              </a:r>
              <a:r>
                <a:rPr lang="en-GB" sz="2700" b="0" i="0" u="none" kern="1200" dirty="0"/>
                <a:t> (UNiROMA3)</a:t>
              </a:r>
              <a:endParaRPr lang="en-GB" sz="2700" kern="1200" dirty="0"/>
            </a:p>
          </p:txBody>
        </p:sp>
      </p:grpSp>
    </p:spTree>
    <p:extLst>
      <p:ext uri="{BB962C8B-B14F-4D97-AF65-F5344CB8AC3E}">
        <p14:creationId xmlns:p14="http://schemas.microsoft.com/office/powerpoint/2010/main" val="394424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665</TotalTime>
  <Words>5432</Words>
  <Application>Microsoft Macintosh PowerPoint</Application>
  <PresentationFormat>Widescreen</PresentationFormat>
  <Paragraphs>639</Paragraphs>
  <Slides>69</Slides>
  <Notes>5</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69</vt:i4>
      </vt:variant>
    </vt:vector>
  </HeadingPairs>
  <TitlesOfParts>
    <vt:vector size="82" baseType="lpstr">
      <vt:lpstr>Abadi</vt:lpstr>
      <vt:lpstr>Aptos</vt:lpstr>
      <vt:lpstr>Aptos Display</vt:lpstr>
      <vt:lpstr>Aptos Narrow</vt:lpstr>
      <vt:lpstr>Arial</vt:lpstr>
      <vt:lpstr>Calibri</vt:lpstr>
      <vt:lpstr>Calibri Light</vt:lpstr>
      <vt:lpstr>Seaford</vt:lpstr>
      <vt:lpstr>Tahoma</vt:lpstr>
      <vt:lpstr>Times</vt:lpstr>
      <vt:lpstr>Times New Roman</vt:lpstr>
      <vt:lpstr>Office Theme</vt:lpstr>
      <vt:lpstr>1_Tema di Office</vt:lpstr>
      <vt:lpstr>PowerPoint Presentation</vt:lpstr>
      <vt:lpstr>AZIONE E – FORMAZIONE DEGLI INSEGNANTI denominato GdL-FI_PLS-FISICA</vt:lpstr>
      <vt:lpstr>PowerPoint Presentation</vt:lpstr>
      <vt:lpstr>PowerPoint Presentation</vt:lpstr>
      <vt:lpstr>PowerPoint Presentation</vt:lpstr>
      <vt:lpstr>PowerPoint Presentation</vt:lpstr>
      <vt:lpstr>PowerPoint Presentation</vt:lpstr>
      <vt:lpstr>E1: Seminari</vt:lpstr>
      <vt:lpstr>PowerPoint Presentation</vt:lpstr>
      <vt:lpstr>PowerPoint Presentation</vt:lpstr>
      <vt:lpstr>PowerPoint Presentation</vt:lpstr>
      <vt:lpstr>PowerPoint Presentation</vt:lpstr>
      <vt:lpstr>PowerPoint Presentation</vt:lpstr>
      <vt:lpstr>PowerPoint Presentation</vt:lpstr>
      <vt:lpstr>E2: Metodi di formazione degli insegnanti in servizio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E3: Master IDIFO </vt:lpstr>
      <vt:lpstr>PowerPoint Presentation</vt:lpstr>
      <vt:lpstr>Natura del Master IDIFO2426</vt:lpstr>
      <vt:lpstr>Master IDIFO2426 – 34 Moduli di insegnamento offerti da 15 sedi  </vt:lpstr>
      <vt:lpstr>Master IDIFO2426 – 34 insegnamenti (Moduli) offerti da 15 diverse sedi universitarie</vt:lpstr>
      <vt:lpstr>I moduli trasversali</vt:lpstr>
      <vt:lpstr>I moduli di laboratorio</vt:lpstr>
      <vt:lpstr>I Moduli che offrono percorsi didattici</vt:lpstr>
      <vt:lpstr>I moduli che offrono riflessioni sui contenuti</vt:lpstr>
      <vt:lpstr>PowerPoint Presentation</vt:lpstr>
      <vt:lpstr>Le scelte dei corstisti IDIFO2426 molti frequentano quasi tutti i corsi</vt:lpstr>
      <vt:lpstr>Calendario insegnamenti</vt:lpstr>
      <vt:lpstr>E4: Modulo di formazione degli insegnanti a cura del CooFIS08 </vt:lpstr>
      <vt:lpstr> La formazione docenti (E4) e la comunicazione della scienza (E5): riflessioni e analisi dal Terzo Convegno CooFis08 – Cagliari  Matteo Tuveri Unica e INFN Cagliari (PLS Cagliari)  in collaborazione con V. Fanti (UniCa, INFN Ca), G. Malloci (UniCa), A. Steri (UniCa, INFN Ca), O. R. Battaglia (UniPa), S. Esposito (UniNa), M. Leone (UniTo), M. Michelini (UniUd), I. Testa (UniNa)   Napoli, 20-21 febbraio 2025</vt:lpstr>
      <vt:lpstr>La formazione docenti</vt:lpstr>
      <vt:lpstr>La formazione docenti</vt:lpstr>
      <vt:lpstr>La formazione docenti al Terzo Convegno CooFis08</vt:lpstr>
      <vt:lpstr>La formazione docenti</vt:lpstr>
      <vt:lpstr>La fisica moderna nella scuola</vt:lpstr>
      <vt:lpstr>Storia e didattica</vt:lpstr>
      <vt:lpstr>E5: la comunicazione della scienza a cura del CooFIS08 </vt:lpstr>
      <vt:lpstr>PowerPoint Presentation</vt:lpstr>
      <vt:lpstr>Comunicare la fisica nella scuola: sfide, prospettive e sviluppi futuri </vt:lpstr>
      <vt:lpstr>Comunicare la fisica nella scuola: sfide, prospettive e sviluppi futuri </vt:lpstr>
      <vt:lpstr>Perché comunicare la scienza nelle scuole: obiettivi e approcci (Tema 1)</vt:lpstr>
      <vt:lpstr>Come viene comunicata la scienza nelle scuole: Metodologie e Strumenti (Temi 2, 3, 6)?  </vt:lpstr>
      <vt:lpstr>Il rapporto tra la comunicazione della ricerca scientifica e la ricerca didattica e storica (temi 2,5) </vt:lpstr>
      <vt:lpstr>Sfide e prospettive future nella comunicazione della fisica (Tema 4)  </vt:lpstr>
      <vt:lpstr>E6: Ricerca INQUIRY su percorsi di formazione iniziale insegnanti</vt:lpstr>
      <vt:lpstr>La situazione iniziale</vt:lpstr>
      <vt:lpstr>Un’occasione perduta?!?</vt:lpstr>
      <vt:lpstr>Pedagogical content knowledge</vt:lpstr>
      <vt:lpstr>Quali tematiche scegliere?</vt:lpstr>
      <vt:lpstr>La scelta delle tematiche</vt:lpstr>
      <vt:lpstr>La scelta dei quesiti</vt:lpstr>
      <vt:lpstr>Esempio tratto da ROC</vt:lpstr>
      <vt:lpstr>PowerPoint Presentation</vt:lpstr>
      <vt:lpstr>La proposta di protocollo</vt:lpstr>
      <vt:lpstr>La proposta di protocollo</vt:lpstr>
      <vt:lpstr>La proposta di protocollo</vt:lpstr>
      <vt:lpstr>Sedi aderenti (ottobre 2024)</vt:lpstr>
      <vt:lpstr>Chi aderisce si impegna a …</vt:lpstr>
      <vt:lpstr>Come aderire alla ricerca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BOLOGNA VALENTINA</dc:creator>
  <cp:lastModifiedBy>BOLOGNA VALENTINA</cp:lastModifiedBy>
  <cp:revision>32</cp:revision>
  <dcterms:created xsi:type="dcterms:W3CDTF">2025-02-18T22:23:21Z</dcterms:created>
  <dcterms:modified xsi:type="dcterms:W3CDTF">2025-02-20T08:51:58Z</dcterms:modified>
</cp:coreProperties>
</file>