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ink/ink2.xml" ContentType="application/inkml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notesMasterIdLst>
    <p:notesMasterId r:id="rId28"/>
  </p:notesMasterIdLst>
  <p:sldIdLst>
    <p:sldId id="256" r:id="rId2"/>
    <p:sldId id="257" r:id="rId3"/>
    <p:sldId id="259" r:id="rId4"/>
    <p:sldId id="260" r:id="rId5"/>
    <p:sldId id="261" r:id="rId6"/>
    <p:sldId id="277" r:id="rId7"/>
    <p:sldId id="258" r:id="rId8"/>
    <p:sldId id="276" r:id="rId9"/>
    <p:sldId id="262" r:id="rId10"/>
    <p:sldId id="263" r:id="rId11"/>
    <p:sldId id="274" r:id="rId12"/>
    <p:sldId id="278" r:id="rId13"/>
    <p:sldId id="279" r:id="rId14"/>
    <p:sldId id="281" r:id="rId15"/>
    <p:sldId id="265" r:id="rId16"/>
    <p:sldId id="266" r:id="rId17"/>
    <p:sldId id="280" r:id="rId18"/>
    <p:sldId id="267" r:id="rId19"/>
    <p:sldId id="282" r:id="rId20"/>
    <p:sldId id="283" r:id="rId21"/>
    <p:sldId id="268" r:id="rId22"/>
    <p:sldId id="269" r:id="rId23"/>
    <p:sldId id="285" r:id="rId24"/>
    <p:sldId id="270" r:id="rId25"/>
    <p:sldId id="271" r:id="rId26"/>
    <p:sldId id="272" r:id="rId2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32"/>
  </p:normalViewPr>
  <p:slideViewPr>
    <p:cSldViewPr snapToGrid="0">
      <p:cViewPr varScale="1">
        <p:scale>
          <a:sx n="102" d="100"/>
          <a:sy n="102" d="100"/>
        </p:scale>
        <p:origin x="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 dirty="0"/>
              <a:t>Iscrizioni all'Università in base al contesto socio-economico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4AF-8146-B9B3-F4AB9121A71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AF-8146-B9B3-F4AB9121A7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Foglio1!$E$3:$F$3</c:f>
              <c:strCache>
                <c:ptCount val="2"/>
                <c:pt idx="0">
                  <c:v>Famiglie più agiate </c:v>
                </c:pt>
                <c:pt idx="1">
                  <c:v>Famiglie meno abbienti </c:v>
                </c:pt>
              </c:strCache>
            </c:strRef>
          </c:cat>
          <c:val>
            <c:numRef>
              <c:f>Foglio1!$E$4:$F$4</c:f>
              <c:numCache>
                <c:formatCode>0.00%</c:formatCode>
                <c:ptCount val="2"/>
                <c:pt idx="0">
                  <c:v>0.751</c:v>
                </c:pt>
                <c:pt idx="1">
                  <c:v>0.56699999999999995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AF-8146-B9B3-F4AB9121A7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5930808"/>
        <c:axId val="295932376"/>
      </c:barChart>
      <c:catAx>
        <c:axId val="295930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95932376"/>
        <c:crosses val="autoZero"/>
        <c:auto val="1"/>
        <c:lblAlgn val="ctr"/>
        <c:lblOffset val="100"/>
        <c:noMultiLvlLbl val="0"/>
      </c:catAx>
      <c:valAx>
        <c:axId val="295932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95930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/>
              <a:t>Iscrizioni all'Università</a:t>
            </a:r>
            <a:r>
              <a:rPr lang="it-IT" b="1" baseline="0"/>
              <a:t> per titolo di studio dei genitori</a:t>
            </a:r>
            <a:endParaRPr lang="it-IT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955-2D48-8FBC-4133F37FCF2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955-2D48-8FBC-4133F37FCF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Foglio1!$L$3:$N$3</c:f>
              <c:strCache>
                <c:ptCount val="3"/>
                <c:pt idx="0">
                  <c:v>Almeno un genitore laureato </c:v>
                </c:pt>
                <c:pt idx="1">
                  <c:v>Genitori con un diploma di scuola secondaria</c:v>
                </c:pt>
                <c:pt idx="2">
                  <c:v>Genitori senza alcun diploma </c:v>
                </c:pt>
              </c:strCache>
            </c:strRef>
          </c:cat>
          <c:val>
            <c:numRef>
              <c:f>Foglio1!$L$4:$N$4</c:f>
              <c:numCache>
                <c:formatCode>0.00%</c:formatCode>
                <c:ptCount val="3"/>
                <c:pt idx="0">
                  <c:v>0.82199999999999995</c:v>
                </c:pt>
                <c:pt idx="1">
                  <c:v>0.66500000000000004</c:v>
                </c:pt>
                <c:pt idx="2">
                  <c:v>0.51100000000000001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55-2D48-8FBC-4133F37FCF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5931200"/>
        <c:axId val="295932768"/>
      </c:barChart>
      <c:catAx>
        <c:axId val="29593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95932768"/>
        <c:crosses val="autoZero"/>
        <c:auto val="1"/>
        <c:lblAlgn val="ctr"/>
        <c:lblOffset val="100"/>
        <c:noMultiLvlLbl val="0"/>
      </c:catAx>
      <c:valAx>
        <c:axId val="295932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9593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/>
              <a:t>Abbandono universitario</a:t>
            </a:r>
            <a:r>
              <a:rPr lang="it-IT" b="1" baseline="0"/>
              <a:t> ad un anno dall'iscrizione</a:t>
            </a:r>
          </a:p>
          <a:p>
            <a:pPr>
              <a:defRPr/>
            </a:pPr>
            <a:r>
              <a:rPr lang="it-IT" b="0" i="1" baseline="0"/>
              <a:t>Per tipo di diploma</a:t>
            </a:r>
            <a:endParaRPr lang="it-IT" b="0" i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368-8945-A03E-5F693E6BF9D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368-8945-A03E-5F693E6BF9D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Foglio1!$E$30:$G$30</c:f>
              <c:strCache>
                <c:ptCount val="3"/>
                <c:pt idx="0">
                  <c:v>Licei</c:v>
                </c:pt>
                <c:pt idx="1">
                  <c:v>Diplomati tecnici</c:v>
                </c:pt>
                <c:pt idx="2">
                  <c:v>Diplomati professionali</c:v>
                </c:pt>
              </c:strCache>
            </c:strRef>
          </c:cat>
          <c:val>
            <c:numRef>
              <c:f>Foglio1!$E$31:$G$31</c:f>
              <c:numCache>
                <c:formatCode>0.00%</c:formatCode>
                <c:ptCount val="3"/>
                <c:pt idx="0">
                  <c:v>4.5999999999999999E-2</c:v>
                </c:pt>
                <c:pt idx="1">
                  <c:v>0.105</c:v>
                </c:pt>
                <c:pt idx="2">
                  <c:v>0.13100000000000001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68-8945-A03E-5F693E6BF9D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5933944"/>
        <c:axId val="295935120"/>
      </c:barChart>
      <c:catAx>
        <c:axId val="295933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95935120"/>
        <c:crosses val="autoZero"/>
        <c:auto val="1"/>
        <c:lblAlgn val="ctr"/>
        <c:lblOffset val="100"/>
        <c:noMultiLvlLbl val="0"/>
      </c:catAx>
      <c:valAx>
        <c:axId val="295935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95933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 dirty="0"/>
              <a:t>Cambio di ateneo ad un anno dall'iscrizione</a:t>
            </a:r>
          </a:p>
          <a:p>
            <a:pPr>
              <a:defRPr/>
            </a:pPr>
            <a:r>
              <a:rPr lang="it-IT" dirty="0"/>
              <a:t>Per tipo di diploma</a:t>
            </a:r>
          </a:p>
        </c:rich>
      </c:tx>
      <c:layout>
        <c:manualLayout>
          <c:xMode val="edge"/>
          <c:yMode val="edge"/>
          <c:x val="0.2296119532900967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D99-5542-911F-BD3F49F4F27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D99-5542-911F-BD3F49F4F2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Foglio1!$L$30:$N$30</c:f>
              <c:strCache>
                <c:ptCount val="3"/>
                <c:pt idx="0">
                  <c:v>Licei</c:v>
                </c:pt>
                <c:pt idx="1">
                  <c:v>Diplomati tecnici</c:v>
                </c:pt>
                <c:pt idx="2">
                  <c:v>Diplomati professionali</c:v>
                </c:pt>
              </c:strCache>
            </c:strRef>
          </c:cat>
          <c:val>
            <c:numRef>
              <c:f>Foglio1!$L$31:$N$31</c:f>
              <c:numCache>
                <c:formatCode>0.00%</c:formatCode>
                <c:ptCount val="3"/>
                <c:pt idx="0">
                  <c:v>9.4E-2</c:v>
                </c:pt>
                <c:pt idx="1">
                  <c:v>7.0999999999999994E-2</c:v>
                </c:pt>
                <c:pt idx="2">
                  <c:v>8.8999999999999996E-2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99-5542-911F-BD3F49F4F2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5935904"/>
        <c:axId val="295936296"/>
      </c:barChart>
      <c:catAx>
        <c:axId val="29593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95936296"/>
        <c:crosses val="autoZero"/>
        <c:auto val="1"/>
        <c:lblAlgn val="ctr"/>
        <c:lblOffset val="100"/>
        <c:noMultiLvlLbl val="0"/>
      </c:catAx>
      <c:valAx>
        <c:axId val="295936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95935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Dplomati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invertIfNegative val="1"/>
          <c:dPt>
            <c:idx val="0"/>
            <c:invertIfNegative val="1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024-EA4C-8AFC-B57641550593}"/>
              </c:ext>
            </c:extLst>
          </c:dPt>
          <c:dPt>
            <c:idx val="1"/>
            <c:invertIfNegative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024-EA4C-8AFC-B57641550593}"/>
              </c:ext>
            </c:extLst>
          </c:dPt>
          <c:dPt>
            <c:idx val="2"/>
            <c:invertIfNegative val="1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024-EA4C-8AFC-B57641550593}"/>
              </c:ext>
            </c:extLst>
          </c:dPt>
          <c:dPt>
            <c:idx val="3"/>
            <c:invertIfNegative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024-EA4C-8AFC-B576415505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Foglio1!$D$3:$D$6</c:f>
              <c:strCache>
                <c:ptCount val="4"/>
                <c:pt idx="0">
                  <c:v>Soddisfatti</c:v>
                </c:pt>
                <c:pt idx="1">
                  <c:v>Materie non interssanti</c:v>
                </c:pt>
                <c:pt idx="2">
                  <c:v>Corso troppo difficile</c:v>
                </c:pt>
                <c:pt idx="3">
                  <c:v>insoddisfatto dell'Ateneo Scelto</c:v>
                </c:pt>
              </c:strCache>
            </c:strRef>
          </c:cat>
          <c:val>
            <c:numRef>
              <c:f>Foglio1!$E$3:$E$6</c:f>
              <c:numCache>
                <c:formatCode>0%</c:formatCode>
                <c:ptCount val="4"/>
                <c:pt idx="0" formatCode="0.0%">
                  <c:v>0.435</c:v>
                </c:pt>
                <c:pt idx="1">
                  <c:v>0.44</c:v>
                </c:pt>
                <c:pt idx="2" formatCode="0.0%">
                  <c:v>4.3999999999999997E-2</c:v>
                </c:pt>
                <c:pt idx="3" formatCode="0.00%">
                  <c:v>8.1000000000000003E-2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24-EA4C-8AFC-B576415505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26404600"/>
        <c:axId val="295937472"/>
      </c:barChart>
      <c:valAx>
        <c:axId val="295937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26404600"/>
        <c:crosses val="autoZero"/>
        <c:crossBetween val="between"/>
      </c:valAx>
      <c:catAx>
        <c:axId val="226404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959374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098FB6-FF27-4DF2-96C9-EE612CD02ABD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E8DB2C-C01F-4AC7-9AB7-0FD8EE533D3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 dirty="0"/>
            <a:t>565 studenti dell’Università degli studi di Napoli "Federico II’’</a:t>
          </a:r>
          <a:endParaRPr lang="en-US" dirty="0"/>
        </a:p>
      </dgm:t>
    </dgm:pt>
    <dgm:pt modelId="{60B760A0-2C75-4FF0-93D0-84D95C7A6CE8}" type="parTrans" cxnId="{1C1B9386-6687-491B-AA99-38D7FAF3EE46}">
      <dgm:prSet/>
      <dgm:spPr/>
      <dgm:t>
        <a:bodyPr/>
        <a:lstStyle/>
        <a:p>
          <a:endParaRPr lang="en-US"/>
        </a:p>
      </dgm:t>
    </dgm:pt>
    <dgm:pt modelId="{35B0E89C-F845-4A60-9115-3F585BD5E634}" type="sibTrans" cxnId="{1C1B9386-6687-491B-AA99-38D7FAF3EE46}">
      <dgm:prSet/>
      <dgm:spPr/>
      <dgm:t>
        <a:bodyPr/>
        <a:lstStyle/>
        <a:p>
          <a:endParaRPr lang="en-US"/>
        </a:p>
      </dgm:t>
    </dgm:pt>
    <dgm:pt modelId="{ACB6CA09-6B14-4BFA-9863-55DAE0FA22D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 dirty="0"/>
            <a:t>Iscritti a Corsi di Laurea </a:t>
          </a:r>
          <a:r>
            <a:rPr lang="it-IT" b="1" i="1" dirty="0"/>
            <a:t>STEM</a:t>
          </a:r>
          <a:endParaRPr lang="en-US" b="1" i="1" dirty="0"/>
        </a:p>
      </dgm:t>
    </dgm:pt>
    <dgm:pt modelId="{82BCB824-757B-4B70-A261-5C8E25D0A1D5}" type="parTrans" cxnId="{4C981E75-E73C-49B0-B02B-4C5B223D5134}">
      <dgm:prSet/>
      <dgm:spPr/>
      <dgm:t>
        <a:bodyPr/>
        <a:lstStyle/>
        <a:p>
          <a:endParaRPr lang="en-US"/>
        </a:p>
      </dgm:t>
    </dgm:pt>
    <dgm:pt modelId="{1C028D46-DAFC-4538-9A1C-51DF79926901}" type="sibTrans" cxnId="{4C981E75-E73C-49B0-B02B-4C5B223D5134}">
      <dgm:prSet/>
      <dgm:spPr/>
      <dgm:t>
        <a:bodyPr/>
        <a:lstStyle/>
        <a:p>
          <a:endParaRPr lang="en-US"/>
        </a:p>
      </dgm:t>
    </dgm:pt>
    <dgm:pt modelId="{AEC54E2C-4703-4875-99E9-B5A632E3825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/>
            <a:t>Valutazione delle performance universitarie</a:t>
          </a:r>
          <a:endParaRPr lang="en-US"/>
        </a:p>
      </dgm:t>
    </dgm:pt>
    <dgm:pt modelId="{06201261-491D-4593-9696-98FC7F7AD936}" type="parTrans" cxnId="{74611148-CE0E-459D-BE4A-46F040E1B5CF}">
      <dgm:prSet/>
      <dgm:spPr/>
      <dgm:t>
        <a:bodyPr/>
        <a:lstStyle/>
        <a:p>
          <a:endParaRPr lang="en-US"/>
        </a:p>
      </dgm:t>
    </dgm:pt>
    <dgm:pt modelId="{9BFDACC5-835B-4B1A-92D7-BF6FB2C8ABAF}" type="sibTrans" cxnId="{74611148-CE0E-459D-BE4A-46F040E1B5CF}">
      <dgm:prSet/>
      <dgm:spPr/>
      <dgm:t>
        <a:bodyPr/>
        <a:lstStyle/>
        <a:p>
          <a:endParaRPr lang="en-US"/>
        </a:p>
      </dgm:t>
    </dgm:pt>
    <dgm:pt modelId="{508F90D5-48B9-46BF-BB86-F090318EB84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 dirty="0"/>
            <a:t>L’abbandono universitario </a:t>
          </a:r>
          <a:endParaRPr lang="en-US" dirty="0"/>
        </a:p>
      </dgm:t>
    </dgm:pt>
    <dgm:pt modelId="{96285D22-8C64-4374-9B66-D98541C263A2}" type="parTrans" cxnId="{4027D0F5-A0D6-4055-B446-96FD83E696DE}">
      <dgm:prSet/>
      <dgm:spPr/>
      <dgm:t>
        <a:bodyPr/>
        <a:lstStyle/>
        <a:p>
          <a:endParaRPr lang="en-US"/>
        </a:p>
      </dgm:t>
    </dgm:pt>
    <dgm:pt modelId="{EF0CEB6E-8842-4E9A-92E2-EFB85FCB5EAD}" type="sibTrans" cxnId="{4027D0F5-A0D6-4055-B446-96FD83E696DE}">
      <dgm:prSet/>
      <dgm:spPr/>
      <dgm:t>
        <a:bodyPr/>
        <a:lstStyle/>
        <a:p>
          <a:endParaRPr lang="en-US"/>
        </a:p>
      </dgm:t>
    </dgm:pt>
    <dgm:pt modelId="{6150481E-E4B5-4801-9169-994352AEED39}" type="pres">
      <dgm:prSet presAssocID="{D2098FB6-FF27-4DF2-96C9-EE612CD02ABD}" presName="root" presStyleCnt="0">
        <dgm:presLayoutVars>
          <dgm:dir/>
          <dgm:resizeHandles val="exact"/>
        </dgm:presLayoutVars>
      </dgm:prSet>
      <dgm:spPr/>
    </dgm:pt>
    <dgm:pt modelId="{3AE9A611-6CAF-4DFA-A5EF-7D301E0A1510}" type="pres">
      <dgm:prSet presAssocID="{2AE8DB2C-C01F-4AC7-9AB7-0FD8EE533D33}" presName="compNode" presStyleCnt="0"/>
      <dgm:spPr/>
    </dgm:pt>
    <dgm:pt modelId="{B27838BC-2C4A-4EE5-84B0-A4E3B6CD36F2}" type="pres">
      <dgm:prSet presAssocID="{2AE8DB2C-C01F-4AC7-9AB7-0FD8EE533D33}" presName="iconBgRect" presStyleLbl="bgShp" presStyleIdx="0" presStyleCnt="4"/>
      <dgm:spPr/>
    </dgm:pt>
    <dgm:pt modelId="{BD1BF5D3-9511-4928-92C8-8FC64E7B569F}" type="pres">
      <dgm:prSet presAssocID="{2AE8DB2C-C01F-4AC7-9AB7-0FD8EE533D3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eprechaun Hat"/>
        </a:ext>
      </dgm:extLst>
    </dgm:pt>
    <dgm:pt modelId="{36971B80-D00C-4A70-AEC0-40B4C31FD7E9}" type="pres">
      <dgm:prSet presAssocID="{2AE8DB2C-C01F-4AC7-9AB7-0FD8EE533D33}" presName="spaceRect" presStyleCnt="0"/>
      <dgm:spPr/>
    </dgm:pt>
    <dgm:pt modelId="{121AA2DC-9094-42B1-9E95-C7180AE6301C}" type="pres">
      <dgm:prSet presAssocID="{2AE8DB2C-C01F-4AC7-9AB7-0FD8EE533D33}" presName="textRect" presStyleLbl="revTx" presStyleIdx="0" presStyleCnt="4">
        <dgm:presLayoutVars>
          <dgm:chMax val="1"/>
          <dgm:chPref val="1"/>
        </dgm:presLayoutVars>
      </dgm:prSet>
      <dgm:spPr/>
    </dgm:pt>
    <dgm:pt modelId="{E7A0840A-E448-43D6-80CC-691455DB8570}" type="pres">
      <dgm:prSet presAssocID="{35B0E89C-F845-4A60-9115-3F585BD5E634}" presName="sibTrans" presStyleCnt="0"/>
      <dgm:spPr/>
    </dgm:pt>
    <dgm:pt modelId="{73D983A1-A998-4F73-94E1-EEC4F0F7E8DA}" type="pres">
      <dgm:prSet presAssocID="{ACB6CA09-6B14-4BFA-9863-55DAE0FA22D7}" presName="compNode" presStyleCnt="0"/>
      <dgm:spPr/>
    </dgm:pt>
    <dgm:pt modelId="{684241E5-AE4B-4C5E-AE47-CC97E0A27020}" type="pres">
      <dgm:prSet presAssocID="{ACB6CA09-6B14-4BFA-9863-55DAE0FA22D7}" presName="iconBgRect" presStyleLbl="bgShp" presStyleIdx="1" presStyleCnt="4"/>
      <dgm:spPr/>
    </dgm:pt>
    <dgm:pt modelId="{AC393BE0-BA3E-4DE2-80E9-6FE53F4367A7}" type="pres">
      <dgm:prSet presAssocID="{ACB6CA09-6B14-4BFA-9863-55DAE0FA22D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bri"/>
        </a:ext>
      </dgm:extLst>
    </dgm:pt>
    <dgm:pt modelId="{F224060C-C068-4CF8-A423-9C641A9599D8}" type="pres">
      <dgm:prSet presAssocID="{ACB6CA09-6B14-4BFA-9863-55DAE0FA22D7}" presName="spaceRect" presStyleCnt="0"/>
      <dgm:spPr/>
    </dgm:pt>
    <dgm:pt modelId="{6E54D9E7-D906-42E7-A823-A8FDCF24B049}" type="pres">
      <dgm:prSet presAssocID="{ACB6CA09-6B14-4BFA-9863-55DAE0FA22D7}" presName="textRect" presStyleLbl="revTx" presStyleIdx="1" presStyleCnt="4">
        <dgm:presLayoutVars>
          <dgm:chMax val="1"/>
          <dgm:chPref val="1"/>
        </dgm:presLayoutVars>
      </dgm:prSet>
      <dgm:spPr/>
    </dgm:pt>
    <dgm:pt modelId="{853C6B61-B017-4795-A99C-86305E6CEE81}" type="pres">
      <dgm:prSet presAssocID="{1C028D46-DAFC-4538-9A1C-51DF79926901}" presName="sibTrans" presStyleCnt="0"/>
      <dgm:spPr/>
    </dgm:pt>
    <dgm:pt modelId="{DB438BFA-FE6F-46AD-93B6-1AB358D2D274}" type="pres">
      <dgm:prSet presAssocID="{AEC54E2C-4703-4875-99E9-B5A632E38256}" presName="compNode" presStyleCnt="0"/>
      <dgm:spPr/>
    </dgm:pt>
    <dgm:pt modelId="{7F0CB562-13D7-4C84-A8D4-CBB2A4A44890}" type="pres">
      <dgm:prSet presAssocID="{AEC54E2C-4703-4875-99E9-B5A632E38256}" presName="iconBgRect" presStyleLbl="bgShp" presStyleIdx="2" presStyleCnt="4"/>
      <dgm:spPr/>
    </dgm:pt>
    <dgm:pt modelId="{DE6A00F8-F8E8-4E05-8D89-A55BA6D3AC32}" type="pres">
      <dgm:prSet presAssocID="{AEC54E2C-4703-4875-99E9-B5A632E3825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40ED573F-5B69-48DD-B1B3-B79DC7583293}" type="pres">
      <dgm:prSet presAssocID="{AEC54E2C-4703-4875-99E9-B5A632E38256}" presName="spaceRect" presStyleCnt="0"/>
      <dgm:spPr/>
    </dgm:pt>
    <dgm:pt modelId="{0DC3C744-CC08-4B9D-9FAB-2387D97B5DCF}" type="pres">
      <dgm:prSet presAssocID="{AEC54E2C-4703-4875-99E9-B5A632E38256}" presName="textRect" presStyleLbl="revTx" presStyleIdx="2" presStyleCnt="4">
        <dgm:presLayoutVars>
          <dgm:chMax val="1"/>
          <dgm:chPref val="1"/>
        </dgm:presLayoutVars>
      </dgm:prSet>
      <dgm:spPr/>
    </dgm:pt>
    <dgm:pt modelId="{F3057C14-AB72-4676-9D35-6B4FDE93793F}" type="pres">
      <dgm:prSet presAssocID="{9BFDACC5-835B-4B1A-92D7-BF6FB2C8ABAF}" presName="sibTrans" presStyleCnt="0"/>
      <dgm:spPr/>
    </dgm:pt>
    <dgm:pt modelId="{55643182-FFB5-48BB-9370-8D98F713D15B}" type="pres">
      <dgm:prSet presAssocID="{508F90D5-48B9-46BF-BB86-F090318EB848}" presName="compNode" presStyleCnt="0"/>
      <dgm:spPr/>
    </dgm:pt>
    <dgm:pt modelId="{8C943FE5-A85F-4FE8-87AC-80F4D975ED57}" type="pres">
      <dgm:prSet presAssocID="{508F90D5-48B9-46BF-BB86-F090318EB848}" presName="iconBgRect" presStyleLbl="bgShp" presStyleIdx="3" presStyleCnt="4"/>
      <dgm:spPr/>
    </dgm:pt>
    <dgm:pt modelId="{B865B5B1-6AA5-476B-BE54-CEE5479FFDBF}" type="pres">
      <dgm:prSet presAssocID="{508F90D5-48B9-46BF-BB86-F090318EB84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7DD0D2A-3FFE-476F-9344-85BC0B7C4DE8}" type="pres">
      <dgm:prSet presAssocID="{508F90D5-48B9-46BF-BB86-F090318EB848}" presName="spaceRect" presStyleCnt="0"/>
      <dgm:spPr/>
    </dgm:pt>
    <dgm:pt modelId="{488BA39F-320C-4593-8E02-7E29CC492008}" type="pres">
      <dgm:prSet presAssocID="{508F90D5-48B9-46BF-BB86-F090318EB84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356DA1E-2B92-41FC-BB09-3E65BBAD1F8D}" type="presOf" srcId="{ACB6CA09-6B14-4BFA-9863-55DAE0FA22D7}" destId="{6E54D9E7-D906-42E7-A823-A8FDCF24B049}" srcOrd="0" destOrd="0" presId="urn:microsoft.com/office/officeart/2018/5/layout/IconCircleLabelList"/>
    <dgm:cxn modelId="{74611148-CE0E-459D-BE4A-46F040E1B5CF}" srcId="{D2098FB6-FF27-4DF2-96C9-EE612CD02ABD}" destId="{AEC54E2C-4703-4875-99E9-B5A632E38256}" srcOrd="2" destOrd="0" parTransId="{06201261-491D-4593-9696-98FC7F7AD936}" sibTransId="{9BFDACC5-835B-4B1A-92D7-BF6FB2C8ABAF}"/>
    <dgm:cxn modelId="{4C981E75-E73C-49B0-B02B-4C5B223D5134}" srcId="{D2098FB6-FF27-4DF2-96C9-EE612CD02ABD}" destId="{ACB6CA09-6B14-4BFA-9863-55DAE0FA22D7}" srcOrd="1" destOrd="0" parTransId="{82BCB824-757B-4B70-A261-5C8E25D0A1D5}" sibTransId="{1C028D46-DAFC-4538-9A1C-51DF79926901}"/>
    <dgm:cxn modelId="{1C1B9386-6687-491B-AA99-38D7FAF3EE46}" srcId="{D2098FB6-FF27-4DF2-96C9-EE612CD02ABD}" destId="{2AE8DB2C-C01F-4AC7-9AB7-0FD8EE533D33}" srcOrd="0" destOrd="0" parTransId="{60B760A0-2C75-4FF0-93D0-84D95C7A6CE8}" sibTransId="{35B0E89C-F845-4A60-9115-3F585BD5E634}"/>
    <dgm:cxn modelId="{68CC968E-B810-45A8-A444-667F512A82E4}" type="presOf" srcId="{508F90D5-48B9-46BF-BB86-F090318EB848}" destId="{488BA39F-320C-4593-8E02-7E29CC492008}" srcOrd="0" destOrd="0" presId="urn:microsoft.com/office/officeart/2018/5/layout/IconCircleLabelList"/>
    <dgm:cxn modelId="{DBC569B2-7964-47AC-8FC2-443DA6BAA8AD}" type="presOf" srcId="{2AE8DB2C-C01F-4AC7-9AB7-0FD8EE533D33}" destId="{121AA2DC-9094-42B1-9E95-C7180AE6301C}" srcOrd="0" destOrd="0" presId="urn:microsoft.com/office/officeart/2018/5/layout/IconCircleLabelList"/>
    <dgm:cxn modelId="{6AD213CE-8EF7-4BF3-874C-2CB33B1CC148}" type="presOf" srcId="{AEC54E2C-4703-4875-99E9-B5A632E38256}" destId="{0DC3C744-CC08-4B9D-9FAB-2387D97B5DCF}" srcOrd="0" destOrd="0" presId="urn:microsoft.com/office/officeart/2018/5/layout/IconCircleLabelList"/>
    <dgm:cxn modelId="{D235EFE6-207B-4389-9223-660440DAF85D}" type="presOf" srcId="{D2098FB6-FF27-4DF2-96C9-EE612CD02ABD}" destId="{6150481E-E4B5-4801-9169-994352AEED39}" srcOrd="0" destOrd="0" presId="urn:microsoft.com/office/officeart/2018/5/layout/IconCircleLabelList"/>
    <dgm:cxn modelId="{4027D0F5-A0D6-4055-B446-96FD83E696DE}" srcId="{D2098FB6-FF27-4DF2-96C9-EE612CD02ABD}" destId="{508F90D5-48B9-46BF-BB86-F090318EB848}" srcOrd="3" destOrd="0" parTransId="{96285D22-8C64-4374-9B66-D98541C263A2}" sibTransId="{EF0CEB6E-8842-4E9A-92E2-EFB85FCB5EAD}"/>
    <dgm:cxn modelId="{DE4E8E88-2048-450A-A608-29CACE230E56}" type="presParOf" srcId="{6150481E-E4B5-4801-9169-994352AEED39}" destId="{3AE9A611-6CAF-4DFA-A5EF-7D301E0A1510}" srcOrd="0" destOrd="0" presId="urn:microsoft.com/office/officeart/2018/5/layout/IconCircleLabelList"/>
    <dgm:cxn modelId="{A5DD56AD-2E04-4BC1-993D-23BC0236566D}" type="presParOf" srcId="{3AE9A611-6CAF-4DFA-A5EF-7D301E0A1510}" destId="{B27838BC-2C4A-4EE5-84B0-A4E3B6CD36F2}" srcOrd="0" destOrd="0" presId="urn:microsoft.com/office/officeart/2018/5/layout/IconCircleLabelList"/>
    <dgm:cxn modelId="{29056FF3-62E9-4809-8EBE-CF06BB1EBB0C}" type="presParOf" srcId="{3AE9A611-6CAF-4DFA-A5EF-7D301E0A1510}" destId="{BD1BF5D3-9511-4928-92C8-8FC64E7B569F}" srcOrd="1" destOrd="0" presId="urn:microsoft.com/office/officeart/2018/5/layout/IconCircleLabelList"/>
    <dgm:cxn modelId="{D42A9EDC-5769-459A-8D87-36078B3A437F}" type="presParOf" srcId="{3AE9A611-6CAF-4DFA-A5EF-7D301E0A1510}" destId="{36971B80-D00C-4A70-AEC0-40B4C31FD7E9}" srcOrd="2" destOrd="0" presId="urn:microsoft.com/office/officeart/2018/5/layout/IconCircleLabelList"/>
    <dgm:cxn modelId="{90BD768E-9F23-436C-856D-0E8D5FF70E1E}" type="presParOf" srcId="{3AE9A611-6CAF-4DFA-A5EF-7D301E0A1510}" destId="{121AA2DC-9094-42B1-9E95-C7180AE6301C}" srcOrd="3" destOrd="0" presId="urn:microsoft.com/office/officeart/2018/5/layout/IconCircleLabelList"/>
    <dgm:cxn modelId="{EDC52859-A449-4CB5-B23F-141C2E5B18C7}" type="presParOf" srcId="{6150481E-E4B5-4801-9169-994352AEED39}" destId="{E7A0840A-E448-43D6-80CC-691455DB8570}" srcOrd="1" destOrd="0" presId="urn:microsoft.com/office/officeart/2018/5/layout/IconCircleLabelList"/>
    <dgm:cxn modelId="{C4AD3B35-EF9A-44E4-9901-A752D1834BFE}" type="presParOf" srcId="{6150481E-E4B5-4801-9169-994352AEED39}" destId="{73D983A1-A998-4F73-94E1-EEC4F0F7E8DA}" srcOrd="2" destOrd="0" presId="urn:microsoft.com/office/officeart/2018/5/layout/IconCircleLabelList"/>
    <dgm:cxn modelId="{3B172D04-F1E7-4227-ACB3-51CA4FF6253F}" type="presParOf" srcId="{73D983A1-A998-4F73-94E1-EEC4F0F7E8DA}" destId="{684241E5-AE4B-4C5E-AE47-CC97E0A27020}" srcOrd="0" destOrd="0" presId="urn:microsoft.com/office/officeart/2018/5/layout/IconCircleLabelList"/>
    <dgm:cxn modelId="{E8D87900-3927-45AB-B4CD-1A33E8C98FA9}" type="presParOf" srcId="{73D983A1-A998-4F73-94E1-EEC4F0F7E8DA}" destId="{AC393BE0-BA3E-4DE2-80E9-6FE53F4367A7}" srcOrd="1" destOrd="0" presId="urn:microsoft.com/office/officeart/2018/5/layout/IconCircleLabelList"/>
    <dgm:cxn modelId="{8AC57A9F-C1A1-4BC9-9424-4CBF0BA7CD3C}" type="presParOf" srcId="{73D983A1-A998-4F73-94E1-EEC4F0F7E8DA}" destId="{F224060C-C068-4CF8-A423-9C641A9599D8}" srcOrd="2" destOrd="0" presId="urn:microsoft.com/office/officeart/2018/5/layout/IconCircleLabelList"/>
    <dgm:cxn modelId="{3BB2A3C3-C8F8-434D-9AE1-9EC048BC5EB1}" type="presParOf" srcId="{73D983A1-A998-4F73-94E1-EEC4F0F7E8DA}" destId="{6E54D9E7-D906-42E7-A823-A8FDCF24B049}" srcOrd="3" destOrd="0" presId="urn:microsoft.com/office/officeart/2018/5/layout/IconCircleLabelList"/>
    <dgm:cxn modelId="{423AD8B8-07E0-4FBA-BBD4-3587697A0399}" type="presParOf" srcId="{6150481E-E4B5-4801-9169-994352AEED39}" destId="{853C6B61-B017-4795-A99C-86305E6CEE81}" srcOrd="3" destOrd="0" presId="urn:microsoft.com/office/officeart/2018/5/layout/IconCircleLabelList"/>
    <dgm:cxn modelId="{63E38C09-F322-4718-8CAB-260C23F90DF3}" type="presParOf" srcId="{6150481E-E4B5-4801-9169-994352AEED39}" destId="{DB438BFA-FE6F-46AD-93B6-1AB358D2D274}" srcOrd="4" destOrd="0" presId="urn:microsoft.com/office/officeart/2018/5/layout/IconCircleLabelList"/>
    <dgm:cxn modelId="{98BF8C2C-32A9-4484-9821-BEF1BA3588A0}" type="presParOf" srcId="{DB438BFA-FE6F-46AD-93B6-1AB358D2D274}" destId="{7F0CB562-13D7-4C84-A8D4-CBB2A4A44890}" srcOrd="0" destOrd="0" presId="urn:microsoft.com/office/officeart/2018/5/layout/IconCircleLabelList"/>
    <dgm:cxn modelId="{9FB95FDA-BB2E-448D-B07D-04B79EC55779}" type="presParOf" srcId="{DB438BFA-FE6F-46AD-93B6-1AB358D2D274}" destId="{DE6A00F8-F8E8-4E05-8D89-A55BA6D3AC32}" srcOrd="1" destOrd="0" presId="urn:microsoft.com/office/officeart/2018/5/layout/IconCircleLabelList"/>
    <dgm:cxn modelId="{F986B9FE-75EC-421F-B247-764522883B1C}" type="presParOf" srcId="{DB438BFA-FE6F-46AD-93B6-1AB358D2D274}" destId="{40ED573F-5B69-48DD-B1B3-B79DC7583293}" srcOrd="2" destOrd="0" presId="urn:microsoft.com/office/officeart/2018/5/layout/IconCircleLabelList"/>
    <dgm:cxn modelId="{C23775BB-7023-4343-81E6-0F3806FBCBA2}" type="presParOf" srcId="{DB438BFA-FE6F-46AD-93B6-1AB358D2D274}" destId="{0DC3C744-CC08-4B9D-9FAB-2387D97B5DCF}" srcOrd="3" destOrd="0" presId="urn:microsoft.com/office/officeart/2018/5/layout/IconCircleLabelList"/>
    <dgm:cxn modelId="{FE08BB5C-E820-48E5-9558-FEBB863ED512}" type="presParOf" srcId="{6150481E-E4B5-4801-9169-994352AEED39}" destId="{F3057C14-AB72-4676-9D35-6B4FDE93793F}" srcOrd="5" destOrd="0" presId="urn:microsoft.com/office/officeart/2018/5/layout/IconCircleLabelList"/>
    <dgm:cxn modelId="{A2AF58AE-BEA4-463F-A229-4E1A3778F870}" type="presParOf" srcId="{6150481E-E4B5-4801-9169-994352AEED39}" destId="{55643182-FFB5-48BB-9370-8D98F713D15B}" srcOrd="6" destOrd="0" presId="urn:microsoft.com/office/officeart/2018/5/layout/IconCircleLabelList"/>
    <dgm:cxn modelId="{AF457F41-D702-43DE-88C6-874E25606611}" type="presParOf" srcId="{55643182-FFB5-48BB-9370-8D98F713D15B}" destId="{8C943FE5-A85F-4FE8-87AC-80F4D975ED57}" srcOrd="0" destOrd="0" presId="urn:microsoft.com/office/officeart/2018/5/layout/IconCircleLabelList"/>
    <dgm:cxn modelId="{F3EF3F17-4757-49B3-83F3-91FA9DEDBE31}" type="presParOf" srcId="{55643182-FFB5-48BB-9370-8D98F713D15B}" destId="{B865B5B1-6AA5-476B-BE54-CEE5479FFDBF}" srcOrd="1" destOrd="0" presId="urn:microsoft.com/office/officeart/2018/5/layout/IconCircleLabelList"/>
    <dgm:cxn modelId="{5CFA9592-763B-4C7B-AAA4-6F60DF2A4F41}" type="presParOf" srcId="{55643182-FFB5-48BB-9370-8D98F713D15B}" destId="{E7DD0D2A-3FFE-476F-9344-85BC0B7C4DE8}" srcOrd="2" destOrd="0" presId="urn:microsoft.com/office/officeart/2018/5/layout/IconCircleLabelList"/>
    <dgm:cxn modelId="{72873FC9-21B1-4744-A61D-60E31ACA78A4}" type="presParOf" srcId="{55643182-FFB5-48BB-9370-8D98F713D15B}" destId="{488BA39F-320C-4593-8E02-7E29CC49200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BB96ED-5748-4F7A-83B8-C85771CF2D50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0E4300C-1430-4F28-AD59-655F6E0FB5DD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it-IT" b="1" dirty="0"/>
            <a:t>Pianificare</a:t>
          </a:r>
          <a:r>
            <a:rPr lang="it-IT" dirty="0"/>
            <a:t> interventi che aumentino l'interesse e l'utilità percepita degli studi (MUR 2023)</a:t>
          </a:r>
          <a:endParaRPr lang="en-US" dirty="0"/>
        </a:p>
      </dgm:t>
    </dgm:pt>
    <dgm:pt modelId="{FD8C5083-B351-487A-A73D-781FBF471BE6}" type="parTrans" cxnId="{14FCA89C-BE50-4604-9A7C-1F8D13046248}">
      <dgm:prSet/>
      <dgm:spPr/>
      <dgm:t>
        <a:bodyPr/>
        <a:lstStyle/>
        <a:p>
          <a:endParaRPr lang="en-US"/>
        </a:p>
      </dgm:t>
    </dgm:pt>
    <dgm:pt modelId="{5FEB5D07-676D-4E9B-A2A2-A8EA4734CFB1}" type="sibTrans" cxnId="{14FCA89C-BE50-4604-9A7C-1F8D13046248}">
      <dgm:prSet/>
      <dgm:spPr/>
      <dgm:t>
        <a:bodyPr/>
        <a:lstStyle/>
        <a:p>
          <a:endParaRPr lang="en-US"/>
        </a:p>
      </dgm:t>
    </dgm:pt>
    <dgm:pt modelId="{185BE050-15E8-4EF3-A1BF-DCB9A6F2F821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it-IT" b="1"/>
            <a:t>Scegliere</a:t>
          </a:r>
          <a:r>
            <a:rPr lang="it-IT"/>
            <a:t> un percorso di studi che rispecchi il proprio interesse</a:t>
          </a:r>
          <a:endParaRPr lang="en-US"/>
        </a:p>
      </dgm:t>
    </dgm:pt>
    <dgm:pt modelId="{EBA004F5-F7B3-4BDB-8F28-6FC7151D791B}" type="parTrans" cxnId="{AB8A4963-BF20-4B39-AF4A-140696127ED9}">
      <dgm:prSet/>
      <dgm:spPr/>
      <dgm:t>
        <a:bodyPr/>
        <a:lstStyle/>
        <a:p>
          <a:endParaRPr lang="en-US"/>
        </a:p>
      </dgm:t>
    </dgm:pt>
    <dgm:pt modelId="{2E0D8503-7E82-47F7-B12E-4C3E42BFE9D6}" type="sibTrans" cxnId="{AB8A4963-BF20-4B39-AF4A-140696127ED9}">
      <dgm:prSet/>
      <dgm:spPr/>
      <dgm:t>
        <a:bodyPr/>
        <a:lstStyle/>
        <a:p>
          <a:endParaRPr lang="en-US"/>
        </a:p>
      </dgm:t>
    </dgm:pt>
    <dgm:pt modelId="{8ED670CB-EC97-4248-A628-D12C08C20B72}">
      <dgm:prSet/>
      <dgm:spPr>
        <a:solidFill>
          <a:schemeClr val="accent1"/>
        </a:solidFill>
      </dgm:spPr>
      <dgm:t>
        <a:bodyPr/>
        <a:lstStyle/>
        <a:p>
          <a:r>
            <a:rPr lang="it-IT" b="1"/>
            <a:t>Investire</a:t>
          </a:r>
          <a:r>
            <a:rPr lang="it-IT"/>
            <a:t> sui piani di orientamento universitario   </a:t>
          </a:r>
          <a:endParaRPr lang="en-US"/>
        </a:p>
      </dgm:t>
    </dgm:pt>
    <dgm:pt modelId="{B8E578DF-54F9-4A1D-8C15-2E316BB85F7E}" type="parTrans" cxnId="{4B22B9C9-454E-45BD-9250-6DC8224D83C2}">
      <dgm:prSet/>
      <dgm:spPr/>
      <dgm:t>
        <a:bodyPr/>
        <a:lstStyle/>
        <a:p>
          <a:endParaRPr lang="en-US"/>
        </a:p>
      </dgm:t>
    </dgm:pt>
    <dgm:pt modelId="{2B68B165-8A6A-41CF-84F6-EA6BEBE1D7CF}" type="sibTrans" cxnId="{4B22B9C9-454E-45BD-9250-6DC8224D83C2}">
      <dgm:prSet/>
      <dgm:spPr/>
      <dgm:t>
        <a:bodyPr/>
        <a:lstStyle/>
        <a:p>
          <a:endParaRPr lang="en-US"/>
        </a:p>
      </dgm:t>
    </dgm:pt>
    <dgm:pt modelId="{C49DBB24-A00B-4F6B-941F-2AF99B50A102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it-IT" b="1" dirty="0"/>
            <a:t>Supportare</a:t>
          </a:r>
          <a:r>
            <a:rPr lang="it-IT" dirty="0"/>
            <a:t> gli studenti che incontrano difficoltà durante il proprio percorso universitario </a:t>
          </a:r>
          <a:endParaRPr lang="en-US" dirty="0"/>
        </a:p>
      </dgm:t>
    </dgm:pt>
    <dgm:pt modelId="{86B4A726-2ADA-4C45-BD15-6EA3548FD007}" type="parTrans" cxnId="{3701F724-DDFF-4B95-87CB-199AFB52DFD6}">
      <dgm:prSet/>
      <dgm:spPr/>
      <dgm:t>
        <a:bodyPr/>
        <a:lstStyle/>
        <a:p>
          <a:endParaRPr lang="en-US"/>
        </a:p>
      </dgm:t>
    </dgm:pt>
    <dgm:pt modelId="{29EA0437-820A-4B1B-8875-694A0EC60ED8}" type="sibTrans" cxnId="{3701F724-DDFF-4B95-87CB-199AFB52DFD6}">
      <dgm:prSet/>
      <dgm:spPr/>
      <dgm:t>
        <a:bodyPr/>
        <a:lstStyle/>
        <a:p>
          <a:endParaRPr lang="en-US"/>
        </a:p>
      </dgm:t>
    </dgm:pt>
    <dgm:pt modelId="{59D24B36-E178-E346-8A55-B624522CBED4}" type="pres">
      <dgm:prSet presAssocID="{F1BB96ED-5748-4F7A-83B8-C85771CF2D50}" presName="outerComposite" presStyleCnt="0">
        <dgm:presLayoutVars>
          <dgm:chMax val="5"/>
          <dgm:dir/>
          <dgm:resizeHandles val="exact"/>
        </dgm:presLayoutVars>
      </dgm:prSet>
      <dgm:spPr/>
    </dgm:pt>
    <dgm:pt modelId="{5EC4605F-BDAB-8649-A8B8-7302F4FA961B}" type="pres">
      <dgm:prSet presAssocID="{F1BB96ED-5748-4F7A-83B8-C85771CF2D50}" presName="dummyMaxCanvas" presStyleCnt="0">
        <dgm:presLayoutVars/>
      </dgm:prSet>
      <dgm:spPr/>
    </dgm:pt>
    <dgm:pt modelId="{C0F869FF-B630-0B45-A946-07F701BCC700}" type="pres">
      <dgm:prSet presAssocID="{F1BB96ED-5748-4F7A-83B8-C85771CF2D50}" presName="FourNodes_1" presStyleLbl="node1" presStyleIdx="0" presStyleCnt="4">
        <dgm:presLayoutVars>
          <dgm:bulletEnabled val="1"/>
        </dgm:presLayoutVars>
      </dgm:prSet>
      <dgm:spPr/>
    </dgm:pt>
    <dgm:pt modelId="{D7225B05-4618-EE4E-A3D9-1E18F70CD615}" type="pres">
      <dgm:prSet presAssocID="{F1BB96ED-5748-4F7A-83B8-C85771CF2D50}" presName="FourNodes_2" presStyleLbl="node1" presStyleIdx="1" presStyleCnt="4">
        <dgm:presLayoutVars>
          <dgm:bulletEnabled val="1"/>
        </dgm:presLayoutVars>
      </dgm:prSet>
      <dgm:spPr/>
    </dgm:pt>
    <dgm:pt modelId="{A974D2FA-71D7-814D-9510-666FCCFC936B}" type="pres">
      <dgm:prSet presAssocID="{F1BB96ED-5748-4F7A-83B8-C85771CF2D50}" presName="FourNodes_3" presStyleLbl="node1" presStyleIdx="2" presStyleCnt="4">
        <dgm:presLayoutVars>
          <dgm:bulletEnabled val="1"/>
        </dgm:presLayoutVars>
      </dgm:prSet>
      <dgm:spPr/>
    </dgm:pt>
    <dgm:pt modelId="{7FBDBD76-3BC4-0244-B3C3-D2EBF6CB78F5}" type="pres">
      <dgm:prSet presAssocID="{F1BB96ED-5748-4F7A-83B8-C85771CF2D50}" presName="FourNodes_4" presStyleLbl="node1" presStyleIdx="3" presStyleCnt="4">
        <dgm:presLayoutVars>
          <dgm:bulletEnabled val="1"/>
        </dgm:presLayoutVars>
      </dgm:prSet>
      <dgm:spPr/>
    </dgm:pt>
    <dgm:pt modelId="{7B6BF8D2-1EAC-7143-A4D8-E3D0F92EA613}" type="pres">
      <dgm:prSet presAssocID="{F1BB96ED-5748-4F7A-83B8-C85771CF2D50}" presName="FourConn_1-2" presStyleLbl="fgAccFollowNode1" presStyleIdx="0" presStyleCnt="3">
        <dgm:presLayoutVars>
          <dgm:bulletEnabled val="1"/>
        </dgm:presLayoutVars>
      </dgm:prSet>
      <dgm:spPr/>
    </dgm:pt>
    <dgm:pt modelId="{A92CC0A0-82B2-2C45-B52D-E8887934F809}" type="pres">
      <dgm:prSet presAssocID="{F1BB96ED-5748-4F7A-83B8-C85771CF2D50}" presName="FourConn_2-3" presStyleLbl="fgAccFollowNode1" presStyleIdx="1" presStyleCnt="3">
        <dgm:presLayoutVars>
          <dgm:bulletEnabled val="1"/>
        </dgm:presLayoutVars>
      </dgm:prSet>
      <dgm:spPr/>
    </dgm:pt>
    <dgm:pt modelId="{8F8C518B-48C1-8F4B-9972-63D913180D41}" type="pres">
      <dgm:prSet presAssocID="{F1BB96ED-5748-4F7A-83B8-C85771CF2D50}" presName="FourConn_3-4" presStyleLbl="fgAccFollowNode1" presStyleIdx="2" presStyleCnt="3">
        <dgm:presLayoutVars>
          <dgm:bulletEnabled val="1"/>
        </dgm:presLayoutVars>
      </dgm:prSet>
      <dgm:spPr/>
    </dgm:pt>
    <dgm:pt modelId="{05AB1288-4DDA-5D45-A2A0-C366E19E54AD}" type="pres">
      <dgm:prSet presAssocID="{F1BB96ED-5748-4F7A-83B8-C85771CF2D50}" presName="FourNodes_1_text" presStyleLbl="node1" presStyleIdx="3" presStyleCnt="4">
        <dgm:presLayoutVars>
          <dgm:bulletEnabled val="1"/>
        </dgm:presLayoutVars>
      </dgm:prSet>
      <dgm:spPr/>
    </dgm:pt>
    <dgm:pt modelId="{4F7B7CE6-4B7A-1447-98BE-D5F89E130E01}" type="pres">
      <dgm:prSet presAssocID="{F1BB96ED-5748-4F7A-83B8-C85771CF2D50}" presName="FourNodes_2_text" presStyleLbl="node1" presStyleIdx="3" presStyleCnt="4">
        <dgm:presLayoutVars>
          <dgm:bulletEnabled val="1"/>
        </dgm:presLayoutVars>
      </dgm:prSet>
      <dgm:spPr/>
    </dgm:pt>
    <dgm:pt modelId="{31EE01F0-39CB-6149-A831-565AAD6546C9}" type="pres">
      <dgm:prSet presAssocID="{F1BB96ED-5748-4F7A-83B8-C85771CF2D50}" presName="FourNodes_3_text" presStyleLbl="node1" presStyleIdx="3" presStyleCnt="4">
        <dgm:presLayoutVars>
          <dgm:bulletEnabled val="1"/>
        </dgm:presLayoutVars>
      </dgm:prSet>
      <dgm:spPr/>
    </dgm:pt>
    <dgm:pt modelId="{7F1F5D81-8D1A-4F48-BB32-BB34A87FCF4A}" type="pres">
      <dgm:prSet presAssocID="{F1BB96ED-5748-4F7A-83B8-C85771CF2D5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DCEEE0C-8159-E846-BD2A-B2FFE5298C4F}" type="presOf" srcId="{C49DBB24-A00B-4F6B-941F-2AF99B50A102}" destId="{7F1F5D81-8D1A-4F48-BB32-BB34A87FCF4A}" srcOrd="1" destOrd="0" presId="urn:microsoft.com/office/officeart/2005/8/layout/vProcess5"/>
    <dgm:cxn modelId="{3701F724-DDFF-4B95-87CB-199AFB52DFD6}" srcId="{F1BB96ED-5748-4F7A-83B8-C85771CF2D50}" destId="{C49DBB24-A00B-4F6B-941F-2AF99B50A102}" srcOrd="3" destOrd="0" parTransId="{86B4A726-2ADA-4C45-BD15-6EA3548FD007}" sibTransId="{29EA0437-820A-4B1B-8875-694A0EC60ED8}"/>
    <dgm:cxn modelId="{475B9C2E-3326-664C-B11F-FD0DFF00AA8C}" type="presOf" srcId="{185BE050-15E8-4EF3-A1BF-DCB9A6F2F821}" destId="{D7225B05-4618-EE4E-A3D9-1E18F70CD615}" srcOrd="0" destOrd="0" presId="urn:microsoft.com/office/officeart/2005/8/layout/vProcess5"/>
    <dgm:cxn modelId="{AB8A4963-BF20-4B39-AF4A-140696127ED9}" srcId="{F1BB96ED-5748-4F7A-83B8-C85771CF2D50}" destId="{185BE050-15E8-4EF3-A1BF-DCB9A6F2F821}" srcOrd="1" destOrd="0" parTransId="{EBA004F5-F7B3-4BDB-8F28-6FC7151D791B}" sibTransId="{2E0D8503-7E82-47F7-B12E-4C3E42BFE9D6}"/>
    <dgm:cxn modelId="{13702367-5941-E24A-B6FC-A2E7F4DEF6EA}" type="presOf" srcId="{C49DBB24-A00B-4F6B-941F-2AF99B50A102}" destId="{7FBDBD76-3BC4-0244-B3C3-D2EBF6CB78F5}" srcOrd="0" destOrd="0" presId="urn:microsoft.com/office/officeart/2005/8/layout/vProcess5"/>
    <dgm:cxn modelId="{5BD37573-56A3-7240-835E-F1F27DD9B0AA}" type="presOf" srcId="{2B68B165-8A6A-41CF-84F6-EA6BEBE1D7CF}" destId="{8F8C518B-48C1-8F4B-9972-63D913180D41}" srcOrd="0" destOrd="0" presId="urn:microsoft.com/office/officeart/2005/8/layout/vProcess5"/>
    <dgm:cxn modelId="{11D80874-C999-944B-9B16-6FF02219F500}" type="presOf" srcId="{F1BB96ED-5748-4F7A-83B8-C85771CF2D50}" destId="{59D24B36-E178-E346-8A55-B624522CBED4}" srcOrd="0" destOrd="0" presId="urn:microsoft.com/office/officeart/2005/8/layout/vProcess5"/>
    <dgm:cxn modelId="{4AA29687-9137-BB40-9AE3-6D70CC92759E}" type="presOf" srcId="{2E0D8503-7E82-47F7-B12E-4C3E42BFE9D6}" destId="{A92CC0A0-82B2-2C45-B52D-E8887934F809}" srcOrd="0" destOrd="0" presId="urn:microsoft.com/office/officeart/2005/8/layout/vProcess5"/>
    <dgm:cxn modelId="{EFD7848F-E82E-2D4B-8CF2-BFD3C79627E3}" type="presOf" srcId="{185BE050-15E8-4EF3-A1BF-DCB9A6F2F821}" destId="{4F7B7CE6-4B7A-1447-98BE-D5F89E130E01}" srcOrd="1" destOrd="0" presId="urn:microsoft.com/office/officeart/2005/8/layout/vProcess5"/>
    <dgm:cxn modelId="{AFEF1F99-ADB9-7945-92EF-D98AD5023979}" type="presOf" srcId="{8ED670CB-EC97-4248-A628-D12C08C20B72}" destId="{A974D2FA-71D7-814D-9510-666FCCFC936B}" srcOrd="0" destOrd="0" presId="urn:microsoft.com/office/officeart/2005/8/layout/vProcess5"/>
    <dgm:cxn modelId="{14FCA89C-BE50-4604-9A7C-1F8D13046248}" srcId="{F1BB96ED-5748-4F7A-83B8-C85771CF2D50}" destId="{90E4300C-1430-4F28-AD59-655F6E0FB5DD}" srcOrd="0" destOrd="0" parTransId="{FD8C5083-B351-487A-A73D-781FBF471BE6}" sibTransId="{5FEB5D07-676D-4E9B-A2A2-A8EA4734CFB1}"/>
    <dgm:cxn modelId="{947593A0-A16E-004D-9D66-5B241384223B}" type="presOf" srcId="{5FEB5D07-676D-4E9B-A2A2-A8EA4734CFB1}" destId="{7B6BF8D2-1EAC-7143-A4D8-E3D0F92EA613}" srcOrd="0" destOrd="0" presId="urn:microsoft.com/office/officeart/2005/8/layout/vProcess5"/>
    <dgm:cxn modelId="{0DFAA4A6-6D0A-524C-8AC1-D75615D273FC}" type="presOf" srcId="{90E4300C-1430-4F28-AD59-655F6E0FB5DD}" destId="{05AB1288-4DDA-5D45-A2A0-C366E19E54AD}" srcOrd="1" destOrd="0" presId="urn:microsoft.com/office/officeart/2005/8/layout/vProcess5"/>
    <dgm:cxn modelId="{4B22B9C9-454E-45BD-9250-6DC8224D83C2}" srcId="{F1BB96ED-5748-4F7A-83B8-C85771CF2D50}" destId="{8ED670CB-EC97-4248-A628-D12C08C20B72}" srcOrd="2" destOrd="0" parTransId="{B8E578DF-54F9-4A1D-8C15-2E316BB85F7E}" sibTransId="{2B68B165-8A6A-41CF-84F6-EA6BEBE1D7CF}"/>
    <dgm:cxn modelId="{3D0683E3-786C-AB49-8E20-421D3630D8E0}" type="presOf" srcId="{8ED670CB-EC97-4248-A628-D12C08C20B72}" destId="{31EE01F0-39CB-6149-A831-565AAD6546C9}" srcOrd="1" destOrd="0" presId="urn:microsoft.com/office/officeart/2005/8/layout/vProcess5"/>
    <dgm:cxn modelId="{1BDEBAFC-DA54-7D42-92A3-179A176C592B}" type="presOf" srcId="{90E4300C-1430-4F28-AD59-655F6E0FB5DD}" destId="{C0F869FF-B630-0B45-A946-07F701BCC700}" srcOrd="0" destOrd="0" presId="urn:microsoft.com/office/officeart/2005/8/layout/vProcess5"/>
    <dgm:cxn modelId="{4933F7F2-5DC3-3D4E-93FA-838F52121476}" type="presParOf" srcId="{59D24B36-E178-E346-8A55-B624522CBED4}" destId="{5EC4605F-BDAB-8649-A8B8-7302F4FA961B}" srcOrd="0" destOrd="0" presId="urn:microsoft.com/office/officeart/2005/8/layout/vProcess5"/>
    <dgm:cxn modelId="{F20DB5A9-11F9-7B43-B4C8-2545EDB077DA}" type="presParOf" srcId="{59D24B36-E178-E346-8A55-B624522CBED4}" destId="{C0F869FF-B630-0B45-A946-07F701BCC700}" srcOrd="1" destOrd="0" presId="urn:microsoft.com/office/officeart/2005/8/layout/vProcess5"/>
    <dgm:cxn modelId="{949ED0F2-6C19-2749-BB01-0018241CC878}" type="presParOf" srcId="{59D24B36-E178-E346-8A55-B624522CBED4}" destId="{D7225B05-4618-EE4E-A3D9-1E18F70CD615}" srcOrd="2" destOrd="0" presId="urn:microsoft.com/office/officeart/2005/8/layout/vProcess5"/>
    <dgm:cxn modelId="{A378E16E-C92B-6E4C-924A-E5554AB3CE9B}" type="presParOf" srcId="{59D24B36-E178-E346-8A55-B624522CBED4}" destId="{A974D2FA-71D7-814D-9510-666FCCFC936B}" srcOrd="3" destOrd="0" presId="urn:microsoft.com/office/officeart/2005/8/layout/vProcess5"/>
    <dgm:cxn modelId="{5531BB56-E352-B34F-A668-AD12B67F3981}" type="presParOf" srcId="{59D24B36-E178-E346-8A55-B624522CBED4}" destId="{7FBDBD76-3BC4-0244-B3C3-D2EBF6CB78F5}" srcOrd="4" destOrd="0" presId="urn:microsoft.com/office/officeart/2005/8/layout/vProcess5"/>
    <dgm:cxn modelId="{959EF662-C789-9346-A393-8178B83581E9}" type="presParOf" srcId="{59D24B36-E178-E346-8A55-B624522CBED4}" destId="{7B6BF8D2-1EAC-7143-A4D8-E3D0F92EA613}" srcOrd="5" destOrd="0" presId="urn:microsoft.com/office/officeart/2005/8/layout/vProcess5"/>
    <dgm:cxn modelId="{08205348-D5A5-1443-AA1E-39DD5775C4C6}" type="presParOf" srcId="{59D24B36-E178-E346-8A55-B624522CBED4}" destId="{A92CC0A0-82B2-2C45-B52D-E8887934F809}" srcOrd="6" destOrd="0" presId="urn:microsoft.com/office/officeart/2005/8/layout/vProcess5"/>
    <dgm:cxn modelId="{9FD0DE2E-A3EE-C548-BD56-10EA68F3474B}" type="presParOf" srcId="{59D24B36-E178-E346-8A55-B624522CBED4}" destId="{8F8C518B-48C1-8F4B-9972-63D913180D41}" srcOrd="7" destOrd="0" presId="urn:microsoft.com/office/officeart/2005/8/layout/vProcess5"/>
    <dgm:cxn modelId="{E1710C84-959C-9D44-8EDD-5729AB0C033B}" type="presParOf" srcId="{59D24B36-E178-E346-8A55-B624522CBED4}" destId="{05AB1288-4DDA-5D45-A2A0-C366E19E54AD}" srcOrd="8" destOrd="0" presId="urn:microsoft.com/office/officeart/2005/8/layout/vProcess5"/>
    <dgm:cxn modelId="{B28C72E5-B388-6445-9058-1B4BD96C3F28}" type="presParOf" srcId="{59D24B36-E178-E346-8A55-B624522CBED4}" destId="{4F7B7CE6-4B7A-1447-98BE-D5F89E130E01}" srcOrd="9" destOrd="0" presId="urn:microsoft.com/office/officeart/2005/8/layout/vProcess5"/>
    <dgm:cxn modelId="{47A23ABA-95E8-5E41-8C69-019972A2976B}" type="presParOf" srcId="{59D24B36-E178-E346-8A55-B624522CBED4}" destId="{31EE01F0-39CB-6149-A831-565AAD6546C9}" srcOrd="10" destOrd="0" presId="urn:microsoft.com/office/officeart/2005/8/layout/vProcess5"/>
    <dgm:cxn modelId="{00C0E4E2-1D4A-3444-8CE4-1345831A5755}" type="presParOf" srcId="{59D24B36-E178-E346-8A55-B624522CBED4}" destId="{7F1F5D81-8D1A-4F48-BB32-BB34A87FCF4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838BC-2C4A-4EE5-84B0-A4E3B6CD36F2}">
      <dsp:nvSpPr>
        <dsp:cNvPr id="0" name=""/>
        <dsp:cNvSpPr/>
      </dsp:nvSpPr>
      <dsp:spPr>
        <a:xfrm>
          <a:off x="666241" y="1034243"/>
          <a:ext cx="1250702" cy="125070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1BF5D3-9511-4928-92C8-8FC64E7B569F}">
      <dsp:nvSpPr>
        <dsp:cNvPr id="0" name=""/>
        <dsp:cNvSpPr/>
      </dsp:nvSpPr>
      <dsp:spPr>
        <a:xfrm>
          <a:off x="932784" y="1300787"/>
          <a:ext cx="717615" cy="7176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1AA2DC-9094-42B1-9E95-C7180AE6301C}">
      <dsp:nvSpPr>
        <dsp:cNvPr id="0" name=""/>
        <dsp:cNvSpPr/>
      </dsp:nvSpPr>
      <dsp:spPr>
        <a:xfrm>
          <a:off x="266427" y="2674509"/>
          <a:ext cx="205033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200" kern="1200" dirty="0"/>
            <a:t>565 studenti dell’Università degli studi di Napoli "Federico II’’</a:t>
          </a:r>
          <a:endParaRPr lang="en-US" sz="1200" kern="1200" dirty="0"/>
        </a:p>
      </dsp:txBody>
      <dsp:txXfrm>
        <a:off x="266427" y="2674509"/>
        <a:ext cx="2050331" cy="720000"/>
      </dsp:txXfrm>
    </dsp:sp>
    <dsp:sp modelId="{684241E5-AE4B-4C5E-AE47-CC97E0A27020}">
      <dsp:nvSpPr>
        <dsp:cNvPr id="0" name=""/>
        <dsp:cNvSpPr/>
      </dsp:nvSpPr>
      <dsp:spPr>
        <a:xfrm>
          <a:off x="3075381" y="1034243"/>
          <a:ext cx="1250702" cy="125070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93BE0-BA3E-4DE2-80E9-6FE53F4367A7}">
      <dsp:nvSpPr>
        <dsp:cNvPr id="0" name=""/>
        <dsp:cNvSpPr/>
      </dsp:nvSpPr>
      <dsp:spPr>
        <a:xfrm>
          <a:off x="3341924" y="1300787"/>
          <a:ext cx="717615" cy="7176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4D9E7-D906-42E7-A823-A8FDCF24B049}">
      <dsp:nvSpPr>
        <dsp:cNvPr id="0" name=""/>
        <dsp:cNvSpPr/>
      </dsp:nvSpPr>
      <dsp:spPr>
        <a:xfrm>
          <a:off x="2675566" y="2674509"/>
          <a:ext cx="205033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200" kern="1200" dirty="0"/>
            <a:t>Iscritti a Corsi di Laurea </a:t>
          </a:r>
          <a:r>
            <a:rPr lang="it-IT" sz="1200" b="1" i="1" kern="1200" dirty="0"/>
            <a:t>STEM</a:t>
          </a:r>
          <a:endParaRPr lang="en-US" sz="1200" b="1" i="1" kern="1200" dirty="0"/>
        </a:p>
      </dsp:txBody>
      <dsp:txXfrm>
        <a:off x="2675566" y="2674509"/>
        <a:ext cx="2050331" cy="720000"/>
      </dsp:txXfrm>
    </dsp:sp>
    <dsp:sp modelId="{7F0CB562-13D7-4C84-A8D4-CBB2A4A44890}">
      <dsp:nvSpPr>
        <dsp:cNvPr id="0" name=""/>
        <dsp:cNvSpPr/>
      </dsp:nvSpPr>
      <dsp:spPr>
        <a:xfrm>
          <a:off x="5484520" y="1034243"/>
          <a:ext cx="1250702" cy="125070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6A00F8-F8E8-4E05-8D89-A55BA6D3AC32}">
      <dsp:nvSpPr>
        <dsp:cNvPr id="0" name=""/>
        <dsp:cNvSpPr/>
      </dsp:nvSpPr>
      <dsp:spPr>
        <a:xfrm>
          <a:off x="5751063" y="1300787"/>
          <a:ext cx="717615" cy="7176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3C744-CC08-4B9D-9FAB-2387D97B5DCF}">
      <dsp:nvSpPr>
        <dsp:cNvPr id="0" name=""/>
        <dsp:cNvSpPr/>
      </dsp:nvSpPr>
      <dsp:spPr>
        <a:xfrm>
          <a:off x="5084705" y="2674509"/>
          <a:ext cx="205033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200" kern="1200"/>
            <a:t>Valutazione delle performance universitarie</a:t>
          </a:r>
          <a:endParaRPr lang="en-US" sz="1200" kern="1200"/>
        </a:p>
      </dsp:txBody>
      <dsp:txXfrm>
        <a:off x="5084705" y="2674509"/>
        <a:ext cx="2050331" cy="720000"/>
      </dsp:txXfrm>
    </dsp:sp>
    <dsp:sp modelId="{8C943FE5-A85F-4FE8-87AC-80F4D975ED57}">
      <dsp:nvSpPr>
        <dsp:cNvPr id="0" name=""/>
        <dsp:cNvSpPr/>
      </dsp:nvSpPr>
      <dsp:spPr>
        <a:xfrm>
          <a:off x="7893659" y="1034243"/>
          <a:ext cx="1250702" cy="125070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65B5B1-6AA5-476B-BE54-CEE5479FFDBF}">
      <dsp:nvSpPr>
        <dsp:cNvPr id="0" name=""/>
        <dsp:cNvSpPr/>
      </dsp:nvSpPr>
      <dsp:spPr>
        <a:xfrm>
          <a:off x="8160203" y="1300787"/>
          <a:ext cx="717615" cy="71761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BA39F-320C-4593-8E02-7E29CC492008}">
      <dsp:nvSpPr>
        <dsp:cNvPr id="0" name=""/>
        <dsp:cNvSpPr/>
      </dsp:nvSpPr>
      <dsp:spPr>
        <a:xfrm>
          <a:off x="7493845" y="2674509"/>
          <a:ext cx="205033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200" kern="1200" dirty="0"/>
            <a:t>L’abbandono universitario </a:t>
          </a:r>
          <a:endParaRPr lang="en-US" sz="1200" kern="1200" dirty="0"/>
        </a:p>
      </dsp:txBody>
      <dsp:txXfrm>
        <a:off x="7493845" y="2674509"/>
        <a:ext cx="2050331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869FF-B630-0B45-A946-07F701BCC700}">
      <dsp:nvSpPr>
        <dsp:cNvPr id="0" name=""/>
        <dsp:cNvSpPr/>
      </dsp:nvSpPr>
      <dsp:spPr>
        <a:xfrm>
          <a:off x="0" y="0"/>
          <a:ext cx="8051998" cy="805672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 dirty="0"/>
            <a:t>Pianificare</a:t>
          </a:r>
          <a:r>
            <a:rPr lang="it-IT" sz="2200" kern="1200" dirty="0"/>
            <a:t> interventi che aumentino l'interesse e l'utilità percepita degli studi (MUR 2023)</a:t>
          </a:r>
          <a:endParaRPr lang="en-US" sz="2200" kern="1200" dirty="0"/>
        </a:p>
      </dsp:txBody>
      <dsp:txXfrm>
        <a:off x="23597" y="23597"/>
        <a:ext cx="7114536" cy="758478"/>
      </dsp:txXfrm>
    </dsp:sp>
    <dsp:sp modelId="{D7225B05-4618-EE4E-A3D9-1E18F70CD615}">
      <dsp:nvSpPr>
        <dsp:cNvPr id="0" name=""/>
        <dsp:cNvSpPr/>
      </dsp:nvSpPr>
      <dsp:spPr>
        <a:xfrm>
          <a:off x="674354" y="952158"/>
          <a:ext cx="8051998" cy="80567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/>
            <a:t>Scegliere</a:t>
          </a:r>
          <a:r>
            <a:rPr lang="it-IT" sz="2200" kern="1200"/>
            <a:t> un percorso di studi che rispecchi il proprio interesse</a:t>
          </a:r>
          <a:endParaRPr lang="en-US" sz="2200" kern="1200"/>
        </a:p>
      </dsp:txBody>
      <dsp:txXfrm>
        <a:off x="697951" y="975755"/>
        <a:ext cx="6806762" cy="758478"/>
      </dsp:txXfrm>
    </dsp:sp>
    <dsp:sp modelId="{A974D2FA-71D7-814D-9510-666FCCFC936B}">
      <dsp:nvSpPr>
        <dsp:cNvPr id="0" name=""/>
        <dsp:cNvSpPr/>
      </dsp:nvSpPr>
      <dsp:spPr>
        <a:xfrm>
          <a:off x="1338644" y="1904316"/>
          <a:ext cx="8051998" cy="805672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/>
            <a:t>Investire</a:t>
          </a:r>
          <a:r>
            <a:rPr lang="it-IT" sz="2200" kern="1200"/>
            <a:t> sui piani di orientamento universitario   </a:t>
          </a:r>
          <a:endParaRPr lang="en-US" sz="2200" kern="1200"/>
        </a:p>
      </dsp:txBody>
      <dsp:txXfrm>
        <a:off x="1362241" y="1927913"/>
        <a:ext cx="6816827" cy="758478"/>
      </dsp:txXfrm>
    </dsp:sp>
    <dsp:sp modelId="{7FBDBD76-3BC4-0244-B3C3-D2EBF6CB78F5}">
      <dsp:nvSpPr>
        <dsp:cNvPr id="0" name=""/>
        <dsp:cNvSpPr/>
      </dsp:nvSpPr>
      <dsp:spPr>
        <a:xfrm>
          <a:off x="2012999" y="2856474"/>
          <a:ext cx="8051998" cy="80567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 dirty="0"/>
            <a:t>Supportare</a:t>
          </a:r>
          <a:r>
            <a:rPr lang="it-IT" sz="2200" kern="1200" dirty="0"/>
            <a:t> gli studenti che incontrano difficoltà durante il proprio percorso universitario </a:t>
          </a:r>
          <a:endParaRPr lang="en-US" sz="2200" kern="1200" dirty="0"/>
        </a:p>
      </dsp:txBody>
      <dsp:txXfrm>
        <a:off x="2036596" y="2880071"/>
        <a:ext cx="6806762" cy="758478"/>
      </dsp:txXfrm>
    </dsp:sp>
    <dsp:sp modelId="{7B6BF8D2-1EAC-7143-A4D8-E3D0F92EA613}">
      <dsp:nvSpPr>
        <dsp:cNvPr id="0" name=""/>
        <dsp:cNvSpPr/>
      </dsp:nvSpPr>
      <dsp:spPr>
        <a:xfrm>
          <a:off x="7528311" y="617071"/>
          <a:ext cx="523687" cy="52368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7646141" y="617071"/>
        <a:ext cx="288027" cy="394074"/>
      </dsp:txXfrm>
    </dsp:sp>
    <dsp:sp modelId="{A92CC0A0-82B2-2C45-B52D-E8887934F809}">
      <dsp:nvSpPr>
        <dsp:cNvPr id="0" name=""/>
        <dsp:cNvSpPr/>
      </dsp:nvSpPr>
      <dsp:spPr>
        <a:xfrm>
          <a:off x="8202666" y="1569229"/>
          <a:ext cx="523687" cy="52368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56015"/>
            <a:satOff val="-201"/>
            <a:lumOff val="12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56015"/>
              <a:satOff val="-201"/>
              <a:lumOff val="1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8320496" y="1569229"/>
        <a:ext cx="288027" cy="394074"/>
      </dsp:txXfrm>
    </dsp:sp>
    <dsp:sp modelId="{8F8C518B-48C1-8F4B-9972-63D913180D41}">
      <dsp:nvSpPr>
        <dsp:cNvPr id="0" name=""/>
        <dsp:cNvSpPr/>
      </dsp:nvSpPr>
      <dsp:spPr>
        <a:xfrm>
          <a:off x="8866956" y="2521388"/>
          <a:ext cx="523687" cy="52368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712031"/>
            <a:satOff val="-403"/>
            <a:lumOff val="25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712031"/>
              <a:satOff val="-403"/>
              <a:lumOff val="2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8984786" y="2521388"/>
        <a:ext cx="288027" cy="394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6T11:26:46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6T08:50:5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6T09:53:20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6T09:53:20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0F79D-9653-CB4B-AA3A-4326EF94B98D}" type="datetimeFigureOut">
              <a:rPr lang="it-IT" smtClean="0"/>
              <a:t>20/02/25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B841E-487C-0E44-8176-321699DD5E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3427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Il principale motivo per cui gli studenti decidono di cambiare corso di laurea o ateneo è legato a un’insoddisfazione per le discipline insegnate, che spesso non rispondono alle aspettative iniziali. Tra i diplomati del 2018, il 44% ha dichiarato che le materie studiate non erano interessanti come previsto. Inoltre, il 4,4% ha trovato il corso troppo difficile e l'8,1% si è detto insoddisfatto dell'ateneo scelto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B841E-487C-0E44-8176-321699DD5E8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3979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* L’effetto indiretto a3c cioè «</a:t>
            </a:r>
            <a:r>
              <a:rPr lang="it-IT" dirty="0" err="1"/>
              <a:t>fattore_interesse_utilita</a:t>
            </a:r>
            <a:r>
              <a:rPr lang="it-IT" dirty="0"/>
              <a:t> presenta un </a:t>
            </a:r>
            <a:r>
              <a:rPr lang="it-IT" dirty="0" err="1"/>
              <a:t>p-value</a:t>
            </a:r>
            <a:r>
              <a:rPr lang="it-IT" dirty="0"/>
              <a:t> vicina alla </a:t>
            </a:r>
            <a:r>
              <a:rPr lang="it-IT" dirty="0" err="1"/>
              <a:t>significativtià</a:t>
            </a:r>
            <a:r>
              <a:rPr lang="it-IT" dirty="0"/>
              <a:t> (0.063) </a:t>
            </a:r>
            <a:r>
              <a:rPr lang="it-IT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suggerendo che potrebbe avere un impatto positivo sul numero di crediti acquisiti.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B841E-487C-0E44-8176-321699DD5E8A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2168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it-IT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Dai risultati ottenuti </a:t>
            </a:r>
            <a:r>
              <a:rPr lang="it-IT" sz="12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è possibile affermare </a:t>
            </a:r>
            <a:r>
              <a:rPr lang="it-IT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che studenti soddisfatti del loro rendimento e con un maggior numero di crediti in ottobre hanno una probabilità più bassa di abbandonare l’università. </a:t>
            </a:r>
            <a:endParaRPr lang="it-IT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Gli studenti di Biotecnologie, inoltre, hanno una probabilità più bassa di rimanere attivi rispetto al gruppo di riferimento (Biologia)</a:t>
            </a:r>
            <a:endParaRPr lang="it-IT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sz="1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Una minore </a:t>
            </a:r>
            <a:r>
              <a:rPr lang="it-IT" sz="1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fiducinelle</a:t>
            </a:r>
            <a:r>
              <a:rPr lang="it-IT" sz="1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proprie capacità, invece, è associata con un maggior rischio di abbandono.</a:t>
            </a:r>
            <a:endParaRPr lang="it-IT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B841E-487C-0E44-8176-321699DD5E8A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2658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February 20,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4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February 20,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1852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February 20,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1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February 20,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2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February 20,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20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February 20, 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60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February 20,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27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February 20,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393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February 20,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11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February 20,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9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February 20,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4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February 20, 2025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‹N›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848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40" r:id="rId7"/>
    <p:sldLayoutId id="2147483741" r:id="rId8"/>
    <p:sldLayoutId id="2147483742" r:id="rId9"/>
    <p:sldLayoutId id="2147483743" r:id="rId10"/>
    <p:sldLayoutId id="2147483750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tiff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1.png"/><Relationship Id="rId4" Type="http://schemas.openxmlformats.org/officeDocument/2006/relationships/customXml" Target="../ink/ink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11.png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3FE92E-FF21-46DB-BE36-B3A5D4149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9DFFEE-526A-4D56-A70C-EADE7289B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966D2E5-5119-EAC0-55ED-4FBE8A34CB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741" y="3406494"/>
            <a:ext cx="10094495" cy="1050293"/>
          </a:xfrm>
        </p:spPr>
        <p:txBody>
          <a:bodyPr>
            <a:normAutofit fontScale="90000"/>
          </a:bodyPr>
          <a:lstStyle/>
          <a:p>
            <a:r>
              <a:rPr lang="it-IT" dirty="0"/>
              <a:t>Il ruolo delle motivazioni e dell’engagement nella carriera degli studenti nelle discipline STEM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AC5AFBB-2485-557A-7739-1F20CA5A3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3624" y="5660403"/>
            <a:ext cx="8224739" cy="1317888"/>
          </a:xfrm>
        </p:spPr>
        <p:txBody>
          <a:bodyPr>
            <a:normAutofit/>
          </a:bodyPr>
          <a:lstStyle/>
          <a:p>
            <a:r>
              <a:rPr lang="it-IT" dirty="0"/>
              <a:t>Autori</a:t>
            </a:r>
          </a:p>
          <a:p>
            <a:r>
              <a:rPr lang="it-IT" dirty="0"/>
              <a:t>Prof. Giancarlo Ragozini – Prof. Italo Testa – Salvatore Gravante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5A27223-8BC5-8AB8-158D-127B8DFCEF23}"/>
              </a:ext>
            </a:extLst>
          </p:cNvPr>
          <p:cNvSpPr txBox="1"/>
          <p:nvPr/>
        </p:nvSpPr>
        <p:spPr>
          <a:xfrm>
            <a:off x="2140516" y="1833546"/>
            <a:ext cx="7910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UNIVERSITÀ DEGLI STUDI DI </a:t>
            </a:r>
            <a:r>
              <a:rPr lang="it-IT"/>
              <a:t>NAPOLI “FEDERICO </a:t>
            </a:r>
            <a:r>
              <a:rPr lang="it-IT" dirty="0"/>
              <a:t>II’’</a:t>
            </a:r>
          </a:p>
        </p:txBody>
      </p:sp>
      <p:pic>
        <p:nvPicPr>
          <p:cNvPr id="13" name="Immagine 12" descr="Immagine che contiene nero, oscurità&#10;&#10;Il contenuto generato dall'IA potrebbe non essere corretto.">
            <a:extLst>
              <a:ext uri="{FF2B5EF4-FFF2-40B4-BE49-F238E27FC236}">
                <a16:creationId xmlns:a16="http://schemas.microsoft.com/office/drawing/2014/main" id="{0F96C157-E7D6-A198-538C-49A47A083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789" y="140098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48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F4466F-7209-4207-3492-B46BDAFE2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362476"/>
            <a:ext cx="9810604" cy="1031358"/>
          </a:xfrm>
        </p:spPr>
        <p:txBody>
          <a:bodyPr>
            <a:normAutofit/>
          </a:bodyPr>
          <a:lstStyle/>
          <a:p>
            <a:pPr algn="ctr"/>
            <a:r>
              <a:rPr lang="it-IT" dirty="0" err="1"/>
              <a:t>Path</a:t>
            </a:r>
            <a:r>
              <a:rPr lang="it-IT" dirty="0"/>
              <a:t> </a:t>
            </a:r>
            <a:r>
              <a:rPr lang="it-IT" dirty="0" err="1"/>
              <a:t>analysis</a:t>
            </a:r>
            <a:br>
              <a:rPr lang="it-IT" dirty="0"/>
            </a:b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3B6000A-AB29-8FC2-C699-9A0ED6691194}"/>
              </a:ext>
            </a:extLst>
          </p:cNvPr>
          <p:cNvSpPr txBox="1"/>
          <p:nvPr/>
        </p:nvSpPr>
        <p:spPr>
          <a:xfrm>
            <a:off x="924311" y="1578500"/>
            <a:ext cx="101210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La </a:t>
            </a:r>
            <a:r>
              <a:rPr lang="it-IT" sz="1800" i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path</a:t>
            </a:r>
            <a:r>
              <a:rPr lang="it-IT" sz="1800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i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analysis</a:t>
            </a:r>
            <a:r>
              <a:rPr lang="it-IT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è una specifica tipologia di analisi causale </a:t>
            </a:r>
            <a:r>
              <a:rPr lang="it-IT" sz="1800" i="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(Lanzetti 1985)</a:t>
            </a:r>
            <a:r>
              <a:rPr lang="it-IT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utilizzata in modi diversi a seconda che si ipotizzi una correlazione tra determinate variabili incluse nel modello e a seconda dei percorsi causali considerati. </a:t>
            </a:r>
            <a:r>
              <a:rPr lang="it-IT" sz="1800" b="1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 questo lavoro è stata impiegata per investigare le correlazioni tra le variabili coinvolte al fine di analizzare l'effetto della motivazione e dell'engagement sulle performance degli studenti iscritti al terzo anno. </a:t>
            </a:r>
          </a:p>
          <a:p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96F19DAD-B1A5-0BA0-FF84-53DDD2644BBE}"/>
                  </a:ext>
                </a:extLst>
              </p:cNvPr>
              <p:cNvSpPr txBox="1"/>
              <p:nvPr/>
            </p:nvSpPr>
            <p:spPr>
              <a:xfrm>
                <a:off x="924311" y="2878246"/>
                <a:ext cx="10247598" cy="3554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Nel nostro caso, ci concentriamo su una procedura basa sue due vincoli:</a:t>
                </a:r>
              </a:p>
              <a:p>
                <a:endParaRPr lang="it-IT" dirty="0"/>
              </a:p>
              <a:p>
                <a:r>
                  <a:rPr lang="it-IT" sz="1800" dirty="0">
                    <a:effectLst/>
                    <a:ea typeface="Aptos" panose="020B0004020202020204" pitchFamily="34" charset="0"/>
                  </a:rPr>
                  <a:t>- Il primo vincolo consiste nel fatto che il modello causale deve essere "ricorrente" o "ricorsivo" </a:t>
                </a:r>
              </a:p>
              <a:p>
                <a:pPr marL="285750" indent="-285750">
                  <a:buFontTx/>
                  <a:buChar char="-"/>
                </a:pPr>
                <a:endParaRPr lang="it-IT" dirty="0">
                  <a:ea typeface="Aptos" panose="020B0004020202020204" pitchFamily="34" charset="0"/>
                </a:endParaRPr>
              </a:p>
              <a:p>
                <a:pPr marL="22860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 kern="100" smtClean="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</m:sSub>
                      <m:r>
                        <a:rPr lang="it-IT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b>
                      </m:sSub>
                      <m:sSub>
                        <m:sSubPr>
                          <m:ctrlP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b>
                      </m:sSub>
                      <m:r>
                        <a:rPr lang="it-IT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it-IT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22860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</m:sSub>
                      <m:r>
                        <a:rPr lang="it-IT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b>
                      </m:sSub>
                      <m:sSub>
                        <m:sSubPr>
                          <m:ctrlP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b>
                      </m:sSub>
                      <m:r>
                        <a:rPr lang="it-IT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sub>
                      </m:sSub>
                      <m:sSub>
                        <m:sSubPr>
                          <m:ctrlP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it-IT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22860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it-IT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</m:sSub>
                      <m:r>
                        <a:rPr lang="it-IT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b>
                      </m:sSub>
                      <m:sSub>
                        <m:sSubPr>
                          <m:ctrlP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b>
                      </m:sSub>
                      <m:r>
                        <a:rPr lang="it-IT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31</m:t>
                          </m:r>
                        </m:sub>
                      </m:sSub>
                      <m:sSub>
                        <m:sSubPr>
                          <m:ctrlP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sub>
                      </m:sSub>
                      <m:sSub>
                        <m:sSubPr>
                          <m:ctrlP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sub>
                      </m:sSub>
                      <m:sSub>
                        <m:sSubPr>
                          <m:ctrlP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it-IT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228600" algn="just">
                  <a:lnSpc>
                    <a:spcPct val="150000"/>
                  </a:lnSpc>
                </a:pPr>
                <a:r>
                  <a:rPr lang="it-IT" sz="18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Assumiamo che le variabili osservate nel modello </a:t>
                </a:r>
                <a14:m>
                  <m:oMath xmlns:m="http://schemas.openxmlformats.org/officeDocument/2006/math">
                    <m:r>
                      <a:rPr lang="it-IT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it-IT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it-IT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it-IT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it-IT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it-IT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it-IT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it-IT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it-IT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it-IT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it-IT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  <m:r>
                          <a:rPr lang="it-IT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it-IT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it-IT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it-IT" sz="18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sono misurare su scale di intervalli senza errori </a:t>
                </a:r>
                <a:r>
                  <a:rPr lang="it-IT" sz="1800" kern="100" dirty="0"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(Duane e Hauser 1975)</a:t>
                </a:r>
                <a:r>
                  <a:rPr lang="it-IT" sz="18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it-IT" kern="1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it-IT" sz="1800" dirty="0">
                  <a:effectLst/>
                  <a:ea typeface="Aptos" panose="020B0004020202020204" pitchFamily="34" charset="0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96F19DAD-B1A5-0BA0-FF84-53DDD2644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311" y="2878246"/>
                <a:ext cx="10247598" cy="3554819"/>
              </a:xfrm>
              <a:prstGeom prst="rect">
                <a:avLst/>
              </a:prstGeom>
              <a:blipFill>
                <a:blip r:embed="rId2"/>
                <a:stretch>
                  <a:fillRect l="-495" t="-712" r="-4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C24C715-47BD-2BA7-03F7-809F60AA529A}"/>
              </a:ext>
            </a:extLst>
          </p:cNvPr>
          <p:cNvSpPr txBox="1"/>
          <p:nvPr/>
        </p:nvSpPr>
        <p:spPr>
          <a:xfrm>
            <a:off x="1020091" y="6248399"/>
            <a:ext cx="9997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effectLst/>
                <a:ea typeface="Aptos" panose="020B0004020202020204" pitchFamily="34" charset="0"/>
              </a:rPr>
              <a:t>- Il secondo vincolo, infatti, riguarda l'</a:t>
            </a:r>
            <a:r>
              <a:rPr lang="it-IT" sz="1800" dirty="0" err="1">
                <a:effectLst/>
                <a:ea typeface="Aptos" panose="020B0004020202020204" pitchFamily="34" charset="0"/>
              </a:rPr>
              <a:t>incorrelazione</a:t>
            </a:r>
            <a:r>
              <a:rPr lang="it-IT" sz="1800" dirty="0">
                <a:effectLst/>
                <a:ea typeface="Aptos" panose="020B0004020202020204" pitchFamily="34" charset="0"/>
              </a:rPr>
              <a:t> dei cosiddetti "errori" o "variabili stocastiche".</a:t>
            </a:r>
            <a:r>
              <a:rPr lang="it-IT" dirty="0">
                <a:effectLst/>
              </a:rPr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320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D15CEF-3D78-770F-C1B8-8E9910FB5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172239"/>
            <a:ext cx="9810604" cy="1216024"/>
          </a:xfrm>
        </p:spPr>
        <p:txBody>
          <a:bodyPr/>
          <a:lstStyle/>
          <a:p>
            <a:pPr algn="ctr"/>
            <a:r>
              <a:rPr lang="it-IT" dirty="0"/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D376357F-B9C3-D6EA-6AB8-712814F84E00}"/>
                  </a:ext>
                </a:extLst>
              </p:cNvPr>
              <p:cNvSpPr txBox="1"/>
              <p:nvPr/>
            </p:nvSpPr>
            <p:spPr>
              <a:xfrm>
                <a:off x="726510" y="1490597"/>
                <a:ext cx="10134973" cy="5117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Un altro importante modello utilizzato in questa analisi è quello </a:t>
                </a:r>
                <a:r>
                  <a:rPr lang="it-IT" dirty="0" err="1"/>
                  <a:t>logit</a:t>
                </a:r>
                <a:r>
                  <a:rPr lang="it-IT" dirty="0"/>
                  <a:t>. </a:t>
                </a:r>
                <a:r>
                  <a:rPr lang="it-IT" b="1" i="1" dirty="0"/>
                  <a:t>In questo lavoro utilizzato per determinare se gli studenti abbandonano o meno l'università e, nel caso in cui continuassero gli studi, quali sarebbero le loro performance. </a:t>
                </a:r>
              </a:p>
              <a:p>
                <a:endParaRPr lang="it-IT" b="1" i="1" dirty="0"/>
              </a:p>
              <a:p>
                <a:pPr algn="just">
                  <a:lnSpc>
                    <a:spcPct val="150000"/>
                  </a:lnSpc>
                </a:pPr>
                <a:r>
                  <a:rPr lang="it-IT" sz="1800" kern="100" dirty="0"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La regressione logistica, quindi, considera un numero di classi </a:t>
                </a:r>
                <a:r>
                  <a:rPr lang="it-IT" sz="1800" i="1" kern="100" dirty="0"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K = 2. </a:t>
                </a:r>
                <a:r>
                  <a:rPr lang="it-IT" sz="1800" kern="100" dirty="0"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 Il modello di regressione lineare     (</a:t>
                </a:r>
                <a:r>
                  <a:rPr lang="it-IT" sz="1800" i="1" kern="100" dirty="0" err="1"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it-IT" sz="1800" i="1" kern="100" dirty="0"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(X) = β</a:t>
                </a:r>
                <a:r>
                  <a:rPr lang="it-IT" sz="1800" i="1" kern="100" baseline="-25000" dirty="0"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it-IT" sz="1800" i="1" kern="100" dirty="0"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 + β</a:t>
                </a:r>
                <a:r>
                  <a:rPr lang="it-IT" sz="1800" i="1" kern="100" baseline="-25000" dirty="0"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it-IT" sz="1800" i="1" kern="100" dirty="0"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it-IT" sz="1800" kern="100" dirty="0"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), se utilizzato, restituirebbe valori minori di zero per valori bassi delle variabili di </a:t>
                </a:r>
                <a:r>
                  <a:rPr lang="it-IT" sz="1800" i="1" kern="100" dirty="0"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it-IT" sz="1800" kern="100" dirty="0"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 (predittori) e maggiori di 1 per valori alti di </a:t>
                </a:r>
                <a:r>
                  <a:rPr lang="it-IT" sz="1800" i="1" kern="100" dirty="0"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it-IT" sz="1800" kern="100" dirty="0"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. Ciò non è corretto in quanto </a:t>
                </a:r>
                <a:r>
                  <a:rPr lang="it-IT" sz="1800" kern="100" dirty="0" err="1"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it-IT" sz="1800" kern="100" dirty="0"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(X) è una probabilità.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it-IT" sz="1800" kern="100" dirty="0"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Si fa quindi riferimento alla funzione logistica: </a:t>
                </a:r>
                <a:endParaRPr lang="it-IT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it-IT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it-IT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it-IT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)= </m:t>
                      </m:r>
                      <m:f>
                        <m:fPr>
                          <m:ctrlP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it-IT" sz="18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8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it-IT" sz="18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sz="18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8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it-IT" sz="18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t-IT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sup>
                          </m:sSup>
                        </m:num>
                        <m:den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it-IT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it-IT" sz="18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8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it-IT" sz="18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sz="18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8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it-IT" sz="18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t-IT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sup>
                          </m:sSup>
                          <m:r>
                            <a:rPr lang="it-IT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it-IT" sz="1800" kern="100" dirty="0">
                  <a:effectLst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it-IT" sz="1800" kern="1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 </a:t>
                </a:r>
                <a:endParaRPr lang="it-IT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it-IT" sz="1800" kern="1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 </a:t>
                </a:r>
                <a:endParaRPr lang="it-IT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it-IT" sz="1800" dirty="0">
                    <a:effectLst/>
                    <a:ea typeface="Aptos" panose="020B0004020202020204" pitchFamily="34" charset="0"/>
                  </a:rPr>
                  <a:t>La stima ottenuta via regressione logistica per valori bassi di X diventa prossima allo 0, ma mai al di sotto cos</a:t>
                </a:r>
                <a:r>
                  <a:rPr lang="it-IT" dirty="0">
                    <a:ea typeface="Aptos" panose="020B0004020202020204" pitchFamily="34" charset="0"/>
                  </a:rPr>
                  <a:t>ì</a:t>
                </a:r>
                <a:r>
                  <a:rPr lang="it-IT" sz="1800" dirty="0">
                    <a:effectLst/>
                    <a:ea typeface="Aptos" panose="020B0004020202020204" pitchFamily="34" charset="0"/>
                  </a:rPr>
                  <a:t> come non supera mai 1.</a:t>
                </a:r>
                <a:endParaRPr lang="it-IT" b="1" i="1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D376357F-B9C3-D6EA-6AB8-712814F84E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10" y="1490597"/>
                <a:ext cx="10134973" cy="5117876"/>
              </a:xfrm>
              <a:prstGeom prst="rect">
                <a:avLst/>
              </a:prstGeom>
              <a:blipFill>
                <a:blip r:embed="rId2"/>
                <a:stretch>
                  <a:fillRect l="-501" t="-495" r="-501" b="-7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5888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90B01E-4BD2-F531-E8F1-0D174F164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EA1580F-82A0-1F19-6DE6-66467CA7D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239D174-D0BE-3EC9-61B1-369A691BA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407" y="609602"/>
            <a:ext cx="9647433" cy="679805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2. Analisi preliminare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AD659BA-F51F-C70D-DCE2-48DE8733D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8708">
            <a:off x="-249318" y="3024527"/>
            <a:ext cx="12584740" cy="4556159"/>
          </a:xfrm>
          <a:custGeom>
            <a:avLst/>
            <a:gdLst>
              <a:gd name="connsiteX0" fmla="*/ 1976651 w 12584740"/>
              <a:gd name="connsiteY0" fmla="*/ 27745 h 4575313"/>
              <a:gd name="connsiteX1" fmla="*/ 10535175 w 12584740"/>
              <a:gd name="connsiteY1" fmla="*/ 2774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0" fmla="*/ 2881775 w 12584740"/>
              <a:gd name="connsiteY0" fmla="*/ 233197 h 4575313"/>
              <a:gd name="connsiteX1" fmla="*/ 10535175 w 12584740"/>
              <a:gd name="connsiteY1" fmla="*/ 2774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77" fmla="*/ 2881775 w 12584740"/>
              <a:gd name="connsiteY77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77" fmla="*/ 2881775 w 12584740"/>
              <a:gd name="connsiteY77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97764 w 12584740"/>
              <a:gd name="connsiteY24" fmla="*/ 1566491 h 4575313"/>
              <a:gd name="connsiteX25" fmla="*/ 12584740 w 12584740"/>
              <a:gd name="connsiteY25" fmla="*/ 3094030 h 4575313"/>
              <a:gd name="connsiteX26" fmla="*/ 483060 w 12584740"/>
              <a:gd name="connsiteY26" fmla="*/ 4575313 h 4575313"/>
              <a:gd name="connsiteX27" fmla="*/ 296084 w 12584740"/>
              <a:gd name="connsiteY27" fmla="*/ 3047774 h 4575313"/>
              <a:gd name="connsiteX28" fmla="*/ 235090 w 12584740"/>
              <a:gd name="connsiteY28" fmla="*/ 2549469 h 4575313"/>
              <a:gd name="connsiteX29" fmla="*/ 0 w 12584740"/>
              <a:gd name="connsiteY29" fmla="*/ 628841 h 4575313"/>
              <a:gd name="connsiteX30" fmla="*/ 7836 w 12584740"/>
              <a:gd name="connsiteY30" fmla="*/ 631521 h 4575313"/>
              <a:gd name="connsiteX31" fmla="*/ 59804 w 12584740"/>
              <a:gd name="connsiteY31" fmla="*/ 651795 h 4575313"/>
              <a:gd name="connsiteX32" fmla="*/ 189088 w 12584740"/>
              <a:gd name="connsiteY32" fmla="*/ 654369 h 4575313"/>
              <a:gd name="connsiteX33" fmla="*/ 238402 w 12584740"/>
              <a:gd name="connsiteY33" fmla="*/ 636963 h 4575313"/>
              <a:gd name="connsiteX34" fmla="*/ 332970 w 12584740"/>
              <a:gd name="connsiteY34" fmla="*/ 607012 h 4575313"/>
              <a:gd name="connsiteX35" fmla="*/ 407552 w 12584740"/>
              <a:gd name="connsiteY35" fmla="*/ 547943 h 4575313"/>
              <a:gd name="connsiteX36" fmla="*/ 497934 w 12584740"/>
              <a:gd name="connsiteY36" fmla="*/ 502354 h 4575313"/>
              <a:gd name="connsiteX37" fmla="*/ 510273 w 12584740"/>
              <a:gd name="connsiteY37" fmla="*/ 504172 h 4575313"/>
              <a:gd name="connsiteX38" fmla="*/ 561099 w 12584740"/>
              <a:gd name="connsiteY38" fmla="*/ 476357 h 4575313"/>
              <a:gd name="connsiteX39" fmla="*/ 705102 w 12584740"/>
              <a:gd name="connsiteY39" fmla="*/ 399826 h 4575313"/>
              <a:gd name="connsiteX40" fmla="*/ 800404 w 12584740"/>
              <a:gd name="connsiteY40" fmla="*/ 289909 h 4575313"/>
              <a:gd name="connsiteX41" fmla="*/ 842353 w 12584740"/>
              <a:gd name="connsiteY41" fmla="*/ 276713 h 4575313"/>
              <a:gd name="connsiteX42" fmla="*/ 912247 w 12584740"/>
              <a:gd name="connsiteY42" fmla="*/ 254246 h 4575313"/>
              <a:gd name="connsiteX43" fmla="*/ 927247 w 12584740"/>
              <a:gd name="connsiteY43" fmla="*/ 258217 h 4575313"/>
              <a:gd name="connsiteX44" fmla="*/ 933425 w 12584740"/>
              <a:gd name="connsiteY44" fmla="*/ 256149 h 4575313"/>
              <a:gd name="connsiteX45" fmla="*/ 934108 w 12584740"/>
              <a:gd name="connsiteY45" fmla="*/ 256433 h 4575313"/>
              <a:gd name="connsiteX46" fmla="*/ 935368 w 12584740"/>
              <a:gd name="connsiteY46" fmla="*/ 255498 h 4575313"/>
              <a:gd name="connsiteX47" fmla="*/ 949059 w 12584740"/>
              <a:gd name="connsiteY47" fmla="*/ 250913 h 4575313"/>
              <a:gd name="connsiteX48" fmla="*/ 980035 w 12584740"/>
              <a:gd name="connsiteY48" fmla="*/ 251605 h 4575313"/>
              <a:gd name="connsiteX49" fmla="*/ 998443 w 12584740"/>
              <a:gd name="connsiteY49" fmla="*/ 248823 h 4575313"/>
              <a:gd name="connsiteX50" fmla="*/ 1015140 w 12584740"/>
              <a:gd name="connsiteY50" fmla="*/ 230963 h 4575313"/>
              <a:gd name="connsiteX51" fmla="*/ 1027653 w 12584740"/>
              <a:gd name="connsiteY51" fmla="*/ 228229 h 4575313"/>
              <a:gd name="connsiteX52" fmla="*/ 1029989 w 12584740"/>
              <a:gd name="connsiteY52" fmla="*/ 225769 h 4575313"/>
              <a:gd name="connsiteX53" fmla="*/ 1036851 w 12584740"/>
              <a:gd name="connsiteY53" fmla="*/ 220779 h 4575313"/>
              <a:gd name="connsiteX54" fmla="*/ 1029120 w 12584740"/>
              <a:gd name="connsiteY54" fmla="*/ 217196 h 4575313"/>
              <a:gd name="connsiteX55" fmla="*/ 1113256 w 12584740"/>
              <a:gd name="connsiteY55" fmla="*/ 192543 h 4575313"/>
              <a:gd name="connsiteX56" fmla="*/ 1184710 w 12584740"/>
              <a:gd name="connsiteY56" fmla="*/ 171552 h 4575313"/>
              <a:gd name="connsiteX57" fmla="*/ 1310965 w 12584740"/>
              <a:gd name="connsiteY57" fmla="*/ 185879 h 4575313"/>
              <a:gd name="connsiteX58" fmla="*/ 1430934 w 12584740"/>
              <a:gd name="connsiteY58" fmla="*/ 139104 h 4575313"/>
              <a:gd name="connsiteX59" fmla="*/ 1463118 w 12584740"/>
              <a:gd name="connsiteY59" fmla="*/ 138911 h 4575313"/>
              <a:gd name="connsiteX60" fmla="*/ 1493444 w 12584740"/>
              <a:gd name="connsiteY60" fmla="*/ 147416 h 4575313"/>
              <a:gd name="connsiteX61" fmla="*/ 1493168 w 12584740"/>
              <a:gd name="connsiteY61" fmla="*/ 150455 h 4575313"/>
              <a:gd name="connsiteX62" fmla="*/ 1497974 w 12584740"/>
              <a:gd name="connsiteY62" fmla="*/ 151841 h 4575313"/>
              <a:gd name="connsiteX63" fmla="*/ 1502355 w 12584740"/>
              <a:gd name="connsiteY63" fmla="*/ 149916 h 4575313"/>
              <a:gd name="connsiteX64" fmla="*/ 1508100 w 12584740"/>
              <a:gd name="connsiteY64" fmla="*/ 151526 h 4575313"/>
              <a:gd name="connsiteX65" fmla="*/ 1523822 w 12584740"/>
              <a:gd name="connsiteY65" fmla="*/ 155112 h 4575313"/>
              <a:gd name="connsiteX66" fmla="*/ 1528971 w 12584740"/>
              <a:gd name="connsiteY66" fmla="*/ 161299 h 4575313"/>
              <a:gd name="connsiteX67" fmla="*/ 1590631 w 12584740"/>
              <a:gd name="connsiteY67" fmla="*/ 173836 h 4575313"/>
              <a:gd name="connsiteX68" fmla="*/ 1609537 w 12584740"/>
              <a:gd name="connsiteY68" fmla="*/ 169616 h 4575313"/>
              <a:gd name="connsiteX69" fmla="*/ 1631335 w 12584740"/>
              <a:gd name="connsiteY69" fmla="*/ 179686 h 4575313"/>
              <a:gd name="connsiteX70" fmla="*/ 1693983 w 12584740"/>
              <a:gd name="connsiteY70" fmla="*/ 183202 h 4575313"/>
              <a:gd name="connsiteX71" fmla="*/ 1763575 w 12584740"/>
              <a:gd name="connsiteY71" fmla="*/ 194844 h 4575313"/>
              <a:gd name="connsiteX72" fmla="*/ 1812709 w 12584740"/>
              <a:gd name="connsiteY72" fmla="*/ 208037 h 4575313"/>
              <a:gd name="connsiteX73" fmla="*/ 1945879 w 12584740"/>
              <a:gd name="connsiteY73" fmla="*/ 216206 h 4575313"/>
              <a:gd name="connsiteX74" fmla="*/ 1974418 w 12584740"/>
              <a:gd name="connsiteY74" fmla="*/ 208866 h 4575313"/>
              <a:gd name="connsiteX75" fmla="*/ 1976651 w 12584740"/>
              <a:gd name="connsiteY75" fmla="*/ 208757 h 4575313"/>
              <a:gd name="connsiteX76" fmla="*/ 2881775 w 12584740"/>
              <a:gd name="connsiteY76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296084 w 12584740"/>
              <a:gd name="connsiteY26" fmla="*/ 3047774 h 4575313"/>
              <a:gd name="connsiteX27" fmla="*/ 235090 w 12584740"/>
              <a:gd name="connsiteY27" fmla="*/ 2549469 h 4575313"/>
              <a:gd name="connsiteX28" fmla="*/ 0 w 12584740"/>
              <a:gd name="connsiteY28" fmla="*/ 628841 h 4575313"/>
              <a:gd name="connsiteX29" fmla="*/ 7836 w 12584740"/>
              <a:gd name="connsiteY29" fmla="*/ 631521 h 4575313"/>
              <a:gd name="connsiteX30" fmla="*/ 59804 w 12584740"/>
              <a:gd name="connsiteY30" fmla="*/ 651795 h 4575313"/>
              <a:gd name="connsiteX31" fmla="*/ 189088 w 12584740"/>
              <a:gd name="connsiteY31" fmla="*/ 654369 h 4575313"/>
              <a:gd name="connsiteX32" fmla="*/ 238402 w 12584740"/>
              <a:gd name="connsiteY32" fmla="*/ 636963 h 4575313"/>
              <a:gd name="connsiteX33" fmla="*/ 332970 w 12584740"/>
              <a:gd name="connsiteY33" fmla="*/ 607012 h 4575313"/>
              <a:gd name="connsiteX34" fmla="*/ 407552 w 12584740"/>
              <a:gd name="connsiteY34" fmla="*/ 547943 h 4575313"/>
              <a:gd name="connsiteX35" fmla="*/ 497934 w 12584740"/>
              <a:gd name="connsiteY35" fmla="*/ 502354 h 4575313"/>
              <a:gd name="connsiteX36" fmla="*/ 510273 w 12584740"/>
              <a:gd name="connsiteY36" fmla="*/ 504172 h 4575313"/>
              <a:gd name="connsiteX37" fmla="*/ 561099 w 12584740"/>
              <a:gd name="connsiteY37" fmla="*/ 476357 h 4575313"/>
              <a:gd name="connsiteX38" fmla="*/ 705102 w 12584740"/>
              <a:gd name="connsiteY38" fmla="*/ 399826 h 4575313"/>
              <a:gd name="connsiteX39" fmla="*/ 800404 w 12584740"/>
              <a:gd name="connsiteY39" fmla="*/ 289909 h 4575313"/>
              <a:gd name="connsiteX40" fmla="*/ 842353 w 12584740"/>
              <a:gd name="connsiteY40" fmla="*/ 276713 h 4575313"/>
              <a:gd name="connsiteX41" fmla="*/ 912247 w 12584740"/>
              <a:gd name="connsiteY41" fmla="*/ 254246 h 4575313"/>
              <a:gd name="connsiteX42" fmla="*/ 927247 w 12584740"/>
              <a:gd name="connsiteY42" fmla="*/ 258217 h 4575313"/>
              <a:gd name="connsiteX43" fmla="*/ 933425 w 12584740"/>
              <a:gd name="connsiteY43" fmla="*/ 256149 h 4575313"/>
              <a:gd name="connsiteX44" fmla="*/ 934108 w 12584740"/>
              <a:gd name="connsiteY44" fmla="*/ 256433 h 4575313"/>
              <a:gd name="connsiteX45" fmla="*/ 935368 w 12584740"/>
              <a:gd name="connsiteY45" fmla="*/ 255498 h 4575313"/>
              <a:gd name="connsiteX46" fmla="*/ 949059 w 12584740"/>
              <a:gd name="connsiteY46" fmla="*/ 250913 h 4575313"/>
              <a:gd name="connsiteX47" fmla="*/ 980035 w 12584740"/>
              <a:gd name="connsiteY47" fmla="*/ 251605 h 4575313"/>
              <a:gd name="connsiteX48" fmla="*/ 998443 w 12584740"/>
              <a:gd name="connsiteY48" fmla="*/ 248823 h 4575313"/>
              <a:gd name="connsiteX49" fmla="*/ 1015140 w 12584740"/>
              <a:gd name="connsiteY49" fmla="*/ 230963 h 4575313"/>
              <a:gd name="connsiteX50" fmla="*/ 1027653 w 12584740"/>
              <a:gd name="connsiteY50" fmla="*/ 228229 h 4575313"/>
              <a:gd name="connsiteX51" fmla="*/ 1029989 w 12584740"/>
              <a:gd name="connsiteY51" fmla="*/ 225769 h 4575313"/>
              <a:gd name="connsiteX52" fmla="*/ 1036851 w 12584740"/>
              <a:gd name="connsiteY52" fmla="*/ 220779 h 4575313"/>
              <a:gd name="connsiteX53" fmla="*/ 1029120 w 12584740"/>
              <a:gd name="connsiteY53" fmla="*/ 217196 h 4575313"/>
              <a:gd name="connsiteX54" fmla="*/ 1113256 w 12584740"/>
              <a:gd name="connsiteY54" fmla="*/ 192543 h 4575313"/>
              <a:gd name="connsiteX55" fmla="*/ 1184710 w 12584740"/>
              <a:gd name="connsiteY55" fmla="*/ 171552 h 4575313"/>
              <a:gd name="connsiteX56" fmla="*/ 1310965 w 12584740"/>
              <a:gd name="connsiteY56" fmla="*/ 185879 h 4575313"/>
              <a:gd name="connsiteX57" fmla="*/ 1430934 w 12584740"/>
              <a:gd name="connsiteY57" fmla="*/ 139104 h 4575313"/>
              <a:gd name="connsiteX58" fmla="*/ 1463118 w 12584740"/>
              <a:gd name="connsiteY58" fmla="*/ 138911 h 4575313"/>
              <a:gd name="connsiteX59" fmla="*/ 1493444 w 12584740"/>
              <a:gd name="connsiteY59" fmla="*/ 147416 h 4575313"/>
              <a:gd name="connsiteX60" fmla="*/ 1493168 w 12584740"/>
              <a:gd name="connsiteY60" fmla="*/ 150455 h 4575313"/>
              <a:gd name="connsiteX61" fmla="*/ 1497974 w 12584740"/>
              <a:gd name="connsiteY61" fmla="*/ 151841 h 4575313"/>
              <a:gd name="connsiteX62" fmla="*/ 1502355 w 12584740"/>
              <a:gd name="connsiteY62" fmla="*/ 149916 h 4575313"/>
              <a:gd name="connsiteX63" fmla="*/ 1508100 w 12584740"/>
              <a:gd name="connsiteY63" fmla="*/ 151526 h 4575313"/>
              <a:gd name="connsiteX64" fmla="*/ 1523822 w 12584740"/>
              <a:gd name="connsiteY64" fmla="*/ 155112 h 4575313"/>
              <a:gd name="connsiteX65" fmla="*/ 1528971 w 12584740"/>
              <a:gd name="connsiteY65" fmla="*/ 161299 h 4575313"/>
              <a:gd name="connsiteX66" fmla="*/ 1590631 w 12584740"/>
              <a:gd name="connsiteY66" fmla="*/ 173836 h 4575313"/>
              <a:gd name="connsiteX67" fmla="*/ 1609537 w 12584740"/>
              <a:gd name="connsiteY67" fmla="*/ 169616 h 4575313"/>
              <a:gd name="connsiteX68" fmla="*/ 1631335 w 12584740"/>
              <a:gd name="connsiteY68" fmla="*/ 179686 h 4575313"/>
              <a:gd name="connsiteX69" fmla="*/ 1693983 w 12584740"/>
              <a:gd name="connsiteY69" fmla="*/ 183202 h 4575313"/>
              <a:gd name="connsiteX70" fmla="*/ 1763575 w 12584740"/>
              <a:gd name="connsiteY70" fmla="*/ 194844 h 4575313"/>
              <a:gd name="connsiteX71" fmla="*/ 1812709 w 12584740"/>
              <a:gd name="connsiteY71" fmla="*/ 208037 h 4575313"/>
              <a:gd name="connsiteX72" fmla="*/ 1945879 w 12584740"/>
              <a:gd name="connsiteY72" fmla="*/ 216206 h 4575313"/>
              <a:gd name="connsiteX73" fmla="*/ 1974418 w 12584740"/>
              <a:gd name="connsiteY73" fmla="*/ 208866 h 4575313"/>
              <a:gd name="connsiteX74" fmla="*/ 1976651 w 12584740"/>
              <a:gd name="connsiteY74" fmla="*/ 208757 h 4575313"/>
              <a:gd name="connsiteX75" fmla="*/ 2881775 w 12584740"/>
              <a:gd name="connsiteY75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296084 w 12584740"/>
              <a:gd name="connsiteY26" fmla="*/ 3047774 h 4575313"/>
              <a:gd name="connsiteX27" fmla="*/ 0 w 12584740"/>
              <a:gd name="connsiteY27" fmla="*/ 628841 h 4575313"/>
              <a:gd name="connsiteX28" fmla="*/ 7836 w 12584740"/>
              <a:gd name="connsiteY28" fmla="*/ 631521 h 4575313"/>
              <a:gd name="connsiteX29" fmla="*/ 59804 w 12584740"/>
              <a:gd name="connsiteY29" fmla="*/ 651795 h 4575313"/>
              <a:gd name="connsiteX30" fmla="*/ 189088 w 12584740"/>
              <a:gd name="connsiteY30" fmla="*/ 654369 h 4575313"/>
              <a:gd name="connsiteX31" fmla="*/ 238402 w 12584740"/>
              <a:gd name="connsiteY31" fmla="*/ 636963 h 4575313"/>
              <a:gd name="connsiteX32" fmla="*/ 332970 w 12584740"/>
              <a:gd name="connsiteY32" fmla="*/ 607012 h 4575313"/>
              <a:gd name="connsiteX33" fmla="*/ 407552 w 12584740"/>
              <a:gd name="connsiteY33" fmla="*/ 547943 h 4575313"/>
              <a:gd name="connsiteX34" fmla="*/ 497934 w 12584740"/>
              <a:gd name="connsiteY34" fmla="*/ 502354 h 4575313"/>
              <a:gd name="connsiteX35" fmla="*/ 510273 w 12584740"/>
              <a:gd name="connsiteY35" fmla="*/ 504172 h 4575313"/>
              <a:gd name="connsiteX36" fmla="*/ 561099 w 12584740"/>
              <a:gd name="connsiteY36" fmla="*/ 476357 h 4575313"/>
              <a:gd name="connsiteX37" fmla="*/ 705102 w 12584740"/>
              <a:gd name="connsiteY37" fmla="*/ 399826 h 4575313"/>
              <a:gd name="connsiteX38" fmla="*/ 800404 w 12584740"/>
              <a:gd name="connsiteY38" fmla="*/ 289909 h 4575313"/>
              <a:gd name="connsiteX39" fmla="*/ 842353 w 12584740"/>
              <a:gd name="connsiteY39" fmla="*/ 276713 h 4575313"/>
              <a:gd name="connsiteX40" fmla="*/ 912247 w 12584740"/>
              <a:gd name="connsiteY40" fmla="*/ 254246 h 4575313"/>
              <a:gd name="connsiteX41" fmla="*/ 927247 w 12584740"/>
              <a:gd name="connsiteY41" fmla="*/ 258217 h 4575313"/>
              <a:gd name="connsiteX42" fmla="*/ 933425 w 12584740"/>
              <a:gd name="connsiteY42" fmla="*/ 256149 h 4575313"/>
              <a:gd name="connsiteX43" fmla="*/ 934108 w 12584740"/>
              <a:gd name="connsiteY43" fmla="*/ 256433 h 4575313"/>
              <a:gd name="connsiteX44" fmla="*/ 935368 w 12584740"/>
              <a:gd name="connsiteY44" fmla="*/ 255498 h 4575313"/>
              <a:gd name="connsiteX45" fmla="*/ 949059 w 12584740"/>
              <a:gd name="connsiteY45" fmla="*/ 250913 h 4575313"/>
              <a:gd name="connsiteX46" fmla="*/ 980035 w 12584740"/>
              <a:gd name="connsiteY46" fmla="*/ 251605 h 4575313"/>
              <a:gd name="connsiteX47" fmla="*/ 998443 w 12584740"/>
              <a:gd name="connsiteY47" fmla="*/ 248823 h 4575313"/>
              <a:gd name="connsiteX48" fmla="*/ 1015140 w 12584740"/>
              <a:gd name="connsiteY48" fmla="*/ 230963 h 4575313"/>
              <a:gd name="connsiteX49" fmla="*/ 1027653 w 12584740"/>
              <a:gd name="connsiteY49" fmla="*/ 228229 h 4575313"/>
              <a:gd name="connsiteX50" fmla="*/ 1029989 w 12584740"/>
              <a:gd name="connsiteY50" fmla="*/ 225769 h 4575313"/>
              <a:gd name="connsiteX51" fmla="*/ 1036851 w 12584740"/>
              <a:gd name="connsiteY51" fmla="*/ 220779 h 4575313"/>
              <a:gd name="connsiteX52" fmla="*/ 1029120 w 12584740"/>
              <a:gd name="connsiteY52" fmla="*/ 217196 h 4575313"/>
              <a:gd name="connsiteX53" fmla="*/ 1113256 w 12584740"/>
              <a:gd name="connsiteY53" fmla="*/ 192543 h 4575313"/>
              <a:gd name="connsiteX54" fmla="*/ 1184710 w 12584740"/>
              <a:gd name="connsiteY54" fmla="*/ 171552 h 4575313"/>
              <a:gd name="connsiteX55" fmla="*/ 1310965 w 12584740"/>
              <a:gd name="connsiteY55" fmla="*/ 185879 h 4575313"/>
              <a:gd name="connsiteX56" fmla="*/ 1430934 w 12584740"/>
              <a:gd name="connsiteY56" fmla="*/ 139104 h 4575313"/>
              <a:gd name="connsiteX57" fmla="*/ 1463118 w 12584740"/>
              <a:gd name="connsiteY57" fmla="*/ 138911 h 4575313"/>
              <a:gd name="connsiteX58" fmla="*/ 1493444 w 12584740"/>
              <a:gd name="connsiteY58" fmla="*/ 147416 h 4575313"/>
              <a:gd name="connsiteX59" fmla="*/ 1493168 w 12584740"/>
              <a:gd name="connsiteY59" fmla="*/ 150455 h 4575313"/>
              <a:gd name="connsiteX60" fmla="*/ 1497974 w 12584740"/>
              <a:gd name="connsiteY60" fmla="*/ 151841 h 4575313"/>
              <a:gd name="connsiteX61" fmla="*/ 1502355 w 12584740"/>
              <a:gd name="connsiteY61" fmla="*/ 149916 h 4575313"/>
              <a:gd name="connsiteX62" fmla="*/ 1508100 w 12584740"/>
              <a:gd name="connsiteY62" fmla="*/ 151526 h 4575313"/>
              <a:gd name="connsiteX63" fmla="*/ 1523822 w 12584740"/>
              <a:gd name="connsiteY63" fmla="*/ 155112 h 4575313"/>
              <a:gd name="connsiteX64" fmla="*/ 1528971 w 12584740"/>
              <a:gd name="connsiteY64" fmla="*/ 161299 h 4575313"/>
              <a:gd name="connsiteX65" fmla="*/ 1590631 w 12584740"/>
              <a:gd name="connsiteY65" fmla="*/ 173836 h 4575313"/>
              <a:gd name="connsiteX66" fmla="*/ 1609537 w 12584740"/>
              <a:gd name="connsiteY66" fmla="*/ 169616 h 4575313"/>
              <a:gd name="connsiteX67" fmla="*/ 1631335 w 12584740"/>
              <a:gd name="connsiteY67" fmla="*/ 179686 h 4575313"/>
              <a:gd name="connsiteX68" fmla="*/ 1693983 w 12584740"/>
              <a:gd name="connsiteY68" fmla="*/ 183202 h 4575313"/>
              <a:gd name="connsiteX69" fmla="*/ 1763575 w 12584740"/>
              <a:gd name="connsiteY69" fmla="*/ 194844 h 4575313"/>
              <a:gd name="connsiteX70" fmla="*/ 1812709 w 12584740"/>
              <a:gd name="connsiteY70" fmla="*/ 208037 h 4575313"/>
              <a:gd name="connsiteX71" fmla="*/ 1945879 w 12584740"/>
              <a:gd name="connsiteY71" fmla="*/ 216206 h 4575313"/>
              <a:gd name="connsiteX72" fmla="*/ 1974418 w 12584740"/>
              <a:gd name="connsiteY72" fmla="*/ 208866 h 4575313"/>
              <a:gd name="connsiteX73" fmla="*/ 1976651 w 12584740"/>
              <a:gd name="connsiteY73" fmla="*/ 208757 h 4575313"/>
              <a:gd name="connsiteX74" fmla="*/ 2881775 w 12584740"/>
              <a:gd name="connsiteY74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0 w 12584740"/>
              <a:gd name="connsiteY26" fmla="*/ 628841 h 4575313"/>
              <a:gd name="connsiteX27" fmla="*/ 7836 w 12584740"/>
              <a:gd name="connsiteY27" fmla="*/ 631521 h 4575313"/>
              <a:gd name="connsiteX28" fmla="*/ 59804 w 12584740"/>
              <a:gd name="connsiteY28" fmla="*/ 651795 h 4575313"/>
              <a:gd name="connsiteX29" fmla="*/ 189088 w 12584740"/>
              <a:gd name="connsiteY29" fmla="*/ 654369 h 4575313"/>
              <a:gd name="connsiteX30" fmla="*/ 238402 w 12584740"/>
              <a:gd name="connsiteY30" fmla="*/ 636963 h 4575313"/>
              <a:gd name="connsiteX31" fmla="*/ 332970 w 12584740"/>
              <a:gd name="connsiteY31" fmla="*/ 607012 h 4575313"/>
              <a:gd name="connsiteX32" fmla="*/ 407552 w 12584740"/>
              <a:gd name="connsiteY32" fmla="*/ 547943 h 4575313"/>
              <a:gd name="connsiteX33" fmla="*/ 497934 w 12584740"/>
              <a:gd name="connsiteY33" fmla="*/ 502354 h 4575313"/>
              <a:gd name="connsiteX34" fmla="*/ 510273 w 12584740"/>
              <a:gd name="connsiteY34" fmla="*/ 504172 h 4575313"/>
              <a:gd name="connsiteX35" fmla="*/ 561099 w 12584740"/>
              <a:gd name="connsiteY35" fmla="*/ 476357 h 4575313"/>
              <a:gd name="connsiteX36" fmla="*/ 705102 w 12584740"/>
              <a:gd name="connsiteY36" fmla="*/ 399826 h 4575313"/>
              <a:gd name="connsiteX37" fmla="*/ 800404 w 12584740"/>
              <a:gd name="connsiteY37" fmla="*/ 289909 h 4575313"/>
              <a:gd name="connsiteX38" fmla="*/ 842353 w 12584740"/>
              <a:gd name="connsiteY38" fmla="*/ 276713 h 4575313"/>
              <a:gd name="connsiteX39" fmla="*/ 912247 w 12584740"/>
              <a:gd name="connsiteY39" fmla="*/ 254246 h 4575313"/>
              <a:gd name="connsiteX40" fmla="*/ 927247 w 12584740"/>
              <a:gd name="connsiteY40" fmla="*/ 258217 h 4575313"/>
              <a:gd name="connsiteX41" fmla="*/ 933425 w 12584740"/>
              <a:gd name="connsiteY41" fmla="*/ 256149 h 4575313"/>
              <a:gd name="connsiteX42" fmla="*/ 934108 w 12584740"/>
              <a:gd name="connsiteY42" fmla="*/ 256433 h 4575313"/>
              <a:gd name="connsiteX43" fmla="*/ 935368 w 12584740"/>
              <a:gd name="connsiteY43" fmla="*/ 255498 h 4575313"/>
              <a:gd name="connsiteX44" fmla="*/ 949059 w 12584740"/>
              <a:gd name="connsiteY44" fmla="*/ 250913 h 4575313"/>
              <a:gd name="connsiteX45" fmla="*/ 980035 w 12584740"/>
              <a:gd name="connsiteY45" fmla="*/ 251605 h 4575313"/>
              <a:gd name="connsiteX46" fmla="*/ 998443 w 12584740"/>
              <a:gd name="connsiteY46" fmla="*/ 248823 h 4575313"/>
              <a:gd name="connsiteX47" fmla="*/ 1015140 w 12584740"/>
              <a:gd name="connsiteY47" fmla="*/ 230963 h 4575313"/>
              <a:gd name="connsiteX48" fmla="*/ 1027653 w 12584740"/>
              <a:gd name="connsiteY48" fmla="*/ 228229 h 4575313"/>
              <a:gd name="connsiteX49" fmla="*/ 1029989 w 12584740"/>
              <a:gd name="connsiteY49" fmla="*/ 225769 h 4575313"/>
              <a:gd name="connsiteX50" fmla="*/ 1036851 w 12584740"/>
              <a:gd name="connsiteY50" fmla="*/ 220779 h 4575313"/>
              <a:gd name="connsiteX51" fmla="*/ 1029120 w 12584740"/>
              <a:gd name="connsiteY51" fmla="*/ 217196 h 4575313"/>
              <a:gd name="connsiteX52" fmla="*/ 1113256 w 12584740"/>
              <a:gd name="connsiteY52" fmla="*/ 192543 h 4575313"/>
              <a:gd name="connsiteX53" fmla="*/ 1184710 w 12584740"/>
              <a:gd name="connsiteY53" fmla="*/ 171552 h 4575313"/>
              <a:gd name="connsiteX54" fmla="*/ 1310965 w 12584740"/>
              <a:gd name="connsiteY54" fmla="*/ 185879 h 4575313"/>
              <a:gd name="connsiteX55" fmla="*/ 1430934 w 12584740"/>
              <a:gd name="connsiteY55" fmla="*/ 139104 h 4575313"/>
              <a:gd name="connsiteX56" fmla="*/ 1463118 w 12584740"/>
              <a:gd name="connsiteY56" fmla="*/ 138911 h 4575313"/>
              <a:gd name="connsiteX57" fmla="*/ 1493444 w 12584740"/>
              <a:gd name="connsiteY57" fmla="*/ 147416 h 4575313"/>
              <a:gd name="connsiteX58" fmla="*/ 1493168 w 12584740"/>
              <a:gd name="connsiteY58" fmla="*/ 150455 h 4575313"/>
              <a:gd name="connsiteX59" fmla="*/ 1497974 w 12584740"/>
              <a:gd name="connsiteY59" fmla="*/ 151841 h 4575313"/>
              <a:gd name="connsiteX60" fmla="*/ 1502355 w 12584740"/>
              <a:gd name="connsiteY60" fmla="*/ 149916 h 4575313"/>
              <a:gd name="connsiteX61" fmla="*/ 1508100 w 12584740"/>
              <a:gd name="connsiteY61" fmla="*/ 151526 h 4575313"/>
              <a:gd name="connsiteX62" fmla="*/ 1523822 w 12584740"/>
              <a:gd name="connsiteY62" fmla="*/ 155112 h 4575313"/>
              <a:gd name="connsiteX63" fmla="*/ 1528971 w 12584740"/>
              <a:gd name="connsiteY63" fmla="*/ 161299 h 4575313"/>
              <a:gd name="connsiteX64" fmla="*/ 1590631 w 12584740"/>
              <a:gd name="connsiteY64" fmla="*/ 173836 h 4575313"/>
              <a:gd name="connsiteX65" fmla="*/ 1609537 w 12584740"/>
              <a:gd name="connsiteY65" fmla="*/ 169616 h 4575313"/>
              <a:gd name="connsiteX66" fmla="*/ 1631335 w 12584740"/>
              <a:gd name="connsiteY66" fmla="*/ 179686 h 4575313"/>
              <a:gd name="connsiteX67" fmla="*/ 1693983 w 12584740"/>
              <a:gd name="connsiteY67" fmla="*/ 183202 h 4575313"/>
              <a:gd name="connsiteX68" fmla="*/ 1763575 w 12584740"/>
              <a:gd name="connsiteY68" fmla="*/ 194844 h 4575313"/>
              <a:gd name="connsiteX69" fmla="*/ 1812709 w 12584740"/>
              <a:gd name="connsiteY69" fmla="*/ 208037 h 4575313"/>
              <a:gd name="connsiteX70" fmla="*/ 1945879 w 12584740"/>
              <a:gd name="connsiteY70" fmla="*/ 216206 h 4575313"/>
              <a:gd name="connsiteX71" fmla="*/ 1974418 w 12584740"/>
              <a:gd name="connsiteY71" fmla="*/ 208866 h 4575313"/>
              <a:gd name="connsiteX72" fmla="*/ 1976651 w 12584740"/>
              <a:gd name="connsiteY72" fmla="*/ 208757 h 4575313"/>
              <a:gd name="connsiteX73" fmla="*/ 2881775 w 12584740"/>
              <a:gd name="connsiteY73" fmla="*/ 233197 h 4575313"/>
              <a:gd name="connsiteX0" fmla="*/ 2881775 w 12584740"/>
              <a:gd name="connsiteY0" fmla="*/ 214043 h 4556159"/>
              <a:gd name="connsiteX1" fmla="*/ 8923122 w 12584740"/>
              <a:gd name="connsiteY1" fmla="*/ 205911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1976651 w 12584740"/>
              <a:gd name="connsiteY71" fmla="*/ 189603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8923122 w 12584740"/>
              <a:gd name="connsiteY1" fmla="*/ 205911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2584740" h="4556159">
                <a:moveTo>
                  <a:pt x="2881775" y="214043"/>
                </a:moveTo>
                <a:lnTo>
                  <a:pt x="8923122" y="205911"/>
                </a:lnTo>
                <a:cubicBezTo>
                  <a:pt x="8923122" y="236009"/>
                  <a:pt x="10535176" y="68788"/>
                  <a:pt x="10535176" y="98886"/>
                </a:cubicBezTo>
                <a:lnTo>
                  <a:pt x="10552865" y="93120"/>
                </a:lnTo>
                <a:cubicBezTo>
                  <a:pt x="10602509" y="95039"/>
                  <a:pt x="10648374" y="81962"/>
                  <a:pt x="10704478" y="76437"/>
                </a:cubicBezTo>
                <a:cubicBezTo>
                  <a:pt x="10764532" y="85901"/>
                  <a:pt x="10796465" y="61749"/>
                  <a:pt x="10856419" y="55944"/>
                </a:cubicBezTo>
                <a:cubicBezTo>
                  <a:pt x="10914661" y="77716"/>
                  <a:pt x="10896627" y="22130"/>
                  <a:pt x="10946891" y="22447"/>
                </a:cubicBezTo>
                <a:cubicBezTo>
                  <a:pt x="11028004" y="41524"/>
                  <a:pt x="10945561" y="3905"/>
                  <a:pt x="11071737" y="7907"/>
                </a:cubicBezTo>
                <a:cubicBezTo>
                  <a:pt x="11078763" y="11268"/>
                  <a:pt x="11094187" y="7177"/>
                  <a:pt x="11092700" y="2345"/>
                </a:cubicBezTo>
                <a:cubicBezTo>
                  <a:pt x="11100672" y="3621"/>
                  <a:pt x="11119582" y="12415"/>
                  <a:pt x="11121627" y="4539"/>
                </a:cubicBezTo>
                <a:cubicBezTo>
                  <a:pt x="11161872" y="2410"/>
                  <a:pt x="11201801" y="5778"/>
                  <a:pt x="11237564" y="14319"/>
                </a:cubicBezTo>
                <a:cubicBezTo>
                  <a:pt x="11315265" y="-1427"/>
                  <a:pt x="11272628" y="36301"/>
                  <a:pt x="11328738" y="30868"/>
                </a:cubicBezTo>
                <a:cubicBezTo>
                  <a:pt x="11373885" y="14123"/>
                  <a:pt x="11390505" y="26175"/>
                  <a:pt x="11442587" y="14368"/>
                </a:cubicBezTo>
                <a:cubicBezTo>
                  <a:pt x="11460405" y="39138"/>
                  <a:pt x="11491560" y="10212"/>
                  <a:pt x="11511928" y="16713"/>
                </a:cubicBezTo>
                <a:cubicBezTo>
                  <a:pt x="11544050" y="-13836"/>
                  <a:pt x="11591566" y="41138"/>
                  <a:pt x="11625388" y="39481"/>
                </a:cubicBezTo>
                <a:cubicBezTo>
                  <a:pt x="11682275" y="32159"/>
                  <a:pt x="11743456" y="-367"/>
                  <a:pt x="11775146" y="27611"/>
                </a:cubicBezTo>
                <a:cubicBezTo>
                  <a:pt x="11779070" y="15386"/>
                  <a:pt x="11773473" y="-818"/>
                  <a:pt x="11806024" y="88"/>
                </a:cubicBezTo>
                <a:cubicBezTo>
                  <a:pt x="11821005" y="-1216"/>
                  <a:pt x="11833611" y="12437"/>
                  <a:pt x="11865034" y="19785"/>
                </a:cubicBezTo>
                <a:cubicBezTo>
                  <a:pt x="11905979" y="29998"/>
                  <a:pt x="11998366" y="9552"/>
                  <a:pt x="11994565" y="44174"/>
                </a:cubicBezTo>
                <a:cubicBezTo>
                  <a:pt x="12007200" y="63922"/>
                  <a:pt x="12058131" y="30230"/>
                  <a:pt x="12059283" y="52111"/>
                </a:cubicBezTo>
                <a:cubicBezTo>
                  <a:pt x="12081498" y="36953"/>
                  <a:pt x="12122851" y="58256"/>
                  <a:pt x="12160147" y="55873"/>
                </a:cubicBezTo>
                <a:cubicBezTo>
                  <a:pt x="12167674" y="65410"/>
                  <a:pt x="12176238" y="64529"/>
                  <a:pt x="12190854" y="58535"/>
                </a:cubicBezTo>
                <a:lnTo>
                  <a:pt x="12215705" y="59963"/>
                </a:lnTo>
                <a:lnTo>
                  <a:pt x="12584740" y="3074876"/>
                </a:lnTo>
                <a:lnTo>
                  <a:pt x="483060" y="4556159"/>
                </a:lnTo>
                <a:lnTo>
                  <a:pt x="0" y="609687"/>
                </a:lnTo>
                <a:lnTo>
                  <a:pt x="7836" y="612367"/>
                </a:lnTo>
                <a:cubicBezTo>
                  <a:pt x="25349" y="620104"/>
                  <a:pt x="41483" y="627786"/>
                  <a:pt x="59804" y="632641"/>
                </a:cubicBezTo>
                <a:cubicBezTo>
                  <a:pt x="75146" y="654421"/>
                  <a:pt x="167365" y="632597"/>
                  <a:pt x="189088" y="635215"/>
                </a:cubicBezTo>
                <a:cubicBezTo>
                  <a:pt x="217440" y="623749"/>
                  <a:pt x="208344" y="626448"/>
                  <a:pt x="238402" y="617809"/>
                </a:cubicBezTo>
                <a:cubicBezTo>
                  <a:pt x="247394" y="590135"/>
                  <a:pt x="303125" y="595692"/>
                  <a:pt x="332970" y="587858"/>
                </a:cubicBezTo>
                <a:cubicBezTo>
                  <a:pt x="336621" y="563687"/>
                  <a:pt x="356128" y="555392"/>
                  <a:pt x="407552" y="528789"/>
                </a:cubicBezTo>
                <a:cubicBezTo>
                  <a:pt x="410625" y="501558"/>
                  <a:pt x="481949" y="526749"/>
                  <a:pt x="497934" y="483200"/>
                </a:cubicBezTo>
                <a:cubicBezTo>
                  <a:pt x="501858" y="484200"/>
                  <a:pt x="506013" y="484811"/>
                  <a:pt x="510273" y="485018"/>
                </a:cubicBezTo>
                <a:cubicBezTo>
                  <a:pt x="535011" y="486222"/>
                  <a:pt x="557770" y="473768"/>
                  <a:pt x="561099" y="457203"/>
                </a:cubicBezTo>
                <a:cubicBezTo>
                  <a:pt x="592709" y="393031"/>
                  <a:pt x="657171" y="417531"/>
                  <a:pt x="705102" y="380672"/>
                </a:cubicBezTo>
                <a:cubicBezTo>
                  <a:pt x="762904" y="342107"/>
                  <a:pt x="753762" y="341220"/>
                  <a:pt x="800404" y="270755"/>
                </a:cubicBezTo>
                <a:cubicBezTo>
                  <a:pt x="821510" y="277286"/>
                  <a:pt x="831930" y="272279"/>
                  <a:pt x="842353" y="257559"/>
                </a:cubicBezTo>
                <a:cubicBezTo>
                  <a:pt x="871396" y="239661"/>
                  <a:pt x="901151" y="269258"/>
                  <a:pt x="912247" y="235092"/>
                </a:cubicBezTo>
                <a:cubicBezTo>
                  <a:pt x="915193" y="239660"/>
                  <a:pt x="920652" y="240302"/>
                  <a:pt x="927247" y="239063"/>
                </a:cubicBezTo>
                <a:lnTo>
                  <a:pt x="933425" y="236995"/>
                </a:lnTo>
                <a:lnTo>
                  <a:pt x="934108" y="237279"/>
                </a:lnTo>
                <a:lnTo>
                  <a:pt x="935368" y="236344"/>
                </a:lnTo>
                <a:lnTo>
                  <a:pt x="949059" y="231759"/>
                </a:lnTo>
                <a:cubicBezTo>
                  <a:pt x="964033" y="225857"/>
                  <a:pt x="978036" y="220629"/>
                  <a:pt x="980035" y="232451"/>
                </a:cubicBezTo>
                <a:cubicBezTo>
                  <a:pt x="988861" y="233151"/>
                  <a:pt x="994474" y="231910"/>
                  <a:pt x="998443" y="229669"/>
                </a:cubicBezTo>
                <a:cubicBezTo>
                  <a:pt x="1006381" y="225191"/>
                  <a:pt x="1007750" y="216720"/>
                  <a:pt x="1015140" y="211809"/>
                </a:cubicBezTo>
                <a:lnTo>
                  <a:pt x="1027653" y="209075"/>
                </a:lnTo>
                <a:lnTo>
                  <a:pt x="1029989" y="206615"/>
                </a:lnTo>
                <a:lnTo>
                  <a:pt x="1036851" y="201625"/>
                </a:lnTo>
                <a:lnTo>
                  <a:pt x="1029120" y="198042"/>
                </a:lnTo>
                <a:cubicBezTo>
                  <a:pt x="1021104" y="195096"/>
                  <a:pt x="1101729" y="180798"/>
                  <a:pt x="1113256" y="173389"/>
                </a:cubicBezTo>
                <a:lnTo>
                  <a:pt x="1184710" y="152398"/>
                </a:lnTo>
                <a:lnTo>
                  <a:pt x="1310965" y="166725"/>
                </a:lnTo>
                <a:cubicBezTo>
                  <a:pt x="1336372" y="131696"/>
                  <a:pt x="1403197" y="140119"/>
                  <a:pt x="1430934" y="119950"/>
                </a:cubicBezTo>
                <a:lnTo>
                  <a:pt x="1463118" y="119757"/>
                </a:lnTo>
                <a:lnTo>
                  <a:pt x="1493444" y="128262"/>
                </a:lnTo>
                <a:lnTo>
                  <a:pt x="1493168" y="131301"/>
                </a:lnTo>
                <a:cubicBezTo>
                  <a:pt x="1493827" y="133297"/>
                  <a:pt x="1495475" y="133471"/>
                  <a:pt x="1497974" y="132687"/>
                </a:cubicBezTo>
                <a:lnTo>
                  <a:pt x="1502355" y="130762"/>
                </a:lnTo>
                <a:lnTo>
                  <a:pt x="1508100" y="132372"/>
                </a:lnTo>
                <a:lnTo>
                  <a:pt x="1523822" y="135958"/>
                </a:lnTo>
                <a:lnTo>
                  <a:pt x="1528971" y="142145"/>
                </a:lnTo>
                <a:cubicBezTo>
                  <a:pt x="1544182" y="151821"/>
                  <a:pt x="1579536" y="139768"/>
                  <a:pt x="1590631" y="154682"/>
                </a:cubicBezTo>
                <a:lnTo>
                  <a:pt x="1609537" y="150462"/>
                </a:lnTo>
                <a:lnTo>
                  <a:pt x="1631335" y="160532"/>
                </a:lnTo>
                <a:cubicBezTo>
                  <a:pt x="1651445" y="168813"/>
                  <a:pt x="1672155" y="173541"/>
                  <a:pt x="1693983" y="164048"/>
                </a:cubicBezTo>
                <a:cubicBezTo>
                  <a:pt x="1686705" y="185321"/>
                  <a:pt x="1748101" y="157604"/>
                  <a:pt x="1763575" y="175690"/>
                </a:cubicBezTo>
                <a:cubicBezTo>
                  <a:pt x="1773286" y="190711"/>
                  <a:pt x="1794179" y="185800"/>
                  <a:pt x="1812709" y="188883"/>
                </a:cubicBezTo>
                <a:cubicBezTo>
                  <a:pt x="1830479" y="202932"/>
                  <a:pt x="1918180" y="204037"/>
                  <a:pt x="1945879" y="197052"/>
                </a:cubicBezTo>
                <a:cubicBezTo>
                  <a:pt x="1955185" y="193416"/>
                  <a:pt x="1964727" y="191072"/>
                  <a:pt x="1974418" y="189712"/>
                </a:cubicBezTo>
                <a:lnTo>
                  <a:pt x="2235555" y="226659"/>
                </a:lnTo>
                <a:cubicBezTo>
                  <a:pt x="2235555" y="166322"/>
                  <a:pt x="2881775" y="274380"/>
                  <a:pt x="2881775" y="21404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1B6B12B-F19F-6C22-76E8-D939E5E7B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855" y="1431370"/>
            <a:ext cx="5217258" cy="338246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C85DC76-BC78-3750-4766-619ED0120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4339" y="1431370"/>
            <a:ext cx="5217258" cy="338246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ECFF29E0-3C04-3B07-EDDD-227EB972D569}"/>
              </a:ext>
            </a:extLst>
          </p:cNvPr>
          <p:cNvSpPr txBox="1">
            <a:spLocks/>
          </p:cNvSpPr>
          <p:nvPr/>
        </p:nvSpPr>
        <p:spPr>
          <a:xfrm>
            <a:off x="807855" y="5319511"/>
            <a:ext cx="10603741" cy="1224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D2F8FC6-3A70-079F-A55F-39C19CD155AD}"/>
              </a:ext>
            </a:extLst>
          </p:cNvPr>
          <p:cNvSpPr txBox="1"/>
          <p:nvPr/>
        </p:nvSpPr>
        <p:spPr>
          <a:xfrm>
            <a:off x="807855" y="4904168"/>
            <a:ext cx="4459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Fonte: nostre elaborazioni sul dataset analizzato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2E14A5F-6CEC-AEAD-2DDE-5B63E3C90DAF}"/>
              </a:ext>
            </a:extLst>
          </p:cNvPr>
          <p:cNvSpPr txBox="1"/>
          <p:nvPr/>
        </p:nvSpPr>
        <p:spPr>
          <a:xfrm>
            <a:off x="6194339" y="4927462"/>
            <a:ext cx="4459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Fonte: nostre elaborazioni sul dataset analizzato</a:t>
            </a:r>
          </a:p>
        </p:txBody>
      </p:sp>
      <p:pic>
        <p:nvPicPr>
          <p:cNvPr id="3" name="Immagine 2" descr="Immagine che contiene testo, diagramma, schermata, linea&#10;&#10;Descrizione generata automaticamente">
            <a:extLst>
              <a:ext uri="{FF2B5EF4-FFF2-40B4-BE49-F238E27FC236}">
                <a16:creationId xmlns:a16="http://schemas.microsoft.com/office/drawing/2014/main" id="{4B0AB5E1-C785-5F7E-47E2-681EC6B9B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51" y="1596980"/>
            <a:ext cx="4867102" cy="3002614"/>
          </a:xfrm>
          <a:prstGeom prst="rect">
            <a:avLst/>
          </a:prstGeom>
        </p:spPr>
      </p:pic>
      <p:pic>
        <p:nvPicPr>
          <p:cNvPr id="7" name="Immagine 6" descr="Immagine che contiene testo, diagramma, schermata, Diagramma&#10;&#10;Descrizione generata automaticamente">
            <a:extLst>
              <a:ext uri="{FF2B5EF4-FFF2-40B4-BE49-F238E27FC236}">
                <a16:creationId xmlns:a16="http://schemas.microsoft.com/office/drawing/2014/main" id="{6E171437-A52D-BADD-A839-BFB9C8BDAC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449" y="1596980"/>
            <a:ext cx="4884465" cy="301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772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914257E-1E2A-4AC7-89EC-1FB65C9C0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E1C8F1-97F5-489C-8308-958F0965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5F12C82-D0B1-1022-3367-26EF94F6F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430" y="409379"/>
            <a:ext cx="7649239" cy="7429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 err="1"/>
              <a:t>Analisi</a:t>
            </a:r>
            <a:r>
              <a:rPr lang="en-US" sz="2800" dirty="0"/>
              <a:t> </a:t>
            </a:r>
            <a:r>
              <a:rPr lang="en-US" sz="2800" dirty="0" err="1"/>
              <a:t>preliminiare</a:t>
            </a:r>
            <a:endParaRPr lang="en-US" sz="2800" dirty="0"/>
          </a:p>
        </p:txBody>
      </p:sp>
      <p:pic>
        <p:nvPicPr>
          <p:cNvPr id="4" name="Immagine 3" descr="Immagine che contiene testo, diagramma, linea, Parallelo&#10;&#10;Descrizione generata automaticamente">
            <a:extLst>
              <a:ext uri="{FF2B5EF4-FFF2-40B4-BE49-F238E27FC236}">
                <a16:creationId xmlns:a16="http://schemas.microsoft.com/office/drawing/2014/main" id="{BB4883CD-1BB3-6E80-7773-620C04EEE8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4430" y="1762123"/>
            <a:ext cx="7523139" cy="4438652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EB62645-D4DA-4E99-8344-B1536F63D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B0F9754-A512-24D1-48A3-65887B30CFA7}"/>
              </a:ext>
            </a:extLst>
          </p:cNvPr>
          <p:cNvSpPr txBox="1"/>
          <p:nvPr/>
        </p:nvSpPr>
        <p:spPr>
          <a:xfrm>
            <a:off x="2334430" y="6317351"/>
            <a:ext cx="4459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Fonte: nostre elaborazioni sul dataset analizzato</a:t>
            </a:r>
          </a:p>
        </p:txBody>
      </p:sp>
    </p:spTree>
    <p:extLst>
      <p:ext uri="{BB962C8B-B14F-4D97-AF65-F5344CB8AC3E}">
        <p14:creationId xmlns:p14="http://schemas.microsoft.com/office/powerpoint/2010/main" val="3761864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B60A37-8009-7687-57C9-7E575B2C4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208768"/>
            <a:ext cx="9810604" cy="1216024"/>
          </a:xfrm>
        </p:spPr>
        <p:txBody>
          <a:bodyPr/>
          <a:lstStyle/>
          <a:p>
            <a:pPr algn="ctr"/>
            <a:r>
              <a:rPr lang="it-IT" dirty="0"/>
              <a:t>Analisi preliminare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A194E9A-17B1-C2D4-0B0A-F435D46E0681}"/>
              </a:ext>
            </a:extLst>
          </p:cNvPr>
          <p:cNvSpPr txBox="1"/>
          <p:nvPr/>
        </p:nvSpPr>
        <p:spPr>
          <a:xfrm>
            <a:off x="1050879" y="1696452"/>
            <a:ext cx="343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Ricodifica delle variabili in «</a:t>
            </a:r>
            <a:r>
              <a:rPr lang="it-IT" i="1" dirty="0" err="1"/>
              <a:t>factor</a:t>
            </a:r>
            <a:r>
              <a:rPr lang="it-IT" dirty="0"/>
              <a:t>»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102BAA0-D2AE-B6A9-E5AC-8B21F49921FB}"/>
              </a:ext>
            </a:extLst>
          </p:cNvPr>
          <p:cNvSpPr txBox="1"/>
          <p:nvPr/>
        </p:nvSpPr>
        <p:spPr>
          <a:xfrm>
            <a:off x="7227518" y="1742618"/>
            <a:ext cx="4019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Ricodifica delle variabile </a:t>
            </a:r>
          </a:p>
          <a:p>
            <a:r>
              <a:rPr lang="it-IT" dirty="0"/>
              <a:t>«</a:t>
            </a:r>
            <a:r>
              <a:rPr lang="it-IT" i="1" dirty="0" err="1"/>
              <a:t>vicinanza_sede_univesitaria</a:t>
            </a:r>
            <a:r>
              <a:rPr lang="it-IT" i="1" dirty="0"/>
              <a:t> in 0,1</a:t>
            </a:r>
            <a:r>
              <a:rPr lang="it-IT" dirty="0"/>
              <a:t>»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A187DDB-4897-1086-D90B-FE2F94D50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17" y="3298119"/>
            <a:ext cx="5104443" cy="102886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CED34895-286B-4498-7377-3E596C7862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9649"/>
          <a:stretch/>
        </p:blipFill>
        <p:spPr>
          <a:xfrm>
            <a:off x="7227518" y="3353569"/>
            <a:ext cx="4019365" cy="97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71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FED7FA-4BBF-FFE0-EF73-EA3C4DFC3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314324"/>
            <a:ext cx="9810604" cy="1157289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3.</a:t>
            </a:r>
            <a:r>
              <a:rPr lang="it-IT" sz="3100" dirty="0"/>
              <a:t>Variabili analizzate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EC838E-79C9-A736-8D2B-2A63286E0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Target</a:t>
            </a:r>
          </a:p>
          <a:p>
            <a:pPr>
              <a:buFontTx/>
              <a:buChar char="-"/>
            </a:pPr>
            <a:r>
              <a:rPr lang="it-IT" dirty="0"/>
              <a:t>Crediti acquisiti fino a giugno 2021</a:t>
            </a:r>
          </a:p>
          <a:p>
            <a:pPr>
              <a:buFontTx/>
              <a:buChar char="-"/>
            </a:pPr>
            <a:r>
              <a:rPr lang="it-IT" dirty="0"/>
              <a:t>Stato dello studente (Attivo; Ha abbandonato)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Predittive  </a:t>
            </a:r>
          </a:p>
          <a:p>
            <a:pPr>
              <a:buFontTx/>
              <a:buChar char="-"/>
            </a:pPr>
            <a:r>
              <a:rPr lang="it-IT" i="1" dirty="0"/>
              <a:t>Variabili continue</a:t>
            </a:r>
            <a:r>
              <a:rPr lang="it-IT" dirty="0"/>
              <a:t>: il voto del diploma, il numero di crediti acquisiti ad ottobre 2019</a:t>
            </a:r>
          </a:p>
          <a:p>
            <a:pPr>
              <a:buFontTx/>
              <a:buChar char="-"/>
            </a:pPr>
            <a:r>
              <a:rPr lang="it-IT" i="1" dirty="0"/>
              <a:t>Dummy</a:t>
            </a:r>
            <a:r>
              <a:rPr lang="it-IT" dirty="0"/>
              <a:t>: tipo di diploma </a:t>
            </a:r>
          </a:p>
          <a:p>
            <a:pPr>
              <a:buFontTx/>
              <a:buChar char="-"/>
            </a:pPr>
            <a:r>
              <a:rPr lang="it-IT" dirty="0"/>
              <a:t>Variabili di motivazione e di engagement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11188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99DBF6-1F00-BF50-4B4D-5B5E2666E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314325"/>
            <a:ext cx="9810604" cy="1171575"/>
          </a:xfrm>
        </p:spPr>
        <p:txBody>
          <a:bodyPr>
            <a:normAutofit fontScale="90000"/>
          </a:bodyPr>
          <a:lstStyle/>
          <a:p>
            <a:pPr algn="ctr"/>
            <a:br>
              <a:rPr lang="it-IT" dirty="0"/>
            </a:br>
            <a:r>
              <a:rPr lang="it-IT" sz="3100" dirty="0"/>
              <a:t>Modello di regressione 1</a:t>
            </a:r>
            <a:br>
              <a:rPr lang="it-IT" dirty="0"/>
            </a:br>
            <a:endParaRPr lang="it-IT" dirty="0"/>
          </a:p>
        </p:txBody>
      </p:sp>
      <p:pic>
        <p:nvPicPr>
          <p:cNvPr id="5" name="Segnaposto contenuto 4" descr="Immagine che contiene testo, schermata, ricevuta, algebra&#10;&#10;Descrizione generata automaticamente">
            <a:extLst>
              <a:ext uri="{FF2B5EF4-FFF2-40B4-BE49-F238E27FC236}">
                <a16:creationId xmlns:a16="http://schemas.microsoft.com/office/drawing/2014/main" id="{5DA09AD4-46B3-7370-B82E-906D958510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6418" y="1764798"/>
            <a:ext cx="8941509" cy="1258229"/>
          </a:xfrm>
        </p:spPr>
      </p:pic>
      <p:pic>
        <p:nvPicPr>
          <p:cNvPr id="6" name="Immagine 5" descr="Immagine che contiene testo, menu, schermata, documento&#10;&#10;Descrizione generata automaticamente">
            <a:extLst>
              <a:ext uri="{FF2B5EF4-FFF2-40B4-BE49-F238E27FC236}">
                <a16:creationId xmlns:a16="http://schemas.microsoft.com/office/drawing/2014/main" id="{C571D149-9E21-92C3-8BBF-A6C87E7729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425" y="3132649"/>
            <a:ext cx="8297402" cy="353826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4A75E16-2CC1-EEE8-ED1B-94F3C27137A6}"/>
              </a:ext>
            </a:extLst>
          </p:cNvPr>
          <p:cNvSpPr txBox="1"/>
          <p:nvPr/>
        </p:nvSpPr>
        <p:spPr>
          <a:xfrm>
            <a:off x="1485425" y="1316622"/>
            <a:ext cx="8823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Prima di procedere all’analisi del primo obiettivo, vengono definiti i due seguenti modelli di regressione:</a:t>
            </a:r>
          </a:p>
        </p:txBody>
      </p:sp>
    </p:spTree>
    <p:extLst>
      <p:ext uri="{BB962C8B-B14F-4D97-AF65-F5344CB8AC3E}">
        <p14:creationId xmlns:p14="http://schemas.microsoft.com/office/powerpoint/2010/main" val="384327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76D601-BC01-3A78-F372-6B41B3876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296450"/>
            <a:ext cx="9810604" cy="1216024"/>
          </a:xfrm>
        </p:spPr>
        <p:txBody>
          <a:bodyPr/>
          <a:lstStyle/>
          <a:p>
            <a:pPr algn="ctr"/>
            <a:r>
              <a:rPr lang="it-IT" dirty="0"/>
              <a:t>Modello di regressione 2</a:t>
            </a:r>
          </a:p>
        </p:txBody>
      </p:sp>
      <p:pic>
        <p:nvPicPr>
          <p:cNvPr id="4" name="Immagine 3" descr="Immagine che contiene testo, schermata, Carattere, bianco&#10;&#10;Descrizione generata automaticamente">
            <a:extLst>
              <a:ext uri="{FF2B5EF4-FFF2-40B4-BE49-F238E27FC236}">
                <a16:creationId xmlns:a16="http://schemas.microsoft.com/office/drawing/2014/main" id="{8DF75952-97BD-B874-FEBC-992143A04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891" y="1754334"/>
            <a:ext cx="7378580" cy="1066402"/>
          </a:xfrm>
          <a:prstGeom prst="rect">
            <a:avLst/>
          </a:prstGeom>
        </p:spPr>
      </p:pic>
      <p:pic>
        <p:nvPicPr>
          <p:cNvPr id="5" name="Immagine 4" descr="Immagine che contiene testo, schermata, Carattere, documento&#10;&#10;Descrizione generata automaticamente">
            <a:extLst>
              <a:ext uri="{FF2B5EF4-FFF2-40B4-BE49-F238E27FC236}">
                <a16:creationId xmlns:a16="http://schemas.microsoft.com/office/drawing/2014/main" id="{E07C6EB9-D871-79F6-BE33-196B6A339A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891" y="3152993"/>
            <a:ext cx="7378580" cy="29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77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9B38F0-AD2B-719D-56DD-2229E0AA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323262"/>
            <a:ext cx="9810604" cy="1216024"/>
          </a:xfrm>
        </p:spPr>
        <p:txBody>
          <a:bodyPr>
            <a:normAutofit/>
          </a:bodyPr>
          <a:lstStyle/>
          <a:p>
            <a:r>
              <a:rPr lang="it-IT" sz="2400" dirty="0"/>
              <a:t>3.1 </a:t>
            </a:r>
            <a:r>
              <a:rPr lang="it-IT" sz="2000" dirty="0"/>
              <a:t>L’effetto della motivazione e dell’engagement sugli studenti iscritti al iii anno  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9AC8D56-A64E-B1BA-00A5-9DD8C5A547D5}"/>
              </a:ext>
            </a:extLst>
          </p:cNvPr>
          <p:cNvSpPr txBox="1"/>
          <p:nvPr/>
        </p:nvSpPr>
        <p:spPr>
          <a:xfrm>
            <a:off x="10201276" y="234291"/>
            <a:ext cx="2443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PATH ANALYSIS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E5E31CE-3BF3-B432-6096-1D4DAEE59A0E}"/>
              </a:ext>
            </a:extLst>
          </p:cNvPr>
          <p:cNvSpPr txBox="1"/>
          <p:nvPr/>
        </p:nvSpPr>
        <p:spPr>
          <a:xfrm>
            <a:off x="2293257" y="3207657"/>
            <a:ext cx="8258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5400" b="1" dirty="0">
              <a:solidFill>
                <a:srgbClr val="FF0000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09C3499-9492-3438-C983-60B752874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879" y="1763011"/>
            <a:ext cx="9245516" cy="473595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D55733D-27D7-4ED6-F76B-B1391A66897D}"/>
              </a:ext>
            </a:extLst>
          </p:cNvPr>
          <p:cNvSpPr txBox="1"/>
          <p:nvPr/>
        </p:nvSpPr>
        <p:spPr>
          <a:xfrm>
            <a:off x="9029700" y="6439043"/>
            <a:ext cx="6324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 err="1">
                <a:effectLst/>
                <a:ea typeface="Aptos" panose="020B0004020202020204" pitchFamily="34" charset="0"/>
              </a:rPr>
              <a:t>semPlot</a:t>
            </a:r>
            <a:r>
              <a:rPr lang="it-IT" sz="1800" dirty="0">
                <a:effectLst/>
                <a:ea typeface="Aptos" panose="020B0004020202020204" pitchFamily="34" charset="0"/>
              </a:rPr>
              <a:t> (</a:t>
            </a:r>
            <a:r>
              <a:rPr lang="it-IT" sz="1800" dirty="0" err="1">
                <a:effectLst/>
                <a:ea typeface="Aptos" panose="020B0004020202020204" pitchFamily="34" charset="0"/>
              </a:rPr>
              <a:t>Epskamp</a:t>
            </a:r>
            <a:r>
              <a:rPr lang="it-IT" sz="1800" dirty="0">
                <a:effectLst/>
                <a:ea typeface="Aptos" panose="020B0004020202020204" pitchFamily="34" charset="0"/>
              </a:rPr>
              <a:t>, et al. 2022)</a:t>
            </a:r>
            <a:r>
              <a:rPr lang="it-IT" dirty="0">
                <a:effectLst/>
              </a:rPr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4113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BA4B6D2-67B7-4DDF-9D67-252A664A4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magine 9" descr="Immagine che contiene testo, schermata, Carattere, documento&#10;&#10;Descrizione generata automaticamente">
            <a:extLst>
              <a:ext uri="{FF2B5EF4-FFF2-40B4-BE49-F238E27FC236}">
                <a16:creationId xmlns:a16="http://schemas.microsoft.com/office/drawing/2014/main" id="{3A4B47B4-0A5E-799F-0F07-4BE7AA1C2A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34" y="868187"/>
            <a:ext cx="9785748" cy="5695426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FC3251A-34C8-4CBA-120B-836ACD949DFC}"/>
              </a:ext>
            </a:extLst>
          </p:cNvPr>
          <p:cNvSpPr txBox="1"/>
          <p:nvPr/>
        </p:nvSpPr>
        <p:spPr>
          <a:xfrm>
            <a:off x="270164" y="203261"/>
            <a:ext cx="10365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+mj-lt"/>
              </a:rPr>
              <a:t>RISULTATI MODELLO PATH</a:t>
            </a:r>
          </a:p>
        </p:txBody>
      </p:sp>
      <p:sp>
        <p:nvSpPr>
          <p:cNvPr id="13" name="Cornice 12">
            <a:extLst>
              <a:ext uri="{FF2B5EF4-FFF2-40B4-BE49-F238E27FC236}">
                <a16:creationId xmlns:a16="http://schemas.microsoft.com/office/drawing/2014/main" id="{629DA839-4AD9-A6D3-387F-9D83AC1A30F1}"/>
              </a:ext>
            </a:extLst>
          </p:cNvPr>
          <p:cNvSpPr/>
          <p:nvPr/>
        </p:nvSpPr>
        <p:spPr>
          <a:xfrm>
            <a:off x="560524" y="3256892"/>
            <a:ext cx="9240031" cy="294307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" name="Cornice 17">
            <a:extLst>
              <a:ext uri="{FF2B5EF4-FFF2-40B4-BE49-F238E27FC236}">
                <a16:creationId xmlns:a16="http://schemas.microsoft.com/office/drawing/2014/main" id="{5FB4DE35-B94E-C85C-030E-55CF5C383C3A}"/>
              </a:ext>
            </a:extLst>
          </p:cNvPr>
          <p:cNvSpPr/>
          <p:nvPr/>
        </p:nvSpPr>
        <p:spPr>
          <a:xfrm>
            <a:off x="560524" y="2162383"/>
            <a:ext cx="9240031" cy="294307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" name="Cornice 18">
            <a:extLst>
              <a:ext uri="{FF2B5EF4-FFF2-40B4-BE49-F238E27FC236}">
                <a16:creationId xmlns:a16="http://schemas.microsoft.com/office/drawing/2014/main" id="{F7076CC7-8B32-F265-3642-249853ED411C}"/>
              </a:ext>
            </a:extLst>
          </p:cNvPr>
          <p:cNvSpPr/>
          <p:nvPr/>
        </p:nvSpPr>
        <p:spPr>
          <a:xfrm>
            <a:off x="560524" y="4017818"/>
            <a:ext cx="9137658" cy="221673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Cornice 19">
            <a:extLst>
              <a:ext uri="{FF2B5EF4-FFF2-40B4-BE49-F238E27FC236}">
                <a16:creationId xmlns:a16="http://schemas.microsoft.com/office/drawing/2014/main" id="{DD05383F-4174-1E17-ECC0-5EB15CC8932B}"/>
              </a:ext>
            </a:extLst>
          </p:cNvPr>
          <p:cNvSpPr/>
          <p:nvPr/>
        </p:nvSpPr>
        <p:spPr>
          <a:xfrm>
            <a:off x="541279" y="5179878"/>
            <a:ext cx="9137658" cy="221673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2" name="Cornice 21">
            <a:extLst>
              <a:ext uri="{FF2B5EF4-FFF2-40B4-BE49-F238E27FC236}">
                <a16:creationId xmlns:a16="http://schemas.microsoft.com/office/drawing/2014/main" id="{4DEB8DD3-E5E2-FD76-8983-A67D9CD071C4}"/>
              </a:ext>
            </a:extLst>
          </p:cNvPr>
          <p:cNvSpPr/>
          <p:nvPr/>
        </p:nvSpPr>
        <p:spPr>
          <a:xfrm>
            <a:off x="560524" y="4254702"/>
            <a:ext cx="9137658" cy="221673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28" name="Connettore 1 27">
            <a:extLst>
              <a:ext uri="{FF2B5EF4-FFF2-40B4-BE49-F238E27FC236}">
                <a16:creationId xmlns:a16="http://schemas.microsoft.com/office/drawing/2014/main" id="{5705EAF5-4830-E796-1E1B-A86A80795546}"/>
              </a:ext>
            </a:extLst>
          </p:cNvPr>
          <p:cNvCxnSpPr/>
          <p:nvPr/>
        </p:nvCxnSpPr>
        <p:spPr>
          <a:xfrm>
            <a:off x="10220215" y="3066365"/>
            <a:ext cx="41536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3" name="Immagine 32">
            <a:extLst>
              <a:ext uri="{FF2B5EF4-FFF2-40B4-BE49-F238E27FC236}">
                <a16:creationId xmlns:a16="http://schemas.microsoft.com/office/drawing/2014/main" id="{4EF2F278-83DF-BEBF-6667-3486037954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3750" y="3416300"/>
            <a:ext cx="444500" cy="25400"/>
          </a:xfrm>
          <a:prstGeom prst="rect">
            <a:avLst/>
          </a:prstGeom>
        </p:spPr>
      </p:pic>
      <p:cxnSp>
        <p:nvCxnSpPr>
          <p:cNvPr id="34" name="Connettore 1 33">
            <a:extLst>
              <a:ext uri="{FF2B5EF4-FFF2-40B4-BE49-F238E27FC236}">
                <a16:creationId xmlns:a16="http://schemas.microsoft.com/office/drawing/2014/main" id="{DE9FB0B4-7796-C96B-F8FC-D09F56E53F64}"/>
              </a:ext>
            </a:extLst>
          </p:cNvPr>
          <p:cNvCxnSpPr/>
          <p:nvPr/>
        </p:nvCxnSpPr>
        <p:spPr>
          <a:xfrm>
            <a:off x="10220215" y="4491304"/>
            <a:ext cx="41536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3C0A2472-C751-6B83-3409-2D7574B6DC39}"/>
              </a:ext>
            </a:extLst>
          </p:cNvPr>
          <p:cNvSpPr txBox="1"/>
          <p:nvPr/>
        </p:nvSpPr>
        <p:spPr>
          <a:xfrm>
            <a:off x="10703317" y="2715491"/>
            <a:ext cx="1128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Effetti diretti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2165969C-973C-006D-13AB-7B190AB93683}"/>
              </a:ext>
            </a:extLst>
          </p:cNvPr>
          <p:cNvSpPr txBox="1"/>
          <p:nvPr/>
        </p:nvSpPr>
        <p:spPr>
          <a:xfrm>
            <a:off x="10703316" y="3887450"/>
            <a:ext cx="1286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Effetti diretti su variabile  mediatrice</a:t>
            </a:r>
          </a:p>
        </p:txBody>
      </p:sp>
      <p:cxnSp>
        <p:nvCxnSpPr>
          <p:cNvPr id="38" name="Connettore 1 37">
            <a:extLst>
              <a:ext uri="{FF2B5EF4-FFF2-40B4-BE49-F238E27FC236}">
                <a16:creationId xmlns:a16="http://schemas.microsoft.com/office/drawing/2014/main" id="{8511AABF-656D-817D-C405-8E165AE3EA6D}"/>
              </a:ext>
            </a:extLst>
          </p:cNvPr>
          <p:cNvCxnSpPr>
            <a:cxnSpLocks/>
          </p:cNvCxnSpPr>
          <p:nvPr/>
        </p:nvCxnSpPr>
        <p:spPr>
          <a:xfrm>
            <a:off x="82152" y="3715900"/>
            <a:ext cx="27016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id="{A11892D5-ED0A-E0DC-2DBF-C7CC0BB8FEA4}"/>
              </a:ext>
            </a:extLst>
          </p:cNvPr>
          <p:cNvCxnSpPr>
            <a:cxnSpLocks/>
          </p:cNvCxnSpPr>
          <p:nvPr/>
        </p:nvCxnSpPr>
        <p:spPr>
          <a:xfrm>
            <a:off x="82152" y="1595704"/>
            <a:ext cx="27016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989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F61F95-A402-45C3-6C4E-3A0AA53F4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188496"/>
            <a:ext cx="9810604" cy="1216024"/>
          </a:xfrm>
        </p:spPr>
        <p:txBody>
          <a:bodyPr/>
          <a:lstStyle/>
          <a:p>
            <a:r>
              <a:rPr lang="it-IT" dirty="0"/>
              <a:t>Sommario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B5546A25-8AED-7CFE-014D-1BFA8C53E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1167064"/>
            <a:ext cx="9810604" cy="508731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sz="2800" dirty="0"/>
              <a:t>L’abbandono universitario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800" dirty="0"/>
              <a:t>Obiettivi, Dati e Metodi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800" dirty="0" err="1"/>
              <a:t>Path</a:t>
            </a:r>
            <a:r>
              <a:rPr lang="it-IT" sz="2800" dirty="0"/>
              <a:t> </a:t>
            </a:r>
            <a:r>
              <a:rPr lang="it-IT" sz="2800" dirty="0" err="1"/>
              <a:t>analysis</a:t>
            </a:r>
            <a:r>
              <a:rPr lang="it-IT" sz="2800" dirty="0"/>
              <a:t> &amp; </a:t>
            </a:r>
            <a:r>
              <a:rPr lang="it-IT" sz="2800" dirty="0" err="1"/>
              <a:t>Logistic</a:t>
            </a:r>
            <a:r>
              <a:rPr lang="it-IT" sz="2800" dirty="0"/>
              <a:t> </a:t>
            </a:r>
            <a:r>
              <a:rPr lang="it-IT" sz="2800" dirty="0" err="1"/>
              <a:t>regression</a:t>
            </a:r>
            <a:endParaRPr lang="it-IT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sz="2800" dirty="0"/>
              <a:t>Analisi preliminare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800" dirty="0"/>
              <a:t>L’effetto della motivazione e dell’engagement sulle performance degli studenti iscritti al III anno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800" dirty="0" err="1"/>
              <a:t>Predittività</a:t>
            </a:r>
            <a:r>
              <a:rPr lang="it-IT" sz="2800" dirty="0"/>
              <a:t> delle variabili introdotte al I anno sulla frequentazione o meno degli studenti iscritti al III anno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800" dirty="0"/>
              <a:t>Riferimenti bibliografici </a:t>
            </a:r>
          </a:p>
        </p:txBody>
      </p:sp>
    </p:spTree>
    <p:extLst>
      <p:ext uri="{BB962C8B-B14F-4D97-AF65-F5344CB8AC3E}">
        <p14:creationId xmlns:p14="http://schemas.microsoft.com/office/powerpoint/2010/main" val="1043242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750AB3-49AB-F65C-6EB9-5F8C500A2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17ED63F-170F-21CD-9D27-B7022CE65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023F575-8BD1-7DB7-C244-B2CDEFF0ED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023F575-8BD1-7DB7-C244-B2CDEFF0ED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7894E95-2F6D-687B-A83B-86AF1275F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F9E2C9C-41BC-3B55-43A3-B0640A4604F9}"/>
              </a:ext>
            </a:extLst>
          </p:cNvPr>
          <p:cNvSpPr txBox="1"/>
          <p:nvPr/>
        </p:nvSpPr>
        <p:spPr>
          <a:xfrm>
            <a:off x="270164" y="203261"/>
            <a:ext cx="10365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+mj-lt"/>
              </a:rPr>
              <a:t>RISULTATI MODELLO PATH</a:t>
            </a:r>
          </a:p>
        </p:txBody>
      </p:sp>
      <p:pic>
        <p:nvPicPr>
          <p:cNvPr id="2" name="Immagine 1" descr="Immagine che contiene testo, schermata, Carattere, menu&#10;&#10;Descrizione generata automaticamente">
            <a:extLst>
              <a:ext uri="{FF2B5EF4-FFF2-40B4-BE49-F238E27FC236}">
                <a16:creationId xmlns:a16="http://schemas.microsoft.com/office/drawing/2014/main" id="{8D00DF63-8BA8-5029-AAA8-399041CA91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4" y="734107"/>
            <a:ext cx="9635836" cy="5783492"/>
          </a:xfrm>
          <a:prstGeom prst="rect">
            <a:avLst/>
          </a:prstGeom>
        </p:spPr>
      </p:pic>
      <p:sp>
        <p:nvSpPr>
          <p:cNvPr id="4" name="Cornice 3">
            <a:extLst>
              <a:ext uri="{FF2B5EF4-FFF2-40B4-BE49-F238E27FC236}">
                <a16:creationId xmlns:a16="http://schemas.microsoft.com/office/drawing/2014/main" id="{C11E144F-9118-8229-E013-3EC4FAA812EA}"/>
              </a:ext>
            </a:extLst>
          </p:cNvPr>
          <p:cNvSpPr/>
          <p:nvPr/>
        </p:nvSpPr>
        <p:spPr>
          <a:xfrm>
            <a:off x="762000" y="1856509"/>
            <a:ext cx="8548255" cy="360218"/>
          </a:xfrm>
          <a:prstGeom prst="fra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Cornice 4">
            <a:extLst>
              <a:ext uri="{FF2B5EF4-FFF2-40B4-BE49-F238E27FC236}">
                <a16:creationId xmlns:a16="http://schemas.microsoft.com/office/drawing/2014/main" id="{7F57CEA1-447A-15DD-E16D-261C17C20BBC}"/>
              </a:ext>
            </a:extLst>
          </p:cNvPr>
          <p:cNvSpPr/>
          <p:nvPr/>
        </p:nvSpPr>
        <p:spPr>
          <a:xfrm>
            <a:off x="761999" y="2206819"/>
            <a:ext cx="8548255" cy="360218"/>
          </a:xfrm>
          <a:prstGeom prst="fra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8C33E34-1D73-5D3C-5256-765912529B01}"/>
              </a:ext>
            </a:extLst>
          </p:cNvPr>
          <p:cNvSpPr txBox="1"/>
          <p:nvPr/>
        </p:nvSpPr>
        <p:spPr>
          <a:xfrm>
            <a:off x="9279081" y="2137638"/>
            <a:ext cx="380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7" name="Cornice 6">
            <a:extLst>
              <a:ext uri="{FF2B5EF4-FFF2-40B4-BE49-F238E27FC236}">
                <a16:creationId xmlns:a16="http://schemas.microsoft.com/office/drawing/2014/main" id="{82F464DC-E058-6DEB-D0DB-C5260DDF8BD0}"/>
              </a:ext>
            </a:extLst>
          </p:cNvPr>
          <p:cNvSpPr/>
          <p:nvPr/>
        </p:nvSpPr>
        <p:spPr>
          <a:xfrm>
            <a:off x="730826" y="4281056"/>
            <a:ext cx="8548255" cy="360218"/>
          </a:xfrm>
          <a:prstGeom prst="frame">
            <a:avLst/>
          </a:prstGeom>
          <a:gradFill>
            <a:gsLst>
              <a:gs pos="100000">
                <a:srgbClr val="7030A0"/>
              </a:gs>
              <a:gs pos="10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Cornice 7">
            <a:extLst>
              <a:ext uri="{FF2B5EF4-FFF2-40B4-BE49-F238E27FC236}">
                <a16:creationId xmlns:a16="http://schemas.microsoft.com/office/drawing/2014/main" id="{1D811853-C30F-BCC7-0563-E042282AB902}"/>
              </a:ext>
            </a:extLst>
          </p:cNvPr>
          <p:cNvSpPr/>
          <p:nvPr/>
        </p:nvSpPr>
        <p:spPr>
          <a:xfrm>
            <a:off x="730825" y="4631366"/>
            <a:ext cx="8548255" cy="360218"/>
          </a:xfrm>
          <a:prstGeom prst="frame">
            <a:avLst/>
          </a:prstGeom>
          <a:gradFill>
            <a:gsLst>
              <a:gs pos="100000">
                <a:srgbClr val="7030A0"/>
              </a:gs>
              <a:gs pos="10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EDFFD623-417C-5D13-9823-C082B4E2BDD1}"/>
              </a:ext>
            </a:extLst>
          </p:cNvPr>
          <p:cNvCxnSpPr/>
          <p:nvPr/>
        </p:nvCxnSpPr>
        <p:spPr>
          <a:xfrm>
            <a:off x="10220215" y="3066365"/>
            <a:ext cx="41536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B1675D85-BE9D-E45B-260D-B119EA39BE0A}"/>
              </a:ext>
            </a:extLst>
          </p:cNvPr>
          <p:cNvCxnSpPr/>
          <p:nvPr/>
        </p:nvCxnSpPr>
        <p:spPr>
          <a:xfrm>
            <a:off x="10220215" y="4491304"/>
            <a:ext cx="41536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B5614C6-7E6F-DEA7-93F1-E38B1C9B9C15}"/>
              </a:ext>
            </a:extLst>
          </p:cNvPr>
          <p:cNvSpPr txBox="1"/>
          <p:nvPr/>
        </p:nvSpPr>
        <p:spPr>
          <a:xfrm>
            <a:off x="10703317" y="2715491"/>
            <a:ext cx="1128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Effetti indiretti *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D82F3AA-3543-9EFF-15B2-A74DAEA0419F}"/>
              </a:ext>
            </a:extLst>
          </p:cNvPr>
          <p:cNvSpPr txBox="1"/>
          <p:nvPr/>
        </p:nvSpPr>
        <p:spPr>
          <a:xfrm>
            <a:off x="10711828" y="4140414"/>
            <a:ext cx="1128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Effetti totali</a:t>
            </a:r>
          </a:p>
        </p:txBody>
      </p:sp>
    </p:spTree>
    <p:extLst>
      <p:ext uri="{BB962C8B-B14F-4D97-AF65-F5344CB8AC3E}">
        <p14:creationId xmlns:p14="http://schemas.microsoft.com/office/powerpoint/2010/main" val="1330434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DAB6A2B6-3951-3E0E-780F-A3C22F1AB2BA}"/>
              </a:ext>
            </a:extLst>
          </p:cNvPr>
          <p:cNvSpPr txBox="1">
            <a:spLocks/>
          </p:cNvSpPr>
          <p:nvPr/>
        </p:nvSpPr>
        <p:spPr>
          <a:xfrm>
            <a:off x="640440" y="343418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r>
              <a:rPr lang="it-IT" sz="2400" dirty="0"/>
              <a:t>3.2 </a:t>
            </a:r>
            <a:r>
              <a:rPr lang="it-IT" sz="2000" dirty="0"/>
              <a:t>PREDITTIVITA’ DELLE VARIABILI INTRODOTTE AL PRIMO ANNO SULLA FREQUENTAZIONE O MENO DEGLI STUDENTI AL III ANNO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5FA1E14-D144-7E2E-1E4D-CBA63D720C4D}"/>
              </a:ext>
            </a:extLst>
          </p:cNvPr>
          <p:cNvSpPr txBox="1"/>
          <p:nvPr/>
        </p:nvSpPr>
        <p:spPr>
          <a:xfrm>
            <a:off x="9448801" y="158752"/>
            <a:ext cx="315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LOGISTIC REGRESSON</a:t>
            </a:r>
          </a:p>
        </p:txBody>
      </p:sp>
      <p:pic>
        <p:nvPicPr>
          <p:cNvPr id="2" name="Immagine 1" descr="Immagine che contiene testo, schermata, documento, Carattere&#10;&#10;Descrizione generata automaticamente">
            <a:extLst>
              <a:ext uri="{FF2B5EF4-FFF2-40B4-BE49-F238E27FC236}">
                <a16:creationId xmlns:a16="http://schemas.microsoft.com/office/drawing/2014/main" id="{054211BB-5272-0AA1-F42F-1ADA8E87FD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40" y="1600200"/>
            <a:ext cx="7764524" cy="502837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67A7C8B-B22F-BF97-650A-0FDD3330105A}"/>
              </a:ext>
            </a:extLst>
          </p:cNvPr>
          <p:cNvSpPr txBox="1"/>
          <p:nvPr/>
        </p:nvSpPr>
        <p:spPr>
          <a:xfrm>
            <a:off x="8517699" y="1559442"/>
            <a:ext cx="3469710" cy="5036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Dalla tabella si evince che studenti soddisfatti del loro rendimento e con un maggior numero di crediti in ottobre hanno una probabilità più bassa di abbandonare l’università. </a:t>
            </a:r>
            <a:endParaRPr lang="it-IT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Gli studenti di Biotecnologie, inoltre, hanno una probabilità più bassa di rimanere attivi rispetto al gruppo di riferimento (Biologia).</a:t>
            </a:r>
            <a:endParaRPr lang="it-IT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Una minore fiducia nelle proprie capacità, invece, è associata con un maggior rischio di abbandono.</a:t>
            </a:r>
            <a:endParaRPr lang="it-IT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620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CEEBBB85-105C-6932-4899-4A0F1EF8678E}"/>
              </a:ext>
            </a:extLst>
          </p:cNvPr>
          <p:cNvSpPr txBox="1">
            <a:spLocks/>
          </p:cNvSpPr>
          <p:nvPr/>
        </p:nvSpPr>
        <p:spPr>
          <a:xfrm>
            <a:off x="1050879" y="384176"/>
            <a:ext cx="9810604" cy="1212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r>
              <a:rPr lang="it-IT" sz="2400" dirty="0"/>
              <a:t>3.2 </a:t>
            </a:r>
            <a:r>
              <a:rPr lang="it-IT" sz="2000" dirty="0"/>
              <a:t>PREDITTIVITA’ DELLE VARIABILI INTRODOTTE AL PRIMO ANNO SULLA FREQUENTAZIONE O MENO DEGLI STUDENTI AL III ANNO</a:t>
            </a:r>
            <a:endParaRPr lang="it-IT" dirty="0"/>
          </a:p>
        </p:txBody>
      </p:sp>
      <p:pic>
        <p:nvPicPr>
          <p:cNvPr id="6" name="Immagine 5" descr="Immagine che contiene testo, Carattere, bianco, ricevuta&#10;&#10;Descrizione generata automaticamente">
            <a:extLst>
              <a:ext uri="{FF2B5EF4-FFF2-40B4-BE49-F238E27FC236}">
                <a16:creationId xmlns:a16="http://schemas.microsoft.com/office/drawing/2014/main" id="{81C5380B-B203-78F5-AC9D-3DDEA3F05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879" y="3527429"/>
            <a:ext cx="9967224" cy="153078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1569C31-5748-D68A-FDD6-BC11B177E756}"/>
              </a:ext>
            </a:extLst>
          </p:cNvPr>
          <p:cNvSpPr txBox="1"/>
          <p:nvPr/>
        </p:nvSpPr>
        <p:spPr>
          <a:xfrm>
            <a:off x="1050879" y="1984879"/>
            <a:ext cx="9694718" cy="876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8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«Un secondo modello di regressione logistica è stato implementato per verificare se le variabili di engagement e motivazione influissero sul proseguo della carriera universitaria degli studenti</a:t>
            </a:r>
            <a:r>
              <a:rPr lang="it-IT" kern="100" dirty="0">
                <a:solidFill>
                  <a:srgbClr val="00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».</a:t>
            </a:r>
            <a:endParaRPr lang="it-IT" sz="1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837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Carattere, documento&#10;&#10;Descrizione generata automaticamente">
            <a:extLst>
              <a:ext uri="{FF2B5EF4-FFF2-40B4-BE49-F238E27FC236}">
                <a16:creationId xmlns:a16="http://schemas.microsoft.com/office/drawing/2014/main" id="{B8357988-45F5-B249-81C5-F4F85B6FCE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86" y="519644"/>
            <a:ext cx="8868427" cy="535884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D9B4CB4-2B3E-5FAB-19A5-844036082D6F}"/>
              </a:ext>
            </a:extLst>
          </p:cNvPr>
          <p:cNvSpPr txBox="1"/>
          <p:nvPr/>
        </p:nvSpPr>
        <p:spPr>
          <a:xfrm>
            <a:off x="288100" y="150312"/>
            <a:ext cx="1484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RISULTATI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E82A7B7-CE0C-7AB3-39B2-FBFE89185672}"/>
              </a:ext>
            </a:extLst>
          </p:cNvPr>
          <p:cNvSpPr txBox="1"/>
          <p:nvPr/>
        </p:nvSpPr>
        <p:spPr>
          <a:xfrm>
            <a:off x="375782" y="6061357"/>
            <a:ext cx="98579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L’interesse per il corso di studi e la soddisfazione del proprio rendimento, contribuiscono a ridurre l’abbandono universitario. </a:t>
            </a:r>
            <a:endParaRPr lang="it-IT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180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F584D22-CD28-4363-A679-ACA953A2A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B0E491B-5098-4794-9326-BC6DB4755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2992"/>
            <a:ext cx="12193149" cy="2344739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2344739">
                <a:moveTo>
                  <a:pt x="1148" y="0"/>
                </a:moveTo>
                <a:lnTo>
                  <a:pt x="12193148" y="0"/>
                </a:lnTo>
                <a:cubicBezTo>
                  <a:pt x="12193148" y="193246"/>
                  <a:pt x="12193149" y="386493"/>
                  <a:pt x="12193149" y="579739"/>
                </a:cubicBezTo>
                <a:lnTo>
                  <a:pt x="12185986" y="584189"/>
                </a:lnTo>
                <a:cubicBezTo>
                  <a:pt x="12156393" y="577430"/>
                  <a:pt x="12176978" y="588328"/>
                  <a:pt x="12156363" y="597366"/>
                </a:cubicBezTo>
                <a:cubicBezTo>
                  <a:pt x="12172308" y="611308"/>
                  <a:pt x="12127905" y="602876"/>
                  <a:pt x="12139215" y="623179"/>
                </a:cubicBezTo>
                <a:cubicBezTo>
                  <a:pt x="12135103" y="624180"/>
                  <a:pt x="12130766" y="624512"/>
                  <a:pt x="12126327" y="624690"/>
                </a:cubicBezTo>
                <a:lnTo>
                  <a:pt x="12124007" y="624794"/>
                </a:lnTo>
                <a:lnTo>
                  <a:pt x="12116854" y="628608"/>
                </a:lnTo>
                <a:lnTo>
                  <a:pt x="12099497" y="628139"/>
                </a:lnTo>
                <a:cubicBezTo>
                  <a:pt x="12095162" y="629804"/>
                  <a:pt x="12090978" y="632365"/>
                  <a:pt x="12087073" y="636341"/>
                </a:cubicBezTo>
                <a:cubicBezTo>
                  <a:pt x="12078890" y="656743"/>
                  <a:pt x="12040481" y="653846"/>
                  <a:pt x="12031073" y="680009"/>
                </a:cubicBezTo>
                <a:cubicBezTo>
                  <a:pt x="12026399" y="688254"/>
                  <a:pt x="12004497" y="705355"/>
                  <a:pt x="11995833" y="703458"/>
                </a:cubicBezTo>
                <a:cubicBezTo>
                  <a:pt x="11990333" y="705967"/>
                  <a:pt x="11986699" y="712045"/>
                  <a:pt x="11979717" y="708161"/>
                </a:cubicBezTo>
                <a:cubicBezTo>
                  <a:pt x="11970382" y="704240"/>
                  <a:pt x="11963763" y="727262"/>
                  <a:pt x="11959046" y="717558"/>
                </a:cubicBezTo>
                <a:lnTo>
                  <a:pt x="11920454" y="730883"/>
                </a:lnTo>
                <a:cubicBezTo>
                  <a:pt x="11919152" y="737943"/>
                  <a:pt x="11912619" y="740145"/>
                  <a:pt x="11903656" y="742426"/>
                </a:cubicBezTo>
                <a:lnTo>
                  <a:pt x="11895048" y="744791"/>
                </a:lnTo>
                <a:lnTo>
                  <a:pt x="11891968" y="755729"/>
                </a:lnTo>
                <a:cubicBezTo>
                  <a:pt x="11881074" y="746401"/>
                  <a:pt x="11884523" y="777742"/>
                  <a:pt x="11870776" y="777816"/>
                </a:cubicBezTo>
                <a:lnTo>
                  <a:pt x="11813376" y="797659"/>
                </a:lnTo>
                <a:lnTo>
                  <a:pt x="11590693" y="963777"/>
                </a:lnTo>
                <a:cubicBezTo>
                  <a:pt x="11550201" y="990714"/>
                  <a:pt x="11542649" y="940770"/>
                  <a:pt x="11506817" y="1033623"/>
                </a:cubicBezTo>
                <a:cubicBezTo>
                  <a:pt x="11450023" y="1089460"/>
                  <a:pt x="11337127" y="1190174"/>
                  <a:pt x="11280332" y="1223571"/>
                </a:cubicBezTo>
                <a:cubicBezTo>
                  <a:pt x="11267547" y="1231171"/>
                  <a:pt x="11229147" y="1296589"/>
                  <a:pt x="11228309" y="1276236"/>
                </a:cubicBezTo>
                <a:cubicBezTo>
                  <a:pt x="11223950" y="1278203"/>
                  <a:pt x="11220761" y="1277680"/>
                  <a:pt x="11218087" y="1275961"/>
                </a:cubicBezTo>
                <a:lnTo>
                  <a:pt x="11217184" y="1275018"/>
                </a:lnTo>
                <a:lnTo>
                  <a:pt x="11188885" y="1292383"/>
                </a:lnTo>
                <a:lnTo>
                  <a:pt x="11184501" y="1292525"/>
                </a:lnTo>
                <a:lnTo>
                  <a:pt x="11166854" y="1306612"/>
                </a:lnTo>
                <a:lnTo>
                  <a:pt x="11157311" y="1312414"/>
                </a:lnTo>
                <a:lnTo>
                  <a:pt x="11155496" y="1317097"/>
                </a:lnTo>
                <a:cubicBezTo>
                  <a:pt x="11153045" y="1320465"/>
                  <a:pt x="11148902" y="1323112"/>
                  <a:pt x="11140961" y="1324115"/>
                </a:cubicBezTo>
                <a:lnTo>
                  <a:pt x="11138961" y="1323772"/>
                </a:lnTo>
                <a:lnTo>
                  <a:pt x="11128208" y="1333832"/>
                </a:lnTo>
                <a:cubicBezTo>
                  <a:pt x="11124962" y="1337814"/>
                  <a:pt x="11122359" y="1342287"/>
                  <a:pt x="11120691" y="1347424"/>
                </a:cubicBezTo>
                <a:cubicBezTo>
                  <a:pt x="11081770" y="1370685"/>
                  <a:pt x="10952581" y="1444106"/>
                  <a:pt x="10894683" y="1473399"/>
                </a:cubicBezTo>
                <a:cubicBezTo>
                  <a:pt x="10861781" y="1488434"/>
                  <a:pt x="10817803" y="1508886"/>
                  <a:pt x="10773300" y="1523191"/>
                </a:cubicBezTo>
                <a:cubicBezTo>
                  <a:pt x="10733414" y="1567419"/>
                  <a:pt x="10677791" y="1526735"/>
                  <a:pt x="10627668" y="1559229"/>
                </a:cubicBezTo>
                <a:cubicBezTo>
                  <a:pt x="10590276" y="1542103"/>
                  <a:pt x="10613693" y="1562282"/>
                  <a:pt x="10581895" y="1568689"/>
                </a:cubicBezTo>
                <a:cubicBezTo>
                  <a:pt x="10597733" y="1591656"/>
                  <a:pt x="10540912" y="1568241"/>
                  <a:pt x="10547790" y="1598423"/>
                </a:cubicBezTo>
                <a:cubicBezTo>
                  <a:pt x="10541784" y="1598632"/>
                  <a:pt x="10535750" y="1597886"/>
                  <a:pt x="10529643" y="1596907"/>
                </a:cubicBezTo>
                <a:lnTo>
                  <a:pt x="10526446" y="1596411"/>
                </a:lnTo>
                <a:lnTo>
                  <a:pt x="10515129" y="1599537"/>
                </a:lnTo>
                <a:lnTo>
                  <a:pt x="10491735" y="1594156"/>
                </a:lnTo>
                <a:cubicBezTo>
                  <a:pt x="10485147" y="1595190"/>
                  <a:pt x="10478389" y="1597459"/>
                  <a:pt x="10471418" y="1601693"/>
                </a:cubicBezTo>
                <a:cubicBezTo>
                  <a:pt x="10451763" y="1626665"/>
                  <a:pt x="10400774" y="1612276"/>
                  <a:pt x="10377042" y="1644598"/>
                </a:cubicBezTo>
                <a:cubicBezTo>
                  <a:pt x="10367240" y="1654315"/>
                  <a:pt x="10330319" y="1671126"/>
                  <a:pt x="10319338" y="1666221"/>
                </a:cubicBezTo>
                <a:cubicBezTo>
                  <a:pt x="10310813" y="1668060"/>
                  <a:pt x="10303331" y="1675173"/>
                  <a:pt x="10295467" y="1668079"/>
                </a:cubicBezTo>
                <a:cubicBezTo>
                  <a:pt x="10284420" y="1660290"/>
                  <a:pt x="10265794" y="1689186"/>
                  <a:pt x="10263443" y="1674948"/>
                </a:cubicBezTo>
                <a:lnTo>
                  <a:pt x="10205418" y="1682149"/>
                </a:lnTo>
                <a:cubicBezTo>
                  <a:pt x="10200696" y="1691209"/>
                  <a:pt x="10190895" y="1692356"/>
                  <a:pt x="10177759" y="1692943"/>
                </a:cubicBezTo>
                <a:lnTo>
                  <a:pt x="10165070" y="1693739"/>
                </a:lnTo>
                <a:lnTo>
                  <a:pt x="10156308" y="1707487"/>
                </a:lnTo>
                <a:cubicBezTo>
                  <a:pt x="10145406" y="1692057"/>
                  <a:pt x="10136981" y="1734810"/>
                  <a:pt x="10118267" y="1731142"/>
                </a:cubicBezTo>
                <a:lnTo>
                  <a:pt x="10083317" y="1743296"/>
                </a:lnTo>
                <a:cubicBezTo>
                  <a:pt x="10075718" y="1741227"/>
                  <a:pt x="10048011" y="1742555"/>
                  <a:pt x="10040388" y="1741632"/>
                </a:cubicBezTo>
                <a:cubicBezTo>
                  <a:pt x="9999609" y="1751733"/>
                  <a:pt x="9985545" y="1752223"/>
                  <a:pt x="9961167" y="1757147"/>
                </a:cubicBezTo>
                <a:cubicBezTo>
                  <a:pt x="9920131" y="1757289"/>
                  <a:pt x="9889892" y="1754090"/>
                  <a:pt x="9848940" y="1763915"/>
                </a:cubicBezTo>
                <a:lnTo>
                  <a:pt x="9729457" y="1784122"/>
                </a:lnTo>
                <a:cubicBezTo>
                  <a:pt x="9676207" y="1774536"/>
                  <a:pt x="9631235" y="1799759"/>
                  <a:pt x="9613704" y="1812371"/>
                </a:cubicBezTo>
                <a:cubicBezTo>
                  <a:pt x="9548152" y="1826647"/>
                  <a:pt x="9410970" y="1863993"/>
                  <a:pt x="9338590" y="1869293"/>
                </a:cubicBezTo>
                <a:lnTo>
                  <a:pt x="9232518" y="1893149"/>
                </a:lnTo>
                <a:lnTo>
                  <a:pt x="9156690" y="1903228"/>
                </a:lnTo>
                <a:lnTo>
                  <a:pt x="9054601" y="1910755"/>
                </a:lnTo>
                <a:lnTo>
                  <a:pt x="9006634" y="1914040"/>
                </a:lnTo>
                <a:lnTo>
                  <a:pt x="9006349" y="1913800"/>
                </a:lnTo>
                <a:cubicBezTo>
                  <a:pt x="9004294" y="1913580"/>
                  <a:pt x="9001475" y="1913908"/>
                  <a:pt x="8997380" y="1915011"/>
                </a:cubicBezTo>
                <a:lnTo>
                  <a:pt x="8991542" y="1917072"/>
                </a:lnTo>
                <a:lnTo>
                  <a:pt x="8975485" y="1920298"/>
                </a:lnTo>
                <a:lnTo>
                  <a:pt x="8969159" y="1919598"/>
                </a:lnTo>
                <a:lnTo>
                  <a:pt x="8964196" y="1917373"/>
                </a:lnTo>
                <a:cubicBezTo>
                  <a:pt x="8955841" y="1925324"/>
                  <a:pt x="8956668" y="1934272"/>
                  <a:pt x="8930136" y="1914185"/>
                </a:cubicBezTo>
                <a:cubicBezTo>
                  <a:pt x="8899182" y="1915205"/>
                  <a:pt x="8790451" y="1929860"/>
                  <a:pt x="8753592" y="1933417"/>
                </a:cubicBezTo>
                <a:cubicBezTo>
                  <a:pt x="8720970" y="1944137"/>
                  <a:pt x="8749345" y="1930476"/>
                  <a:pt x="8708995" y="1935518"/>
                </a:cubicBezTo>
                <a:cubicBezTo>
                  <a:pt x="8672757" y="1955053"/>
                  <a:pt x="8640293" y="1938613"/>
                  <a:pt x="8597219" y="1944090"/>
                </a:cubicBezTo>
                <a:lnTo>
                  <a:pt x="8526378" y="1929248"/>
                </a:lnTo>
                <a:lnTo>
                  <a:pt x="8512131" y="1935163"/>
                </a:lnTo>
                <a:lnTo>
                  <a:pt x="8507315" y="1938164"/>
                </a:lnTo>
                <a:cubicBezTo>
                  <a:pt x="8503797" y="1939941"/>
                  <a:pt x="8501196" y="1940752"/>
                  <a:pt x="8499116" y="1940902"/>
                </a:cubicBezTo>
                <a:lnTo>
                  <a:pt x="8498742" y="1940723"/>
                </a:lnTo>
                <a:lnTo>
                  <a:pt x="8491397" y="1943773"/>
                </a:lnTo>
                <a:lnTo>
                  <a:pt x="8368330" y="1957815"/>
                </a:lnTo>
                <a:cubicBezTo>
                  <a:pt x="8363173" y="1959840"/>
                  <a:pt x="8358881" y="1959492"/>
                  <a:pt x="8354947" y="1958009"/>
                </a:cubicBezTo>
                <a:lnTo>
                  <a:pt x="8321252" y="1974587"/>
                </a:lnTo>
                <a:lnTo>
                  <a:pt x="8315581" y="1974913"/>
                </a:lnTo>
                <a:lnTo>
                  <a:pt x="8296322" y="1988808"/>
                </a:lnTo>
                <a:lnTo>
                  <a:pt x="8285424" y="1994631"/>
                </a:lnTo>
                <a:lnTo>
                  <a:pt x="8284298" y="1999074"/>
                </a:lnTo>
                <a:cubicBezTo>
                  <a:pt x="8281994" y="2002319"/>
                  <a:pt x="8277300" y="2004967"/>
                  <a:pt x="8267224" y="2006249"/>
                </a:cubicBezTo>
                <a:lnTo>
                  <a:pt x="8264525" y="2006019"/>
                </a:lnTo>
                <a:lnTo>
                  <a:pt x="8253181" y="2015862"/>
                </a:lnTo>
                <a:cubicBezTo>
                  <a:pt x="8250007" y="2019712"/>
                  <a:pt x="8247795" y="2023994"/>
                  <a:pt x="8246982" y="2028854"/>
                </a:cubicBezTo>
                <a:cubicBezTo>
                  <a:pt x="8182975" y="2025947"/>
                  <a:pt x="8148279" y="2060069"/>
                  <a:pt x="8091420" y="2075015"/>
                </a:cubicBezTo>
                <a:cubicBezTo>
                  <a:pt x="8026616" y="2098157"/>
                  <a:pt x="7968218" y="2119393"/>
                  <a:pt x="7906555" y="2116988"/>
                </a:cubicBezTo>
                <a:cubicBezTo>
                  <a:pt x="7836267" y="2131900"/>
                  <a:pt x="7782114" y="2134131"/>
                  <a:pt x="7719893" y="2142703"/>
                </a:cubicBezTo>
                <a:lnTo>
                  <a:pt x="7615495" y="2139232"/>
                </a:lnTo>
                <a:lnTo>
                  <a:pt x="7528691" y="2145060"/>
                </a:lnTo>
                <a:lnTo>
                  <a:pt x="7520719" y="2147613"/>
                </a:lnTo>
                <a:cubicBezTo>
                  <a:pt x="7515141" y="2148952"/>
                  <a:pt x="7511320" y="2149302"/>
                  <a:pt x="7508559" y="2148948"/>
                </a:cubicBezTo>
                <a:lnTo>
                  <a:pt x="7508188" y="2148621"/>
                </a:lnTo>
                <a:lnTo>
                  <a:pt x="7496943" y="2150573"/>
                </a:lnTo>
                <a:lnTo>
                  <a:pt x="7219707" y="2156680"/>
                </a:lnTo>
                <a:lnTo>
                  <a:pt x="7202249" y="2161230"/>
                </a:lnTo>
                <a:lnTo>
                  <a:pt x="7198152" y="2166588"/>
                </a:lnTo>
                <a:cubicBezTo>
                  <a:pt x="7193259" y="2170111"/>
                  <a:pt x="7185654" y="2172250"/>
                  <a:pt x="7171956" y="2171236"/>
                </a:cubicBezTo>
                <a:lnTo>
                  <a:pt x="7098136" y="2183464"/>
                </a:lnTo>
                <a:cubicBezTo>
                  <a:pt x="7062296" y="2184442"/>
                  <a:pt x="7051336" y="2185419"/>
                  <a:pt x="7019644" y="2183090"/>
                </a:cubicBezTo>
                <a:cubicBezTo>
                  <a:pt x="6938675" y="2194028"/>
                  <a:pt x="6944793" y="2218194"/>
                  <a:pt x="6905294" y="2212596"/>
                </a:cubicBezTo>
                <a:cubicBezTo>
                  <a:pt x="6873070" y="2207388"/>
                  <a:pt x="6789137" y="2226462"/>
                  <a:pt x="6709370" y="2240551"/>
                </a:cubicBezTo>
                <a:cubicBezTo>
                  <a:pt x="6650254" y="2250006"/>
                  <a:pt x="6629253" y="2264107"/>
                  <a:pt x="6550602" y="2269327"/>
                </a:cubicBezTo>
                <a:cubicBezTo>
                  <a:pt x="6473302" y="2313417"/>
                  <a:pt x="6410843" y="2289694"/>
                  <a:pt x="6318708" y="2316127"/>
                </a:cubicBezTo>
                <a:cubicBezTo>
                  <a:pt x="6298698" y="2331649"/>
                  <a:pt x="6210439" y="2314456"/>
                  <a:pt x="6169822" y="2318214"/>
                </a:cubicBezTo>
                <a:cubicBezTo>
                  <a:pt x="6129203" y="2321972"/>
                  <a:pt x="6091688" y="2335520"/>
                  <a:pt x="6074996" y="2338676"/>
                </a:cubicBezTo>
                <a:lnTo>
                  <a:pt x="6069677" y="2337139"/>
                </a:lnTo>
                <a:lnTo>
                  <a:pt x="6049786" y="2337822"/>
                </a:lnTo>
                <a:lnTo>
                  <a:pt x="6042433" y="2329473"/>
                </a:lnTo>
                <a:lnTo>
                  <a:pt x="6011238" y="2324380"/>
                </a:lnTo>
                <a:cubicBezTo>
                  <a:pt x="5999830" y="2323793"/>
                  <a:pt x="5971276" y="2324706"/>
                  <a:pt x="5958523" y="2328024"/>
                </a:cubicBezTo>
                <a:lnTo>
                  <a:pt x="5760067" y="2343716"/>
                </a:lnTo>
                <a:lnTo>
                  <a:pt x="5628108" y="2344739"/>
                </a:lnTo>
                <a:lnTo>
                  <a:pt x="5472054" y="2330719"/>
                </a:lnTo>
                <a:cubicBezTo>
                  <a:pt x="5479284" y="2317691"/>
                  <a:pt x="5440157" y="2331757"/>
                  <a:pt x="5433909" y="2319466"/>
                </a:cubicBezTo>
                <a:cubicBezTo>
                  <a:pt x="5430517" y="2309434"/>
                  <a:pt x="5392976" y="2304750"/>
                  <a:pt x="5382817" y="2301764"/>
                </a:cubicBezTo>
                <a:lnTo>
                  <a:pt x="5262912" y="2281347"/>
                </a:lnTo>
                <a:cubicBezTo>
                  <a:pt x="5252746" y="2281163"/>
                  <a:pt x="5231699" y="2272853"/>
                  <a:pt x="5224109" y="2270223"/>
                </a:cubicBezTo>
                <a:lnTo>
                  <a:pt x="5175808" y="2267233"/>
                </a:lnTo>
                <a:lnTo>
                  <a:pt x="5157702" y="2260010"/>
                </a:lnTo>
                <a:lnTo>
                  <a:pt x="5143747" y="2256610"/>
                </a:lnTo>
                <a:lnTo>
                  <a:pt x="5140744" y="2254509"/>
                </a:lnTo>
                <a:cubicBezTo>
                  <a:pt x="5135026" y="2250469"/>
                  <a:pt x="5129229" y="2246658"/>
                  <a:pt x="5122807" y="2243656"/>
                </a:cubicBezTo>
                <a:cubicBezTo>
                  <a:pt x="5109467" y="2272275"/>
                  <a:pt x="5066004" y="2222839"/>
                  <a:pt x="5066938" y="2250227"/>
                </a:cubicBezTo>
                <a:cubicBezTo>
                  <a:pt x="5029345" y="2238711"/>
                  <a:pt x="5040096" y="2267800"/>
                  <a:pt x="5012662" y="2233846"/>
                </a:cubicBezTo>
                <a:cubicBezTo>
                  <a:pt x="4938174" y="2234229"/>
                  <a:pt x="4917504" y="2247236"/>
                  <a:pt x="4841589" y="2209829"/>
                </a:cubicBezTo>
                <a:cubicBezTo>
                  <a:pt x="4807890" y="2193187"/>
                  <a:pt x="4785258" y="2182041"/>
                  <a:pt x="4763595" y="2182061"/>
                </a:cubicBezTo>
                <a:cubicBezTo>
                  <a:pt x="4742475" y="2177561"/>
                  <a:pt x="4730631" y="2174738"/>
                  <a:pt x="4724334" y="2173047"/>
                </a:cubicBezTo>
                <a:lnTo>
                  <a:pt x="4722324" y="2172298"/>
                </a:lnTo>
                <a:lnTo>
                  <a:pt x="4723259" y="2172087"/>
                </a:lnTo>
                <a:cubicBezTo>
                  <a:pt x="4722296" y="2171445"/>
                  <a:pt x="4719415" y="2170839"/>
                  <a:pt x="4718350" y="2170817"/>
                </a:cubicBezTo>
                <a:lnTo>
                  <a:pt x="4722324" y="2172298"/>
                </a:lnTo>
                <a:lnTo>
                  <a:pt x="4716674" y="2173573"/>
                </a:lnTo>
                <a:cubicBezTo>
                  <a:pt x="4681300" y="2166617"/>
                  <a:pt x="4525895" y="2165809"/>
                  <a:pt x="4516962" y="2163671"/>
                </a:cubicBezTo>
                <a:cubicBezTo>
                  <a:pt x="4458971" y="2150559"/>
                  <a:pt x="4463810" y="2149818"/>
                  <a:pt x="4429691" y="2153020"/>
                </a:cubicBezTo>
                <a:cubicBezTo>
                  <a:pt x="4424455" y="2156391"/>
                  <a:pt x="4370126" y="2150097"/>
                  <a:pt x="4364023" y="2151674"/>
                </a:cubicBezTo>
                <a:lnTo>
                  <a:pt x="4318114" y="2158289"/>
                </a:lnTo>
                <a:lnTo>
                  <a:pt x="4316258" y="2156948"/>
                </a:lnTo>
                <a:cubicBezTo>
                  <a:pt x="4307275" y="2153577"/>
                  <a:pt x="4301145" y="2153578"/>
                  <a:pt x="4296292" y="2155069"/>
                </a:cubicBezTo>
                <a:lnTo>
                  <a:pt x="4291212" y="2157986"/>
                </a:lnTo>
                <a:lnTo>
                  <a:pt x="4277290" y="2157740"/>
                </a:lnTo>
                <a:lnTo>
                  <a:pt x="4249265" y="2160064"/>
                </a:lnTo>
                <a:lnTo>
                  <a:pt x="4203199" y="2157269"/>
                </a:lnTo>
                <a:cubicBezTo>
                  <a:pt x="4203096" y="2156849"/>
                  <a:pt x="4202995" y="2156430"/>
                  <a:pt x="4202893" y="2156010"/>
                </a:cubicBezTo>
                <a:cubicBezTo>
                  <a:pt x="4201267" y="2153173"/>
                  <a:pt x="4198292" y="2151054"/>
                  <a:pt x="4192396" y="2150376"/>
                </a:cubicBezTo>
                <a:cubicBezTo>
                  <a:pt x="4205365" y="2133087"/>
                  <a:pt x="4162425" y="2134982"/>
                  <a:pt x="4143893" y="2134511"/>
                </a:cubicBezTo>
                <a:cubicBezTo>
                  <a:pt x="4125868" y="2127445"/>
                  <a:pt x="4100250" y="2113865"/>
                  <a:pt x="4084245" y="2107978"/>
                </a:cubicBezTo>
                <a:lnTo>
                  <a:pt x="4075694" y="2107143"/>
                </a:lnTo>
                <a:cubicBezTo>
                  <a:pt x="4075655" y="2107042"/>
                  <a:pt x="4075614" y="2106943"/>
                  <a:pt x="4075575" y="2106844"/>
                </a:cubicBezTo>
                <a:cubicBezTo>
                  <a:pt x="4073829" y="2106060"/>
                  <a:pt x="4071057" y="2105559"/>
                  <a:pt x="4066658" y="2105400"/>
                </a:cubicBezTo>
                <a:lnTo>
                  <a:pt x="4060102" y="2105618"/>
                </a:lnTo>
                <a:lnTo>
                  <a:pt x="4043512" y="2103997"/>
                </a:lnTo>
                <a:lnTo>
                  <a:pt x="4038145" y="2101563"/>
                </a:lnTo>
                <a:lnTo>
                  <a:pt x="4036511" y="2097896"/>
                </a:lnTo>
                <a:lnTo>
                  <a:pt x="4034926" y="2098131"/>
                </a:lnTo>
                <a:cubicBezTo>
                  <a:pt x="4022576" y="2102995"/>
                  <a:pt x="4018025" y="2111371"/>
                  <a:pt x="4005686" y="2085563"/>
                </a:cubicBezTo>
                <a:lnTo>
                  <a:pt x="3937994" y="2068106"/>
                </a:lnTo>
                <a:cubicBezTo>
                  <a:pt x="3921658" y="2075830"/>
                  <a:pt x="3909686" y="2071141"/>
                  <a:pt x="3898423" y="2062451"/>
                </a:cubicBezTo>
                <a:cubicBezTo>
                  <a:pt x="3862243" y="2062947"/>
                  <a:pt x="3830779" y="2049077"/>
                  <a:pt x="3790908" y="2042213"/>
                </a:cubicBezTo>
                <a:cubicBezTo>
                  <a:pt x="3742158" y="2027507"/>
                  <a:pt x="3726280" y="2025530"/>
                  <a:pt x="3683661" y="2018290"/>
                </a:cubicBezTo>
                <a:lnTo>
                  <a:pt x="3611183" y="1986019"/>
                </a:lnTo>
                <a:lnTo>
                  <a:pt x="3605003" y="1987381"/>
                </a:lnTo>
                <a:cubicBezTo>
                  <a:pt x="3600731" y="1988000"/>
                  <a:pt x="3597877" y="1988000"/>
                  <a:pt x="3595884" y="1987545"/>
                </a:cubicBezTo>
                <a:lnTo>
                  <a:pt x="3595649" y="1987276"/>
                </a:lnTo>
                <a:lnTo>
                  <a:pt x="3587126" y="1987966"/>
                </a:lnTo>
                <a:cubicBezTo>
                  <a:pt x="3572774" y="1989757"/>
                  <a:pt x="3550540" y="1975558"/>
                  <a:pt x="3537283" y="1978267"/>
                </a:cubicBezTo>
                <a:cubicBezTo>
                  <a:pt x="3515092" y="1973971"/>
                  <a:pt x="3489773" y="1980236"/>
                  <a:pt x="3474371" y="1974606"/>
                </a:cubicBezTo>
                <a:lnTo>
                  <a:pt x="3401876" y="1962558"/>
                </a:lnTo>
                <a:lnTo>
                  <a:pt x="3365036" y="1979510"/>
                </a:lnTo>
                <a:cubicBezTo>
                  <a:pt x="3361007" y="1981808"/>
                  <a:pt x="3355145" y="1982886"/>
                  <a:pt x="3345174" y="1981192"/>
                </a:cubicBezTo>
                <a:lnTo>
                  <a:pt x="3342846" y="1980217"/>
                </a:lnTo>
                <a:cubicBezTo>
                  <a:pt x="3337528" y="1982688"/>
                  <a:pt x="3296694" y="1983818"/>
                  <a:pt x="3263504" y="1986094"/>
                </a:cubicBezTo>
                <a:cubicBezTo>
                  <a:pt x="3210873" y="1988435"/>
                  <a:pt x="3204538" y="1996407"/>
                  <a:pt x="3143704" y="1993869"/>
                </a:cubicBezTo>
                <a:cubicBezTo>
                  <a:pt x="3083839" y="1995098"/>
                  <a:pt x="3073438" y="2001104"/>
                  <a:pt x="3031439" y="1996512"/>
                </a:cubicBezTo>
                <a:lnTo>
                  <a:pt x="2782717" y="2018333"/>
                </a:lnTo>
                <a:cubicBezTo>
                  <a:pt x="2720447" y="2045988"/>
                  <a:pt x="2718750" y="2015419"/>
                  <a:pt x="2647675" y="2028869"/>
                </a:cubicBezTo>
                <a:cubicBezTo>
                  <a:pt x="2583664" y="1968934"/>
                  <a:pt x="2609849" y="2007202"/>
                  <a:pt x="2569176" y="2002628"/>
                </a:cubicBezTo>
                <a:lnTo>
                  <a:pt x="2444403" y="2016529"/>
                </a:lnTo>
                <a:cubicBezTo>
                  <a:pt x="2412730" y="2033089"/>
                  <a:pt x="2355175" y="2003000"/>
                  <a:pt x="2316260" y="2024996"/>
                </a:cubicBezTo>
                <a:cubicBezTo>
                  <a:pt x="2277148" y="2025534"/>
                  <a:pt x="2234330" y="2021339"/>
                  <a:pt x="2209726" y="2019763"/>
                </a:cubicBezTo>
                <a:cubicBezTo>
                  <a:pt x="2172984" y="2016106"/>
                  <a:pt x="2131016" y="2007174"/>
                  <a:pt x="2095813" y="2003052"/>
                </a:cubicBezTo>
                <a:cubicBezTo>
                  <a:pt x="2078687" y="2016661"/>
                  <a:pt x="2046700" y="1994357"/>
                  <a:pt x="1998504" y="1995032"/>
                </a:cubicBezTo>
                <a:cubicBezTo>
                  <a:pt x="1979851" y="2010679"/>
                  <a:pt x="1965997" y="1995296"/>
                  <a:pt x="1929320" y="2016977"/>
                </a:cubicBezTo>
                <a:cubicBezTo>
                  <a:pt x="1927506" y="2015185"/>
                  <a:pt x="1925308" y="2013558"/>
                  <a:pt x="1922798" y="2012146"/>
                </a:cubicBezTo>
                <a:cubicBezTo>
                  <a:pt x="1908224" y="2003952"/>
                  <a:pt x="1886476" y="2004665"/>
                  <a:pt x="1874228" y="2013741"/>
                </a:cubicBezTo>
                <a:cubicBezTo>
                  <a:pt x="1844711" y="2028500"/>
                  <a:pt x="1815838" y="2036277"/>
                  <a:pt x="1787803" y="2041363"/>
                </a:cubicBezTo>
                <a:lnTo>
                  <a:pt x="1739352" y="2036312"/>
                </a:lnTo>
                <a:cubicBezTo>
                  <a:pt x="1720756" y="2032746"/>
                  <a:pt x="1697809" y="2023837"/>
                  <a:pt x="1676219" y="2019963"/>
                </a:cubicBezTo>
                <a:cubicBezTo>
                  <a:pt x="1653856" y="2018758"/>
                  <a:pt x="1629782" y="2025363"/>
                  <a:pt x="1609817" y="2013066"/>
                </a:cubicBezTo>
                <a:cubicBezTo>
                  <a:pt x="1570834" y="2001390"/>
                  <a:pt x="1525521" y="2021545"/>
                  <a:pt x="1497258" y="1987476"/>
                </a:cubicBezTo>
                <a:cubicBezTo>
                  <a:pt x="1419429" y="1972767"/>
                  <a:pt x="1265224" y="1952754"/>
                  <a:pt x="1151127" y="1938041"/>
                </a:cubicBezTo>
                <a:cubicBezTo>
                  <a:pt x="1044820" y="1928230"/>
                  <a:pt x="911490" y="1929978"/>
                  <a:pt x="859417" y="1928608"/>
                </a:cubicBezTo>
                <a:lnTo>
                  <a:pt x="838688" y="1929821"/>
                </a:lnTo>
                <a:cubicBezTo>
                  <a:pt x="829380" y="1926412"/>
                  <a:pt x="823010" y="1926387"/>
                  <a:pt x="817957" y="1927857"/>
                </a:cubicBezTo>
                <a:lnTo>
                  <a:pt x="812654" y="1930751"/>
                </a:lnTo>
                <a:lnTo>
                  <a:pt x="721195" y="1929661"/>
                </a:lnTo>
                <a:cubicBezTo>
                  <a:pt x="721095" y="1929241"/>
                  <a:pt x="720991" y="1928820"/>
                  <a:pt x="720890" y="1928399"/>
                </a:cubicBezTo>
                <a:cubicBezTo>
                  <a:pt x="719222" y="1925556"/>
                  <a:pt x="716144" y="1923424"/>
                  <a:pt x="710023" y="1922722"/>
                </a:cubicBezTo>
                <a:cubicBezTo>
                  <a:pt x="689532" y="1914633"/>
                  <a:pt x="619665" y="1887450"/>
                  <a:pt x="597940" y="1879864"/>
                </a:cubicBezTo>
                <a:cubicBezTo>
                  <a:pt x="587430" y="1879265"/>
                  <a:pt x="583862" y="1877622"/>
                  <a:pt x="579683" y="1877212"/>
                </a:cubicBezTo>
                <a:lnTo>
                  <a:pt x="572865" y="1877401"/>
                </a:lnTo>
                <a:cubicBezTo>
                  <a:pt x="550627" y="1871095"/>
                  <a:pt x="474197" y="1846680"/>
                  <a:pt x="446247" y="1839371"/>
                </a:cubicBezTo>
                <a:cubicBezTo>
                  <a:pt x="429213" y="1847023"/>
                  <a:pt x="416808" y="1842285"/>
                  <a:pt x="405163" y="1833548"/>
                </a:cubicBezTo>
                <a:cubicBezTo>
                  <a:pt x="367566" y="1833890"/>
                  <a:pt x="334968" y="1819885"/>
                  <a:pt x="293583" y="1812852"/>
                </a:cubicBezTo>
                <a:lnTo>
                  <a:pt x="119529" y="1761047"/>
                </a:lnTo>
                <a:cubicBezTo>
                  <a:pt x="73377" y="1751937"/>
                  <a:pt x="36403" y="1759579"/>
                  <a:pt x="16674" y="1758191"/>
                </a:cubicBezTo>
                <a:lnTo>
                  <a:pt x="1150" y="1752722"/>
                </a:lnTo>
                <a:cubicBezTo>
                  <a:pt x="-1438" y="1496726"/>
                  <a:pt x="1148" y="514333"/>
                  <a:pt x="1148" y="222213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AD8839D-56B3-EF14-3C5E-576CCF217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it-IT" dirty="0"/>
              <a:t>Conclusioni</a:t>
            </a:r>
            <a:r>
              <a:rPr lang="en-US" dirty="0"/>
              <a:t> </a:t>
            </a:r>
          </a:p>
        </p:txBody>
      </p:sp>
      <p:graphicFrame>
        <p:nvGraphicFramePr>
          <p:cNvPr id="8" name="CasellaDiTesto 5">
            <a:extLst>
              <a:ext uri="{FF2B5EF4-FFF2-40B4-BE49-F238E27FC236}">
                <a16:creationId xmlns:a16="http://schemas.microsoft.com/office/drawing/2014/main" id="{93BBCAB1-4F7A-6FE9-230F-415062C2CA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957159"/>
              </p:ext>
            </p:extLst>
          </p:nvPr>
        </p:nvGraphicFramePr>
        <p:xfrm>
          <a:off x="1050925" y="2586251"/>
          <a:ext cx="10064998" cy="3662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3168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9E8CF4-0026-C863-A345-D33C12B3E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Bibliografia e sitografia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391444-E392-EAA6-7A1A-3C9C717F4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r>
              <a:rPr kumimoji="0" lang="it-IT" altLang="it-IT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Aina, Carmen, e Giorgia Casalone. 2018</a:t>
            </a:r>
            <a:r>
              <a:rPr kumimoji="0" lang="it-IT" altLang="it-IT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kumimoji="0" lang="it-IT" altLang="it-IT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4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L'abbandono degli studi universitari, in "Economia &amp; lavoro, Rivista di politica sindacale, sociologia e relazioni industriali.</a:t>
            </a:r>
            <a:r>
              <a:rPr kumimoji="0" lang="it-IT" altLang="it-IT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© 2024 Società editrice il Mulino S.p.A.</a:t>
            </a:r>
            <a:endParaRPr kumimoji="0" lang="it-IT" altLang="it-IT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4800" dirty="0">
              <a:solidFill>
                <a:schemeClr val="tx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r>
              <a:rPr kumimoji="0" lang="it-IT" altLang="it-IT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AlmaLaurea. 2020.</a:t>
            </a:r>
            <a:endParaRPr kumimoji="0" lang="it-IT" altLang="it-IT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</a:t>
            </a:r>
            <a:r>
              <a:rPr kumimoji="0" lang="it-IT" altLang="it-IT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www.almalaurea.it</a:t>
            </a:r>
            <a:r>
              <a:rPr kumimoji="0" lang="it-IT" altLang="it-IT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/informa/news/2020/04/07/rapporto-2020-sulla</a:t>
            </a:r>
            <a:endParaRPr kumimoji="0" lang="it-IT" altLang="it-IT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condizione-occupazionale-e-formativa-dei-diplomati.</a:t>
            </a:r>
            <a:endParaRPr kumimoji="0" lang="it-IT" altLang="it-IT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4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r>
              <a:rPr kumimoji="0" lang="it-IT" altLang="it-IT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ANVUR. 2018. </a:t>
            </a:r>
            <a:endParaRPr kumimoji="0" lang="it-IT" altLang="it-IT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«RAPPORTO BIENNALE SULLO STATO DEL SISTEMA UNIVERSITARIO E DELLA RICERCA.» </a:t>
            </a:r>
            <a:r>
              <a:rPr kumimoji="0" lang="en-US" altLang="it-IT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Ricerca</a:t>
            </a:r>
            <a:r>
              <a:rPr kumimoji="0" lang="en-US" altLang="it-IT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Roma.</a:t>
            </a:r>
            <a:endParaRPr kumimoji="0" lang="en-US" altLang="it-IT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it-IT" sz="4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r>
              <a:rPr kumimoji="0" lang="en-US" altLang="it-IT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Becker, R. </a:t>
            </a:r>
            <a:r>
              <a:rPr kumimoji="0" lang="en-US" altLang="it-IT" sz="4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AThe</a:t>
            </a:r>
            <a:r>
              <a:rPr kumimoji="0" lang="en-US" altLang="it-IT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New S Language. Wadsworth &amp; Brooks/Cole. Kendall, M. G.</a:t>
            </a:r>
            <a:endParaRPr kumimoji="0" lang="en-US" altLang="it-IT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(1938). </a:t>
            </a:r>
            <a:r>
              <a:rPr kumimoji="0" lang="en-US" altLang="it-IT" sz="4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s.d.</a:t>
            </a:r>
            <a:endParaRPr kumimoji="0" lang="en-US" altLang="it-IT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«The New S Language. Wadsworth &amp; Brooks/Cole. Kendall, M. G.»</a:t>
            </a:r>
            <a:endParaRPr kumimoji="0" lang="en-US" altLang="it-IT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it-IT" sz="4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r>
              <a:rPr kumimoji="0" lang="en-US" altLang="it-IT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Duane, F. Alwin, e Robert M. Hauser. 1975. </a:t>
            </a:r>
            <a:endParaRPr kumimoji="0" lang="en-US" altLang="it-IT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4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Decomposition of Effects in Path Analysis.</a:t>
            </a:r>
            <a:r>
              <a:rPr kumimoji="0" lang="en-US" altLang="it-IT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American Sociological Review, 37-47.</a:t>
            </a:r>
            <a:endParaRPr kumimoji="0" lang="en-US" altLang="it-IT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it-IT" sz="4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r>
              <a:rPr kumimoji="0" lang="en-US" altLang="it-IT" sz="4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Epskamp</a:t>
            </a:r>
            <a:r>
              <a:rPr kumimoji="0" lang="en-US" altLang="it-IT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Sacha, Simon Stuber, Jason Nak, </a:t>
            </a:r>
            <a:r>
              <a:rPr kumimoji="0" lang="en-US" altLang="it-IT" sz="4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Myrthe</a:t>
            </a:r>
            <a:r>
              <a:rPr kumimoji="0" lang="en-US" altLang="it-IT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it-IT" sz="4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Veenman</a:t>
            </a:r>
            <a:r>
              <a:rPr kumimoji="0" lang="en-US" altLang="it-IT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 Terrence D.</a:t>
            </a:r>
            <a:endParaRPr kumimoji="0" lang="en-US" altLang="it-IT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Jorgensen. 2022.</a:t>
            </a:r>
            <a:r>
              <a:rPr kumimoji="0" lang="en-US" altLang="it-IT" sz="4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kumimoji="0" lang="en-US" altLang="it-IT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4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Path Diagrams and Visual Analysis of Various SEM Packages' Output.</a:t>
            </a:r>
            <a:r>
              <a:rPr kumimoji="0" lang="en-US" altLang="it-IT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10 08. https://</a:t>
            </a:r>
            <a:r>
              <a:rPr kumimoji="0" lang="en-US" altLang="it-IT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github.com</a:t>
            </a:r>
            <a:r>
              <a:rPr kumimoji="0" lang="en-US" altLang="it-IT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</a:t>
            </a:r>
            <a:r>
              <a:rPr kumimoji="0" lang="en-US" altLang="it-IT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SachaEpskamp</a:t>
            </a:r>
            <a:r>
              <a:rPr kumimoji="0" lang="en-US" altLang="it-IT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</a:t>
            </a:r>
            <a:r>
              <a:rPr kumimoji="0" lang="en-US" altLang="it-IT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semPlot</a:t>
            </a:r>
            <a:r>
              <a:rPr kumimoji="0" lang="en-US" altLang="it-IT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altLang="it-IT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it-IT" sz="4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335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70D555-8AD6-85F3-2147-A18E7AE4F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889" y="547142"/>
            <a:ext cx="9810604" cy="6310858"/>
          </a:xfrm>
        </p:spPr>
        <p:txBody>
          <a:bodyPr>
            <a:normAutofit fontScale="92500" lnSpcReduction="20000"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r>
              <a:rPr kumimoji="0" lang="en-US" altLang="it-IT" sz="15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Gareth, James, Daniela Witten, Trevor Hastie, e Robert </a:t>
            </a:r>
            <a:r>
              <a:rPr kumimoji="0" lang="en-US" altLang="it-IT" sz="15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Tibshirani</a:t>
            </a:r>
            <a:r>
              <a:rPr kumimoji="0" lang="en-US" altLang="it-IT" sz="15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2021.</a:t>
            </a:r>
            <a:r>
              <a:rPr kumimoji="0" lang="en-US" altLang="it-IT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kumimoji="0" lang="en-US" altLang="it-IT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 Introduction to Statistical Learning with Applications in R.</a:t>
            </a:r>
            <a:r>
              <a:rPr kumimoji="0" lang="en-US" altLang="it-IT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Springer.</a:t>
            </a:r>
            <a:endParaRPr kumimoji="0" lang="en-US" altLang="it-IT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it-IT" sz="15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r>
              <a:rPr kumimoji="0" lang="en-US" altLang="it-IT" sz="15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IlSole24Ore. 2023. IlSole24ore. 22 Maggio</a:t>
            </a:r>
            <a:r>
              <a:rPr kumimoji="0" lang="en-US" altLang="it-IT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altLang="it-IT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https://www.ilsole24ore.com/art/</a:t>
            </a:r>
            <a:r>
              <a:rPr kumimoji="0" lang="en-US" altLang="it-IT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mai</a:t>
            </a:r>
            <a:r>
              <a:rPr kumimoji="0" lang="en-US" altLang="it-IT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altLang="it-IT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cosi</a:t>
            </a:r>
            <a:r>
              <a:rPr kumimoji="0" lang="en-US" altLang="it-IT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-tanti-</a:t>
            </a:r>
            <a:r>
              <a:rPr kumimoji="0" lang="en-US" altLang="it-IT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abbandoni</a:t>
            </a:r>
            <a:r>
              <a:rPr kumimoji="0" lang="en-US" altLang="it-IT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-all-</a:t>
            </a:r>
            <a:r>
              <a:rPr kumimoji="0" lang="en-US" altLang="it-IT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universita</a:t>
            </a:r>
            <a:endParaRPr kumimoji="0" lang="en-US" altLang="it-IT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73percento-lascia-AEy54iWD.</a:t>
            </a:r>
            <a:endParaRPr kumimoji="0" lang="en-US" altLang="it-IT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it-IT" sz="15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it-IT" sz="1500" b="1" i="1" dirty="0">
              <a:solidFill>
                <a:schemeClr val="tx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r>
              <a:rPr kumimoji="0" lang="en-US" altLang="it-IT" sz="15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ISTAT. 2021. </a:t>
            </a:r>
            <a:r>
              <a:rPr kumimoji="0" lang="en-US" altLang="it-IT" sz="15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Livelli</a:t>
            </a:r>
            <a:r>
              <a:rPr kumimoji="0" lang="en-US" altLang="it-IT" sz="15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 </a:t>
            </a:r>
            <a:r>
              <a:rPr kumimoji="0" lang="en-US" altLang="it-IT" sz="15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istruzione</a:t>
            </a:r>
            <a:r>
              <a:rPr kumimoji="0" lang="en-US" altLang="it-IT" sz="15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2020. 8 </a:t>
            </a:r>
            <a:r>
              <a:rPr kumimoji="0" lang="en-US" altLang="it-IT" sz="15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Ottobre</a:t>
            </a:r>
            <a:r>
              <a:rPr kumimoji="0" lang="en-US" altLang="it-IT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altLang="it-IT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</a:t>
            </a:r>
            <a:r>
              <a:rPr kumimoji="0" lang="en-US" altLang="it-IT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www.istat.it</a:t>
            </a:r>
            <a:r>
              <a:rPr kumimoji="0" lang="en-US" altLang="it-IT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/it/files/2021/10/REPORT-LIVELLI-DI-ISTRUZIONE</a:t>
            </a:r>
            <a:endParaRPr kumimoji="0" lang="en-US" altLang="it-IT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2020.pdf#:~:text=URL%3A%20https%3A%2F%2Fwww.istat.it%2Fit%2Ffiles%</a:t>
            </a:r>
            <a:endParaRPr kumimoji="0" lang="en-US" altLang="it-IT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F2021%2F10%2FREPORT.</a:t>
            </a:r>
            <a:endParaRPr kumimoji="0" lang="en-US" altLang="it-IT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it-IT" sz="15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r>
              <a:rPr kumimoji="0" lang="en-US" altLang="it-IT" sz="15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Lanzetti</a:t>
            </a:r>
            <a:r>
              <a:rPr kumimoji="0" lang="en-US" altLang="it-IT" sz="15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Clemente. 1985.</a:t>
            </a:r>
            <a:r>
              <a:rPr kumimoji="0" lang="en-US" altLang="it-IT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kumimoji="0" lang="en-US" altLang="it-IT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«ASPETTI PROCEDURALI NELLA TECNICA DI PATH ANALYSIS.» </a:t>
            </a:r>
            <a:r>
              <a:rPr kumimoji="0" lang="en-US" altLang="it-IT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Pubblicazioni</a:t>
            </a:r>
            <a:r>
              <a:rPr kumimoji="0" lang="en-US" altLang="it-IT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it-IT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dell’Università</a:t>
            </a:r>
            <a:r>
              <a:rPr kumimoji="0" lang="en-US" altLang="it-IT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Cattolica del Sacro Cuore, Roma.</a:t>
            </a:r>
            <a:endParaRPr kumimoji="0" lang="en-US" altLang="it-IT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it-IT" sz="15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r>
              <a:rPr kumimoji="0" lang="en-US" altLang="it-IT" sz="15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Maroco</a:t>
            </a:r>
            <a:r>
              <a:rPr kumimoji="0" lang="en-US" altLang="it-IT" sz="15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J., A.L. </a:t>
            </a:r>
            <a:r>
              <a:rPr kumimoji="0" lang="en-US" altLang="it-IT" sz="15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Maroco</a:t>
            </a:r>
            <a:r>
              <a:rPr kumimoji="0" lang="en-US" altLang="it-IT" sz="15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 J.A.D.B. et al. Campos.</a:t>
            </a:r>
            <a:r>
              <a:rPr kumimoji="0" lang="en-US" altLang="it-IT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it-IT" sz="15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2016.</a:t>
            </a:r>
            <a:endParaRPr kumimoji="0" lang="en-US" altLang="it-IT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</a:t>
            </a:r>
            <a:r>
              <a:rPr kumimoji="0" lang="en-US" altLang="it-IT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doi.org</a:t>
            </a:r>
            <a:r>
              <a:rPr kumimoji="0" lang="en-US" altLang="it-IT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/10.1186/s41155-016-0042-8.</a:t>
            </a:r>
            <a:endParaRPr kumimoji="0" lang="en-US" altLang="it-IT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it-IT" sz="15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r>
              <a:rPr kumimoji="0" lang="en-US" altLang="it-IT" sz="15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MUR. 2023.</a:t>
            </a:r>
            <a:endParaRPr kumimoji="0" lang="en-US" altLang="it-IT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it-IT" sz="1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Università</a:t>
            </a:r>
            <a:r>
              <a:rPr kumimoji="0" lang="en-US" altLang="it-IT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15 </a:t>
            </a:r>
            <a:r>
              <a:rPr kumimoji="0" lang="en-US" altLang="it-IT" sz="1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milioni</a:t>
            </a:r>
            <a:r>
              <a:rPr kumimoji="0" lang="en-US" altLang="it-IT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 euro per </a:t>
            </a:r>
            <a:r>
              <a:rPr kumimoji="0" lang="en-US" altLang="it-IT" sz="1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l’orientamento</a:t>
            </a:r>
            <a:r>
              <a:rPr kumimoji="0" lang="en-US" altLang="it-IT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it-IT" sz="1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degli</a:t>
            </a:r>
            <a:r>
              <a:rPr kumimoji="0" lang="en-US" altLang="it-IT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it-IT" sz="1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studenti</a:t>
            </a:r>
            <a:r>
              <a:rPr kumimoji="0" lang="en-US" altLang="it-IT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it-IT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08 11. https://</a:t>
            </a:r>
            <a:r>
              <a:rPr kumimoji="0" lang="en-US" altLang="it-IT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www.mur.gov.it</a:t>
            </a:r>
            <a:r>
              <a:rPr kumimoji="0" lang="en-US" altLang="it-IT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/it/news/venerdi-11082023/universita-15-milioni-di-euro-lorientamento-degli-studenti.</a:t>
            </a:r>
            <a:endParaRPr kumimoji="0" lang="en-US" altLang="it-IT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it-IT" sz="15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r>
              <a:rPr kumimoji="0" lang="en-US" altLang="it-IT" sz="15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OECD. 2021. «Skills Outlook 2021.»</a:t>
            </a:r>
            <a:endParaRPr kumimoji="0" lang="en-US" altLang="it-IT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it-IT" sz="15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r>
              <a:rPr kumimoji="0" lang="en-US" altLang="it-IT" sz="15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Trivellato</a:t>
            </a:r>
            <a:r>
              <a:rPr kumimoji="0" lang="en-US" altLang="it-IT" sz="15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Paolo, e </a:t>
            </a:r>
            <a:r>
              <a:rPr kumimoji="0" lang="en-US" altLang="it-IT" sz="15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Moris</a:t>
            </a:r>
            <a:r>
              <a:rPr kumimoji="0" lang="en-US" altLang="it-IT" sz="15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it-IT" sz="15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Triventi</a:t>
            </a:r>
            <a:r>
              <a:rPr kumimoji="0" lang="en-US" altLang="it-IT" sz="15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2007.</a:t>
            </a:r>
            <a:endParaRPr kumimoji="0" lang="en-US" altLang="it-IT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«Long term trends in the Italian University System. A </a:t>
            </a:r>
            <a:r>
              <a:rPr kumimoji="0" lang="en-US" altLang="it-IT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preliminaryanalysis</a:t>
            </a:r>
            <a:r>
              <a:rPr kumimoji="0" lang="en-US" altLang="it-IT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In Seminar at the Doctoral School in Comparative Studies in Social Sciences, University of Milano-Bicocca.» Milano.</a:t>
            </a:r>
            <a:endParaRPr kumimoji="0" lang="en-US" altLang="it-IT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it-IT" sz="15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r>
              <a:rPr kumimoji="0" lang="en-US" altLang="it-IT" sz="15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Wickham, Hadley. </a:t>
            </a:r>
            <a:r>
              <a:rPr kumimoji="0" lang="en-US" altLang="it-IT" sz="15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s.d.</a:t>
            </a:r>
            <a:r>
              <a:rPr kumimoji="0" lang="en-US" altLang="it-IT" sz="15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Ggplot2</a:t>
            </a:r>
            <a:endParaRPr kumimoji="0" lang="en-US" altLang="it-IT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it-IT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https://ggplot2.tidyverse.org/.Yves, </a:t>
            </a:r>
            <a:r>
              <a:rPr kumimoji="0" lang="en-US" altLang="it-IT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Rosseel</a:t>
            </a:r>
            <a:r>
              <a:rPr kumimoji="0" lang="en-US" altLang="it-IT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2012. </a:t>
            </a:r>
            <a:r>
              <a:rPr kumimoji="0" lang="en-US" altLang="it-IT" sz="1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lavaan</a:t>
            </a:r>
            <a:r>
              <a:rPr kumimoji="0" lang="en-US" altLang="it-IT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An R Package for Structural Equation Modeling. Journal of Statistical Software.</a:t>
            </a:r>
            <a:r>
              <a:rPr kumimoji="0" lang="en-US" altLang="it-IT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https://</a:t>
            </a:r>
            <a:r>
              <a:rPr kumimoji="0" lang="en-US" altLang="it-IT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lavaan.ugent.be</a:t>
            </a:r>
            <a:r>
              <a:rPr kumimoji="0" lang="en-US" altLang="it-IT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/.</a:t>
            </a:r>
            <a:endParaRPr kumimoji="0" lang="en-US" altLang="it-IT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3382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E5DCA5-A662-45C1-076F-9FFBCE249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Il problema dell’abbandono universitario 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78CD7935-DBDF-B0BD-682E-20B0460F93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3455166"/>
              </p:ext>
            </p:extLst>
          </p:nvPr>
        </p:nvGraphicFramePr>
        <p:xfrm>
          <a:off x="69731" y="1969294"/>
          <a:ext cx="5783382" cy="375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B19D031A-E0AC-A4CF-EBDD-02E452558E4E}"/>
              </a:ext>
            </a:extLst>
          </p:cNvPr>
          <p:cNvSpPr txBox="1"/>
          <p:nvPr/>
        </p:nvSpPr>
        <p:spPr>
          <a:xfrm>
            <a:off x="69731" y="5718274"/>
            <a:ext cx="4459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Fonte: nostre elaborazioni sui dati AlmaLaurea 2020</a:t>
            </a: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17692243-A567-3574-27ED-553B0934FF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3572875"/>
              </p:ext>
            </p:extLst>
          </p:nvPr>
        </p:nvGraphicFramePr>
        <p:xfrm>
          <a:off x="6096000" y="1980407"/>
          <a:ext cx="5783382" cy="3906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59FD204-F490-C2A6-B943-CA28F658A779}"/>
              </a:ext>
            </a:extLst>
          </p:cNvPr>
          <p:cNvSpPr txBox="1"/>
          <p:nvPr/>
        </p:nvSpPr>
        <p:spPr>
          <a:xfrm>
            <a:off x="6096000" y="5718273"/>
            <a:ext cx="4459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Fonte: nostre elaborazioni sui dati AlmaLaurea 2020</a:t>
            </a:r>
          </a:p>
        </p:txBody>
      </p:sp>
    </p:spTree>
    <p:extLst>
      <p:ext uri="{BB962C8B-B14F-4D97-AF65-F5344CB8AC3E}">
        <p14:creationId xmlns:p14="http://schemas.microsoft.com/office/powerpoint/2010/main" val="232387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DA66E3-809E-B541-E3A1-FDB21DC5E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Il problema dell’abbandono universitario </a:t>
            </a: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9CD3621A-3368-7059-CE75-FBE6978E43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4977800"/>
              </p:ext>
            </p:extLst>
          </p:nvPr>
        </p:nvGraphicFramePr>
        <p:xfrm>
          <a:off x="528888" y="2117558"/>
          <a:ext cx="5125953" cy="3517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04ACD333-41F1-2D69-D8C7-F8E5CFAF65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126206"/>
              </p:ext>
            </p:extLst>
          </p:nvPr>
        </p:nvGraphicFramePr>
        <p:xfrm>
          <a:off x="5654841" y="2117558"/>
          <a:ext cx="5679909" cy="3517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3EA54EC3-D780-03C1-4E14-A74C8F344088}"/>
              </a:ext>
            </a:extLst>
          </p:cNvPr>
          <p:cNvSpPr txBox="1"/>
          <p:nvPr/>
        </p:nvSpPr>
        <p:spPr>
          <a:xfrm>
            <a:off x="528888" y="5634915"/>
            <a:ext cx="4459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Fonte: nostre elaborazioni sui dati AlmaLaurea 2020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CE54244-B186-6DEB-A982-272C14536032}"/>
              </a:ext>
            </a:extLst>
          </p:cNvPr>
          <p:cNvSpPr txBox="1"/>
          <p:nvPr/>
        </p:nvSpPr>
        <p:spPr>
          <a:xfrm>
            <a:off x="5654841" y="5644137"/>
            <a:ext cx="4459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Fonte</a:t>
            </a:r>
            <a:r>
              <a:rPr lang="it-IT" sz="1400" i="1"/>
              <a:t>: nostre </a:t>
            </a:r>
            <a:r>
              <a:rPr lang="it-IT" sz="1400" i="1" dirty="0"/>
              <a:t>elaborazioni sui dati AlmaLaurea 2020</a:t>
            </a:r>
          </a:p>
        </p:txBody>
      </p:sp>
    </p:spTree>
    <p:extLst>
      <p:ext uri="{BB962C8B-B14F-4D97-AF65-F5344CB8AC3E}">
        <p14:creationId xmlns:p14="http://schemas.microsoft.com/office/powerpoint/2010/main" val="306946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914257E-1E2A-4AC7-89EC-1FB65C9C0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E1C8F1-97F5-489C-8308-958F0965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D406A68-4F78-FC50-8ABF-1E71E240D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509587"/>
            <a:ext cx="7649239" cy="7429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/>
              <a:t>Il problema dell’abbandono universitario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175D732-1063-DB08-EE97-FD1818CE0510}"/>
              </a:ext>
            </a:extLst>
          </p:cNvPr>
          <p:cNvSpPr txBox="1"/>
          <p:nvPr/>
        </p:nvSpPr>
        <p:spPr>
          <a:xfrm>
            <a:off x="723900" y="1252538"/>
            <a:ext cx="6262688" cy="557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SzPct val="80000"/>
            </a:pPr>
            <a:r>
              <a:rPr lang="en-US" sz="2000" spc="16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(AlmaLaurea 2020).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EB62645-D4DA-4E99-8344-B1536F63D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05FAC6D0-BA74-F47D-B6CF-177335FB4F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2298301"/>
              </p:ext>
            </p:extLst>
          </p:nvPr>
        </p:nvGraphicFramePr>
        <p:xfrm>
          <a:off x="705972" y="2124075"/>
          <a:ext cx="10768181" cy="407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86940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38D0BC-6313-81E2-0D68-2B068229E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Obiettivi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5CBD7B-AEA6-F686-12E8-DE833B733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3041649"/>
            <a:ext cx="8569110" cy="854946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it-IT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it-IT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nalizzare la capacità predittiva</a:t>
            </a:r>
            <a:r>
              <a:rPr lang="it-IT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della situazione a</a:t>
            </a:r>
            <a:r>
              <a:rPr lang="it-IT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ll'ingresso degli studenti nell'istituzione accademica sulla loro permanenza o abbandono al termine del terzo anno di corso. </a:t>
            </a:r>
          </a:p>
          <a:p>
            <a:pPr marL="0" indent="0">
              <a:buNone/>
            </a:pPr>
            <a:endParaRPr lang="it-IT" sz="28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65DF4BA-4133-918E-6BE6-6F12BFB9E081}"/>
              </a:ext>
            </a:extLst>
          </p:cNvPr>
          <p:cNvSpPr txBox="1"/>
          <p:nvPr/>
        </p:nvSpPr>
        <p:spPr>
          <a:xfrm>
            <a:off x="1050879" y="1825625"/>
            <a:ext cx="85691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it-IT" sz="2400" dirty="0"/>
              <a:t>Verifica l'effetto della motivazione e dell'engagement sulle performance degli studenti iscritti al terzo anno di corso 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F838D0BC-6313-81E2-0D68-2B068229E4DA}"/>
              </a:ext>
            </a:extLst>
          </p:cNvPr>
          <p:cNvSpPr txBox="1">
            <a:spLocks/>
          </p:cNvSpPr>
          <p:nvPr/>
        </p:nvSpPr>
        <p:spPr>
          <a:xfrm>
            <a:off x="1050879" y="4491038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r>
              <a:rPr lang="it-IT" dirty="0"/>
              <a:t>Contesto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F45CBD7B-AEA6-F686-12E8-DE833B733DBD}"/>
              </a:ext>
            </a:extLst>
          </p:cNvPr>
          <p:cNvSpPr txBox="1">
            <a:spLocks/>
          </p:cNvSpPr>
          <p:nvPr/>
        </p:nvSpPr>
        <p:spPr>
          <a:xfrm>
            <a:off x="1050879" y="5279589"/>
            <a:ext cx="8569110" cy="854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2pPr>
            <a:lvl3pPr marL="60579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3pPr>
            <a:lvl4pPr marL="630936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v"/>
            </a:pPr>
            <a:r>
              <a:rPr lang="it-IT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Progetto PLS di Ateneo in collaborazione con il centro SINAPSI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43356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5E4F4715-391D-58E4-4A80-AEF3E64085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8421137"/>
              </p:ext>
            </p:extLst>
          </p:nvPr>
        </p:nvGraphicFramePr>
        <p:xfrm>
          <a:off x="936579" y="881436"/>
          <a:ext cx="9810604" cy="4428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108029" y="4981576"/>
            <a:ext cx="9810604" cy="1216024"/>
          </a:xfrm>
        </p:spPr>
        <p:txBody>
          <a:bodyPr/>
          <a:lstStyle/>
          <a:p>
            <a:r>
              <a:rPr lang="it-IT" dirty="0"/>
              <a:t>Ruolo degli aspetti </a:t>
            </a:r>
            <a:r>
              <a:rPr lang="it-IT" dirty="0" err="1"/>
              <a:t>psico</a:t>
            </a:r>
            <a:r>
              <a:rPr lang="it-IT" dirty="0"/>
              <a:t>-sociali</a:t>
            </a:r>
          </a:p>
        </p:txBody>
      </p:sp>
    </p:spTree>
    <p:extLst>
      <p:ext uri="{BB962C8B-B14F-4D97-AF65-F5344CB8AC3E}">
        <p14:creationId xmlns:p14="http://schemas.microsoft.com/office/powerpoint/2010/main" val="3270360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C1006B-D3D3-7FE8-6DA5-4D4694E3A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Dati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592C55-8783-CF9C-CFF5-662F0B1AB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854" y="1825625"/>
            <a:ext cx="9810604" cy="4150004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it-IT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Campione di 565 studenti – 277 variabili </a:t>
            </a:r>
          </a:p>
          <a:p>
            <a:pPr marL="0" indent="0" algn="just">
              <a:buNone/>
            </a:pPr>
            <a:endParaRPr lang="it-I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t-I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it-IT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Somministrazione del questionario all’atto dell’iscrizione all’Università e al termine del ciclo di studi Triennale</a:t>
            </a:r>
          </a:p>
          <a:p>
            <a:pPr algn="just">
              <a:buFontTx/>
              <a:buChar char="-"/>
            </a:pPr>
            <a:endParaRPr lang="it-IT" sz="2400" kern="1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t-IT" sz="2400" kern="1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it-IT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Gli studenti che </a:t>
            </a:r>
            <a:r>
              <a:rPr lang="it-IT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hanno interrotto il percorso di studi sono identificati nella variabile «Stato» distinguendoli con la modalità «Abbandonato»</a:t>
            </a:r>
            <a:endParaRPr lang="it-I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458895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5DEE41-726B-95B9-1A7A-4028A3DF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dati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BB56B7-2D76-B3EF-8B08-5AAA93B58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/>
              <a:t>Somministrazione questionario:  2019 </a:t>
            </a:r>
          </a:p>
          <a:p>
            <a:pPr marL="0" indent="0">
              <a:buNone/>
            </a:pPr>
            <a:r>
              <a:rPr lang="it-IT" dirty="0"/>
              <a:t>Variabili oggetto di studio:</a:t>
            </a:r>
          </a:p>
          <a:p>
            <a:pPr marL="342900" lvl="0" indent="-342900" algn="just">
              <a:lnSpc>
                <a:spcPct val="150000"/>
              </a:lnSpc>
              <a:buFont typeface="Aptos" panose="020B0004020202020204" pitchFamily="34" charset="0"/>
              <a:buChar char="-"/>
            </a:pPr>
            <a:r>
              <a:rPr lang="it-IT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La motivazione sottesa all'iscrizione all’Istituzione universitaria.</a:t>
            </a: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ptos" panose="020B0004020202020204" pitchFamily="34" charset="0"/>
              <a:buChar char="-"/>
            </a:pPr>
            <a:r>
              <a:rPr lang="it-IT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Il livello di coinvolgimento degli studenti, espressi attraverso il concetto di "engagement", durante il loro primo anno accademico.</a:t>
            </a: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ptos" panose="020B0004020202020204" pitchFamily="34" charset="0"/>
              <a:buChar char="-"/>
            </a:pPr>
            <a:r>
              <a:rPr lang="it-IT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Il benessere psicologico degli studenti, valutato in base alla loro percezione soggettiva.</a:t>
            </a: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ptos" panose="020B0004020202020204" pitchFamily="34" charset="0"/>
              <a:buChar char="-"/>
            </a:pPr>
            <a:r>
              <a:rPr lang="it-IT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La percezione degli studenti riguardo alla società circostante, e in particolare, la relazione di questa visione con il loro atteggiamento verso l'ambiente universitario.</a:t>
            </a: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314E66C-530D-850B-8B5E-6A79874F7504}"/>
              </a:ext>
            </a:extLst>
          </p:cNvPr>
          <p:cNvSpPr txBox="1"/>
          <p:nvPr/>
        </p:nvSpPr>
        <p:spPr>
          <a:xfrm>
            <a:off x="2257425" y="20145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3834186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nalogousFromRegularSeedLeftStep">
      <a:dk1>
        <a:srgbClr val="000000"/>
      </a:dk1>
      <a:lt1>
        <a:srgbClr val="FFFFFF"/>
      </a:lt1>
      <a:dk2>
        <a:srgbClr val="203835"/>
      </a:dk2>
      <a:lt2>
        <a:srgbClr val="E8E4E2"/>
      </a:lt2>
      <a:accent1>
        <a:srgbClr val="4AA2C6"/>
      </a:accent1>
      <a:accent2>
        <a:srgbClr val="38B4A4"/>
      </a:accent2>
      <a:accent3>
        <a:srgbClr val="43B577"/>
      </a:accent3>
      <a:accent4>
        <a:srgbClr val="38B43D"/>
      </a:accent4>
      <a:accent5>
        <a:srgbClr val="6CB242"/>
      </a:accent5>
      <a:accent6>
        <a:srgbClr val="93AB35"/>
      </a:accent6>
      <a:hlink>
        <a:srgbClr val="BF643F"/>
      </a:hlink>
      <a:folHlink>
        <a:srgbClr val="7F7F7F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1793</Words>
  <Application>Microsoft Macintosh PowerPoint</Application>
  <PresentationFormat>Widescreen</PresentationFormat>
  <Paragraphs>175</Paragraphs>
  <Slides>26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4" baseType="lpstr">
      <vt:lpstr>Batang</vt:lpstr>
      <vt:lpstr>Aptos</vt:lpstr>
      <vt:lpstr>Arial</vt:lpstr>
      <vt:lpstr>Bembo</vt:lpstr>
      <vt:lpstr>Cambria Math</vt:lpstr>
      <vt:lpstr>Times New Roman</vt:lpstr>
      <vt:lpstr>Wingdings</vt:lpstr>
      <vt:lpstr>ArchiveVTI</vt:lpstr>
      <vt:lpstr>Il ruolo delle motivazioni e dell’engagement nella carriera degli studenti nelle discipline STEM</vt:lpstr>
      <vt:lpstr>Sommario</vt:lpstr>
      <vt:lpstr>Il problema dell’abbandono universitario </vt:lpstr>
      <vt:lpstr>Il problema dell’abbandono universitario </vt:lpstr>
      <vt:lpstr>Il problema dell’abbandono universitario </vt:lpstr>
      <vt:lpstr>Obiettivi</vt:lpstr>
      <vt:lpstr>Ruolo degli aspetti psico-sociali</vt:lpstr>
      <vt:lpstr>I Dati</vt:lpstr>
      <vt:lpstr>I dati</vt:lpstr>
      <vt:lpstr>Path analysis </vt:lpstr>
      <vt:lpstr>LOGISTIC REGRESSION</vt:lpstr>
      <vt:lpstr>2. Analisi preliminare</vt:lpstr>
      <vt:lpstr>Analisi preliminiare</vt:lpstr>
      <vt:lpstr>Analisi preliminare </vt:lpstr>
      <vt:lpstr>3.Variabili analizzate </vt:lpstr>
      <vt:lpstr> Modello di regressione 1 </vt:lpstr>
      <vt:lpstr>Modello di regressione 2</vt:lpstr>
      <vt:lpstr>3.1 L’effetto della motivazione e dell’engagement sugli studenti iscritti al iii anno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Conclusioni </vt:lpstr>
      <vt:lpstr>Bibliografia e sitografia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ruolo delle motivazioni e dell’engagement nella carriera degli studenti nelle discipline STEM</dc:title>
  <dc:creator>Salvatore Gravante</dc:creator>
  <cp:lastModifiedBy>Salvatore Gravante</cp:lastModifiedBy>
  <cp:revision>32</cp:revision>
  <dcterms:created xsi:type="dcterms:W3CDTF">2024-07-04T14:06:17Z</dcterms:created>
  <dcterms:modified xsi:type="dcterms:W3CDTF">2025-02-20T17:56:59Z</dcterms:modified>
</cp:coreProperties>
</file>