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</p:sldMasterIdLst>
  <p:notesMasterIdLst>
    <p:notesMasterId r:id="rId86"/>
  </p:notesMasterIdLst>
  <p:handoutMasterIdLst>
    <p:handoutMasterId r:id="rId87"/>
  </p:handoutMasterIdLst>
  <p:sldIdLst>
    <p:sldId id="304" r:id="rId3"/>
    <p:sldId id="323" r:id="rId4"/>
    <p:sldId id="329" r:id="rId5"/>
    <p:sldId id="330" r:id="rId6"/>
    <p:sldId id="331" r:id="rId7"/>
    <p:sldId id="332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6" r:id="rId30"/>
    <p:sldId id="419" r:id="rId31"/>
    <p:sldId id="357" r:id="rId32"/>
    <p:sldId id="358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402" r:id="rId47"/>
    <p:sldId id="373" r:id="rId48"/>
    <p:sldId id="374" r:id="rId49"/>
    <p:sldId id="375" r:id="rId50"/>
    <p:sldId id="376" r:id="rId51"/>
    <p:sldId id="420" r:id="rId52"/>
    <p:sldId id="377" r:id="rId53"/>
    <p:sldId id="378" r:id="rId54"/>
    <p:sldId id="379" r:id="rId55"/>
    <p:sldId id="380" r:id="rId56"/>
    <p:sldId id="381" r:id="rId57"/>
    <p:sldId id="382" r:id="rId58"/>
    <p:sldId id="383" r:id="rId59"/>
    <p:sldId id="384" r:id="rId60"/>
    <p:sldId id="385" r:id="rId61"/>
    <p:sldId id="386" r:id="rId62"/>
    <p:sldId id="422" r:id="rId63"/>
    <p:sldId id="387" r:id="rId64"/>
    <p:sldId id="388" r:id="rId65"/>
    <p:sldId id="389" r:id="rId66"/>
    <p:sldId id="390" r:id="rId67"/>
    <p:sldId id="391" r:id="rId68"/>
    <p:sldId id="392" r:id="rId69"/>
    <p:sldId id="393" r:id="rId70"/>
    <p:sldId id="394" r:id="rId71"/>
    <p:sldId id="395" r:id="rId72"/>
    <p:sldId id="396" r:id="rId73"/>
    <p:sldId id="397" r:id="rId74"/>
    <p:sldId id="398" r:id="rId75"/>
    <p:sldId id="403" r:id="rId76"/>
    <p:sldId id="399" r:id="rId77"/>
    <p:sldId id="400" r:id="rId78"/>
    <p:sldId id="401" r:id="rId79"/>
    <p:sldId id="408" r:id="rId80"/>
    <p:sldId id="421" r:id="rId81"/>
    <p:sldId id="409" r:id="rId82"/>
    <p:sldId id="411" r:id="rId83"/>
    <p:sldId id="412" r:id="rId84"/>
    <p:sldId id="413" r:id="rId85"/>
  </p:sldIdLst>
  <p:sldSz cx="9144000" cy="6858000" type="screen4x3"/>
  <p:notesSz cx="7939088" cy="114220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94660"/>
  </p:normalViewPr>
  <p:slideViewPr>
    <p:cSldViewPr>
      <p:cViewPr varScale="1">
        <p:scale>
          <a:sx n="106" d="100"/>
          <a:sy n="106" d="100"/>
        </p:scale>
        <p:origin x="35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17376C4-138C-4A8A-F205-0CB301C09F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40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622" tIns="55310" rIns="110622" bIns="55310" numCol="1" anchor="t" anchorCtr="0" compatLnSpc="1">
            <a:prstTxWarp prst="textNoShape">
              <a:avLst/>
            </a:prstTxWarp>
          </a:bodyPr>
          <a:lstStyle>
            <a:lvl1pPr defTabSz="1106488" eaLnBrk="1" hangingPunct="1">
              <a:defRPr sz="15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D7EF6EA-5562-2B00-C0F8-B74FB5D258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97388" y="0"/>
            <a:ext cx="34401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622" tIns="55310" rIns="110622" bIns="55310" numCol="1" anchor="t" anchorCtr="0" compatLnSpc="1">
            <a:prstTxWarp prst="textNoShape">
              <a:avLst/>
            </a:prstTxWarp>
          </a:bodyPr>
          <a:lstStyle>
            <a:lvl1pPr algn="r" defTabSz="1106488" eaLnBrk="1" hangingPunct="1">
              <a:defRPr sz="15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B74CA59-F2CB-F8B3-295A-90A022FCE3E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848975"/>
            <a:ext cx="3440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622" tIns="55310" rIns="110622" bIns="55310" numCol="1" anchor="b" anchorCtr="0" compatLnSpc="1">
            <a:prstTxWarp prst="textNoShape">
              <a:avLst/>
            </a:prstTxWarp>
          </a:bodyPr>
          <a:lstStyle>
            <a:lvl1pPr defTabSz="1106488" eaLnBrk="1" hangingPunct="1">
              <a:defRPr sz="15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F47E181B-8206-3EB5-F28F-71CA6FEB2D2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97388" y="10848975"/>
            <a:ext cx="34401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622" tIns="55310" rIns="110622" bIns="55310" numCol="1" anchor="b" anchorCtr="0" compatLnSpc="1">
            <a:prstTxWarp prst="textNoShape">
              <a:avLst/>
            </a:prstTxWarp>
          </a:bodyPr>
          <a:lstStyle>
            <a:lvl1pPr algn="r" defTabSz="1106488" eaLnBrk="1" hangingPunct="1">
              <a:defRPr sz="1500"/>
            </a:lvl1pPr>
          </a:lstStyle>
          <a:p>
            <a:fld id="{FC696E88-346F-4837-B272-7C761BE028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2C5E4C6-5A04-9EB1-8A78-A44189F327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40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66" tIns="51133" rIns="102266" bIns="51133" numCol="1" anchor="t" anchorCtr="0" compatLnSpc="1">
            <a:prstTxWarp prst="textNoShape">
              <a:avLst/>
            </a:prstTxWarp>
          </a:bodyPr>
          <a:lstStyle>
            <a:lvl1pPr defTabSz="1022350" eaLnBrk="1" hangingPunct="1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0947727-9527-4A40-06EB-FA9014E1FAD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497388" y="0"/>
            <a:ext cx="34401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66" tIns="51133" rIns="102266" bIns="51133" numCol="1" anchor="t" anchorCtr="0" compatLnSpc="1">
            <a:prstTxWarp prst="textNoShape">
              <a:avLst/>
            </a:prstTxWarp>
          </a:bodyPr>
          <a:lstStyle>
            <a:lvl1pPr algn="r" defTabSz="1022350" eaLnBrk="1" hangingPunct="1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2D3F80E-DD12-02EA-7259-5EE3EADF00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857250"/>
            <a:ext cx="5710238" cy="4283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2685DD36-9E7A-7297-F394-67E916CF82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93750" y="5426075"/>
            <a:ext cx="6351588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66" tIns="51133" rIns="102266" bIns="51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A6A415AB-015F-E361-8FCF-2415DCBEDA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848975"/>
            <a:ext cx="3440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66" tIns="51133" rIns="102266" bIns="51133" numCol="1" anchor="b" anchorCtr="0" compatLnSpc="1">
            <a:prstTxWarp prst="textNoShape">
              <a:avLst/>
            </a:prstTxWarp>
          </a:bodyPr>
          <a:lstStyle>
            <a:lvl1pPr defTabSz="1022350" eaLnBrk="1" hangingPunct="1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A3325172-4900-171A-614F-CDD2C15B18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7388" y="10848975"/>
            <a:ext cx="34401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66" tIns="51133" rIns="102266" bIns="51133" numCol="1" anchor="b" anchorCtr="0" compatLnSpc="1">
            <a:prstTxWarp prst="textNoShape">
              <a:avLst/>
            </a:prstTxWarp>
          </a:bodyPr>
          <a:lstStyle>
            <a:lvl1pPr algn="r" defTabSz="1022350" eaLnBrk="1" hangingPunct="1">
              <a:defRPr sz="1300"/>
            </a:lvl1pPr>
          </a:lstStyle>
          <a:p>
            <a:fld id="{2B2678EE-260C-4A56-B1CE-3D35C0E5BEA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>
            <a:extLst>
              <a:ext uri="{FF2B5EF4-FFF2-40B4-BE49-F238E27FC236}">
                <a16:creationId xmlns:a16="http://schemas.microsoft.com/office/drawing/2014/main" id="{359496A8-7521-E6F6-F0E4-5D14A2F0A9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egnaposto note 2">
            <a:extLst>
              <a:ext uri="{FF2B5EF4-FFF2-40B4-BE49-F238E27FC236}">
                <a16:creationId xmlns:a16="http://schemas.microsoft.com/office/drawing/2014/main" id="{D9718F98-695A-0BC8-9EB6-3571C7969F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5844" name="Segnaposto numero diapositiva 3">
            <a:extLst>
              <a:ext uri="{FF2B5EF4-FFF2-40B4-BE49-F238E27FC236}">
                <a16:creationId xmlns:a16="http://schemas.microsoft.com/office/drawing/2014/main" id="{350404FA-9DFB-DC28-2D10-D829FD908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9ADBCD-71F6-4E8D-B52C-FE869B6839FF}" type="slidenum">
              <a:rPr lang="it-IT" altLang="it-IT" sz="1200"/>
              <a:pPr/>
              <a:t>1</a:t>
            </a:fld>
            <a:endParaRPr lang="it-IT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D616ED4-1B32-9F19-A35D-33766ABC63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F2AB0-3288-4BFC-9238-C9DAAE6DAB0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355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AC3A8CC-A22C-F9F6-E23F-5D041EC8BB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B1CDD-486E-42E9-AAFE-09D18367A8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11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CCB0867-0885-47BE-1A2F-4178431402B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A7320-6D8D-44CE-89BB-854AB482E0E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177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7E3F0C-3032-106F-C296-BA137CB063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E7639-B730-4DD6-A096-BDF27241E0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920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E8946B-6225-C570-9BBF-3B8F71639FA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6BBAB-6645-4B5D-A0A4-17778DC83FA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327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05742C-C46F-6EA9-957C-C0F0BEE0DE3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249EC-DE63-4994-906E-B34EC26B5E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0202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C48DBB-DE24-7FC7-1500-398E1977B3A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49554-BBCB-4834-8275-0CF97F01364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2591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9341E38-0063-0147-C2AD-7FE5143C1F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DB0A4-BB2E-4290-9BB8-17A779F9496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4341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CAB422-47E7-B4C5-96C0-C43EF4B36A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1C891-EF2D-4040-9C9A-6C0398EF9F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1256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8E514A8-4115-C3B1-6DAA-131A39008C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27313-90EA-4951-8C6A-29024CF1A97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0943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30A0F7-0CE0-3E81-F3D8-A35D3B39DB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2DDA5-26EB-4FC0-9D79-2277CA4232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236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E51E5B5-A523-E10D-51CF-090B943320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07992-1A77-4A7A-AF78-0B200A8BB63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5179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4E96A5-77B0-1D13-E077-FDB25B55BC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0C790-5E50-4E3A-8C0E-276FB73A669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4947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187A77-4609-50D7-ED0C-C68DA4D4EC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A2FC9-31D2-460E-BA2F-F5F1126D2DA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0651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EC0C23-2B9E-BA3F-E4C1-A06CEF2BDE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5610C-E942-49A2-AF0F-844F3B528CD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262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4440AF6-CCED-76D3-3AE4-A24B951973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9414E-CA40-417F-B552-A9CEE06326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805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3BE0317-BF5C-CE80-40E4-0B75966318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572C5-028D-41D1-B7EB-7C8FA7DEED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287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17D9C7F-91D6-4847-8B97-A1D7D02230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974D5-E840-4418-9AC3-18B91F228EF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529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133B574-FA81-BD8C-28E3-6ABADD7A59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F416C-0271-46E9-A1BD-332F89D89FF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721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B54DBFF0-F1DC-0503-9BA2-C83E71B8B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8EF25-46B7-4393-B11A-74B824388AC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069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94B9B7F-20A3-7488-1BBB-1A460C9BF3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60412-596C-4D36-A5BA-00AA7BF869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441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AEE1DD8-8156-966E-C5E9-7140F58F3F4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3DA87-5A51-4546-8F92-288DC39345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779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562DE8FC-0EAD-2EDE-9D9D-CD4F0D48C8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6AB692E3-F54A-3206-2E2C-A35FCD850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2725"/>
            <a:ext cx="9147175" cy="30003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1028" name="Picture 7" descr="Immagine">
            <a:extLst>
              <a:ext uri="{FF2B5EF4-FFF2-40B4-BE49-F238E27FC236}">
                <a16:creationId xmlns:a16="http://schemas.microsoft.com/office/drawing/2014/main" id="{AFC94B31-23A4-B18A-8E04-8ACC7F0404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488"/>
            <a:ext cx="3238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>
            <a:extLst>
              <a:ext uri="{FF2B5EF4-FFF2-40B4-BE49-F238E27FC236}">
                <a16:creationId xmlns:a16="http://schemas.microsoft.com/office/drawing/2014/main" id="{9451F85A-6868-4CB7-4CBE-C9D5D7B2EF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46850"/>
            <a:ext cx="9715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75F40266-A8AB-412F-97A8-3D1A45DE14C8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30" name="Text Box 11">
            <a:extLst>
              <a:ext uri="{FF2B5EF4-FFF2-40B4-BE49-F238E27FC236}">
                <a16:creationId xmlns:a16="http://schemas.microsoft.com/office/drawing/2014/main" id="{8925F589-68B7-11D2-9DB6-C9DC31E02F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288" y="6624638"/>
            <a:ext cx="59769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200">
                <a:solidFill>
                  <a:schemeClr val="bg1"/>
                </a:solidFill>
                <a:latin typeface="Calibri" panose="020F0502020204030204" pitchFamily="34" charset="0"/>
              </a:rPr>
              <a:t>Equazioni  e Disequazioni di I e II grado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A2B601C-ECEE-A3C3-0AE2-AAD88BD500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4FEAF2A-F831-2F67-EC6F-89EF01CA6D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2725"/>
            <a:ext cx="9147175" cy="30003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2052" name="Picture 4" descr="Immagine">
            <a:extLst>
              <a:ext uri="{FF2B5EF4-FFF2-40B4-BE49-F238E27FC236}">
                <a16:creationId xmlns:a16="http://schemas.microsoft.com/office/drawing/2014/main" id="{AE787A26-D2E0-EA05-639B-F4D322E50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488"/>
            <a:ext cx="3238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5">
            <a:extLst>
              <a:ext uri="{FF2B5EF4-FFF2-40B4-BE49-F238E27FC236}">
                <a16:creationId xmlns:a16="http://schemas.microsoft.com/office/drawing/2014/main" id="{B74B6652-B78E-6013-F948-66A930EA52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46850"/>
            <a:ext cx="9715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31FE1BA6-3FC8-4A4D-820C-CD6668A4F545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78C0F4A8-780F-4E65-A6D9-C0E3CBEF8D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288" y="6624638"/>
            <a:ext cx="59769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200">
                <a:solidFill>
                  <a:schemeClr val="bg1"/>
                </a:solidFill>
                <a:latin typeface="Calibri" panose="020F0502020204030204" pitchFamily="34" charset="0"/>
              </a:rPr>
              <a:t>Cenni di teoria degli insiemi e operazione sugli insiemi. Insiemi numerici (N, Z, Q, R)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25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8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37.wmf"/><Relationship Id="rId3" Type="http://schemas.openxmlformats.org/officeDocument/2006/relationships/image" Target="../media/image29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40.bin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60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66.bin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6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7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7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77.wmf"/><Relationship Id="rId3" Type="http://schemas.openxmlformats.org/officeDocument/2006/relationships/image" Target="../media/image73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79.wmf"/><Relationship Id="rId2" Type="http://schemas.openxmlformats.org/officeDocument/2006/relationships/oleObject" Target="../embeddings/oleObject75.bin"/><Relationship Id="rId16" Type="http://schemas.openxmlformats.org/officeDocument/2006/relationships/oleObject" Target="../embeddings/oleObject8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76.wmf"/><Relationship Id="rId5" Type="http://schemas.openxmlformats.org/officeDocument/2006/relationships/image" Target="../media/image74.wmf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8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image" Target="../media/image74.wmf"/><Relationship Id="rId7" Type="http://schemas.openxmlformats.org/officeDocument/2006/relationships/image" Target="../media/image80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8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image" Target="../media/image82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8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image" Target="../media/image86.wmf"/><Relationship Id="rId7" Type="http://schemas.openxmlformats.org/officeDocument/2006/relationships/image" Target="../media/image88.w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8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99.bin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95.wmf"/><Relationship Id="rId5" Type="http://schemas.openxmlformats.org/officeDocument/2006/relationships/image" Target="../media/image92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9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05.bin"/><Relationship Id="rId2" Type="http://schemas.openxmlformats.org/officeDocument/2006/relationships/oleObject" Target="../embeddings/oleObject10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0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oleObject" Target="../embeddings/oleObject107.bin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oleObject" Target="../embeddings/oleObject10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10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7" Type="http://schemas.openxmlformats.org/officeDocument/2006/relationships/image" Target="../media/image109.wmf"/><Relationship Id="rId2" Type="http://schemas.openxmlformats.org/officeDocument/2006/relationships/oleObject" Target="../embeddings/oleObject11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11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image" Target="../media/image110.wmf"/><Relationship Id="rId7" Type="http://schemas.openxmlformats.org/officeDocument/2006/relationships/image" Target="../media/image112.wmf"/><Relationship Id="rId2" Type="http://schemas.openxmlformats.org/officeDocument/2006/relationships/oleObject" Target="../embeddings/oleObject11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114.wmf"/><Relationship Id="rId5" Type="http://schemas.openxmlformats.org/officeDocument/2006/relationships/image" Target="../media/image111.wmf"/><Relationship Id="rId10" Type="http://schemas.openxmlformats.org/officeDocument/2006/relationships/oleObject" Target="../embeddings/oleObject117.bin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11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image" Target="../media/image115.wmf"/><Relationship Id="rId7" Type="http://schemas.openxmlformats.org/officeDocument/2006/relationships/image" Target="../media/image116.wmf"/><Relationship Id="rId2" Type="http://schemas.openxmlformats.org/officeDocument/2006/relationships/oleObject" Target="../embeddings/oleObject11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18.wmf"/><Relationship Id="rId5" Type="http://schemas.openxmlformats.org/officeDocument/2006/relationships/image" Target="../media/image111.wmf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17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124.wmf"/><Relationship Id="rId3" Type="http://schemas.openxmlformats.org/officeDocument/2006/relationships/image" Target="../media/image119.wmf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128.bin"/><Relationship Id="rId2" Type="http://schemas.openxmlformats.org/officeDocument/2006/relationships/oleObject" Target="../embeddings/oleObject1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5" Type="http://schemas.openxmlformats.org/officeDocument/2006/relationships/image" Target="../media/image125.wmf"/><Relationship Id="rId10" Type="http://schemas.openxmlformats.org/officeDocument/2006/relationships/oleObject" Target="../embeddings/oleObject127.bin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29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128.wmf"/><Relationship Id="rId3" Type="http://schemas.openxmlformats.org/officeDocument/2006/relationships/image" Target="../media/image126.wmf"/><Relationship Id="rId7" Type="http://schemas.openxmlformats.org/officeDocument/2006/relationships/image" Target="../media/image127.wmf"/><Relationship Id="rId12" Type="http://schemas.openxmlformats.org/officeDocument/2006/relationships/oleObject" Target="../embeddings/oleObject135.bin"/><Relationship Id="rId2" Type="http://schemas.openxmlformats.org/officeDocument/2006/relationships/oleObject" Target="../embeddings/oleObject13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5" Type="http://schemas.openxmlformats.org/officeDocument/2006/relationships/image" Target="../media/image129.wmf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3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image" Target="../media/image130.wmf"/><Relationship Id="rId7" Type="http://schemas.openxmlformats.org/officeDocument/2006/relationships/image" Target="../media/image132.wmf"/><Relationship Id="rId2" Type="http://schemas.openxmlformats.org/officeDocument/2006/relationships/oleObject" Target="../embeddings/oleObject13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134.wmf"/><Relationship Id="rId5" Type="http://schemas.openxmlformats.org/officeDocument/2006/relationships/image" Target="../media/image131.wmf"/><Relationship Id="rId10" Type="http://schemas.openxmlformats.org/officeDocument/2006/relationships/oleObject" Target="../embeddings/oleObject141.bin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13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7" Type="http://schemas.openxmlformats.org/officeDocument/2006/relationships/image" Target="../media/image136.wmf"/><Relationship Id="rId2" Type="http://schemas.openxmlformats.org/officeDocument/2006/relationships/oleObject" Target="../embeddings/oleObject14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4.bin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14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3" Type="http://schemas.openxmlformats.org/officeDocument/2006/relationships/image" Target="../media/image138.wmf"/><Relationship Id="rId7" Type="http://schemas.openxmlformats.org/officeDocument/2006/relationships/image" Target="../media/image140.wmf"/><Relationship Id="rId2" Type="http://schemas.openxmlformats.org/officeDocument/2006/relationships/oleObject" Target="../embeddings/oleObject14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42.wmf"/><Relationship Id="rId5" Type="http://schemas.openxmlformats.org/officeDocument/2006/relationships/image" Target="../media/image139.wmf"/><Relationship Id="rId10" Type="http://schemas.openxmlformats.org/officeDocument/2006/relationships/oleObject" Target="../embeddings/oleObject149.bin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4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7" Type="http://schemas.openxmlformats.org/officeDocument/2006/relationships/image" Target="../media/image145.wmf"/><Relationship Id="rId2" Type="http://schemas.openxmlformats.org/officeDocument/2006/relationships/oleObject" Target="../embeddings/oleObject15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2.bin"/><Relationship Id="rId5" Type="http://schemas.openxmlformats.org/officeDocument/2006/relationships/image" Target="../media/image144.wmf"/><Relationship Id="rId4" Type="http://schemas.openxmlformats.org/officeDocument/2006/relationships/oleObject" Target="../embeddings/oleObject151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3" Type="http://schemas.openxmlformats.org/officeDocument/2006/relationships/image" Target="../media/image146.wmf"/><Relationship Id="rId7" Type="http://schemas.openxmlformats.org/officeDocument/2006/relationships/image" Target="../media/image148.wmf"/><Relationship Id="rId2" Type="http://schemas.openxmlformats.org/officeDocument/2006/relationships/oleObject" Target="../embeddings/oleObject15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5.bin"/><Relationship Id="rId5" Type="http://schemas.openxmlformats.org/officeDocument/2006/relationships/image" Target="../media/image147.wmf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14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7" Type="http://schemas.openxmlformats.org/officeDocument/2006/relationships/image" Target="../media/image152.wmf"/><Relationship Id="rId2" Type="http://schemas.openxmlformats.org/officeDocument/2006/relationships/oleObject" Target="../embeddings/oleObject15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9.bin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158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3" Type="http://schemas.openxmlformats.org/officeDocument/2006/relationships/image" Target="../media/image153.wmf"/><Relationship Id="rId7" Type="http://schemas.openxmlformats.org/officeDocument/2006/relationships/image" Target="../media/image155.wmf"/><Relationship Id="rId2" Type="http://schemas.openxmlformats.org/officeDocument/2006/relationships/oleObject" Target="../embeddings/oleObject16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2.bin"/><Relationship Id="rId5" Type="http://schemas.openxmlformats.org/officeDocument/2006/relationships/image" Target="../media/image154.wmf"/><Relationship Id="rId4" Type="http://schemas.openxmlformats.org/officeDocument/2006/relationships/oleObject" Target="../embeddings/oleObject161.bin"/><Relationship Id="rId9" Type="http://schemas.openxmlformats.org/officeDocument/2006/relationships/image" Target="../media/image15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7" Type="http://schemas.openxmlformats.org/officeDocument/2006/relationships/image" Target="../media/image159.wmf"/><Relationship Id="rId2" Type="http://schemas.openxmlformats.org/officeDocument/2006/relationships/oleObject" Target="../embeddings/oleObject16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6.bin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16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7" Type="http://schemas.openxmlformats.org/officeDocument/2006/relationships/image" Target="../media/image162.wmf"/><Relationship Id="rId2" Type="http://schemas.openxmlformats.org/officeDocument/2006/relationships/oleObject" Target="../embeddings/oleObject16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9.bin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16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oleObject" Target="../embeddings/oleObject17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4.wmf"/><Relationship Id="rId4" Type="http://schemas.openxmlformats.org/officeDocument/2006/relationships/oleObject" Target="../embeddings/oleObject17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oleObject" Target="../embeddings/oleObject17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6.wmf"/><Relationship Id="rId4" Type="http://schemas.openxmlformats.org/officeDocument/2006/relationships/oleObject" Target="../embeddings/oleObject17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3" Type="http://schemas.openxmlformats.org/officeDocument/2006/relationships/image" Target="../media/image167.wmf"/><Relationship Id="rId7" Type="http://schemas.openxmlformats.org/officeDocument/2006/relationships/image" Target="../media/image169.wmf"/><Relationship Id="rId2" Type="http://schemas.openxmlformats.org/officeDocument/2006/relationships/oleObject" Target="../embeddings/oleObject17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6.bin"/><Relationship Id="rId11" Type="http://schemas.openxmlformats.org/officeDocument/2006/relationships/image" Target="../media/image171.wmf"/><Relationship Id="rId5" Type="http://schemas.openxmlformats.org/officeDocument/2006/relationships/image" Target="../media/image168.wmf"/><Relationship Id="rId10" Type="http://schemas.openxmlformats.org/officeDocument/2006/relationships/oleObject" Target="../embeddings/oleObject178.bin"/><Relationship Id="rId4" Type="http://schemas.openxmlformats.org/officeDocument/2006/relationships/oleObject" Target="../embeddings/oleObject175.bin"/><Relationship Id="rId9" Type="http://schemas.openxmlformats.org/officeDocument/2006/relationships/image" Target="../media/image170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7" Type="http://schemas.openxmlformats.org/officeDocument/2006/relationships/image" Target="../media/image174.wmf"/><Relationship Id="rId2" Type="http://schemas.openxmlformats.org/officeDocument/2006/relationships/oleObject" Target="../embeddings/oleObject17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1.bin"/><Relationship Id="rId5" Type="http://schemas.openxmlformats.org/officeDocument/2006/relationships/image" Target="../media/image173.wmf"/><Relationship Id="rId4" Type="http://schemas.openxmlformats.org/officeDocument/2006/relationships/oleObject" Target="../embeddings/oleObject18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7" Type="http://schemas.openxmlformats.org/officeDocument/2006/relationships/image" Target="../media/image177.wmf"/><Relationship Id="rId2" Type="http://schemas.openxmlformats.org/officeDocument/2006/relationships/oleObject" Target="../embeddings/oleObject18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4.bin"/><Relationship Id="rId5" Type="http://schemas.openxmlformats.org/officeDocument/2006/relationships/image" Target="../media/image176.wmf"/><Relationship Id="rId4" Type="http://schemas.openxmlformats.org/officeDocument/2006/relationships/oleObject" Target="../embeddings/oleObject183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3" Type="http://schemas.openxmlformats.org/officeDocument/2006/relationships/image" Target="../media/image178.wmf"/><Relationship Id="rId7" Type="http://schemas.openxmlformats.org/officeDocument/2006/relationships/image" Target="../media/image180.wmf"/><Relationship Id="rId2" Type="http://schemas.openxmlformats.org/officeDocument/2006/relationships/oleObject" Target="../embeddings/oleObject18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7.bin"/><Relationship Id="rId11" Type="http://schemas.openxmlformats.org/officeDocument/2006/relationships/image" Target="../media/image182.wmf"/><Relationship Id="rId5" Type="http://schemas.openxmlformats.org/officeDocument/2006/relationships/image" Target="../media/image179.wmf"/><Relationship Id="rId10" Type="http://schemas.openxmlformats.org/officeDocument/2006/relationships/oleObject" Target="../embeddings/oleObject189.bin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181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oleObject" Target="../embeddings/oleObject19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4.wmf"/><Relationship Id="rId4" Type="http://schemas.openxmlformats.org/officeDocument/2006/relationships/oleObject" Target="../embeddings/oleObject191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3" Type="http://schemas.openxmlformats.org/officeDocument/2006/relationships/image" Target="../media/image185.wmf"/><Relationship Id="rId7" Type="http://schemas.openxmlformats.org/officeDocument/2006/relationships/image" Target="../media/image187.wmf"/><Relationship Id="rId2" Type="http://schemas.openxmlformats.org/officeDocument/2006/relationships/oleObject" Target="../embeddings/oleObject19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4.bin"/><Relationship Id="rId5" Type="http://schemas.openxmlformats.org/officeDocument/2006/relationships/image" Target="../media/image186.wmf"/><Relationship Id="rId4" Type="http://schemas.openxmlformats.org/officeDocument/2006/relationships/oleObject" Target="../embeddings/oleObject193.bin"/><Relationship Id="rId9" Type="http://schemas.openxmlformats.org/officeDocument/2006/relationships/image" Target="../media/image188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oleObject" Target="../embeddings/oleObject19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wmf"/><Relationship Id="rId4" Type="http://schemas.openxmlformats.org/officeDocument/2006/relationships/oleObject" Target="../embeddings/oleObject197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1.bin"/><Relationship Id="rId13" Type="http://schemas.openxmlformats.org/officeDocument/2006/relationships/image" Target="../media/image196.wmf"/><Relationship Id="rId3" Type="http://schemas.openxmlformats.org/officeDocument/2006/relationships/image" Target="../media/image191.wmf"/><Relationship Id="rId7" Type="http://schemas.openxmlformats.org/officeDocument/2006/relationships/image" Target="../media/image193.wmf"/><Relationship Id="rId12" Type="http://schemas.openxmlformats.org/officeDocument/2006/relationships/oleObject" Target="../embeddings/oleObject203.bin"/><Relationship Id="rId2" Type="http://schemas.openxmlformats.org/officeDocument/2006/relationships/oleObject" Target="../embeddings/oleObject19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0.bin"/><Relationship Id="rId11" Type="http://schemas.openxmlformats.org/officeDocument/2006/relationships/image" Target="../media/image195.wmf"/><Relationship Id="rId5" Type="http://schemas.openxmlformats.org/officeDocument/2006/relationships/image" Target="../media/image192.wmf"/><Relationship Id="rId10" Type="http://schemas.openxmlformats.org/officeDocument/2006/relationships/oleObject" Target="../embeddings/oleObject202.bin"/><Relationship Id="rId4" Type="http://schemas.openxmlformats.org/officeDocument/2006/relationships/oleObject" Target="../embeddings/oleObject199.bin"/><Relationship Id="rId9" Type="http://schemas.openxmlformats.org/officeDocument/2006/relationships/image" Target="../media/image194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7.bin"/><Relationship Id="rId3" Type="http://schemas.openxmlformats.org/officeDocument/2006/relationships/image" Target="../media/image197.wmf"/><Relationship Id="rId7" Type="http://schemas.openxmlformats.org/officeDocument/2006/relationships/image" Target="../media/image199.wmf"/><Relationship Id="rId2" Type="http://schemas.openxmlformats.org/officeDocument/2006/relationships/oleObject" Target="../embeddings/oleObject20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6.bin"/><Relationship Id="rId5" Type="http://schemas.openxmlformats.org/officeDocument/2006/relationships/image" Target="../media/image198.wmf"/><Relationship Id="rId4" Type="http://schemas.openxmlformats.org/officeDocument/2006/relationships/oleObject" Target="../embeddings/oleObject205.bin"/><Relationship Id="rId9" Type="http://schemas.openxmlformats.org/officeDocument/2006/relationships/image" Target="../media/image20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oleObject" Target="../embeddings/oleObject20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2.wmf"/><Relationship Id="rId4" Type="http://schemas.openxmlformats.org/officeDocument/2006/relationships/oleObject" Target="../embeddings/oleObject209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3.bin"/><Relationship Id="rId13" Type="http://schemas.openxmlformats.org/officeDocument/2006/relationships/image" Target="../media/image208.wmf"/><Relationship Id="rId3" Type="http://schemas.openxmlformats.org/officeDocument/2006/relationships/image" Target="../media/image203.wmf"/><Relationship Id="rId7" Type="http://schemas.openxmlformats.org/officeDocument/2006/relationships/image" Target="../media/image205.wmf"/><Relationship Id="rId12" Type="http://schemas.openxmlformats.org/officeDocument/2006/relationships/oleObject" Target="../embeddings/oleObject215.bin"/><Relationship Id="rId2" Type="http://schemas.openxmlformats.org/officeDocument/2006/relationships/oleObject" Target="../embeddings/oleObject21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2.bin"/><Relationship Id="rId11" Type="http://schemas.openxmlformats.org/officeDocument/2006/relationships/image" Target="../media/image207.wmf"/><Relationship Id="rId5" Type="http://schemas.openxmlformats.org/officeDocument/2006/relationships/image" Target="../media/image204.wmf"/><Relationship Id="rId10" Type="http://schemas.openxmlformats.org/officeDocument/2006/relationships/oleObject" Target="../embeddings/oleObject214.bin"/><Relationship Id="rId4" Type="http://schemas.openxmlformats.org/officeDocument/2006/relationships/oleObject" Target="../embeddings/oleObject211.bin"/><Relationship Id="rId9" Type="http://schemas.openxmlformats.org/officeDocument/2006/relationships/image" Target="../media/image206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wmf"/><Relationship Id="rId7" Type="http://schemas.openxmlformats.org/officeDocument/2006/relationships/image" Target="../media/image211.wmf"/><Relationship Id="rId2" Type="http://schemas.openxmlformats.org/officeDocument/2006/relationships/oleObject" Target="../embeddings/oleObject21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8.bin"/><Relationship Id="rId5" Type="http://schemas.openxmlformats.org/officeDocument/2006/relationships/image" Target="../media/image210.wmf"/><Relationship Id="rId4" Type="http://schemas.openxmlformats.org/officeDocument/2006/relationships/oleObject" Target="../embeddings/oleObject217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2" Type="http://schemas.openxmlformats.org/officeDocument/2006/relationships/oleObject" Target="../embeddings/oleObject219.bin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3.bin"/><Relationship Id="rId3" Type="http://schemas.openxmlformats.org/officeDocument/2006/relationships/image" Target="../media/image213.wmf"/><Relationship Id="rId7" Type="http://schemas.openxmlformats.org/officeDocument/2006/relationships/image" Target="../media/image215.wmf"/><Relationship Id="rId2" Type="http://schemas.openxmlformats.org/officeDocument/2006/relationships/oleObject" Target="../embeddings/oleObject22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2.bin"/><Relationship Id="rId11" Type="http://schemas.openxmlformats.org/officeDocument/2006/relationships/image" Target="../media/image217.wmf"/><Relationship Id="rId5" Type="http://schemas.openxmlformats.org/officeDocument/2006/relationships/image" Target="../media/image214.wmf"/><Relationship Id="rId10" Type="http://schemas.openxmlformats.org/officeDocument/2006/relationships/oleObject" Target="../embeddings/oleObject224.bin"/><Relationship Id="rId4" Type="http://schemas.openxmlformats.org/officeDocument/2006/relationships/oleObject" Target="../embeddings/oleObject221.bin"/><Relationship Id="rId9" Type="http://schemas.openxmlformats.org/officeDocument/2006/relationships/image" Target="../media/image216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1">
            <a:extLst>
              <a:ext uri="{FF2B5EF4-FFF2-40B4-BE49-F238E27FC236}">
                <a16:creationId xmlns:a16="http://schemas.microsoft.com/office/drawing/2014/main" id="{08B53D7F-CF13-582D-3329-343817DF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AC006DB3-0DCD-44C2-8A19-24BCD134B079}" type="slidenum">
              <a:rPr lang="it-IT" altLang="it-IT" smtClean="0"/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it-IT" altLang="it-IT" sz="140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E9D5B2-ECF8-8352-01FD-900BE42A76B8}"/>
              </a:ext>
            </a:extLst>
          </p:cNvPr>
          <p:cNvSpPr txBox="1"/>
          <p:nvPr/>
        </p:nvSpPr>
        <p:spPr>
          <a:xfrm>
            <a:off x="0" y="4462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PRECORSO DI MATEMATICA</a:t>
            </a:r>
            <a:br>
              <a:rPr lang="it-IT" b="1" dirty="0"/>
            </a:br>
            <a:r>
              <a:rPr lang="it-IT" b="1" dirty="0"/>
              <a:t>8 SETTEMBRE – 12 SETTEMBRE 9:00-11:00</a:t>
            </a: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b="1" dirty="0"/>
              <a:t>LEZIONE 10 SETTEMBRE</a:t>
            </a:r>
            <a:br>
              <a:rPr lang="it-IT" b="1" dirty="0"/>
            </a:br>
            <a:r>
              <a:rPr lang="it-IT" sz="3600" b="1" dirty="0"/>
              <a:t>ALGEBRA </a:t>
            </a:r>
            <a:r>
              <a:rPr lang="it-IT" sz="2800" b="1" dirty="0"/>
              <a:t>pt2</a:t>
            </a:r>
            <a:endParaRPr lang="it-IT" sz="3600" b="1" dirty="0"/>
          </a:p>
          <a:p>
            <a:pPr algn="ctr"/>
            <a:r>
              <a:rPr lang="it-IT" dirty="0"/>
              <a:t>Equazioni e disequazioni algebriche; </a:t>
            </a:r>
          </a:p>
          <a:p>
            <a:pPr algn="ctr"/>
            <a:r>
              <a:rPr lang="it-IT" dirty="0"/>
              <a:t>Sistemi di equazioni e disequazioni.</a:t>
            </a:r>
          </a:p>
          <a:p>
            <a:pPr algn="ctr"/>
            <a:endParaRPr lang="it-IT" sz="3600" b="1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1">
            <a:extLst>
              <a:ext uri="{FF2B5EF4-FFF2-40B4-BE49-F238E27FC236}">
                <a16:creationId xmlns:a16="http://schemas.microsoft.com/office/drawing/2014/main" id="{E7E092EA-48AD-159C-C60C-A915E29721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D7D775-57B1-463C-922B-D74906131B22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07F6478A-F6A2-E7D0-6878-823622FBA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0725"/>
            <a:ext cx="8515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Risolvere la seguente equazione:</a:t>
            </a:r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E7A04699-49CD-8764-47B4-E289C6DBA2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1557338"/>
          <a:ext cx="18478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1760" imgH="177646" progId="Equation.3">
                  <p:embed/>
                </p:oleObj>
              </mc:Choice>
              <mc:Fallback>
                <p:oleObj name="Equation" r:id="rId2" imgW="621760" imgH="177646" progId="Equation.3">
                  <p:embed/>
                  <p:pic>
                    <p:nvPicPr>
                      <p:cNvPr id="15364" name="Object 4">
                        <a:extLst>
                          <a:ext uri="{FF2B5EF4-FFF2-40B4-BE49-F238E27FC236}">
                            <a16:creationId xmlns:a16="http://schemas.microsoft.com/office/drawing/2014/main" id="{E7A04699-49CD-8764-47B4-E289C6DBA2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557338"/>
                        <a:ext cx="184785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5">
            <a:extLst>
              <a:ext uri="{FF2B5EF4-FFF2-40B4-BE49-F238E27FC236}">
                <a16:creationId xmlns:a16="http://schemas.microsoft.com/office/drawing/2014/main" id="{77F7E179-1E53-E456-DC59-D5B03455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276475"/>
            <a:ext cx="8640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Sommando ad entrambi i membri il numero -6, l’insieme delle soluzioni non cambia:</a:t>
            </a:r>
            <a:endParaRPr lang="it-IT" altLang="it-IT" baseline="30000">
              <a:latin typeface="Verdana" panose="020B0604030504040204" pitchFamily="34" charset="0"/>
            </a:endParaRPr>
          </a:p>
        </p:txBody>
      </p:sp>
      <p:graphicFrame>
        <p:nvGraphicFramePr>
          <p:cNvPr id="5123" name="Object 7">
            <a:extLst>
              <a:ext uri="{FF2B5EF4-FFF2-40B4-BE49-F238E27FC236}">
                <a16:creationId xmlns:a16="http://schemas.microsoft.com/office/drawing/2014/main" id="{9F92122F-8C45-7A1D-484B-6085ACDA30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3644900"/>
          <a:ext cx="31416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0948" imgH="177723" progId="Equation.3">
                  <p:embed/>
                </p:oleObj>
              </mc:Choice>
              <mc:Fallback>
                <p:oleObj name="Equation" r:id="rId4" imgW="1040948" imgH="177723" progId="Equation.3">
                  <p:embed/>
                  <p:pic>
                    <p:nvPicPr>
                      <p:cNvPr id="5123" name="Object 7">
                        <a:extLst>
                          <a:ext uri="{FF2B5EF4-FFF2-40B4-BE49-F238E27FC236}">
                            <a16:creationId xmlns:a16="http://schemas.microsoft.com/office/drawing/2014/main" id="{9F92122F-8C45-7A1D-484B-6085ACDA30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644900"/>
                        <a:ext cx="31416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0">
            <a:extLst>
              <a:ext uri="{FF2B5EF4-FFF2-40B4-BE49-F238E27FC236}">
                <a16:creationId xmlns:a16="http://schemas.microsoft.com/office/drawing/2014/main" id="{537EAF94-603D-05EF-C30C-EA0D9E2726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4868863"/>
          <a:ext cx="45323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300" imgH="177800" progId="Equation.3">
                  <p:embed/>
                </p:oleObj>
              </mc:Choice>
              <mc:Fallback>
                <p:oleObj name="Equation" r:id="rId6" imgW="1511300" imgH="177800" progId="Equation.3">
                  <p:embed/>
                  <p:pic>
                    <p:nvPicPr>
                      <p:cNvPr id="5124" name="Object 10">
                        <a:extLst>
                          <a:ext uri="{FF2B5EF4-FFF2-40B4-BE49-F238E27FC236}">
                            <a16:creationId xmlns:a16="http://schemas.microsoft.com/office/drawing/2014/main" id="{537EAF94-603D-05EF-C30C-EA0D9E2726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868863"/>
                        <a:ext cx="4532313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Line 14">
            <a:extLst>
              <a:ext uri="{FF2B5EF4-FFF2-40B4-BE49-F238E27FC236}">
                <a16:creationId xmlns:a16="http://schemas.microsoft.com/office/drawing/2014/main" id="{FBD2AFFF-B911-3CF1-1A7E-F071890A8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7188" y="5267325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8" name="Line 15">
            <a:extLst>
              <a:ext uri="{FF2B5EF4-FFF2-40B4-BE49-F238E27FC236}">
                <a16:creationId xmlns:a16="http://schemas.microsoft.com/office/drawing/2014/main" id="{B7A5572A-F675-9CB9-911A-F0CFA8278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9113" y="51387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9" name="Oval 17">
            <a:extLst>
              <a:ext uri="{FF2B5EF4-FFF2-40B4-BE49-F238E27FC236}">
                <a16:creationId xmlns:a16="http://schemas.microsoft.com/office/drawing/2014/main" id="{482302E5-52D5-00AC-355C-6BCC2659C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5219700"/>
            <a:ext cx="7302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0" name="Line 18">
            <a:extLst>
              <a:ext uri="{FF2B5EF4-FFF2-40B4-BE49-F238E27FC236}">
                <a16:creationId xmlns:a16="http://schemas.microsoft.com/office/drawing/2014/main" id="{10895AF9-E25F-F9E7-964B-1453A209C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52117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31" name="Text Box 19">
            <a:extLst>
              <a:ext uri="{FF2B5EF4-FFF2-40B4-BE49-F238E27FC236}">
                <a16:creationId xmlns:a16="http://schemas.microsoft.com/office/drawing/2014/main" id="{BA422BF8-0799-C5AE-2B1E-9B10BF3B7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8" y="4713288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15</a:t>
            </a:r>
          </a:p>
        </p:txBody>
      </p:sp>
      <p:sp>
        <p:nvSpPr>
          <p:cNvPr id="5132" name="Text Box 20">
            <a:extLst>
              <a:ext uri="{FF2B5EF4-FFF2-40B4-BE49-F238E27FC236}">
                <a16:creationId xmlns:a16="http://schemas.microsoft.com/office/drawing/2014/main" id="{B6109E9D-D5ED-B78A-3E69-C3F6B4408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72440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grpSp>
        <p:nvGrpSpPr>
          <p:cNvPr id="2" name="Group 26">
            <a:extLst>
              <a:ext uri="{FF2B5EF4-FFF2-40B4-BE49-F238E27FC236}">
                <a16:creationId xmlns:a16="http://schemas.microsoft.com/office/drawing/2014/main" id="{2F82FD73-7084-1CA1-0B34-971669665BCD}"/>
              </a:ext>
            </a:extLst>
          </p:cNvPr>
          <p:cNvGrpSpPr>
            <a:grpSpLocks/>
          </p:cNvGrpSpPr>
          <p:nvPr/>
        </p:nvGrpSpPr>
        <p:grpSpPr bwMode="auto">
          <a:xfrm>
            <a:off x="3541713" y="3678238"/>
            <a:ext cx="1296987" cy="503237"/>
            <a:chOff x="2154" y="2251"/>
            <a:chExt cx="817" cy="317"/>
          </a:xfrm>
        </p:grpSpPr>
        <p:sp>
          <p:nvSpPr>
            <p:cNvPr id="15376" name="Line 24">
              <a:extLst>
                <a:ext uri="{FF2B5EF4-FFF2-40B4-BE49-F238E27FC236}">
                  <a16:creationId xmlns:a16="http://schemas.microsoft.com/office/drawing/2014/main" id="{754A9C4C-93AE-FCF3-30FC-BC8FC19F3D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4" y="2251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7" name="Line 25">
              <a:extLst>
                <a:ext uri="{FF2B5EF4-FFF2-40B4-BE49-F238E27FC236}">
                  <a16:creationId xmlns:a16="http://schemas.microsoft.com/office/drawing/2014/main" id="{4D860539-C02E-50AF-A8A2-4DDD3008D7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2296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375" name="Rectangle 3">
            <a:extLst>
              <a:ext uri="{FF2B5EF4-FFF2-40B4-BE49-F238E27FC236}">
                <a16:creationId xmlns:a16="http://schemas.microsoft.com/office/drawing/2014/main" id="{AC461049-4BDA-3FA1-5B40-79C5F9C25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12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9" grpId="0" animBg="1"/>
      <p:bldP spid="5131" grpId="0"/>
      <p:bldP spid="5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1">
            <a:extLst>
              <a:ext uri="{FF2B5EF4-FFF2-40B4-BE49-F238E27FC236}">
                <a16:creationId xmlns:a16="http://schemas.microsoft.com/office/drawing/2014/main" id="{404D36F6-F2C5-106E-C680-90D99BDF5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87D46B-B14E-4435-B5A9-A47C679E5064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1ACDC930-C99E-1DF1-B7F3-55B49958D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0725"/>
            <a:ext cx="8515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2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Risolvere la seguente equazione:</a:t>
            </a:r>
          </a:p>
        </p:txBody>
      </p:sp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7B6EEBAE-A2A1-0C2D-3F3A-D548545B05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7713" y="1412875"/>
          <a:ext cx="21113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177723" progId="Equation.3">
                  <p:embed/>
                </p:oleObj>
              </mc:Choice>
              <mc:Fallback>
                <p:oleObj name="Equation" r:id="rId2" imgW="710891" imgH="177723" progId="Equation.3">
                  <p:embed/>
                  <p:pic>
                    <p:nvPicPr>
                      <p:cNvPr id="16388" name="Object 4">
                        <a:extLst>
                          <a:ext uri="{FF2B5EF4-FFF2-40B4-BE49-F238E27FC236}">
                            <a16:creationId xmlns:a16="http://schemas.microsoft.com/office/drawing/2014/main" id="{7B6EEBAE-A2A1-0C2D-3F3A-D548545B05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1412875"/>
                        <a:ext cx="21113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5">
            <a:extLst>
              <a:ext uri="{FF2B5EF4-FFF2-40B4-BE49-F238E27FC236}">
                <a16:creationId xmlns:a16="http://schemas.microsoft.com/office/drawing/2014/main" id="{C034A386-1591-CC1E-ABA8-D88AC0BE0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89138"/>
            <a:ext cx="8640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Sommando ad entrambi i membri il numero 3, l’insieme delle soluzioni non cambia:</a:t>
            </a:r>
            <a:endParaRPr lang="it-IT" altLang="it-IT" baseline="30000">
              <a:latin typeface="Verdana" panose="020B0604030504040204" pitchFamily="34" charset="0"/>
            </a:endParaRPr>
          </a:p>
        </p:txBody>
      </p:sp>
      <p:graphicFrame>
        <p:nvGraphicFramePr>
          <p:cNvPr id="6147" name="Object 6">
            <a:extLst>
              <a:ext uri="{FF2B5EF4-FFF2-40B4-BE49-F238E27FC236}">
                <a16:creationId xmlns:a16="http://schemas.microsoft.com/office/drawing/2014/main" id="{8B625232-A8D8-AC3C-AB32-5CDEBED3E7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3140075"/>
          <a:ext cx="33718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115" imgH="177723" progId="Equation.3">
                  <p:embed/>
                </p:oleObj>
              </mc:Choice>
              <mc:Fallback>
                <p:oleObj name="Equation" r:id="rId4" imgW="1117115" imgH="177723" progId="Equation.3">
                  <p:embed/>
                  <p:pic>
                    <p:nvPicPr>
                      <p:cNvPr id="6147" name="Object 6">
                        <a:extLst>
                          <a:ext uri="{FF2B5EF4-FFF2-40B4-BE49-F238E27FC236}">
                            <a16:creationId xmlns:a16="http://schemas.microsoft.com/office/drawing/2014/main" id="{8B625232-A8D8-AC3C-AB32-5CDEBED3E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0075"/>
                        <a:ext cx="33718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>
            <a:extLst>
              <a:ext uri="{FF2B5EF4-FFF2-40B4-BE49-F238E27FC236}">
                <a16:creationId xmlns:a16="http://schemas.microsoft.com/office/drawing/2014/main" id="{4EB08494-56C7-7C36-2752-3DAA53DBC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4868863"/>
          <a:ext cx="2322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4" imgH="393529" progId="Equation.3">
                  <p:embed/>
                </p:oleObj>
              </mc:Choice>
              <mc:Fallback>
                <p:oleObj name="Equation" r:id="rId6" imgW="774364" imgH="393529" progId="Equation.3">
                  <p:embed/>
                  <p:pic>
                    <p:nvPicPr>
                      <p:cNvPr id="6148" name="Object 7">
                        <a:extLst>
                          <a:ext uri="{FF2B5EF4-FFF2-40B4-BE49-F238E27FC236}">
                            <a16:creationId xmlns:a16="http://schemas.microsoft.com/office/drawing/2014/main" id="{4EB08494-56C7-7C36-2752-3DAA53DBC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868863"/>
                        <a:ext cx="2322512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Line 8">
            <a:extLst>
              <a:ext uri="{FF2B5EF4-FFF2-40B4-BE49-F238E27FC236}">
                <a16:creationId xmlns:a16="http://schemas.microsoft.com/office/drawing/2014/main" id="{006B2BF6-EC02-7BE9-A7AF-BC89BD3DB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6473825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4" name="Line 9">
            <a:extLst>
              <a:ext uri="{FF2B5EF4-FFF2-40B4-BE49-F238E27FC236}">
                <a16:creationId xmlns:a16="http://schemas.microsoft.com/office/drawing/2014/main" id="{1AC7176E-C9D4-1EEC-260E-018982A59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75" y="62372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5" name="Oval 10">
            <a:extLst>
              <a:ext uri="{FF2B5EF4-FFF2-40B4-BE49-F238E27FC236}">
                <a16:creationId xmlns:a16="http://schemas.microsoft.com/office/drawing/2014/main" id="{9D6254E2-6B98-7055-1C1C-E4362380E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6419850"/>
            <a:ext cx="7302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6" name="Line 11">
            <a:extLst>
              <a:ext uri="{FF2B5EF4-FFF2-40B4-BE49-F238E27FC236}">
                <a16:creationId xmlns:a16="http://schemas.microsoft.com/office/drawing/2014/main" id="{8DA46CEC-20BE-9D23-B136-26B54A204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63817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7" name="Text Box 12">
            <a:extLst>
              <a:ext uri="{FF2B5EF4-FFF2-40B4-BE49-F238E27FC236}">
                <a16:creationId xmlns:a16="http://schemas.microsoft.com/office/drawing/2014/main" id="{0C002348-C0F1-760D-5C4E-43629B8F6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38" y="602138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-6/4</a:t>
            </a:r>
          </a:p>
        </p:txBody>
      </p:sp>
      <p:sp>
        <p:nvSpPr>
          <p:cNvPr id="6158" name="Text Box 13">
            <a:extLst>
              <a:ext uri="{FF2B5EF4-FFF2-40B4-BE49-F238E27FC236}">
                <a16:creationId xmlns:a16="http://schemas.microsoft.com/office/drawing/2014/main" id="{C3CF31F9-FDAA-8A46-34F9-928E7FE0D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582295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3DE59347-D4A6-7E52-0DDB-9CF2313C345B}"/>
              </a:ext>
            </a:extLst>
          </p:cNvPr>
          <p:cNvGrpSpPr>
            <a:grpSpLocks/>
          </p:cNvGrpSpPr>
          <p:nvPr/>
        </p:nvGrpSpPr>
        <p:grpSpPr bwMode="auto">
          <a:xfrm>
            <a:off x="1135063" y="3173413"/>
            <a:ext cx="1296987" cy="503237"/>
            <a:chOff x="2154" y="2251"/>
            <a:chExt cx="817" cy="317"/>
          </a:xfrm>
        </p:grpSpPr>
        <p:sp>
          <p:nvSpPr>
            <p:cNvPr id="16406" name="Line 15">
              <a:extLst>
                <a:ext uri="{FF2B5EF4-FFF2-40B4-BE49-F238E27FC236}">
                  <a16:creationId xmlns:a16="http://schemas.microsoft.com/office/drawing/2014/main" id="{BFF151B9-DC47-370E-346F-4613A82C4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4" y="2251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07" name="Line 16">
              <a:extLst>
                <a:ext uri="{FF2B5EF4-FFF2-40B4-BE49-F238E27FC236}">
                  <a16:creationId xmlns:a16="http://schemas.microsoft.com/office/drawing/2014/main" id="{47633710-75A3-0D3F-F3C0-BA41D10875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2296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6149" name="Object 17">
            <a:extLst>
              <a:ext uri="{FF2B5EF4-FFF2-40B4-BE49-F238E27FC236}">
                <a16:creationId xmlns:a16="http://schemas.microsoft.com/office/drawing/2014/main" id="{30C233F6-B7BE-5B0F-F445-38FF7E8B6E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3140075"/>
          <a:ext cx="24368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447" imgH="177723" progId="Equation.3">
                  <p:embed/>
                </p:oleObj>
              </mc:Choice>
              <mc:Fallback>
                <p:oleObj name="Equation" r:id="rId8" imgW="812447" imgH="177723" progId="Equation.3">
                  <p:embed/>
                  <p:pic>
                    <p:nvPicPr>
                      <p:cNvPr id="6149" name="Object 17">
                        <a:extLst>
                          <a:ext uri="{FF2B5EF4-FFF2-40B4-BE49-F238E27FC236}">
                            <a16:creationId xmlns:a16="http://schemas.microsoft.com/office/drawing/2014/main" id="{30C233F6-B7BE-5B0F-F445-38FF7E8B6E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140075"/>
                        <a:ext cx="24368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Text Box 18">
            <a:extLst>
              <a:ext uri="{FF2B5EF4-FFF2-40B4-BE49-F238E27FC236}">
                <a16:creationId xmlns:a16="http://schemas.microsoft.com/office/drawing/2014/main" id="{3FC19D3A-3A2C-C3FA-8858-E1E3C6FF2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16338"/>
            <a:ext cx="8640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Dividendo entrambi i membri per il numero 4, l’insieme delle soluzioni non cambia:</a:t>
            </a:r>
            <a:endParaRPr lang="it-IT" altLang="it-IT" baseline="30000">
              <a:latin typeface="Verdana" panose="020B0604030504040204" pitchFamily="34" charset="0"/>
            </a:endParaRPr>
          </a:p>
        </p:txBody>
      </p:sp>
      <p:graphicFrame>
        <p:nvGraphicFramePr>
          <p:cNvPr id="6150" name="Object 19">
            <a:extLst>
              <a:ext uri="{FF2B5EF4-FFF2-40B4-BE49-F238E27FC236}">
                <a16:creationId xmlns:a16="http://schemas.microsoft.com/office/drawing/2014/main" id="{9090D9FC-DA93-7334-8E01-F5E2DACE49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5088" y="4876800"/>
          <a:ext cx="45593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5600" imgH="393700" progId="Equation.3">
                  <p:embed/>
                </p:oleObj>
              </mc:Choice>
              <mc:Fallback>
                <p:oleObj name="Equation" r:id="rId10" imgW="1625600" imgH="393700" progId="Equation.3">
                  <p:embed/>
                  <p:pic>
                    <p:nvPicPr>
                      <p:cNvPr id="6150" name="Object 19">
                        <a:extLst>
                          <a:ext uri="{FF2B5EF4-FFF2-40B4-BE49-F238E27FC236}">
                            <a16:creationId xmlns:a16="http://schemas.microsoft.com/office/drawing/2014/main" id="{9090D9FC-DA93-7334-8E01-F5E2DACE49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4876800"/>
                        <a:ext cx="4559300" cy="1103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2">
            <a:extLst>
              <a:ext uri="{FF2B5EF4-FFF2-40B4-BE49-F238E27FC236}">
                <a16:creationId xmlns:a16="http://schemas.microsoft.com/office/drawing/2014/main" id="{9F8ACA27-6230-F50A-A8E6-569CA3485B92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940300"/>
            <a:ext cx="574675" cy="1008063"/>
            <a:chOff x="431" y="3430"/>
            <a:chExt cx="362" cy="635"/>
          </a:xfrm>
        </p:grpSpPr>
        <p:sp>
          <p:nvSpPr>
            <p:cNvPr id="16404" name="Line 20">
              <a:extLst>
                <a:ext uri="{FF2B5EF4-FFF2-40B4-BE49-F238E27FC236}">
                  <a16:creationId xmlns:a16="http://schemas.microsoft.com/office/drawing/2014/main" id="{318CA9A2-FA18-6212-1984-59A83D64F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43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05" name="Line 21">
              <a:extLst>
                <a:ext uri="{FF2B5EF4-FFF2-40B4-BE49-F238E27FC236}">
                  <a16:creationId xmlns:a16="http://schemas.microsoft.com/office/drawing/2014/main" id="{F2936F36-30D5-978E-A2DF-F78636E8CF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838"/>
              <a:ext cx="27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403" name="Rectangle 3">
            <a:extLst>
              <a:ext uri="{FF2B5EF4-FFF2-40B4-BE49-F238E27FC236}">
                <a16:creationId xmlns:a16="http://schemas.microsoft.com/office/drawing/2014/main" id="{C92EEFC3-F224-1445-B2D7-0C71B420C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12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5" grpId="0" animBg="1"/>
      <p:bldP spid="6157" grpId="0"/>
      <p:bldP spid="6158" grpId="0"/>
      <p:bldP spid="112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1">
            <a:extLst>
              <a:ext uri="{FF2B5EF4-FFF2-40B4-BE49-F238E27FC236}">
                <a16:creationId xmlns:a16="http://schemas.microsoft.com/office/drawing/2014/main" id="{46E9B5AD-6A9A-8399-B047-55DF2D206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DAC0AB-F059-41EB-832F-F3350DF7CA7F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71BDFB63-4997-1C7D-C5CC-E7D7B70E6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0725"/>
            <a:ext cx="8515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3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Risolvere la seguente equazione:</a:t>
            </a:r>
          </a:p>
        </p:txBody>
      </p:sp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18951E5C-B875-172D-F5F8-536BDF7C15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1338" y="1412875"/>
          <a:ext cx="25257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531" imgH="177723" progId="Equation.3">
                  <p:embed/>
                </p:oleObj>
              </mc:Choice>
              <mc:Fallback>
                <p:oleObj name="Equation" r:id="rId2" imgW="850531" imgH="177723" progId="Equation.3">
                  <p:embed/>
                  <p:pic>
                    <p:nvPicPr>
                      <p:cNvPr id="17412" name="Object 4">
                        <a:extLst>
                          <a:ext uri="{FF2B5EF4-FFF2-40B4-BE49-F238E27FC236}">
                            <a16:creationId xmlns:a16="http://schemas.microsoft.com/office/drawing/2014/main" id="{18951E5C-B875-172D-F5F8-536BDF7C15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1412875"/>
                        <a:ext cx="2525712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5">
            <a:extLst>
              <a:ext uri="{FF2B5EF4-FFF2-40B4-BE49-F238E27FC236}">
                <a16:creationId xmlns:a16="http://schemas.microsoft.com/office/drawing/2014/main" id="{48ECBC34-F529-7D65-8A22-347C5CAB1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89138"/>
            <a:ext cx="864076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Sommando rispettivamente ad entrambi i membri -</a:t>
            </a:r>
            <a:r>
              <a:rPr lang="it-IT" altLang="it-IT" sz="2800" i="1"/>
              <a:t>x</a:t>
            </a:r>
            <a:r>
              <a:rPr lang="it-IT" altLang="it-IT">
                <a:latin typeface="Verdana" panose="020B0604030504040204" pitchFamily="34" charset="0"/>
              </a:rPr>
              <a:t> e 7, l’insieme delle soluzioni non cambia:</a:t>
            </a:r>
            <a:endParaRPr lang="it-IT" altLang="it-IT" baseline="30000">
              <a:latin typeface="Verdana" panose="020B0604030504040204" pitchFamily="34" charset="0"/>
            </a:endParaRPr>
          </a:p>
        </p:txBody>
      </p:sp>
      <p:graphicFrame>
        <p:nvGraphicFramePr>
          <p:cNvPr id="7171" name="Object 6">
            <a:extLst>
              <a:ext uri="{FF2B5EF4-FFF2-40B4-BE49-F238E27FC236}">
                <a16:creationId xmlns:a16="http://schemas.microsoft.com/office/drawing/2014/main" id="{7B3C78E8-E58E-2C02-B004-9661539D0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2613" y="3252788"/>
          <a:ext cx="50958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8367" imgH="177723" progId="Equation.3">
                  <p:embed/>
                </p:oleObj>
              </mc:Choice>
              <mc:Fallback>
                <p:oleObj name="Equation" r:id="rId4" imgW="1688367" imgH="177723" progId="Equation.3">
                  <p:embed/>
                  <p:pic>
                    <p:nvPicPr>
                      <p:cNvPr id="7171" name="Object 6">
                        <a:extLst>
                          <a:ext uri="{FF2B5EF4-FFF2-40B4-BE49-F238E27FC236}">
                            <a16:creationId xmlns:a16="http://schemas.microsoft.com/office/drawing/2014/main" id="{7B3C78E8-E58E-2C02-B004-9661539D0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3252788"/>
                        <a:ext cx="50958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Line 8">
            <a:extLst>
              <a:ext uri="{FF2B5EF4-FFF2-40B4-BE49-F238E27FC236}">
                <a16:creationId xmlns:a16="http://schemas.microsoft.com/office/drawing/2014/main" id="{76C8B6D9-8433-E44E-851C-25734E809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5899150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6" name="Line 9">
            <a:extLst>
              <a:ext uri="{FF2B5EF4-FFF2-40B4-BE49-F238E27FC236}">
                <a16:creationId xmlns:a16="http://schemas.microsoft.com/office/drawing/2014/main" id="{47DF87FD-A500-CAB5-1C4B-B72ADE961E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7150" y="57292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7" name="Oval 10">
            <a:extLst>
              <a:ext uri="{FF2B5EF4-FFF2-40B4-BE49-F238E27FC236}">
                <a16:creationId xmlns:a16="http://schemas.microsoft.com/office/drawing/2014/main" id="{7FF7DC11-8057-A523-F3B0-B56886061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5845175"/>
            <a:ext cx="7302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178" name="Line 11">
            <a:extLst>
              <a:ext uri="{FF2B5EF4-FFF2-40B4-BE49-F238E27FC236}">
                <a16:creationId xmlns:a16="http://schemas.microsoft.com/office/drawing/2014/main" id="{B4D0D955-DA42-8631-87AF-3338518B8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580707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9" name="Text Box 12">
            <a:extLst>
              <a:ext uri="{FF2B5EF4-FFF2-40B4-BE49-F238E27FC236}">
                <a16:creationId xmlns:a16="http://schemas.microsoft.com/office/drawing/2014/main" id="{1ACF2A8D-A403-01CD-9D23-3772ED16D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5289550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7180" name="Text Box 13">
            <a:extLst>
              <a:ext uri="{FF2B5EF4-FFF2-40B4-BE49-F238E27FC236}">
                <a16:creationId xmlns:a16="http://schemas.microsoft.com/office/drawing/2014/main" id="{B8A633F3-B8B2-135A-430C-F562C42D0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5292725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4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8A890DB4-BEBD-BA20-3B12-EB3883527A30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3286125"/>
            <a:ext cx="1296988" cy="503238"/>
            <a:chOff x="2154" y="2251"/>
            <a:chExt cx="817" cy="317"/>
          </a:xfrm>
        </p:grpSpPr>
        <p:sp>
          <p:nvSpPr>
            <p:cNvPr id="17427" name="Line 15">
              <a:extLst>
                <a:ext uri="{FF2B5EF4-FFF2-40B4-BE49-F238E27FC236}">
                  <a16:creationId xmlns:a16="http://schemas.microsoft.com/office/drawing/2014/main" id="{9D423506-E5E7-D521-3E61-90475A4B15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4" y="2251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28" name="Line 16">
              <a:extLst>
                <a:ext uri="{FF2B5EF4-FFF2-40B4-BE49-F238E27FC236}">
                  <a16:creationId xmlns:a16="http://schemas.microsoft.com/office/drawing/2014/main" id="{3284CE39-E07B-BB5F-223B-B2F7BFCC39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2296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7172" name="Object 19">
            <a:extLst>
              <a:ext uri="{FF2B5EF4-FFF2-40B4-BE49-F238E27FC236}">
                <a16:creationId xmlns:a16="http://schemas.microsoft.com/office/drawing/2014/main" id="{64820CD9-729C-FF66-1015-C2058953F5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4276725"/>
          <a:ext cx="52562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117" imgH="177723" progId="Equation.3">
                  <p:embed/>
                </p:oleObj>
              </mc:Choice>
              <mc:Fallback>
                <p:oleObj name="Equation" r:id="rId6" imgW="1574117" imgH="177723" progId="Equation.3">
                  <p:embed/>
                  <p:pic>
                    <p:nvPicPr>
                      <p:cNvPr id="7172" name="Object 19">
                        <a:extLst>
                          <a:ext uri="{FF2B5EF4-FFF2-40B4-BE49-F238E27FC236}">
                            <a16:creationId xmlns:a16="http://schemas.microsoft.com/office/drawing/2014/main" id="{64820CD9-729C-FF66-1015-C2058953F5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276725"/>
                        <a:ext cx="5256213" cy="592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7">
            <a:extLst>
              <a:ext uri="{FF2B5EF4-FFF2-40B4-BE49-F238E27FC236}">
                <a16:creationId xmlns:a16="http://schemas.microsoft.com/office/drawing/2014/main" id="{B2131724-7856-585E-ECEA-0BAD636C52AE}"/>
              </a:ext>
            </a:extLst>
          </p:cNvPr>
          <p:cNvGrpSpPr>
            <a:grpSpLocks/>
          </p:cNvGrpSpPr>
          <p:nvPr/>
        </p:nvGrpSpPr>
        <p:grpSpPr bwMode="auto">
          <a:xfrm>
            <a:off x="4587875" y="3254375"/>
            <a:ext cx="1296988" cy="503238"/>
            <a:chOff x="2154" y="2251"/>
            <a:chExt cx="817" cy="317"/>
          </a:xfrm>
        </p:grpSpPr>
        <p:sp>
          <p:nvSpPr>
            <p:cNvPr id="17425" name="Line 28">
              <a:extLst>
                <a:ext uri="{FF2B5EF4-FFF2-40B4-BE49-F238E27FC236}">
                  <a16:creationId xmlns:a16="http://schemas.microsoft.com/office/drawing/2014/main" id="{B910BF3E-6F31-E10D-FE04-85D952B580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4" y="2251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26" name="Line 29">
              <a:extLst>
                <a:ext uri="{FF2B5EF4-FFF2-40B4-BE49-F238E27FC236}">
                  <a16:creationId xmlns:a16="http://schemas.microsoft.com/office/drawing/2014/main" id="{F9C93748-A055-95BE-C1F6-AA4FB3EB8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2296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24" name="Rectangle 3">
            <a:extLst>
              <a:ext uri="{FF2B5EF4-FFF2-40B4-BE49-F238E27FC236}">
                <a16:creationId xmlns:a16="http://schemas.microsoft.com/office/drawing/2014/main" id="{BE1E5846-0737-CDA4-4402-5E06C2073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12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7" grpId="0" animBg="1"/>
      <p:bldP spid="7179" grpId="0"/>
      <p:bldP spid="71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1">
            <a:extLst>
              <a:ext uri="{FF2B5EF4-FFF2-40B4-BE49-F238E27FC236}">
                <a16:creationId xmlns:a16="http://schemas.microsoft.com/office/drawing/2014/main" id="{6914BB51-36B2-229C-0630-7157960C90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1D158D-0434-4A55-9FF1-D8F8314AE383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88C59807-C142-26C6-613F-3A520DD69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5488"/>
            <a:ext cx="8515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4.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equazione:</a:t>
            </a:r>
          </a:p>
        </p:txBody>
      </p:sp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84435B27-0DD0-971F-2625-81DB0CE496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9088" y="1412875"/>
          <a:ext cx="34718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400" imgH="241300" progId="Equation.3">
                  <p:embed/>
                </p:oleObj>
              </mc:Choice>
              <mc:Fallback>
                <p:oleObj name="Equation" r:id="rId2" imgW="1168400" imgH="241300" progId="Equation.3">
                  <p:embed/>
                  <p:pic>
                    <p:nvPicPr>
                      <p:cNvPr id="18436" name="Object 4">
                        <a:extLst>
                          <a:ext uri="{FF2B5EF4-FFF2-40B4-BE49-F238E27FC236}">
                            <a16:creationId xmlns:a16="http://schemas.microsoft.com/office/drawing/2014/main" id="{84435B27-0DD0-971F-2625-81DB0CE496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1412875"/>
                        <a:ext cx="3471862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6">
            <a:extLst>
              <a:ext uri="{FF2B5EF4-FFF2-40B4-BE49-F238E27FC236}">
                <a16:creationId xmlns:a16="http://schemas.microsoft.com/office/drawing/2014/main" id="{584A1090-7CF6-6540-310D-E847BD066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49500"/>
            <a:ext cx="8351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Verdana" panose="020B0604030504040204" pitchFamily="34" charset="0"/>
              </a:rPr>
              <a:t>Sviluppando il quadrato di binomio al I membro, si ha che:</a:t>
            </a:r>
            <a:endParaRPr lang="it-IT" altLang="it-IT" baseline="30000" dirty="0">
              <a:latin typeface="Verdana" panose="020B0604030504040204" pitchFamily="34" charset="0"/>
            </a:endParaRPr>
          </a:p>
        </p:txBody>
      </p:sp>
      <p:graphicFrame>
        <p:nvGraphicFramePr>
          <p:cNvPr id="8195" name="Object 7">
            <a:extLst>
              <a:ext uri="{FF2B5EF4-FFF2-40B4-BE49-F238E27FC236}">
                <a16:creationId xmlns:a16="http://schemas.microsoft.com/office/drawing/2014/main" id="{1CD4ABAE-0B1F-4077-288A-C0FE5BA578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6963" y="2997200"/>
          <a:ext cx="41402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203200" progId="Equation.3">
                  <p:embed/>
                </p:oleObj>
              </mc:Choice>
              <mc:Fallback>
                <p:oleObj name="Equation" r:id="rId4" imgW="1371600" imgH="203200" progId="Equation.3">
                  <p:embed/>
                  <p:pic>
                    <p:nvPicPr>
                      <p:cNvPr id="8195" name="Object 7">
                        <a:extLst>
                          <a:ext uri="{FF2B5EF4-FFF2-40B4-BE49-F238E27FC236}">
                            <a16:creationId xmlns:a16="http://schemas.microsoft.com/office/drawing/2014/main" id="{1CD4ABAE-0B1F-4077-288A-C0FE5BA578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2997200"/>
                        <a:ext cx="41402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9">
            <a:extLst>
              <a:ext uri="{FF2B5EF4-FFF2-40B4-BE49-F238E27FC236}">
                <a16:creationId xmlns:a16="http://schemas.microsoft.com/office/drawing/2014/main" id="{F2D3C22E-BF13-62EF-C579-4A31B8CF6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3789363"/>
            <a:ext cx="8351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Sommando </a:t>
            </a:r>
            <a:r>
              <a:rPr lang="it-IT" altLang="it-IT" i="1"/>
              <a:t>–x</a:t>
            </a:r>
            <a:r>
              <a:rPr lang="it-IT" altLang="it-IT" baseline="30000"/>
              <a:t>2</a:t>
            </a:r>
            <a:r>
              <a:rPr lang="it-IT" altLang="it-IT" baseline="30000">
                <a:latin typeface="Verdana" panose="020B0604030504040204" pitchFamily="34" charset="0"/>
              </a:rPr>
              <a:t> </a:t>
            </a:r>
            <a:r>
              <a:rPr lang="it-IT" altLang="it-IT">
                <a:latin typeface="Verdana" panose="020B0604030504040204" pitchFamily="34" charset="0"/>
              </a:rPr>
              <a:t>e -3 ad entrambi i membri l’equazione diventa:</a:t>
            </a:r>
            <a:endParaRPr lang="it-IT" altLang="it-IT" baseline="30000">
              <a:latin typeface="Verdana" panose="020B0604030504040204" pitchFamily="34" charset="0"/>
            </a:endParaRPr>
          </a:p>
        </p:txBody>
      </p:sp>
      <p:graphicFrame>
        <p:nvGraphicFramePr>
          <p:cNvPr id="8196" name="Object 10">
            <a:extLst>
              <a:ext uri="{FF2B5EF4-FFF2-40B4-BE49-F238E27FC236}">
                <a16:creationId xmlns:a16="http://schemas.microsoft.com/office/drawing/2014/main" id="{92BD042B-24D8-5624-9A94-6993F1F694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4679950"/>
          <a:ext cx="460851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227" imgH="177723" progId="Equation.3">
                  <p:embed/>
                </p:oleObj>
              </mc:Choice>
              <mc:Fallback>
                <p:oleObj name="Equation" r:id="rId6" imgW="1320227" imgH="177723" progId="Equation.3">
                  <p:embed/>
                  <p:pic>
                    <p:nvPicPr>
                      <p:cNvPr id="8196" name="Object 10">
                        <a:extLst>
                          <a:ext uri="{FF2B5EF4-FFF2-40B4-BE49-F238E27FC236}">
                            <a16:creationId xmlns:a16="http://schemas.microsoft.com/office/drawing/2014/main" id="{92BD042B-24D8-5624-9A94-6993F1F694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679950"/>
                        <a:ext cx="4608512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3">
            <a:extLst>
              <a:ext uri="{FF2B5EF4-FFF2-40B4-BE49-F238E27FC236}">
                <a16:creationId xmlns:a16="http://schemas.microsoft.com/office/drawing/2014/main" id="{B8D5B404-6D44-9270-51C3-DFDF1ADF7C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5510213"/>
          <a:ext cx="47783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6698" imgH="126945" progId="Equation.3">
                  <p:embed/>
                </p:oleObj>
              </mc:Choice>
              <mc:Fallback>
                <p:oleObj name="Equation" r:id="rId8" imgW="926698" imgH="126945" progId="Equation.3">
                  <p:embed/>
                  <p:pic>
                    <p:nvPicPr>
                      <p:cNvPr id="8197" name="Object 13">
                        <a:extLst>
                          <a:ext uri="{FF2B5EF4-FFF2-40B4-BE49-F238E27FC236}">
                            <a16:creationId xmlns:a16="http://schemas.microsoft.com/office/drawing/2014/main" id="{B8D5B404-6D44-9270-51C3-DFDF1ADF7C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510213"/>
                        <a:ext cx="4778375" cy="6556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>
            <a:extLst>
              <a:ext uri="{FF2B5EF4-FFF2-40B4-BE49-F238E27FC236}">
                <a16:creationId xmlns:a16="http://schemas.microsoft.com/office/drawing/2014/main" id="{FA245985-9446-9E2C-CBB7-E634F294E8A3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5535613"/>
            <a:ext cx="3240087" cy="701675"/>
            <a:chOff x="3651" y="3441"/>
            <a:chExt cx="2041" cy="442"/>
          </a:xfrm>
        </p:grpSpPr>
        <p:sp>
          <p:nvSpPr>
            <p:cNvPr id="18448" name="Line 15">
              <a:extLst>
                <a:ext uri="{FF2B5EF4-FFF2-40B4-BE49-F238E27FC236}">
                  <a16:creationId xmlns:a16="http://schemas.microsoft.com/office/drawing/2014/main" id="{2035965C-9076-F73F-9A0C-200011FE5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3783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9" name="Line 16">
              <a:extLst>
                <a:ext uri="{FF2B5EF4-FFF2-40B4-BE49-F238E27FC236}">
                  <a16:creationId xmlns:a16="http://schemas.microsoft.com/office/drawing/2014/main" id="{5616B392-784F-2C47-3BAB-300A05641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7" y="370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50" name="Oval 17">
              <a:extLst>
                <a:ext uri="{FF2B5EF4-FFF2-40B4-BE49-F238E27FC236}">
                  <a16:creationId xmlns:a16="http://schemas.microsoft.com/office/drawing/2014/main" id="{EA430762-E71D-EEAA-7C46-2C39AAF00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2" y="3753"/>
              <a:ext cx="46" cy="6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8451" name="Line 18">
              <a:extLst>
                <a:ext uri="{FF2B5EF4-FFF2-40B4-BE49-F238E27FC236}">
                  <a16:creationId xmlns:a16="http://schemas.microsoft.com/office/drawing/2014/main" id="{5546BEFD-1944-418E-F634-EA1B86CAF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2" y="3748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52" name="Text Box 19">
              <a:extLst>
                <a:ext uri="{FF2B5EF4-FFF2-40B4-BE49-F238E27FC236}">
                  <a16:creationId xmlns:a16="http://schemas.microsoft.com/office/drawing/2014/main" id="{9533F3D6-A134-1671-0095-2C262E94C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1" y="3455"/>
              <a:ext cx="1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0</a:t>
              </a:r>
            </a:p>
          </p:txBody>
        </p:sp>
        <p:sp>
          <p:nvSpPr>
            <p:cNvPr id="18453" name="Text Box 20">
              <a:extLst>
                <a:ext uri="{FF2B5EF4-FFF2-40B4-BE49-F238E27FC236}">
                  <a16:creationId xmlns:a16="http://schemas.microsoft.com/office/drawing/2014/main" id="{201EE318-3060-0452-6269-BA0B75BF0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3441"/>
              <a:ext cx="3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-3</a:t>
              </a:r>
            </a:p>
          </p:txBody>
        </p:sp>
      </p:grpSp>
      <p:sp>
        <p:nvSpPr>
          <p:cNvPr id="18443" name="Rectangle 3">
            <a:extLst>
              <a:ext uri="{FF2B5EF4-FFF2-40B4-BE49-F238E27FC236}">
                <a16:creationId xmlns:a16="http://schemas.microsoft.com/office/drawing/2014/main" id="{41D68F95-BF09-BC20-9E51-F61B677D3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12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 grado</a:t>
            </a:r>
          </a:p>
        </p:txBody>
      </p:sp>
      <p:grpSp>
        <p:nvGrpSpPr>
          <p:cNvPr id="3" name="Gruppo 21">
            <a:extLst>
              <a:ext uri="{FF2B5EF4-FFF2-40B4-BE49-F238E27FC236}">
                <a16:creationId xmlns:a16="http://schemas.microsoft.com/office/drawing/2014/main" id="{DD6E6298-C4D2-0DA0-4E68-BE0CFE84DFC4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4724400"/>
            <a:ext cx="2808288" cy="576263"/>
            <a:chOff x="3491880" y="4725144"/>
            <a:chExt cx="2808312" cy="576064"/>
          </a:xfrm>
        </p:grpSpPr>
        <p:cxnSp>
          <p:nvCxnSpPr>
            <p:cNvPr id="18" name="Connettore 1 17">
              <a:extLst>
                <a:ext uri="{FF2B5EF4-FFF2-40B4-BE49-F238E27FC236}">
                  <a16:creationId xmlns:a16="http://schemas.microsoft.com/office/drawing/2014/main" id="{038C9AC5-BFF1-9969-B18C-B3CD3884BB5F}"/>
                </a:ext>
              </a:extLst>
            </p:cNvPr>
            <p:cNvCxnSpPr/>
            <p:nvPr/>
          </p:nvCxnSpPr>
          <p:spPr>
            <a:xfrm flipV="1">
              <a:off x="3491880" y="4725144"/>
              <a:ext cx="647706" cy="5046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>
              <a:extLst>
                <a:ext uri="{FF2B5EF4-FFF2-40B4-BE49-F238E27FC236}">
                  <a16:creationId xmlns:a16="http://schemas.microsoft.com/office/drawing/2014/main" id="{42F59A7E-A684-96A9-6A66-72020F2302CF}"/>
                </a:ext>
              </a:extLst>
            </p:cNvPr>
            <p:cNvCxnSpPr/>
            <p:nvPr/>
          </p:nvCxnSpPr>
          <p:spPr>
            <a:xfrm flipV="1">
              <a:off x="4931755" y="4796557"/>
              <a:ext cx="647706" cy="5046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>
              <a:extLst>
                <a:ext uri="{FF2B5EF4-FFF2-40B4-BE49-F238E27FC236}">
                  <a16:creationId xmlns:a16="http://schemas.microsoft.com/office/drawing/2014/main" id="{00D316D1-1547-1AD5-9602-FC3B556DF3B1}"/>
                </a:ext>
              </a:extLst>
            </p:cNvPr>
            <p:cNvCxnSpPr/>
            <p:nvPr/>
          </p:nvCxnSpPr>
          <p:spPr>
            <a:xfrm flipV="1">
              <a:off x="5652486" y="4725144"/>
              <a:ext cx="647706" cy="5046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1">
            <a:extLst>
              <a:ext uri="{FF2B5EF4-FFF2-40B4-BE49-F238E27FC236}">
                <a16:creationId xmlns:a16="http://schemas.microsoft.com/office/drawing/2014/main" id="{3758F778-041E-1477-9916-B95863BF86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0DE1C3-9985-40AF-BB1D-07808CE92BEA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221" name="Text Box 2">
            <a:extLst>
              <a:ext uri="{FF2B5EF4-FFF2-40B4-BE49-F238E27FC236}">
                <a16:creationId xmlns:a16="http://schemas.microsoft.com/office/drawing/2014/main" id="{386607F9-8D96-4225-22BA-BF58577CD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65163"/>
            <a:ext cx="8515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In matematica, un'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equazione algebrica di secondo grado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o 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quadratica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è un'equazione algebrica ad una sola incognita </a:t>
            </a:r>
            <a:r>
              <a:rPr lang="it-IT" altLang="it-IT" i="1">
                <a:sym typeface="Wingdings" panose="05000000000000000000" pitchFamily="2" charset="2"/>
              </a:rPr>
              <a:t>x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che compare con grado massimo pari a 2, e la cui espressione è riconducibile alla </a:t>
            </a:r>
            <a:r>
              <a:rPr lang="it-IT" altLang="it-IT" i="1">
                <a:latin typeface="Verdana" panose="020B0604030504040204" pitchFamily="34" charset="0"/>
                <a:sym typeface="Wingdings" panose="05000000000000000000" pitchFamily="2" charset="2"/>
              </a:rPr>
              <a:t>forma normale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56847871-218A-D058-4532-48B73DECC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</a:p>
        </p:txBody>
      </p:sp>
      <p:graphicFrame>
        <p:nvGraphicFramePr>
          <p:cNvPr id="9218" name="Object 8">
            <a:extLst>
              <a:ext uri="{FF2B5EF4-FFF2-40B4-BE49-F238E27FC236}">
                <a16:creationId xmlns:a16="http://schemas.microsoft.com/office/drawing/2014/main" id="{AB9C03EE-9817-68DC-EA03-4F3042F2AD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2636838"/>
          <a:ext cx="3579812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309" imgH="418918" progId="Equation.3">
                  <p:embed/>
                </p:oleObj>
              </mc:Choice>
              <mc:Fallback>
                <p:oleObj name="Equation" r:id="rId2" imgW="901309" imgH="418918" progId="Equation.3">
                  <p:embed/>
                  <p:pic>
                    <p:nvPicPr>
                      <p:cNvPr id="9218" name="Object 8">
                        <a:extLst>
                          <a:ext uri="{FF2B5EF4-FFF2-40B4-BE49-F238E27FC236}">
                            <a16:creationId xmlns:a16="http://schemas.microsoft.com/office/drawing/2014/main" id="{AB9C03EE-9817-68DC-EA03-4F3042F2AD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636838"/>
                        <a:ext cx="3579812" cy="166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0">
            <a:extLst>
              <a:ext uri="{FF2B5EF4-FFF2-40B4-BE49-F238E27FC236}">
                <a16:creationId xmlns:a16="http://schemas.microsoft.com/office/drawing/2014/main" id="{B17BCB87-A34A-2B0D-A801-553DF21218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3988" y="4632325"/>
          <a:ext cx="25431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190417" progId="Equation.3">
                  <p:embed/>
                </p:oleObj>
              </mc:Choice>
              <mc:Fallback>
                <p:oleObj name="Equation" r:id="rId4" imgW="850531" imgH="190417" progId="Equation.3">
                  <p:embed/>
                  <p:pic>
                    <p:nvPicPr>
                      <p:cNvPr id="14339" name="Object 10">
                        <a:extLst>
                          <a:ext uri="{FF2B5EF4-FFF2-40B4-BE49-F238E27FC236}">
                            <a16:creationId xmlns:a16="http://schemas.microsoft.com/office/drawing/2014/main" id="{B17BCB87-A34A-2B0D-A801-553DF21218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4632325"/>
                        <a:ext cx="254317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11">
            <a:extLst>
              <a:ext uri="{FF2B5EF4-FFF2-40B4-BE49-F238E27FC236}">
                <a16:creationId xmlns:a16="http://schemas.microsoft.com/office/drawing/2014/main" id="{93C80D68-BE3D-1185-98B7-157C6A1EA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941888"/>
            <a:ext cx="77771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					</a:t>
            </a:r>
          </a:p>
        </p:txBody>
      </p:sp>
      <p:graphicFrame>
        <p:nvGraphicFramePr>
          <p:cNvPr id="9220" name="Object 12">
            <a:extLst>
              <a:ext uri="{FF2B5EF4-FFF2-40B4-BE49-F238E27FC236}">
                <a16:creationId xmlns:a16="http://schemas.microsoft.com/office/drawing/2014/main" id="{9C6EF6B0-74F7-19A4-E5BB-40B94F3BEF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5805488"/>
          <a:ext cx="31384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700" imgH="190500" progId="Equation.3">
                  <p:embed/>
                </p:oleObj>
              </mc:Choice>
              <mc:Fallback>
                <p:oleObj name="Equation" r:id="rId6" imgW="1028700" imgH="190500" progId="Equation.3">
                  <p:embed/>
                  <p:pic>
                    <p:nvPicPr>
                      <p:cNvPr id="9220" name="Object 12">
                        <a:extLst>
                          <a:ext uri="{FF2B5EF4-FFF2-40B4-BE49-F238E27FC236}">
                            <a16:creationId xmlns:a16="http://schemas.microsoft.com/office/drawing/2014/main" id="{9C6EF6B0-74F7-19A4-E5BB-40B94F3BEF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805488"/>
                        <a:ext cx="3138488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ectangle 13">
            <a:extLst>
              <a:ext uri="{FF2B5EF4-FFF2-40B4-BE49-F238E27FC236}">
                <a16:creationId xmlns:a16="http://schemas.microsoft.com/office/drawing/2014/main" id="{8171AC57-1869-C7C8-D0FB-782BBB63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4286250"/>
            <a:ext cx="7848600" cy="2087563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9225" name="Rettangolo 9">
            <a:extLst>
              <a:ext uri="{FF2B5EF4-FFF2-40B4-BE49-F238E27FC236}">
                <a16:creationId xmlns:a16="http://schemas.microsoft.com/office/drawing/2014/main" id="{3BF203B2-F523-E5B3-6B24-BCB7947F0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318000"/>
            <a:ext cx="72723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Esempio</a:t>
            </a:r>
          </a:p>
          <a:p>
            <a:pPr algn="just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L’equazione 			è un’equazione algebrica di II grado scritta in forma normale con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14343" grpId="0"/>
      <p:bldP spid="92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1">
            <a:extLst>
              <a:ext uri="{FF2B5EF4-FFF2-40B4-BE49-F238E27FC236}">
                <a16:creationId xmlns:a16="http://schemas.microsoft.com/office/drawing/2014/main" id="{7DE6E69B-ABB8-2F47-9DBA-A636D5D4AE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5AFCB1-AE8C-4F6B-AFEC-66C748085960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571D8820-CFD6-D8D8-86A1-7CA841815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65188"/>
            <a:ext cx="85153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Nel campo reale le equazioni algebriche di secondo grado possono ammettere  due soluzioni, eventualmente coincidenti, oppure nessuna soluzione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343177C-844D-CB61-B55E-C3DF29506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</a:p>
        </p:txBody>
      </p:sp>
      <p:sp>
        <p:nvSpPr>
          <p:cNvPr id="10247" name="Rectangle 5">
            <a:extLst>
              <a:ext uri="{FF2B5EF4-FFF2-40B4-BE49-F238E27FC236}">
                <a16:creationId xmlns:a16="http://schemas.microsoft.com/office/drawing/2014/main" id="{EFDCC784-9C4D-7FFC-E189-35EB8865B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867150"/>
            <a:ext cx="8353425" cy="2370138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Esempio</a:t>
            </a:r>
          </a:p>
          <a:p>
            <a:pPr algn="ctr" eaLnBrk="1" hangingPunct="1"/>
            <a:r>
              <a:rPr lang="it-IT" altLang="it-IT" sz="2800" b="1" i="1"/>
              <a:t>x </a:t>
            </a:r>
            <a:r>
              <a:rPr lang="it-IT" altLang="it-IT" sz="2800" b="1"/>
              <a:t>= 1 </a:t>
            </a:r>
            <a:r>
              <a:rPr lang="it-IT" altLang="it-IT" sz="2800"/>
              <a:t>e </a:t>
            </a:r>
            <a:r>
              <a:rPr lang="it-IT" altLang="it-IT" sz="2800" b="1" i="1"/>
              <a:t>x </a:t>
            </a:r>
            <a:r>
              <a:rPr lang="it-IT" altLang="it-IT" sz="2800" b="1"/>
              <a:t>= 2</a:t>
            </a:r>
            <a:r>
              <a:rPr lang="it-IT" altLang="it-IT" sz="2800" b="1">
                <a:latin typeface="Verdana" panose="020B0604030504040204" pitchFamily="34" charset="0"/>
              </a:rPr>
              <a:t> </a:t>
            </a:r>
          </a:p>
          <a:p>
            <a:pPr algn="ctr" eaLnBrk="1" hangingPunct="1"/>
            <a:r>
              <a:rPr lang="it-IT" altLang="it-IT">
                <a:latin typeface="Verdana" panose="020B0604030504040204" pitchFamily="34" charset="0"/>
              </a:rPr>
              <a:t>sono soluzioni per l’equazione</a:t>
            </a:r>
            <a:endParaRPr lang="it-IT" altLang="it-IT" b="1">
              <a:latin typeface="Verdana" panose="020B0604030504040204" pitchFamily="34" charset="0"/>
            </a:endParaRPr>
          </a:p>
          <a:p>
            <a:pPr eaLnBrk="1" hangingPunct="1"/>
            <a:endParaRPr lang="it-IT" altLang="it-IT" b="1">
              <a:latin typeface="Verdana" panose="020B0604030504040204" pitchFamily="34" charset="0"/>
            </a:endParaRPr>
          </a:p>
          <a:p>
            <a:pPr eaLnBrk="1" hangingPunct="1"/>
            <a:endParaRPr lang="it-IT" altLang="it-IT" b="1">
              <a:latin typeface="Verdana" panose="020B0604030504040204" pitchFamily="34" charset="0"/>
            </a:endParaRPr>
          </a:p>
          <a:p>
            <a:pPr algn="ctr" eaLnBrk="1" hangingPunct="1"/>
            <a:r>
              <a:rPr lang="it-IT" altLang="it-IT">
                <a:latin typeface="Verdana" panose="020B0604030504040204" pitchFamily="34" charset="0"/>
              </a:rPr>
              <a:t>(infatti </a:t>
            </a:r>
            <a:r>
              <a:rPr lang="it-IT" altLang="it-IT"/>
              <a:t>1-3+2=0 </a:t>
            </a:r>
            <a:r>
              <a:rPr lang="it-IT" altLang="it-IT">
                <a:latin typeface="Verdana" panose="020B0604030504040204" pitchFamily="34" charset="0"/>
              </a:rPr>
              <a:t>e </a:t>
            </a:r>
            <a:r>
              <a:rPr lang="it-IT" altLang="it-IT"/>
              <a:t>4–6+2=0</a:t>
            </a:r>
            <a:r>
              <a:rPr lang="it-IT" altLang="it-IT">
                <a:latin typeface="Verdana" panose="020B0604030504040204" pitchFamily="34" charset="0"/>
              </a:rPr>
              <a:t>)</a:t>
            </a:r>
          </a:p>
        </p:txBody>
      </p:sp>
      <p:graphicFrame>
        <p:nvGraphicFramePr>
          <p:cNvPr id="10242" name="Object 6">
            <a:extLst>
              <a:ext uri="{FF2B5EF4-FFF2-40B4-BE49-F238E27FC236}">
                <a16:creationId xmlns:a16="http://schemas.microsoft.com/office/drawing/2014/main" id="{A61F0123-1D36-3565-D4C5-BF3ADC2AAF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50" y="5081588"/>
          <a:ext cx="260508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914400" imgH="203200" progId="Equation.3">
                  <p:embed/>
                </p:oleObj>
              </mc:Choice>
              <mc:Fallback>
                <p:oleObj name="Equazione" r:id="rId2" imgW="914400" imgH="203200" progId="Equation.3">
                  <p:embed/>
                  <p:pic>
                    <p:nvPicPr>
                      <p:cNvPr id="10242" name="Object 6">
                        <a:extLst>
                          <a:ext uri="{FF2B5EF4-FFF2-40B4-BE49-F238E27FC236}">
                            <a16:creationId xmlns:a16="http://schemas.microsoft.com/office/drawing/2014/main" id="{A61F0123-1D36-3565-D4C5-BF3ADC2AAF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081588"/>
                        <a:ext cx="2605088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2">
            <a:extLst>
              <a:ext uri="{FF2B5EF4-FFF2-40B4-BE49-F238E27FC236}">
                <a16:creationId xmlns:a16="http://schemas.microsoft.com/office/drawing/2014/main" id="{E6D8A462-CB76-5F69-ED85-3A505E4A2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2608263"/>
            <a:ext cx="85153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Le soluzioni, se esistono, rendono verificata l’equazione quando vengono sostituite in essa.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1">
            <a:extLst>
              <a:ext uri="{FF2B5EF4-FFF2-40B4-BE49-F238E27FC236}">
                <a16:creationId xmlns:a16="http://schemas.microsoft.com/office/drawing/2014/main" id="{5335C568-C9C2-0263-0647-EC754D6A9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3929C6-A2F8-4CC5-ACB9-7108F4524650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559E3A6-9F80-F6D1-1367-7A2F8F3AE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88979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 </a:t>
            </a: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– Discriminante</a:t>
            </a:r>
          </a:p>
        </p:txBody>
      </p:sp>
      <p:sp>
        <p:nvSpPr>
          <p:cNvPr id="11272" name="Rectangle 3">
            <a:extLst>
              <a:ext uri="{FF2B5EF4-FFF2-40B4-BE49-F238E27FC236}">
                <a16:creationId xmlns:a16="http://schemas.microsoft.com/office/drawing/2014/main" id="{6D9EA481-6D97-D92A-A843-A8A2EA341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908050"/>
            <a:ext cx="889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>
                <a:latin typeface="Verdana" panose="020B0604030504040204" pitchFamily="34" charset="0"/>
              </a:rPr>
              <a:t>Si chiama 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</a:rPr>
              <a:t>discriminante</a:t>
            </a:r>
            <a:r>
              <a:rPr lang="it-IT" altLang="it-IT">
                <a:latin typeface="Verdana" panose="020B0604030504040204" pitchFamily="34" charset="0"/>
              </a:rPr>
              <a:t> di una equazione di II grado, </a:t>
            </a:r>
          </a:p>
          <a:p>
            <a:pPr algn="ctr" eaLnBrk="1" hangingPunct="1">
              <a:spcBef>
                <a:spcPct val="20000"/>
              </a:spcBef>
            </a:pPr>
            <a:endParaRPr lang="it-IT" altLang="it-IT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it-IT" altLang="it-IT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altLang="it-IT">
                <a:latin typeface="Verdana" panose="020B0604030504040204" pitchFamily="34" charset="0"/>
              </a:rPr>
              <a:t>e si indica con il simbolo </a:t>
            </a:r>
            <a:r>
              <a:rPr lang="el-GR" altLang="it-IT" sz="2800">
                <a:latin typeface="Verdana" panose="020B0604030504040204" pitchFamily="34" charset="0"/>
                <a:cs typeface="Arial" panose="020B0604020202020204" pitchFamily="34" charset="0"/>
              </a:rPr>
              <a:t>Δ</a:t>
            </a:r>
            <a:r>
              <a:rPr lang="it-IT" altLang="it-IT">
                <a:latin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it-IT" altLang="it-IT">
                <a:latin typeface="Verdana" panose="020B0604030504040204" pitchFamily="34" charset="0"/>
              </a:rPr>
              <a:t> il numero</a:t>
            </a:r>
            <a:endParaRPr lang="it-IT" altLang="it-IT" b="1">
              <a:latin typeface="Verdana" panose="020B0604030504040204" pitchFamily="34" charset="0"/>
            </a:endParaRPr>
          </a:p>
        </p:txBody>
      </p:sp>
      <p:graphicFrame>
        <p:nvGraphicFramePr>
          <p:cNvPr id="11266" name="Object 4">
            <a:extLst>
              <a:ext uri="{FF2B5EF4-FFF2-40B4-BE49-F238E27FC236}">
                <a16:creationId xmlns:a16="http://schemas.microsoft.com/office/drawing/2014/main" id="{17006637-E2CB-93AA-C4F8-3722DDDB52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2924175"/>
          <a:ext cx="402113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500" imgH="190500" progId="Equation.3">
                  <p:embed/>
                </p:oleObj>
              </mc:Choice>
              <mc:Fallback>
                <p:oleObj name="Equation" r:id="rId2" imgW="698500" imgH="190500" progId="Equation.3">
                  <p:embed/>
                  <p:pic>
                    <p:nvPicPr>
                      <p:cNvPr id="11266" name="Object 4">
                        <a:extLst>
                          <a:ext uri="{FF2B5EF4-FFF2-40B4-BE49-F238E27FC236}">
                            <a16:creationId xmlns:a16="http://schemas.microsoft.com/office/drawing/2014/main" id="{17006637-E2CB-93AA-C4F8-3722DDDB52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924175"/>
                        <a:ext cx="4021137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5">
            <a:extLst>
              <a:ext uri="{FF2B5EF4-FFF2-40B4-BE49-F238E27FC236}">
                <a16:creationId xmlns:a16="http://schemas.microsoft.com/office/drawing/2014/main" id="{BBF9DB03-792D-90FA-8BA3-32AC738BBC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1341438"/>
          <a:ext cx="34877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200" imgH="190500" progId="Equation.3">
                  <p:embed/>
                </p:oleObj>
              </mc:Choice>
              <mc:Fallback>
                <p:oleObj name="Equation" r:id="rId4" imgW="838200" imgH="190500" progId="Equation.3">
                  <p:embed/>
                  <p:pic>
                    <p:nvPicPr>
                      <p:cNvPr id="16387" name="Object 5">
                        <a:extLst>
                          <a:ext uri="{FF2B5EF4-FFF2-40B4-BE49-F238E27FC236}">
                            <a16:creationId xmlns:a16="http://schemas.microsoft.com/office/drawing/2014/main" id="{BBF9DB03-792D-90FA-8BA3-32AC738BBC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341438"/>
                        <a:ext cx="348773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13">
            <a:extLst>
              <a:ext uri="{FF2B5EF4-FFF2-40B4-BE49-F238E27FC236}">
                <a16:creationId xmlns:a16="http://schemas.microsoft.com/office/drawing/2014/main" id="{4CE458D6-6FF1-9E93-A14F-435ABF38C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4286250"/>
            <a:ext cx="7848600" cy="2087563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274" name="Text Box 9">
            <a:extLst>
              <a:ext uri="{FF2B5EF4-FFF2-40B4-BE49-F238E27FC236}">
                <a16:creationId xmlns:a16="http://schemas.microsoft.com/office/drawing/2014/main" id="{24EA7F2C-E9E1-11FC-ECA3-3B3F255D3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437063"/>
            <a:ext cx="7553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Esempio</a:t>
            </a:r>
            <a:r>
              <a:rPr lang="it-IT" altLang="it-IT">
                <a:latin typeface="Verdana" panose="020B060403050404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>
                <a:latin typeface="Verdana" panose="020B0604030504040204" pitchFamily="34" charset="0"/>
              </a:rPr>
              <a:t>Il discriminante dell’equazione			è:	 </a:t>
            </a:r>
          </a:p>
        </p:txBody>
      </p:sp>
      <p:graphicFrame>
        <p:nvGraphicFramePr>
          <p:cNvPr id="16388" name="Object 10">
            <a:extLst>
              <a:ext uri="{FF2B5EF4-FFF2-40B4-BE49-F238E27FC236}">
                <a16:creationId xmlns:a16="http://schemas.microsoft.com/office/drawing/2014/main" id="{FF4E0732-2095-9860-8F05-15854CD44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4852988"/>
          <a:ext cx="23939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531" imgH="190417" progId="Equation.3">
                  <p:embed/>
                </p:oleObj>
              </mc:Choice>
              <mc:Fallback>
                <p:oleObj name="Equation" r:id="rId6" imgW="850531" imgH="190417" progId="Equation.3">
                  <p:embed/>
                  <p:pic>
                    <p:nvPicPr>
                      <p:cNvPr id="16388" name="Object 10">
                        <a:extLst>
                          <a:ext uri="{FF2B5EF4-FFF2-40B4-BE49-F238E27FC236}">
                            <a16:creationId xmlns:a16="http://schemas.microsoft.com/office/drawing/2014/main" id="{FF4E0732-2095-9860-8F05-15854CD44D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852988"/>
                        <a:ext cx="23939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9">
            <a:extLst>
              <a:ext uri="{FF2B5EF4-FFF2-40B4-BE49-F238E27FC236}">
                <a16:creationId xmlns:a16="http://schemas.microsoft.com/office/drawing/2014/main" id="{2119615F-EBB0-1C4A-F11D-E2F0F9329A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5516563"/>
          <a:ext cx="48228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778000" imgH="228600" progId="Equation.3">
                  <p:embed/>
                </p:oleObj>
              </mc:Choice>
              <mc:Fallback>
                <p:oleObj name="Equazione" r:id="rId8" imgW="1778000" imgH="228600" progId="Equation.3">
                  <p:embed/>
                  <p:pic>
                    <p:nvPicPr>
                      <p:cNvPr id="11269" name="Object 9">
                        <a:extLst>
                          <a:ext uri="{FF2B5EF4-FFF2-40B4-BE49-F238E27FC236}">
                            <a16:creationId xmlns:a16="http://schemas.microsoft.com/office/drawing/2014/main" id="{2119615F-EBB0-1C4A-F11D-E2F0F9329A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516563"/>
                        <a:ext cx="48228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>
            <a:extLst>
              <a:ext uri="{FF2B5EF4-FFF2-40B4-BE49-F238E27FC236}">
                <a16:creationId xmlns:a16="http://schemas.microsoft.com/office/drawing/2014/main" id="{B29A00B6-D744-DA1C-CB56-F0CA949D2B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425" y="5589588"/>
          <a:ext cx="19288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710891" imgH="177723" progId="Equation.3">
                  <p:embed/>
                </p:oleObj>
              </mc:Choice>
              <mc:Fallback>
                <p:oleObj name="Equazione" r:id="rId10" imgW="710891" imgH="177723" progId="Equation.3">
                  <p:embed/>
                  <p:pic>
                    <p:nvPicPr>
                      <p:cNvPr id="11270" name="Object 6">
                        <a:extLst>
                          <a:ext uri="{FF2B5EF4-FFF2-40B4-BE49-F238E27FC236}">
                            <a16:creationId xmlns:a16="http://schemas.microsoft.com/office/drawing/2014/main" id="{B29A00B6-D744-DA1C-CB56-F0CA949D2B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589588"/>
                        <a:ext cx="19288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 animBg="1"/>
      <p:bldP spid="112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1">
            <a:extLst>
              <a:ext uri="{FF2B5EF4-FFF2-40B4-BE49-F238E27FC236}">
                <a16:creationId xmlns:a16="http://schemas.microsoft.com/office/drawing/2014/main" id="{623D8C86-CD2E-017E-24EE-467139FB17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EC4D55-E1C4-4D82-ADEB-7844B93575F4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CEEAFA2-2C10-CE0A-C92B-AEAA888AE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</a:p>
        </p:txBody>
      </p:sp>
      <p:sp>
        <p:nvSpPr>
          <p:cNvPr id="22532" name="Rectangle 9">
            <a:extLst>
              <a:ext uri="{FF2B5EF4-FFF2-40B4-BE49-F238E27FC236}">
                <a16:creationId xmlns:a16="http://schemas.microsoft.com/office/drawing/2014/main" id="{86F4FD36-6674-F8F2-483A-3A5710AFC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765175"/>
            <a:ext cx="813593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Contrariamente ad una equazione di primo grado che ammette </a:t>
            </a:r>
            <a:r>
              <a:rPr lang="it-IT" altLang="it-IT" u="sng">
                <a:latin typeface="Verdana" panose="020B0604030504040204" pitchFamily="34" charset="0"/>
              </a:rPr>
              <a:t>sempre</a:t>
            </a:r>
            <a:r>
              <a:rPr lang="it-IT" altLang="it-IT">
                <a:latin typeface="Verdana" panose="020B0604030504040204" pitchFamily="34" charset="0"/>
              </a:rPr>
              <a:t> un’unica soluzione, un’equazione di secondo grado può non ammettere soluzioni reali o ammetterne due </a:t>
            </a:r>
          </a:p>
          <a:p>
            <a:pPr algn="ctr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(eventualmente coincidenti). </a:t>
            </a:r>
          </a:p>
        </p:txBody>
      </p:sp>
      <p:graphicFrame>
        <p:nvGraphicFramePr>
          <p:cNvPr id="12290" name="Object 10">
            <a:extLst>
              <a:ext uri="{FF2B5EF4-FFF2-40B4-BE49-F238E27FC236}">
                <a16:creationId xmlns:a16="http://schemas.microsoft.com/office/drawing/2014/main" id="{02B9D020-969D-9D28-3394-2C042BFFA1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3" y="4676775"/>
          <a:ext cx="308133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500" imgH="190500" progId="Equation.3">
                  <p:embed/>
                </p:oleObj>
              </mc:Choice>
              <mc:Fallback>
                <p:oleObj name="Equation" r:id="rId2" imgW="698500" imgH="190500" progId="Equation.3">
                  <p:embed/>
                  <p:pic>
                    <p:nvPicPr>
                      <p:cNvPr id="12290" name="Object 10">
                        <a:extLst>
                          <a:ext uri="{FF2B5EF4-FFF2-40B4-BE49-F238E27FC236}">
                            <a16:creationId xmlns:a16="http://schemas.microsoft.com/office/drawing/2014/main" id="{02B9D020-969D-9D28-3394-2C042BFFA1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4676775"/>
                        <a:ext cx="3081337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9">
            <a:extLst>
              <a:ext uri="{FF2B5EF4-FFF2-40B4-BE49-F238E27FC236}">
                <a16:creationId xmlns:a16="http://schemas.microsoft.com/office/drawing/2014/main" id="{F8B5FA06-C688-EFF5-E231-C7A9F2F51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616325"/>
            <a:ext cx="813593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La presenza o meno di soluzioni reali dipende dal segno del discriminante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1">
            <a:extLst>
              <a:ext uri="{FF2B5EF4-FFF2-40B4-BE49-F238E27FC236}">
                <a16:creationId xmlns:a16="http://schemas.microsoft.com/office/drawing/2014/main" id="{0A2CFC09-BEAE-3B13-61FE-6662D245D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ECDE42-0C05-4E38-BE2A-2DDFE4C70194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BD16168-5569-2EC0-E04A-52FBBF9E7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7970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 </a:t>
            </a: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- Formula</a:t>
            </a: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9CD5101C-74F5-31D1-8776-4C8FB5573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592263"/>
            <a:ext cx="75596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l’equazione ammette 2 soluzioni reali distinte</a:t>
            </a:r>
          </a:p>
        </p:txBody>
      </p:sp>
      <p:graphicFrame>
        <p:nvGraphicFramePr>
          <p:cNvPr id="13314" name="Object 10">
            <a:extLst>
              <a:ext uri="{FF2B5EF4-FFF2-40B4-BE49-F238E27FC236}">
                <a16:creationId xmlns:a16="http://schemas.microsoft.com/office/drawing/2014/main" id="{E83EC950-FA41-1981-CC50-4A65F726B1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908050"/>
          <a:ext cx="38528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371600" imgH="203200" progId="Equation.3">
                  <p:embed/>
                </p:oleObj>
              </mc:Choice>
              <mc:Fallback>
                <p:oleObj name="Equazione" r:id="rId2" imgW="1371600" imgH="203200" progId="Equation.3">
                  <p:embed/>
                  <p:pic>
                    <p:nvPicPr>
                      <p:cNvPr id="13314" name="Object 10">
                        <a:extLst>
                          <a:ext uri="{FF2B5EF4-FFF2-40B4-BE49-F238E27FC236}">
                            <a16:creationId xmlns:a16="http://schemas.microsoft.com/office/drawing/2014/main" id="{E83EC950-FA41-1981-CC50-4A65F726B1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08050"/>
                        <a:ext cx="3852863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>
            <a:extLst>
              <a:ext uri="{FF2B5EF4-FFF2-40B4-BE49-F238E27FC236}">
                <a16:creationId xmlns:a16="http://schemas.microsoft.com/office/drawing/2014/main" id="{87114D38-178A-DF94-5ACD-E310AB358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3090863"/>
            <a:ext cx="79105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l’equazione ammette 2 soluzioni reali coincidenti</a:t>
            </a:r>
          </a:p>
        </p:txBody>
      </p:sp>
      <p:graphicFrame>
        <p:nvGraphicFramePr>
          <p:cNvPr id="13315" name="Object 7">
            <a:extLst>
              <a:ext uri="{FF2B5EF4-FFF2-40B4-BE49-F238E27FC236}">
                <a16:creationId xmlns:a16="http://schemas.microsoft.com/office/drawing/2014/main" id="{185AEEDD-C53C-1004-FDB3-15899FB47F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2451100"/>
          <a:ext cx="38528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371600" imgH="203200" progId="Equation.3">
                  <p:embed/>
                </p:oleObj>
              </mc:Choice>
              <mc:Fallback>
                <p:oleObj name="Equazione" r:id="rId4" imgW="1371600" imgH="203200" progId="Equation.3">
                  <p:embed/>
                  <p:pic>
                    <p:nvPicPr>
                      <p:cNvPr id="13315" name="Object 7">
                        <a:extLst>
                          <a:ext uri="{FF2B5EF4-FFF2-40B4-BE49-F238E27FC236}">
                            <a16:creationId xmlns:a16="http://schemas.microsoft.com/office/drawing/2014/main" id="{185AEEDD-C53C-1004-FDB3-15899FB47F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51100"/>
                        <a:ext cx="38528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>
            <a:extLst>
              <a:ext uri="{FF2B5EF4-FFF2-40B4-BE49-F238E27FC236}">
                <a16:creationId xmlns:a16="http://schemas.microsoft.com/office/drawing/2014/main" id="{1573CB42-7A7D-F9E6-F2B7-A7B8C2C03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603750"/>
            <a:ext cx="6840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l’equazione non ammette soluzioni reali</a:t>
            </a:r>
          </a:p>
        </p:txBody>
      </p:sp>
      <p:graphicFrame>
        <p:nvGraphicFramePr>
          <p:cNvPr id="13316" name="Object 8">
            <a:extLst>
              <a:ext uri="{FF2B5EF4-FFF2-40B4-BE49-F238E27FC236}">
                <a16:creationId xmlns:a16="http://schemas.microsoft.com/office/drawing/2014/main" id="{095F026A-12F9-4578-682F-63D5B86960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3940175"/>
          <a:ext cx="38528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371600" imgH="203200" progId="Equation.3">
                  <p:embed/>
                </p:oleObj>
              </mc:Choice>
              <mc:Fallback>
                <p:oleObj name="Equazione" r:id="rId6" imgW="1371600" imgH="203200" progId="Equation.3">
                  <p:embed/>
                  <p:pic>
                    <p:nvPicPr>
                      <p:cNvPr id="13316" name="Object 8">
                        <a:extLst>
                          <a:ext uri="{FF2B5EF4-FFF2-40B4-BE49-F238E27FC236}">
                            <a16:creationId xmlns:a16="http://schemas.microsoft.com/office/drawing/2014/main" id="{095F026A-12F9-4578-682F-63D5B86960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940175"/>
                        <a:ext cx="38528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1">
            <a:extLst>
              <a:ext uri="{FF2B5EF4-FFF2-40B4-BE49-F238E27FC236}">
                <a16:creationId xmlns:a16="http://schemas.microsoft.com/office/drawing/2014/main" id="{9A2ECAB9-2DC2-7CD2-B42D-D62708037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99B89F-CB4D-4453-9826-627E80A1127A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BBBFEFB-DE54-5628-02C5-59EDCF976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7970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 </a:t>
            </a: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- Formula</a:t>
            </a:r>
          </a:p>
        </p:txBody>
      </p:sp>
      <p:graphicFrame>
        <p:nvGraphicFramePr>
          <p:cNvPr id="14338" name="Object 8">
            <a:extLst>
              <a:ext uri="{FF2B5EF4-FFF2-40B4-BE49-F238E27FC236}">
                <a16:creationId xmlns:a16="http://schemas.microsoft.com/office/drawing/2014/main" id="{FAFB772E-B7EB-AF92-CAC7-2E44435589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6150" y="2489200"/>
          <a:ext cx="4460875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087" imgH="431613" progId="Equation.3">
                  <p:embed/>
                </p:oleObj>
              </mc:Choice>
              <mc:Fallback>
                <p:oleObj name="Equation" r:id="rId2" imgW="952087" imgH="431613" progId="Equation.3">
                  <p:embed/>
                  <p:pic>
                    <p:nvPicPr>
                      <p:cNvPr id="14338" name="Object 8">
                        <a:extLst>
                          <a:ext uri="{FF2B5EF4-FFF2-40B4-BE49-F238E27FC236}">
                            <a16:creationId xmlns:a16="http://schemas.microsoft.com/office/drawing/2014/main" id="{FAFB772E-B7EB-AF92-CAC7-2E44435589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2489200"/>
                        <a:ext cx="4460875" cy="191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9">
            <a:extLst>
              <a:ext uri="{FF2B5EF4-FFF2-40B4-BE49-F238E27FC236}">
                <a16:creationId xmlns:a16="http://schemas.microsoft.com/office/drawing/2014/main" id="{C5F5C6D8-418E-0D3C-9647-C7B699452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765175"/>
            <a:ext cx="871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			        le due soluzioni di un’equazione di II grado si ricavano applicando formula</a:t>
            </a:r>
          </a:p>
        </p:txBody>
      </p:sp>
      <p:graphicFrame>
        <p:nvGraphicFramePr>
          <p:cNvPr id="24582" name="Object 10">
            <a:extLst>
              <a:ext uri="{FF2B5EF4-FFF2-40B4-BE49-F238E27FC236}">
                <a16:creationId xmlns:a16="http://schemas.microsoft.com/office/drawing/2014/main" id="{B2447FC0-54F2-A8FD-8496-C5F2D6D636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513" y="796925"/>
          <a:ext cx="34607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231366" imgH="203112" progId="Equation.3">
                  <p:embed/>
                </p:oleObj>
              </mc:Choice>
              <mc:Fallback>
                <p:oleObj name="Equazione" r:id="rId4" imgW="1231366" imgH="203112" progId="Equation.3">
                  <p:embed/>
                  <p:pic>
                    <p:nvPicPr>
                      <p:cNvPr id="24582" name="Object 10">
                        <a:extLst>
                          <a:ext uri="{FF2B5EF4-FFF2-40B4-BE49-F238E27FC236}">
                            <a16:creationId xmlns:a16="http://schemas.microsoft.com/office/drawing/2014/main" id="{B2447FC0-54F2-A8FD-8496-C5F2D6D636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796925"/>
                        <a:ext cx="34607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1">
            <a:extLst>
              <a:ext uri="{FF2B5EF4-FFF2-40B4-BE49-F238E27FC236}">
                <a16:creationId xmlns:a16="http://schemas.microsoft.com/office/drawing/2014/main" id="{837746F7-7FC1-FCD2-E9B1-8BFD126851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8471EF-27BB-4E2C-B0D7-89D96983A0FF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E44D8716-077E-133B-AF39-604B3912F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16050"/>
            <a:ext cx="83708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it-IT">
                <a:latin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Equazioni di I e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II grado</a:t>
            </a:r>
            <a:endParaRPr lang="it-IT" altLang="it-IT">
              <a:latin typeface="Verdana" panose="020B060403050404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it-IT" altLang="it-IT">
              <a:latin typeface="Verdana" panose="020B060403050404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Disequazioni di </a:t>
            </a:r>
            <a:r>
              <a:rPr lang="it-IT" altLang="it-IT">
                <a:latin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 e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II grado</a:t>
            </a:r>
            <a:endParaRPr lang="it-IT" altLang="it-IT">
              <a:latin typeface="Verdana" panose="020B060403050404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3AF6AF2-8AB8-D1BE-B6CC-BC77B16D5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032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Indice lezione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1">
            <a:extLst>
              <a:ext uri="{FF2B5EF4-FFF2-40B4-BE49-F238E27FC236}">
                <a16:creationId xmlns:a16="http://schemas.microsoft.com/office/drawing/2014/main" id="{B18956D9-CE01-6A38-ACC6-0C23A6C38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5F1AF2-1063-4DB1-9BB2-1041189DCE97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31F1D81-C8D6-3F4B-0FB9-ECA7767FA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7970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 </a:t>
            </a: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- Formula</a:t>
            </a: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E56ED799-5FCC-D768-A1F9-085D4552E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082800"/>
            <a:ext cx="8351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l’equazione ammette 2 soluzioni reali distinte</a:t>
            </a:r>
          </a:p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e vale l’uguaglianza: </a:t>
            </a:r>
          </a:p>
        </p:txBody>
      </p:sp>
      <p:graphicFrame>
        <p:nvGraphicFramePr>
          <p:cNvPr id="15362" name="Object 10">
            <a:extLst>
              <a:ext uri="{FF2B5EF4-FFF2-40B4-BE49-F238E27FC236}">
                <a16:creationId xmlns:a16="http://schemas.microsoft.com/office/drawing/2014/main" id="{A8E2A97A-D59D-B988-CF74-AFA14D6211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1479550"/>
          <a:ext cx="38528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371600" imgH="203200" progId="Equation.3">
                  <p:embed/>
                </p:oleObj>
              </mc:Choice>
              <mc:Fallback>
                <p:oleObj name="Equazione" r:id="rId2" imgW="1371600" imgH="203200" progId="Equation.3">
                  <p:embed/>
                  <p:pic>
                    <p:nvPicPr>
                      <p:cNvPr id="15362" name="Object 10">
                        <a:extLst>
                          <a:ext uri="{FF2B5EF4-FFF2-40B4-BE49-F238E27FC236}">
                            <a16:creationId xmlns:a16="http://schemas.microsoft.com/office/drawing/2014/main" id="{A8E2A97A-D59D-B988-CF74-AFA14D6211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79550"/>
                        <a:ext cx="38528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>
            <a:extLst>
              <a:ext uri="{FF2B5EF4-FFF2-40B4-BE49-F238E27FC236}">
                <a16:creationId xmlns:a16="http://schemas.microsoft.com/office/drawing/2014/main" id="{B2F2A348-3B5D-F776-BD21-1691DC740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718050"/>
            <a:ext cx="79105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l’equazione ammette 2 soluzioni reali coincidenti</a:t>
            </a:r>
          </a:p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e vale l’uguaglianza</a:t>
            </a:r>
          </a:p>
        </p:txBody>
      </p:sp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D9505D09-66FB-FE7D-F03F-A14EE01D8B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4076700"/>
          <a:ext cx="38528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371600" imgH="203200" progId="Equation.3">
                  <p:embed/>
                </p:oleObj>
              </mc:Choice>
              <mc:Fallback>
                <p:oleObj name="Equazione" r:id="rId4" imgW="1371600" imgH="203200" progId="Equation.3">
                  <p:embed/>
                  <p:pic>
                    <p:nvPicPr>
                      <p:cNvPr id="15363" name="Object 3">
                        <a:extLst>
                          <a:ext uri="{FF2B5EF4-FFF2-40B4-BE49-F238E27FC236}">
                            <a16:creationId xmlns:a16="http://schemas.microsoft.com/office/drawing/2014/main" id="{D9505D09-66FB-FE7D-F03F-A14EE01D8B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76700"/>
                        <a:ext cx="38528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5561ACB1-9DF4-7706-91CF-54F1C1507E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31138" y="2092325"/>
          <a:ext cx="1193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494870" imgH="215713" progId="Equation.3">
                  <p:embed/>
                </p:oleObj>
              </mc:Choice>
              <mc:Fallback>
                <p:oleObj name="Equazione" r:id="rId6" imgW="494870" imgH="215713" progId="Equation.3">
                  <p:embed/>
                  <p:pic>
                    <p:nvPicPr>
                      <p:cNvPr id="15364" name="Object 4">
                        <a:extLst>
                          <a:ext uri="{FF2B5EF4-FFF2-40B4-BE49-F238E27FC236}">
                            <a16:creationId xmlns:a16="http://schemas.microsoft.com/office/drawing/2014/main" id="{5561ACB1-9DF4-7706-91CF-54F1C1507E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1138" y="2092325"/>
                        <a:ext cx="1193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9">
            <a:extLst>
              <a:ext uri="{FF2B5EF4-FFF2-40B4-BE49-F238E27FC236}">
                <a16:creationId xmlns:a16="http://schemas.microsoft.com/office/drawing/2014/main" id="{5EADBA22-FF5F-533A-E03B-E82BA1696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765175"/>
            <a:ext cx="2628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Osservazione</a:t>
            </a:r>
          </a:p>
        </p:txBody>
      </p:sp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7926F0F5-5317-169B-F49A-983476AFE0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3141663"/>
          <a:ext cx="50180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841500" imgH="228600" progId="Equation.3">
                  <p:embed/>
                </p:oleObj>
              </mc:Choice>
              <mc:Fallback>
                <p:oleObj name="Equazione" r:id="rId8" imgW="1841500" imgH="228600" progId="Equation.3">
                  <p:embed/>
                  <p:pic>
                    <p:nvPicPr>
                      <p:cNvPr id="15365" name="Object 5">
                        <a:extLst>
                          <a:ext uri="{FF2B5EF4-FFF2-40B4-BE49-F238E27FC236}">
                            <a16:creationId xmlns:a16="http://schemas.microsoft.com/office/drawing/2014/main" id="{7926F0F5-5317-169B-F49A-983476AFE0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141663"/>
                        <a:ext cx="5018087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>
            <a:extLst>
              <a:ext uri="{FF2B5EF4-FFF2-40B4-BE49-F238E27FC236}">
                <a16:creationId xmlns:a16="http://schemas.microsoft.com/office/drawing/2014/main" id="{F9FCC6D5-FF65-2629-9810-A10E8A13ED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16913" y="4724400"/>
          <a:ext cx="3968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65028" imgH="228501" progId="Equation.3">
                  <p:embed/>
                </p:oleObj>
              </mc:Choice>
              <mc:Fallback>
                <p:oleObj name="Equazione" r:id="rId10" imgW="165028" imgH="228501" progId="Equation.3">
                  <p:embed/>
                  <p:pic>
                    <p:nvPicPr>
                      <p:cNvPr id="15366" name="Object 6">
                        <a:extLst>
                          <a:ext uri="{FF2B5EF4-FFF2-40B4-BE49-F238E27FC236}">
                            <a16:creationId xmlns:a16="http://schemas.microsoft.com/office/drawing/2014/main" id="{F9FCC6D5-FF65-2629-9810-A10E8A13ED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4724400"/>
                        <a:ext cx="3968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>
            <a:extLst>
              <a:ext uri="{FF2B5EF4-FFF2-40B4-BE49-F238E27FC236}">
                <a16:creationId xmlns:a16="http://schemas.microsoft.com/office/drawing/2014/main" id="{AB4A26A0-4658-0F8A-76B6-7BCE057521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7163" y="5668963"/>
          <a:ext cx="40147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1473200" imgH="254000" progId="Equation.3">
                  <p:embed/>
                </p:oleObj>
              </mc:Choice>
              <mc:Fallback>
                <p:oleObj name="Equazione" r:id="rId12" imgW="1473200" imgH="254000" progId="Equation.3">
                  <p:embed/>
                  <p:pic>
                    <p:nvPicPr>
                      <p:cNvPr id="15367" name="Object 7">
                        <a:extLst>
                          <a:ext uri="{FF2B5EF4-FFF2-40B4-BE49-F238E27FC236}">
                            <a16:creationId xmlns:a16="http://schemas.microsoft.com/office/drawing/2014/main" id="{AB4A26A0-4658-0F8A-76B6-7BCE057521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5668963"/>
                        <a:ext cx="401478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1">
            <a:extLst>
              <a:ext uri="{FF2B5EF4-FFF2-40B4-BE49-F238E27FC236}">
                <a16:creationId xmlns:a16="http://schemas.microsoft.com/office/drawing/2014/main" id="{0442F60E-7342-002E-C9EE-9F8D307C6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9C486F-12D1-4CF5-9F85-C21C25924FF6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339DB12-AD53-990A-D8CC-4C1D9031B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6BC93A6D-5CEC-F2D0-C41E-DF2BA7FC2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644900"/>
            <a:ext cx="8715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Quindi, l’equazione ammette due soluzioni reali distinte. Ora dobbiamo determinarle</a:t>
            </a:r>
          </a:p>
        </p:txBody>
      </p:sp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8518EBCC-9BC0-EFF5-5FFE-1FBD3E3921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7213" y="5084763"/>
          <a:ext cx="231140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016000" imgH="431800" progId="Equation.3">
                  <p:embed/>
                </p:oleObj>
              </mc:Choice>
              <mc:Fallback>
                <p:oleObj name="Equazione" r:id="rId2" imgW="1016000" imgH="431800" progId="Equation.3">
                  <p:embed/>
                  <p:pic>
                    <p:nvPicPr>
                      <p:cNvPr id="16386" name="Object 2">
                        <a:extLst>
                          <a:ext uri="{FF2B5EF4-FFF2-40B4-BE49-F238E27FC236}">
                            <a16:creationId xmlns:a16="http://schemas.microsoft.com/office/drawing/2014/main" id="{8518EBCC-9BC0-EFF5-5FFE-1FBD3E3921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5084763"/>
                        <a:ext cx="2311400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2">
            <a:extLst>
              <a:ext uri="{FF2B5EF4-FFF2-40B4-BE49-F238E27FC236}">
                <a16:creationId xmlns:a16="http://schemas.microsoft.com/office/drawing/2014/main" id="{E0CB1811-4961-FA54-3E57-EC8013595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945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5.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equazione</a:t>
            </a:r>
          </a:p>
        </p:txBody>
      </p:sp>
      <p:graphicFrame>
        <p:nvGraphicFramePr>
          <p:cNvPr id="26631" name="Object 3">
            <a:extLst>
              <a:ext uri="{FF2B5EF4-FFF2-40B4-BE49-F238E27FC236}">
                <a16:creationId xmlns:a16="http://schemas.microsoft.com/office/drawing/2014/main" id="{5CD787BA-A37C-9CFC-826E-2D69E805CB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1988" y="1428750"/>
          <a:ext cx="24225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837836" imgH="203112" progId="Equation.3">
                  <p:embed/>
                </p:oleObj>
              </mc:Choice>
              <mc:Fallback>
                <p:oleObj name="Equazione" r:id="rId4" imgW="837836" imgH="203112" progId="Equation.3">
                  <p:embed/>
                  <p:pic>
                    <p:nvPicPr>
                      <p:cNvPr id="26631" name="Object 3">
                        <a:extLst>
                          <a:ext uri="{FF2B5EF4-FFF2-40B4-BE49-F238E27FC236}">
                            <a16:creationId xmlns:a16="http://schemas.microsoft.com/office/drawing/2014/main" id="{5CD787BA-A37C-9CFC-826E-2D69E805C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988" y="1428750"/>
                        <a:ext cx="242252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B357E598-A6A9-44D9-0127-50146BBBD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57438"/>
            <a:ext cx="86423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Calcoliamo il valore del discriminante:</a:t>
            </a:r>
          </a:p>
        </p:txBody>
      </p:sp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C71D557B-678E-DB35-D96D-6B336EFCE5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0688" y="3000375"/>
          <a:ext cx="29003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002865" imgH="177723" progId="Equation.3">
                  <p:embed/>
                </p:oleObj>
              </mc:Choice>
              <mc:Fallback>
                <p:oleObj name="Equazione" r:id="rId6" imgW="1002865" imgH="177723" progId="Equation.3">
                  <p:embed/>
                  <p:pic>
                    <p:nvPicPr>
                      <p:cNvPr id="16388" name="Object 4">
                        <a:extLst>
                          <a:ext uri="{FF2B5EF4-FFF2-40B4-BE49-F238E27FC236}">
                            <a16:creationId xmlns:a16="http://schemas.microsoft.com/office/drawing/2014/main" id="{C71D557B-678E-DB35-D96D-6B336EFCE5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3000375"/>
                        <a:ext cx="290036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>
            <a:extLst>
              <a:ext uri="{FF2B5EF4-FFF2-40B4-BE49-F238E27FC236}">
                <a16:creationId xmlns:a16="http://schemas.microsoft.com/office/drawing/2014/main" id="{3603E802-5565-FE70-7C86-85DD24716E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5138" y="4652963"/>
          <a:ext cx="2168525" cy="18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952087" imgH="837836" progId="Equation.3">
                  <p:embed/>
                </p:oleObj>
              </mc:Choice>
              <mc:Fallback>
                <p:oleObj name="Equazione" r:id="rId8" imgW="952087" imgH="837836" progId="Equation.3">
                  <p:embed/>
                  <p:pic>
                    <p:nvPicPr>
                      <p:cNvPr id="16393" name="Object 9">
                        <a:extLst>
                          <a:ext uri="{FF2B5EF4-FFF2-40B4-BE49-F238E27FC236}">
                            <a16:creationId xmlns:a16="http://schemas.microsoft.com/office/drawing/2014/main" id="{3603E802-5565-FE70-7C86-85DD24716E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38" y="4652963"/>
                        <a:ext cx="2168525" cy="188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1">
            <a:extLst>
              <a:ext uri="{FF2B5EF4-FFF2-40B4-BE49-F238E27FC236}">
                <a16:creationId xmlns:a16="http://schemas.microsoft.com/office/drawing/2014/main" id="{28989715-93A5-77CC-3D19-036DA6C43C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EBA57B-26F2-4C9E-A821-36F6DE4C6CC7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DC69F7F-D86A-954A-F10C-5488CEED8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AD88EA51-85E7-3711-56AB-907A4CF30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714750"/>
            <a:ext cx="8715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Quindi, l’equazione ammette due soluzioni reali distinte. Ora dobbiamo determinarle</a:t>
            </a:r>
          </a:p>
        </p:txBody>
      </p:sp>
      <p:graphicFrame>
        <p:nvGraphicFramePr>
          <p:cNvPr id="17410" name="Object 3">
            <a:extLst>
              <a:ext uri="{FF2B5EF4-FFF2-40B4-BE49-F238E27FC236}">
                <a16:creationId xmlns:a16="http://schemas.microsoft.com/office/drawing/2014/main" id="{EB364B5E-6263-BA58-1129-F3D0E14AD5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6638" y="5013325"/>
          <a:ext cx="240982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914400" imgH="431800" progId="Equation.3">
                  <p:embed/>
                </p:oleObj>
              </mc:Choice>
              <mc:Fallback>
                <p:oleObj name="Equazione" r:id="rId2" imgW="914400" imgH="431800" progId="Equation.3">
                  <p:embed/>
                  <p:pic>
                    <p:nvPicPr>
                      <p:cNvPr id="17410" name="Object 3">
                        <a:extLst>
                          <a:ext uri="{FF2B5EF4-FFF2-40B4-BE49-F238E27FC236}">
                            <a16:creationId xmlns:a16="http://schemas.microsoft.com/office/drawing/2014/main" id="{EB364B5E-6263-BA58-1129-F3D0E14AD5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5013325"/>
                        <a:ext cx="2409825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2">
            <a:extLst>
              <a:ext uri="{FF2B5EF4-FFF2-40B4-BE49-F238E27FC236}">
                <a16:creationId xmlns:a16="http://schemas.microsoft.com/office/drawing/2014/main" id="{633E5BD2-D994-E6C9-CEB8-0F683CDE7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945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6.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equazione</a:t>
            </a:r>
          </a:p>
        </p:txBody>
      </p:sp>
      <p:graphicFrame>
        <p:nvGraphicFramePr>
          <p:cNvPr id="27655" name="Object 4">
            <a:extLst>
              <a:ext uri="{FF2B5EF4-FFF2-40B4-BE49-F238E27FC236}">
                <a16:creationId xmlns:a16="http://schemas.microsoft.com/office/drawing/2014/main" id="{E6821F6A-06FA-7CBA-2703-5142CF034E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5" y="1428750"/>
          <a:ext cx="28257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977476" imgH="203112" progId="Equation.3">
                  <p:embed/>
                </p:oleObj>
              </mc:Choice>
              <mc:Fallback>
                <p:oleObj name="Equazione" r:id="rId4" imgW="977476" imgH="203112" progId="Equation.3">
                  <p:embed/>
                  <p:pic>
                    <p:nvPicPr>
                      <p:cNvPr id="27655" name="Object 4">
                        <a:extLst>
                          <a:ext uri="{FF2B5EF4-FFF2-40B4-BE49-F238E27FC236}">
                            <a16:creationId xmlns:a16="http://schemas.microsoft.com/office/drawing/2014/main" id="{E6821F6A-06FA-7CBA-2703-5142CF034E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428750"/>
                        <a:ext cx="282575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371F6015-DF46-8E32-8572-99550EE29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57438"/>
            <a:ext cx="86423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Calcoliamo il valore del discriminante:</a:t>
            </a:r>
          </a:p>
        </p:txBody>
      </p:sp>
      <p:graphicFrame>
        <p:nvGraphicFramePr>
          <p:cNvPr id="17412" name="Object 5">
            <a:extLst>
              <a:ext uri="{FF2B5EF4-FFF2-40B4-BE49-F238E27FC236}">
                <a16:creationId xmlns:a16="http://schemas.microsoft.com/office/drawing/2014/main" id="{713F69BC-4B61-5D30-6912-D5FD55217E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8875" y="3000375"/>
          <a:ext cx="39639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371600" imgH="177800" progId="Equation.3">
                  <p:embed/>
                </p:oleObj>
              </mc:Choice>
              <mc:Fallback>
                <p:oleObj name="Equazione" r:id="rId6" imgW="1371600" imgH="177800" progId="Equation.3">
                  <p:embed/>
                  <p:pic>
                    <p:nvPicPr>
                      <p:cNvPr id="17412" name="Object 5">
                        <a:extLst>
                          <a:ext uri="{FF2B5EF4-FFF2-40B4-BE49-F238E27FC236}">
                            <a16:creationId xmlns:a16="http://schemas.microsoft.com/office/drawing/2014/main" id="{713F69BC-4B61-5D30-6912-D5FD55217E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3000375"/>
                        <a:ext cx="39639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>
            <a:extLst>
              <a:ext uri="{FF2B5EF4-FFF2-40B4-BE49-F238E27FC236}">
                <a16:creationId xmlns:a16="http://schemas.microsoft.com/office/drawing/2014/main" id="{EA56BE56-D6C3-CBE5-B3A8-884FF78A2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8063" y="4797425"/>
          <a:ext cx="1338262" cy="171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508000" imgH="660400" progId="Equation.3">
                  <p:embed/>
                </p:oleObj>
              </mc:Choice>
              <mc:Fallback>
                <p:oleObj name="Equazione" r:id="rId8" imgW="508000" imgH="660400" progId="Equation.3">
                  <p:embed/>
                  <p:pic>
                    <p:nvPicPr>
                      <p:cNvPr id="17417" name="Object 9">
                        <a:extLst>
                          <a:ext uri="{FF2B5EF4-FFF2-40B4-BE49-F238E27FC236}">
                            <a16:creationId xmlns:a16="http://schemas.microsoft.com/office/drawing/2014/main" id="{EA56BE56-D6C3-CBE5-B3A8-884FF78A21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4797425"/>
                        <a:ext cx="1338262" cy="171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1">
            <a:extLst>
              <a:ext uri="{FF2B5EF4-FFF2-40B4-BE49-F238E27FC236}">
                <a16:creationId xmlns:a16="http://schemas.microsoft.com/office/drawing/2014/main" id="{B18EDA13-D950-CF39-AFEE-4B4E04560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128D08-C86D-49D4-BE79-435F1DC81909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63E1418-E14A-50DC-72AA-A0CB95D69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89ED8D1E-9A49-4E4E-2694-948DB1EC3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076700"/>
            <a:ext cx="8715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Quindi, </a:t>
            </a:r>
            <a:r>
              <a:rPr lang="it-IT" altLang="it-IT" sz="2200">
                <a:latin typeface="Verdana" panose="020B0604030504040204" pitchFamily="34" charset="0"/>
              </a:rPr>
              <a:t>l’equazione</a:t>
            </a:r>
            <a:r>
              <a:rPr lang="it-IT" altLang="it-IT">
                <a:latin typeface="Verdana" panose="020B0604030504040204" pitchFamily="34" charset="0"/>
              </a:rPr>
              <a:t> ammette due soluzioni reali distinte. Ora dobbiamo determinarle</a:t>
            </a:r>
          </a:p>
        </p:txBody>
      </p:sp>
      <p:graphicFrame>
        <p:nvGraphicFramePr>
          <p:cNvPr id="18434" name="Object 3">
            <a:extLst>
              <a:ext uri="{FF2B5EF4-FFF2-40B4-BE49-F238E27FC236}">
                <a16:creationId xmlns:a16="http://schemas.microsoft.com/office/drawing/2014/main" id="{EC33A893-502D-0B73-511D-2AB6BC80F9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5253038"/>
          <a:ext cx="21209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914400" imgH="431800" progId="Equation.3">
                  <p:embed/>
                </p:oleObj>
              </mc:Choice>
              <mc:Fallback>
                <p:oleObj name="Equazione" r:id="rId2" imgW="914400" imgH="431800" progId="Equation.3">
                  <p:embed/>
                  <p:pic>
                    <p:nvPicPr>
                      <p:cNvPr id="18434" name="Object 3">
                        <a:extLst>
                          <a:ext uri="{FF2B5EF4-FFF2-40B4-BE49-F238E27FC236}">
                            <a16:creationId xmlns:a16="http://schemas.microsoft.com/office/drawing/2014/main" id="{EC33A893-502D-0B73-511D-2AB6BC80F9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253038"/>
                        <a:ext cx="21209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2">
            <a:extLst>
              <a:ext uri="{FF2B5EF4-FFF2-40B4-BE49-F238E27FC236}">
                <a16:creationId xmlns:a16="http://schemas.microsoft.com/office/drawing/2014/main" id="{A4E331A1-E8A3-76F7-D98A-7FE8BB38F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945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7.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equazione</a:t>
            </a:r>
          </a:p>
        </p:txBody>
      </p:sp>
      <p:graphicFrame>
        <p:nvGraphicFramePr>
          <p:cNvPr id="28679" name="Object 4">
            <a:extLst>
              <a:ext uri="{FF2B5EF4-FFF2-40B4-BE49-F238E27FC236}">
                <a16:creationId xmlns:a16="http://schemas.microsoft.com/office/drawing/2014/main" id="{90908B0B-C679-6D88-3FE9-B986C53529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3863" y="1341438"/>
          <a:ext cx="28987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002865" imgH="203112" progId="Equation.3">
                  <p:embed/>
                </p:oleObj>
              </mc:Choice>
              <mc:Fallback>
                <p:oleObj name="Equazione" r:id="rId4" imgW="1002865" imgH="203112" progId="Equation.3">
                  <p:embed/>
                  <p:pic>
                    <p:nvPicPr>
                      <p:cNvPr id="28679" name="Object 4">
                        <a:extLst>
                          <a:ext uri="{FF2B5EF4-FFF2-40B4-BE49-F238E27FC236}">
                            <a16:creationId xmlns:a16="http://schemas.microsoft.com/office/drawing/2014/main" id="{90908B0B-C679-6D88-3FE9-B986C53529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1341438"/>
                        <a:ext cx="28987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510DAC16-B4A2-0793-38CF-6A0CA2DA1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05038"/>
            <a:ext cx="8642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Prima di calcolare il discriminante, cambiamo il segno a tutti i termini dell’equazione ottenendo così l’equazione equivalente:</a:t>
            </a:r>
          </a:p>
        </p:txBody>
      </p:sp>
      <p:graphicFrame>
        <p:nvGraphicFramePr>
          <p:cNvPr id="18436" name="Object 5">
            <a:extLst>
              <a:ext uri="{FF2B5EF4-FFF2-40B4-BE49-F238E27FC236}">
                <a16:creationId xmlns:a16="http://schemas.microsoft.com/office/drawing/2014/main" id="{39F53FC8-CB5B-5F92-1D69-176FA12BDF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3582988"/>
          <a:ext cx="25638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002865" imgH="177723" progId="Equation.3">
                  <p:embed/>
                </p:oleObj>
              </mc:Choice>
              <mc:Fallback>
                <p:oleObj name="Equazione" r:id="rId6" imgW="1002865" imgH="177723" progId="Equation.3">
                  <p:embed/>
                  <p:pic>
                    <p:nvPicPr>
                      <p:cNvPr id="18436" name="Object 5">
                        <a:extLst>
                          <a:ext uri="{FF2B5EF4-FFF2-40B4-BE49-F238E27FC236}">
                            <a16:creationId xmlns:a16="http://schemas.microsoft.com/office/drawing/2014/main" id="{39F53FC8-CB5B-5F92-1D69-176FA12BDF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582988"/>
                        <a:ext cx="25638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>
            <a:extLst>
              <a:ext uri="{FF2B5EF4-FFF2-40B4-BE49-F238E27FC236}">
                <a16:creationId xmlns:a16="http://schemas.microsoft.com/office/drawing/2014/main" id="{272547B8-1CC9-031F-D355-EEB5E798D6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2986088"/>
          <a:ext cx="23018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888614" imgH="203112" progId="Equation.3">
                  <p:embed/>
                </p:oleObj>
              </mc:Choice>
              <mc:Fallback>
                <p:oleObj name="Equazione" r:id="rId8" imgW="888614" imgH="203112" progId="Equation.3">
                  <p:embed/>
                  <p:pic>
                    <p:nvPicPr>
                      <p:cNvPr id="18437" name="Object 5">
                        <a:extLst>
                          <a:ext uri="{FF2B5EF4-FFF2-40B4-BE49-F238E27FC236}">
                            <a16:creationId xmlns:a16="http://schemas.microsoft.com/office/drawing/2014/main" id="{272547B8-1CC9-031F-D355-EEB5E798D6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986088"/>
                        <a:ext cx="230187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CasellaDiTesto 9">
            <a:extLst>
              <a:ext uri="{FF2B5EF4-FFF2-40B4-BE49-F238E27FC236}">
                <a16:creationId xmlns:a16="http://schemas.microsoft.com/office/drawing/2014/main" id="{4B9559F0-A70E-CD29-E1A7-E2417CB87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3605213"/>
            <a:ext cx="11525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200">
                <a:latin typeface="Verdana" panose="020B0604030504040204" pitchFamily="34" charset="0"/>
              </a:rPr>
              <a:t>Poi:</a:t>
            </a:r>
          </a:p>
        </p:txBody>
      </p:sp>
      <p:graphicFrame>
        <p:nvGraphicFramePr>
          <p:cNvPr id="18443" name="Object 11">
            <a:extLst>
              <a:ext uri="{FF2B5EF4-FFF2-40B4-BE49-F238E27FC236}">
                <a16:creationId xmlns:a16="http://schemas.microsoft.com/office/drawing/2014/main" id="{966234A0-FBB6-66CE-AAF6-BCB257C8D5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5029200"/>
          <a:ext cx="144145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622030" imgH="660113" progId="Equation.3">
                  <p:embed/>
                </p:oleObj>
              </mc:Choice>
              <mc:Fallback>
                <p:oleObj name="Equazione" r:id="rId10" imgW="622030" imgH="660113" progId="Equation.3">
                  <p:embed/>
                  <p:pic>
                    <p:nvPicPr>
                      <p:cNvPr id="18443" name="Object 11">
                        <a:extLst>
                          <a:ext uri="{FF2B5EF4-FFF2-40B4-BE49-F238E27FC236}">
                            <a16:creationId xmlns:a16="http://schemas.microsoft.com/office/drawing/2014/main" id="{966234A0-FBB6-66CE-AAF6-BCB257C8D5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029200"/>
                        <a:ext cx="144145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11" grpId="0"/>
      <p:bldP spid="184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1">
            <a:extLst>
              <a:ext uri="{FF2B5EF4-FFF2-40B4-BE49-F238E27FC236}">
                <a16:creationId xmlns:a16="http://schemas.microsoft.com/office/drawing/2014/main" id="{B7783732-FC98-17C9-7915-09EB7A2B95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9E2AFF-3BAD-4F18-AC28-910E35E114A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5C44D41-A3CD-CAFC-4735-48108403C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BA55A5C1-5311-1BDF-0438-09C0F6B9C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5683250"/>
            <a:ext cx="8967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Quindi, </a:t>
            </a:r>
            <a:r>
              <a:rPr lang="it-IT" altLang="it-IT" sz="2200">
                <a:latin typeface="Verdana" panose="020B0604030504040204" pitchFamily="34" charset="0"/>
              </a:rPr>
              <a:t>l’equazione</a:t>
            </a:r>
            <a:r>
              <a:rPr lang="it-IT" altLang="it-IT">
                <a:latin typeface="Verdana" panose="020B0604030504040204" pitchFamily="34" charset="0"/>
              </a:rPr>
              <a:t> ammette non ammette soluzioni reali</a:t>
            </a:r>
          </a:p>
        </p:txBody>
      </p:sp>
      <p:sp>
        <p:nvSpPr>
          <p:cNvPr id="29701" name="Text Box 2">
            <a:extLst>
              <a:ext uri="{FF2B5EF4-FFF2-40B4-BE49-F238E27FC236}">
                <a16:creationId xmlns:a16="http://schemas.microsoft.com/office/drawing/2014/main" id="{FBB511F9-AD0C-08EA-EC5E-A7ACD14BE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945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8.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equazione</a:t>
            </a:r>
          </a:p>
        </p:txBody>
      </p:sp>
      <p:graphicFrame>
        <p:nvGraphicFramePr>
          <p:cNvPr id="29702" name="Object 4">
            <a:extLst>
              <a:ext uri="{FF2B5EF4-FFF2-40B4-BE49-F238E27FC236}">
                <a16:creationId xmlns:a16="http://schemas.microsoft.com/office/drawing/2014/main" id="{3EEE11FC-B875-9370-0AD9-5C03D15490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7413" y="1304925"/>
          <a:ext cx="451326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562100" imgH="228600" progId="Equation.3">
                  <p:embed/>
                </p:oleObj>
              </mc:Choice>
              <mc:Fallback>
                <p:oleObj name="Equazione" r:id="rId2" imgW="1562100" imgH="228600" progId="Equation.3">
                  <p:embed/>
                  <p:pic>
                    <p:nvPicPr>
                      <p:cNvPr id="29702" name="Object 4">
                        <a:extLst>
                          <a:ext uri="{FF2B5EF4-FFF2-40B4-BE49-F238E27FC236}">
                            <a16:creationId xmlns:a16="http://schemas.microsoft.com/office/drawing/2014/main" id="{3EEE11FC-B875-9370-0AD9-5C03D15490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1304925"/>
                        <a:ext cx="4513262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9F37C225-A8A7-CB92-17A8-4268C2A3B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05038"/>
            <a:ext cx="8642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Riduciamo l’equazione in forma normale</a:t>
            </a:r>
          </a:p>
        </p:txBody>
      </p:sp>
      <p:graphicFrame>
        <p:nvGraphicFramePr>
          <p:cNvPr id="19459" name="Object 5">
            <a:extLst>
              <a:ext uri="{FF2B5EF4-FFF2-40B4-BE49-F238E27FC236}">
                <a16:creationId xmlns:a16="http://schemas.microsoft.com/office/drawing/2014/main" id="{5EDB7378-2275-210A-C1B4-68BD91FA03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5180013"/>
          <a:ext cx="3213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256755" imgH="177723" progId="Equation.3">
                  <p:embed/>
                </p:oleObj>
              </mc:Choice>
              <mc:Fallback>
                <p:oleObj name="Equazione" r:id="rId4" imgW="1256755" imgH="177723" progId="Equation.3">
                  <p:embed/>
                  <p:pic>
                    <p:nvPicPr>
                      <p:cNvPr id="19459" name="Object 5">
                        <a:extLst>
                          <a:ext uri="{FF2B5EF4-FFF2-40B4-BE49-F238E27FC236}">
                            <a16:creationId xmlns:a16="http://schemas.microsoft.com/office/drawing/2014/main" id="{5EDB7378-2275-210A-C1B4-68BD91FA03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180013"/>
                        <a:ext cx="32131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7776517E-CA30-118F-0C51-C39F717433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2963863"/>
          <a:ext cx="390683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422400" imgH="203200" progId="Equation.3">
                  <p:embed/>
                </p:oleObj>
              </mc:Choice>
              <mc:Fallback>
                <p:oleObj name="Equazione" r:id="rId6" imgW="1422400" imgH="203200" progId="Equation.3">
                  <p:embed/>
                  <p:pic>
                    <p:nvPicPr>
                      <p:cNvPr id="19460" name="Object 4">
                        <a:extLst>
                          <a:ext uri="{FF2B5EF4-FFF2-40B4-BE49-F238E27FC236}">
                            <a16:creationId xmlns:a16="http://schemas.microsoft.com/office/drawing/2014/main" id="{7776517E-CA30-118F-0C51-C39F71743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63863"/>
                        <a:ext cx="3906837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CasellaDiTesto 9">
            <a:extLst>
              <a:ext uri="{FF2B5EF4-FFF2-40B4-BE49-F238E27FC236}">
                <a16:creationId xmlns:a16="http://schemas.microsoft.com/office/drawing/2014/main" id="{9EB8DE44-3660-99C9-F0D8-DB059064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4491038"/>
            <a:ext cx="8575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200">
                <a:latin typeface="Verdana" panose="020B0604030504040204" pitchFamily="34" charset="0"/>
              </a:rPr>
              <a:t>Calcoliamo ora il discriminante:</a:t>
            </a:r>
          </a:p>
        </p:txBody>
      </p:sp>
      <p:graphicFrame>
        <p:nvGraphicFramePr>
          <p:cNvPr id="19461" name="Object 6">
            <a:extLst>
              <a:ext uri="{FF2B5EF4-FFF2-40B4-BE49-F238E27FC236}">
                <a16:creationId xmlns:a16="http://schemas.microsoft.com/office/drawing/2014/main" id="{CDECE527-CC36-E6A5-DBFC-EC39F40ABA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9450" y="2924175"/>
          <a:ext cx="37560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358310" imgH="203112" progId="Equation.3">
                  <p:embed/>
                </p:oleObj>
              </mc:Choice>
              <mc:Fallback>
                <p:oleObj name="Equazione" r:id="rId8" imgW="1358310" imgH="203112" progId="Equation.3">
                  <p:embed/>
                  <p:pic>
                    <p:nvPicPr>
                      <p:cNvPr id="19461" name="Object 6">
                        <a:extLst>
                          <a:ext uri="{FF2B5EF4-FFF2-40B4-BE49-F238E27FC236}">
                            <a16:creationId xmlns:a16="http://schemas.microsoft.com/office/drawing/2014/main" id="{CDECE527-CC36-E6A5-DBFC-EC39F40ABA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2924175"/>
                        <a:ext cx="37560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7">
            <a:extLst>
              <a:ext uri="{FF2B5EF4-FFF2-40B4-BE49-F238E27FC236}">
                <a16:creationId xmlns:a16="http://schemas.microsoft.com/office/drawing/2014/main" id="{1000F208-DA7A-705D-743E-0F8FE050DB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7688" y="3716338"/>
          <a:ext cx="26273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914400" imgH="203200" progId="Equation.3">
                  <p:embed/>
                </p:oleObj>
              </mc:Choice>
              <mc:Fallback>
                <p:oleObj name="Equazione" r:id="rId10" imgW="914400" imgH="203200" progId="Equation.3">
                  <p:embed/>
                  <p:pic>
                    <p:nvPicPr>
                      <p:cNvPr id="19462" name="Object 7">
                        <a:extLst>
                          <a:ext uri="{FF2B5EF4-FFF2-40B4-BE49-F238E27FC236}">
                            <a16:creationId xmlns:a16="http://schemas.microsoft.com/office/drawing/2014/main" id="{1000F208-DA7A-705D-743E-0F8FE050DB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3716338"/>
                        <a:ext cx="2627312" cy="5762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11" grpId="0"/>
      <p:bldP spid="194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1">
            <a:extLst>
              <a:ext uri="{FF2B5EF4-FFF2-40B4-BE49-F238E27FC236}">
                <a16:creationId xmlns:a16="http://schemas.microsoft.com/office/drawing/2014/main" id="{A872A7E2-6ACD-309A-2CA2-BFF7474518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5C0750-A304-40C6-BBF2-76ECCC5FCC57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4469888-7236-6127-FB11-AACE6A7C4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FD186A30-66F4-8CA8-DBAE-75E84D199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827713"/>
            <a:ext cx="8715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Quindi, </a:t>
            </a:r>
            <a:r>
              <a:rPr lang="it-IT" altLang="it-IT" sz="2200">
                <a:latin typeface="Verdana" panose="020B0604030504040204" pitchFamily="34" charset="0"/>
              </a:rPr>
              <a:t>l’equazione</a:t>
            </a:r>
            <a:r>
              <a:rPr lang="it-IT" altLang="it-IT">
                <a:latin typeface="Verdana" panose="020B0604030504040204" pitchFamily="34" charset="0"/>
              </a:rPr>
              <a:t> NON ammette due soluzioni reali</a:t>
            </a:r>
          </a:p>
        </p:txBody>
      </p:sp>
      <p:sp>
        <p:nvSpPr>
          <p:cNvPr id="30725" name="Text Box 2">
            <a:extLst>
              <a:ext uri="{FF2B5EF4-FFF2-40B4-BE49-F238E27FC236}">
                <a16:creationId xmlns:a16="http://schemas.microsoft.com/office/drawing/2014/main" id="{B91DBBE6-67E0-E421-E8C8-5D4ADD607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945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9.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equazione</a:t>
            </a:r>
          </a:p>
        </p:txBody>
      </p:sp>
      <p:graphicFrame>
        <p:nvGraphicFramePr>
          <p:cNvPr id="30726" name="Object 4">
            <a:extLst>
              <a:ext uri="{FF2B5EF4-FFF2-40B4-BE49-F238E27FC236}">
                <a16:creationId xmlns:a16="http://schemas.microsoft.com/office/drawing/2014/main" id="{2A683AC2-034A-3B8D-0B8D-8B2D4750EC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1341438"/>
          <a:ext cx="18335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634725" imgH="203112" progId="Equation.3">
                  <p:embed/>
                </p:oleObj>
              </mc:Choice>
              <mc:Fallback>
                <p:oleObj name="Equazione" r:id="rId2" imgW="634725" imgH="203112" progId="Equation.3">
                  <p:embed/>
                  <p:pic>
                    <p:nvPicPr>
                      <p:cNvPr id="30726" name="Object 4">
                        <a:extLst>
                          <a:ext uri="{FF2B5EF4-FFF2-40B4-BE49-F238E27FC236}">
                            <a16:creationId xmlns:a16="http://schemas.microsoft.com/office/drawing/2014/main" id="{2A683AC2-034A-3B8D-0B8D-8B2D4750EC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18335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60118717-E154-0DF9-E237-4C18AFC2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05038"/>
            <a:ext cx="86423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</a:t>
            </a:r>
            <a:r>
              <a:rPr lang="it-IT" altLang="it-IT" sz="2200">
                <a:latin typeface="Verdana" panose="020B0604030504040204" pitchFamily="34" charset="0"/>
              </a:rPr>
              <a:t>Si tratta di una equazione incompleta che può essere risolta come segue:</a:t>
            </a:r>
          </a:p>
          <a:p>
            <a:pPr algn="just" eaLnBrk="1" hangingPunct="1">
              <a:lnSpc>
                <a:spcPct val="125000"/>
              </a:lnSpc>
            </a:pP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</a:p>
        </p:txBody>
      </p:sp>
      <p:graphicFrame>
        <p:nvGraphicFramePr>
          <p:cNvPr id="20483" name="Object 8">
            <a:extLst>
              <a:ext uri="{FF2B5EF4-FFF2-40B4-BE49-F238E27FC236}">
                <a16:creationId xmlns:a16="http://schemas.microsoft.com/office/drawing/2014/main" id="{F07068E0-FC8E-BDD3-D737-8C0D89B71A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3284538"/>
          <a:ext cx="37766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307532" imgH="203112" progId="Equation.3">
                  <p:embed/>
                </p:oleObj>
              </mc:Choice>
              <mc:Fallback>
                <p:oleObj name="Equazione" r:id="rId4" imgW="1307532" imgH="203112" progId="Equation.3">
                  <p:embed/>
                  <p:pic>
                    <p:nvPicPr>
                      <p:cNvPr id="20483" name="Object 8">
                        <a:extLst>
                          <a:ext uri="{FF2B5EF4-FFF2-40B4-BE49-F238E27FC236}">
                            <a16:creationId xmlns:a16="http://schemas.microsoft.com/office/drawing/2014/main" id="{F07068E0-FC8E-BDD3-D737-8C0D89B71A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284538"/>
                        <a:ext cx="37766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0">
            <a:extLst>
              <a:ext uri="{FF2B5EF4-FFF2-40B4-BE49-F238E27FC236}">
                <a16:creationId xmlns:a16="http://schemas.microsoft.com/office/drawing/2014/main" id="{729CD2B1-10B0-DB4E-CEEE-90039F89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4149725"/>
            <a:ext cx="87153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Sicuramente possiamo affermare che non esiste alcun numero reale </a:t>
            </a:r>
            <a:r>
              <a:rPr lang="it-IT" altLang="it-IT" sz="2800" i="1">
                <a:cs typeface="Times New Roman" panose="02020603050405020304" pitchFamily="18" charset="0"/>
              </a:rPr>
              <a:t>x</a:t>
            </a:r>
            <a:r>
              <a:rPr lang="it-IT" altLang="it-IT">
                <a:latin typeface="Verdana" panose="020B0604030504040204" pitchFamily="34" charset="0"/>
              </a:rPr>
              <a:t> che al quadrato è uguale ad un numero negativo.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11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1">
            <a:extLst>
              <a:ext uri="{FF2B5EF4-FFF2-40B4-BE49-F238E27FC236}">
                <a16:creationId xmlns:a16="http://schemas.microsoft.com/office/drawing/2014/main" id="{9E04093B-3398-AE60-02BD-8556F1F8A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83A5E3-22F0-46F1-9FB2-92736815A0CF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6DCF3C2-BAB4-DCCA-31C9-84278A981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5B94FD61-9756-633A-C78F-C45DA5905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44550"/>
            <a:ext cx="85153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Osservazione.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Le equazioni algebriche incomplete possono comunque essere risolte sempre anche applicando la formula che richiede il calcolo del discriminante .</a:t>
            </a:r>
          </a:p>
        </p:txBody>
      </p:sp>
      <p:sp>
        <p:nvSpPr>
          <p:cNvPr id="71684" name="Text Box 2">
            <a:extLst>
              <a:ext uri="{FF2B5EF4-FFF2-40B4-BE49-F238E27FC236}">
                <a16:creationId xmlns:a16="http://schemas.microsoft.com/office/drawing/2014/main" id="{1F37EB7B-7F55-4080-EE2E-ED2B99ABD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3500438"/>
            <a:ext cx="85153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Applicando la formula risolutiva col calcolo del discriminante nell’esercizio precedente, avremmo trovato un discriminante negativo.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1">
            <a:extLst>
              <a:ext uri="{FF2B5EF4-FFF2-40B4-BE49-F238E27FC236}">
                <a16:creationId xmlns:a16="http://schemas.microsoft.com/office/drawing/2014/main" id="{55BDB061-9E5F-3EBC-6FA6-D0FFDDAB0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3F20F5-2DCA-4F91-BA2A-0BE8163BCD86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ED22951-92D4-121B-6E0D-52344B619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B509FEB1-497E-82E0-B86D-7FFE96F9D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827713"/>
            <a:ext cx="8715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Quindi, </a:t>
            </a:r>
            <a:r>
              <a:rPr lang="it-IT" altLang="it-IT" sz="2200">
                <a:latin typeface="Verdana" panose="020B0604030504040204" pitchFamily="34" charset="0"/>
              </a:rPr>
              <a:t>l’equazione</a:t>
            </a:r>
            <a:r>
              <a:rPr lang="it-IT" altLang="it-IT">
                <a:latin typeface="Verdana" panose="020B0604030504040204" pitchFamily="34" charset="0"/>
              </a:rPr>
              <a:t> ammette due soluzioni reali distinte. </a:t>
            </a:r>
          </a:p>
        </p:txBody>
      </p:sp>
      <p:sp>
        <p:nvSpPr>
          <p:cNvPr id="32773" name="Text Box 2">
            <a:extLst>
              <a:ext uri="{FF2B5EF4-FFF2-40B4-BE49-F238E27FC236}">
                <a16:creationId xmlns:a16="http://schemas.microsoft.com/office/drawing/2014/main" id="{394D700B-D19E-E92A-4581-255FDDEFD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945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10.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equazione</a:t>
            </a:r>
          </a:p>
        </p:txBody>
      </p:sp>
      <p:graphicFrame>
        <p:nvGraphicFramePr>
          <p:cNvPr id="32774" name="Object 4">
            <a:extLst>
              <a:ext uri="{FF2B5EF4-FFF2-40B4-BE49-F238E27FC236}">
                <a16:creationId xmlns:a16="http://schemas.microsoft.com/office/drawing/2014/main" id="{57D14FAA-5B2C-E994-925A-B6DBA698DC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8763" y="1304925"/>
          <a:ext cx="32273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117600" imgH="228600" progId="Equation.3">
                  <p:embed/>
                </p:oleObj>
              </mc:Choice>
              <mc:Fallback>
                <p:oleObj name="Equazione" r:id="rId2" imgW="1117600" imgH="228600" progId="Equation.3">
                  <p:embed/>
                  <p:pic>
                    <p:nvPicPr>
                      <p:cNvPr id="32774" name="Object 4">
                        <a:extLst>
                          <a:ext uri="{FF2B5EF4-FFF2-40B4-BE49-F238E27FC236}">
                            <a16:creationId xmlns:a16="http://schemas.microsoft.com/office/drawing/2014/main" id="{57D14FAA-5B2C-E994-925A-B6DBA698DC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1304925"/>
                        <a:ext cx="322738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1A5DE1EF-D869-3A0B-167D-685A240FE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05038"/>
            <a:ext cx="8642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Riduciamo l’equazione in forma normale:</a:t>
            </a:r>
          </a:p>
        </p:txBody>
      </p:sp>
      <p:graphicFrame>
        <p:nvGraphicFramePr>
          <p:cNvPr id="21507" name="Object 5">
            <a:extLst>
              <a:ext uri="{FF2B5EF4-FFF2-40B4-BE49-F238E27FC236}">
                <a16:creationId xmlns:a16="http://schemas.microsoft.com/office/drawing/2014/main" id="{A1313DD1-D449-E48F-FFFA-FEBA8E7BAA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363" y="2852738"/>
          <a:ext cx="315753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218671" imgH="203112" progId="Equation.3">
                  <p:embed/>
                </p:oleObj>
              </mc:Choice>
              <mc:Fallback>
                <p:oleObj name="Equazione" r:id="rId4" imgW="1218671" imgH="203112" progId="Equation.3">
                  <p:embed/>
                  <p:pic>
                    <p:nvPicPr>
                      <p:cNvPr id="21507" name="Object 5">
                        <a:extLst>
                          <a:ext uri="{FF2B5EF4-FFF2-40B4-BE49-F238E27FC236}">
                            <a16:creationId xmlns:a16="http://schemas.microsoft.com/office/drawing/2014/main" id="{A1313DD1-D449-E48F-FFFA-FEBA8E7BAA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2852738"/>
                        <a:ext cx="3157537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CasellaDiTesto 9">
            <a:extLst>
              <a:ext uri="{FF2B5EF4-FFF2-40B4-BE49-F238E27FC236}">
                <a16:creationId xmlns:a16="http://schemas.microsoft.com/office/drawing/2014/main" id="{D0D28297-69CF-67A4-96A7-FF14BE841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3605213"/>
            <a:ext cx="864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200">
                <a:latin typeface="Verdana" panose="020B0604030504040204" pitchFamily="34" charset="0"/>
              </a:rPr>
              <a:t>Si tratta di una equazione incompleta che può essere risolta come segue:</a:t>
            </a:r>
          </a:p>
        </p:txBody>
      </p:sp>
      <p:grpSp>
        <p:nvGrpSpPr>
          <p:cNvPr id="2" name="Gruppo 16">
            <a:extLst>
              <a:ext uri="{FF2B5EF4-FFF2-40B4-BE49-F238E27FC236}">
                <a16:creationId xmlns:a16="http://schemas.microsoft.com/office/drawing/2014/main" id="{E8DF3886-F67C-1581-C83C-8B433273A4C2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924175"/>
            <a:ext cx="2663825" cy="504825"/>
            <a:chOff x="1619672" y="2924944"/>
            <a:chExt cx="2664296" cy="504056"/>
          </a:xfrm>
        </p:grpSpPr>
        <p:cxnSp>
          <p:nvCxnSpPr>
            <p:cNvPr id="13" name="Connettore 1 12">
              <a:extLst>
                <a:ext uri="{FF2B5EF4-FFF2-40B4-BE49-F238E27FC236}">
                  <a16:creationId xmlns:a16="http://schemas.microsoft.com/office/drawing/2014/main" id="{0F425DB9-4029-4FA2-6B1D-D58B83CB28C0}"/>
                </a:ext>
              </a:extLst>
            </p:cNvPr>
            <p:cNvCxnSpPr/>
            <p:nvPr/>
          </p:nvCxnSpPr>
          <p:spPr>
            <a:xfrm flipV="1">
              <a:off x="1619672" y="2924944"/>
              <a:ext cx="503327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>
              <a:extLst>
                <a:ext uri="{FF2B5EF4-FFF2-40B4-BE49-F238E27FC236}">
                  <a16:creationId xmlns:a16="http://schemas.microsoft.com/office/drawing/2014/main" id="{CB474396-378D-53DA-2289-35721EAE1AF8}"/>
                </a:ext>
              </a:extLst>
            </p:cNvPr>
            <p:cNvCxnSpPr/>
            <p:nvPr/>
          </p:nvCxnSpPr>
          <p:spPr>
            <a:xfrm flipV="1">
              <a:off x="3780642" y="2996273"/>
              <a:ext cx="503326" cy="4327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508" name="Object 6">
            <a:extLst>
              <a:ext uri="{FF2B5EF4-FFF2-40B4-BE49-F238E27FC236}">
                <a16:creationId xmlns:a16="http://schemas.microsoft.com/office/drawing/2014/main" id="{3066705F-4B86-777F-194F-0074595359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0150" y="2852738"/>
          <a:ext cx="25654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990170" imgH="203112" progId="Equation.3">
                  <p:embed/>
                </p:oleObj>
              </mc:Choice>
              <mc:Fallback>
                <p:oleObj name="Equazione" r:id="rId6" imgW="990170" imgH="203112" progId="Equation.3">
                  <p:embed/>
                  <p:pic>
                    <p:nvPicPr>
                      <p:cNvPr id="21508" name="Object 6">
                        <a:extLst>
                          <a:ext uri="{FF2B5EF4-FFF2-40B4-BE49-F238E27FC236}">
                            <a16:creationId xmlns:a16="http://schemas.microsoft.com/office/drawing/2014/main" id="{3066705F-4B86-777F-194F-0074595359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2852738"/>
                        <a:ext cx="25654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7">
            <a:extLst>
              <a:ext uri="{FF2B5EF4-FFF2-40B4-BE49-F238E27FC236}">
                <a16:creationId xmlns:a16="http://schemas.microsoft.com/office/drawing/2014/main" id="{5CD34C53-1167-F062-181B-1F7E08749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2852738"/>
          <a:ext cx="180816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698197" imgH="203112" progId="Equation.3">
                  <p:embed/>
                </p:oleObj>
              </mc:Choice>
              <mc:Fallback>
                <p:oleObj name="Equazione" r:id="rId8" imgW="698197" imgH="203112" progId="Equation.3">
                  <p:embed/>
                  <p:pic>
                    <p:nvPicPr>
                      <p:cNvPr id="21509" name="Object 7">
                        <a:extLst>
                          <a:ext uri="{FF2B5EF4-FFF2-40B4-BE49-F238E27FC236}">
                            <a16:creationId xmlns:a16="http://schemas.microsoft.com/office/drawing/2014/main" id="{5CD34C53-1167-F062-181B-1F7E087490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852738"/>
                        <a:ext cx="1808163" cy="5191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8">
            <a:extLst>
              <a:ext uri="{FF2B5EF4-FFF2-40B4-BE49-F238E27FC236}">
                <a16:creationId xmlns:a16="http://schemas.microsoft.com/office/drawing/2014/main" id="{A441F075-8BB1-3B79-D133-23D353DA73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3025" y="4438650"/>
          <a:ext cx="17287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622030" imgH="393529" progId="Equation.3">
                  <p:embed/>
                </p:oleObj>
              </mc:Choice>
              <mc:Fallback>
                <p:oleObj name="Equazione" r:id="rId10" imgW="622030" imgH="393529" progId="Equation.3">
                  <p:embed/>
                  <p:pic>
                    <p:nvPicPr>
                      <p:cNvPr id="21510" name="Object 8">
                        <a:extLst>
                          <a:ext uri="{FF2B5EF4-FFF2-40B4-BE49-F238E27FC236}">
                            <a16:creationId xmlns:a16="http://schemas.microsoft.com/office/drawing/2014/main" id="{A441F075-8BB1-3B79-D133-23D353DA7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5" y="4438650"/>
                        <a:ext cx="17287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9">
            <a:extLst>
              <a:ext uri="{FF2B5EF4-FFF2-40B4-BE49-F238E27FC236}">
                <a16:creationId xmlns:a16="http://schemas.microsoft.com/office/drawing/2014/main" id="{7AF36615-98EE-770D-8B6D-2FDD1B7E22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3888" y="4127500"/>
          <a:ext cx="2193925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698197" imgH="533169" progId="Equation.3">
                  <p:embed/>
                </p:oleObj>
              </mc:Choice>
              <mc:Fallback>
                <p:oleObj name="Equazione" r:id="rId12" imgW="698197" imgH="533169" progId="Equation.3">
                  <p:embed/>
                  <p:pic>
                    <p:nvPicPr>
                      <p:cNvPr id="21511" name="Object 9">
                        <a:extLst>
                          <a:ext uri="{FF2B5EF4-FFF2-40B4-BE49-F238E27FC236}">
                            <a16:creationId xmlns:a16="http://schemas.microsoft.com/office/drawing/2014/main" id="{7AF36615-98EE-770D-8B6D-2FDD1B7E22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4127500"/>
                        <a:ext cx="2193925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11" grpId="0"/>
      <p:bldP spid="266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1">
            <a:extLst>
              <a:ext uri="{FF2B5EF4-FFF2-40B4-BE49-F238E27FC236}">
                <a16:creationId xmlns:a16="http://schemas.microsoft.com/office/drawing/2014/main" id="{2A15B69D-5C20-EAE3-9C11-097015B06E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3DA8C8-CF09-4283-A451-40744480AFDB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84D79F9-A700-A881-BB04-D6169322B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0E5956C6-6174-8C55-5B0D-CF9F9123A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60800"/>
            <a:ext cx="8715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Quindi, </a:t>
            </a:r>
            <a:r>
              <a:rPr lang="it-IT" altLang="it-IT" sz="2200">
                <a:latin typeface="Verdana" panose="020B0604030504040204" pitchFamily="34" charset="0"/>
              </a:rPr>
              <a:t>l’equazione</a:t>
            </a:r>
            <a:r>
              <a:rPr lang="it-IT" altLang="it-IT">
                <a:latin typeface="Verdana" panose="020B0604030504040204" pitchFamily="34" charset="0"/>
              </a:rPr>
              <a:t> ammette due soluzioni reali distinte. </a:t>
            </a:r>
          </a:p>
        </p:txBody>
      </p:sp>
      <p:sp>
        <p:nvSpPr>
          <p:cNvPr id="23559" name="CasellaDiTesto 9">
            <a:extLst>
              <a:ext uri="{FF2B5EF4-FFF2-40B4-BE49-F238E27FC236}">
                <a16:creationId xmlns:a16="http://schemas.microsoft.com/office/drawing/2014/main" id="{67FB54E3-2FC1-9419-3242-CDAF820A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64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200">
                <a:latin typeface="Verdana" panose="020B0604030504040204" pitchFamily="34" charset="0"/>
              </a:rPr>
              <a:t>Mettiamo in evidenza la variabile </a:t>
            </a:r>
            <a:r>
              <a:rPr lang="it-IT" altLang="it-IT" i="1">
                <a:ea typeface="Verdan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it-IT" altLang="it-IT" sz="2200">
                <a:latin typeface="Verdana" panose="020B0604030504040204" pitchFamily="34" charset="0"/>
              </a:rPr>
              <a:t>:</a:t>
            </a:r>
          </a:p>
        </p:txBody>
      </p:sp>
      <p:graphicFrame>
        <p:nvGraphicFramePr>
          <p:cNvPr id="33798" name="Object 5">
            <a:extLst>
              <a:ext uri="{FF2B5EF4-FFF2-40B4-BE49-F238E27FC236}">
                <a16:creationId xmlns:a16="http://schemas.microsoft.com/office/drawing/2014/main" id="{23D29476-6FD2-9300-B735-B46590DE1E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908050"/>
          <a:ext cx="21383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825500" imgH="203200" progId="Equation.3">
                  <p:embed/>
                </p:oleObj>
              </mc:Choice>
              <mc:Fallback>
                <p:oleObj name="Equazione" r:id="rId2" imgW="825500" imgH="203200" progId="Equation.3">
                  <p:embed/>
                  <p:pic>
                    <p:nvPicPr>
                      <p:cNvPr id="33798" name="Object 5">
                        <a:extLst>
                          <a:ext uri="{FF2B5EF4-FFF2-40B4-BE49-F238E27FC236}">
                            <a16:creationId xmlns:a16="http://schemas.microsoft.com/office/drawing/2014/main" id="{23D29476-6FD2-9300-B735-B46590DE1E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908050"/>
                        <a:ext cx="21383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6">
            <a:extLst>
              <a:ext uri="{FF2B5EF4-FFF2-40B4-BE49-F238E27FC236}">
                <a16:creationId xmlns:a16="http://schemas.microsoft.com/office/drawing/2014/main" id="{F5D4CBED-A614-960A-619A-A7288CCC25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0838" y="2781300"/>
          <a:ext cx="26638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028254" imgH="215806" progId="Equation.3">
                  <p:embed/>
                </p:oleObj>
              </mc:Choice>
              <mc:Fallback>
                <p:oleObj name="Equazione" r:id="rId4" imgW="1028254" imgH="215806" progId="Equation.3">
                  <p:embed/>
                  <p:pic>
                    <p:nvPicPr>
                      <p:cNvPr id="23555" name="Object 6">
                        <a:extLst>
                          <a:ext uri="{FF2B5EF4-FFF2-40B4-BE49-F238E27FC236}">
                            <a16:creationId xmlns:a16="http://schemas.microsoft.com/office/drawing/2014/main" id="{F5D4CBED-A614-960A-619A-A7288CCC25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2781300"/>
                        <a:ext cx="26638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7">
            <a:extLst>
              <a:ext uri="{FF2B5EF4-FFF2-40B4-BE49-F238E27FC236}">
                <a16:creationId xmlns:a16="http://schemas.microsoft.com/office/drawing/2014/main" id="{8CBDCC97-A1B8-47E9-86D6-CEA0525CEA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538" y="2565400"/>
          <a:ext cx="25209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016000" imgH="393700" progId="Equation.3">
                  <p:embed/>
                </p:oleObj>
              </mc:Choice>
              <mc:Fallback>
                <p:oleObj name="Equazione" r:id="rId6" imgW="1016000" imgH="393700" progId="Equation.3">
                  <p:embed/>
                  <p:pic>
                    <p:nvPicPr>
                      <p:cNvPr id="23556" name="Object 7">
                        <a:extLst>
                          <a:ext uri="{FF2B5EF4-FFF2-40B4-BE49-F238E27FC236}">
                            <a16:creationId xmlns:a16="http://schemas.microsoft.com/office/drawing/2014/main" id="{8CBDCC97-A1B8-47E9-86D6-CEA0525CEA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565400"/>
                        <a:ext cx="25209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235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1">
            <a:extLst>
              <a:ext uri="{FF2B5EF4-FFF2-40B4-BE49-F238E27FC236}">
                <a16:creationId xmlns:a16="http://schemas.microsoft.com/office/drawing/2014/main" id="{51D23C76-C1E1-859D-D3AB-7FDF1C8E3C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A20CDE-1179-4EAC-9E7D-66163EB2339C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C96F69C-3E97-EC51-C557-B8D6C2459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8256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 - schema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pic>
        <p:nvPicPr>
          <p:cNvPr id="34820" name="Picture 2" descr="https://www.matematicamente.it/wp-content/uploads/2018/03/delta-ed-equazione-di-secondo-grado-completa-corretta.png">
            <a:extLst>
              <a:ext uri="{FF2B5EF4-FFF2-40B4-BE49-F238E27FC236}">
                <a16:creationId xmlns:a16="http://schemas.microsoft.com/office/drawing/2014/main" id="{331E29E4-9722-34A6-56E5-6CAE2B4E9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6911975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1">
            <a:extLst>
              <a:ext uri="{FF2B5EF4-FFF2-40B4-BE49-F238E27FC236}">
                <a16:creationId xmlns:a16="http://schemas.microsoft.com/office/drawing/2014/main" id="{12304791-86ED-9EB6-8AA3-63BDB2109B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70FD3E-FA63-4E11-8E5D-8936485D3FC1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5AA34A6E-1A30-87DD-7D55-ECD44D5BF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3900"/>
            <a:ext cx="851535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In matematica, un'</a:t>
            </a:r>
            <a:r>
              <a:rPr lang="it-IT" altLang="it-IT" i="1" dirty="0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equazione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 (dal latino </a:t>
            </a:r>
            <a:r>
              <a:rPr lang="it-IT" altLang="it-IT" i="1" dirty="0">
                <a:latin typeface="Verdana" panose="020B0604030504040204" pitchFamily="34" charset="0"/>
                <a:sym typeface="Wingdings" panose="05000000000000000000" pitchFamily="2" charset="2"/>
              </a:rPr>
              <a:t>equo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, rendere uguale) è una </a:t>
            </a:r>
            <a:r>
              <a:rPr lang="it-IT" altLang="it-IT" b="1" i="1" dirty="0">
                <a:latin typeface="Verdana" panose="020B0604030504040204" pitchFamily="34" charset="0"/>
                <a:sym typeface="Wingdings" panose="05000000000000000000" pitchFamily="2" charset="2"/>
              </a:rPr>
              <a:t>uguaglianza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 tra due espressioni algebriche, contenenti una o più incognite, </a:t>
            </a:r>
            <a:r>
              <a:rPr lang="it-IT" altLang="it-IT" b="1" i="1" dirty="0">
                <a:latin typeface="Verdana" panose="020B0604030504040204" pitchFamily="34" charset="0"/>
                <a:sym typeface="Wingdings" panose="05000000000000000000" pitchFamily="2" charset="2"/>
              </a:rPr>
              <a:t>verificata solo per determinati valori attribuiti alle incognite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7A86615-C91E-6ABE-55BE-9DFF8A2E3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2016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</a:t>
            </a:r>
          </a:p>
        </p:txBody>
      </p:sp>
      <p:sp>
        <p:nvSpPr>
          <p:cNvPr id="67588" name="Rectangle 6">
            <a:extLst>
              <a:ext uri="{FF2B5EF4-FFF2-40B4-BE49-F238E27FC236}">
                <a16:creationId xmlns:a16="http://schemas.microsoft.com/office/drawing/2014/main" id="{FE9696D5-1EFC-EF80-F7E1-DFC6DEFC2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76700"/>
            <a:ext cx="85693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</a:rPr>
              <a:t>Risolvere un’equazione vuol dire cercare il valore incognito, o i valori incogniti, per il quale le due espressioni algebriche forniscono lo stesso risultato.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1">
            <a:extLst>
              <a:ext uri="{FF2B5EF4-FFF2-40B4-BE49-F238E27FC236}">
                <a16:creationId xmlns:a16="http://schemas.microsoft.com/office/drawing/2014/main" id="{6C5B02EE-BA3D-DFA2-A2EE-0B30FF0B70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D5E8FB-8CCA-42D8-B94E-E399E90DE8A1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2706" name="Text Box 2">
            <a:extLst>
              <a:ext uri="{FF2B5EF4-FFF2-40B4-BE49-F238E27FC236}">
                <a16:creationId xmlns:a16="http://schemas.microsoft.com/office/drawing/2014/main" id="{BD328037-5B47-212D-54E1-1C8BA8D92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35013"/>
            <a:ext cx="851535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In matematica, una disequazione è una relazione di disuguaglianza tra due espressioni che contengono delle incognite.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6F32E66-B770-C20E-65E4-623F33AB9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2598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</a:t>
            </a:r>
          </a:p>
        </p:txBody>
      </p:sp>
      <p:sp>
        <p:nvSpPr>
          <p:cNvPr id="90116" name="Text Box 4">
            <a:extLst>
              <a:ext uri="{FF2B5EF4-FFF2-40B4-BE49-F238E27FC236}">
                <a16:creationId xmlns:a16="http://schemas.microsoft.com/office/drawing/2014/main" id="{C5367F95-749C-A43C-0A6E-3D594884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781300"/>
            <a:ext cx="85153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Risolvere una disequazione significa trovare quell'insieme di valori che, attribuiti alle incognite, rendono la disuguaglianza effettivamente verificata. Solitamente, le soluzioni di una disequazione sono costituite da uno o più insiemi numerici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(detti </a:t>
            </a:r>
            <a:r>
              <a:rPr lang="it-IT" altLang="it-IT" i="1">
                <a:latin typeface="Verdana" panose="020B0604030504040204" pitchFamily="34" charset="0"/>
                <a:sym typeface="Wingdings" panose="05000000000000000000" pitchFamily="2" charset="2"/>
              </a:rPr>
              <a:t>intervalli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1">
            <a:extLst>
              <a:ext uri="{FF2B5EF4-FFF2-40B4-BE49-F238E27FC236}">
                <a16:creationId xmlns:a16="http://schemas.microsoft.com/office/drawing/2014/main" id="{9DBA9C83-4B51-DA42-6C5D-20B8FE660D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91D61F-4A60-4CFA-BE87-2A4B9D32636B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1E2D9072-85D9-2332-0B1D-0CFE904D9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52513"/>
            <a:ext cx="89646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35000"/>
              </a:lnSpc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L’insieme delle soluzioni di una disequazione non cambia se: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7008B3B-3FA6-5CFB-9B12-3AF548C5B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2598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</a:t>
            </a:r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10D9D636-BB3A-AA60-A781-3856100EE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725488"/>
            <a:ext cx="458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PRINCIPI DI EQUIVALENZA</a:t>
            </a:r>
          </a:p>
        </p:txBody>
      </p:sp>
      <p:sp>
        <p:nvSpPr>
          <p:cNvPr id="91142" name="Text Box 6">
            <a:extLst>
              <a:ext uri="{FF2B5EF4-FFF2-40B4-BE49-F238E27FC236}">
                <a16:creationId xmlns:a16="http://schemas.microsoft.com/office/drawing/2014/main" id="{6DB840B1-CE7F-54A2-A180-06334E673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1628775"/>
            <a:ext cx="873125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• 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 aggiunge ai due membri di una disequazione una quantità (numero o incognita). </a:t>
            </a:r>
          </a:p>
          <a:p>
            <a:pPr algn="just" eaLnBrk="1" hangingPunct="1">
              <a:lnSpc>
                <a:spcPct val="135000"/>
              </a:lnSpc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come conseguenza: si può eliminare da entrambi i membri uno stesso termine oppure spostarlo da un membro all'altro cambiando il segno</a:t>
            </a:r>
          </a:p>
          <a:p>
            <a:pPr algn="just" eaLnBrk="1" hangingPunct="1">
              <a:lnSpc>
                <a:spcPct val="135000"/>
              </a:lnSpc>
            </a:pPr>
            <a:endParaRPr lang="it-IT" altLang="it-IT" sz="20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• 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 moltiplicano o dividono i due membri di una disequazione per una stessa quantità, a patto di cambiare il verso della disequazione nel caso in cui tale quantità sia negativa. </a:t>
            </a:r>
          </a:p>
          <a:p>
            <a:pPr algn="just" eaLnBrk="1" hangingPunct="1">
              <a:lnSpc>
                <a:spcPct val="135000"/>
              </a:lnSpc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come conseguenza: si può cambiare il segno a tutti i termini di entrambi i membri, purché si cambi anche il verso della disequazione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1">
            <a:extLst>
              <a:ext uri="{FF2B5EF4-FFF2-40B4-BE49-F238E27FC236}">
                <a16:creationId xmlns:a16="http://schemas.microsoft.com/office/drawing/2014/main" id="{A7F81D89-7940-C130-1DD1-489603475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D4AAE9-4E9E-4DEC-A8FA-7504FCDC9C96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9E4EAC8C-0111-5821-ED0A-56DF74EBB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96975"/>
            <a:ext cx="87852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Le disequazioni algebriche di grado </a:t>
            </a:r>
            <a:r>
              <a:rPr lang="it-IT" altLang="it-IT" sz="2800" i="1">
                <a:sym typeface="Wingdings" panose="05000000000000000000" pitchFamily="2" charset="2"/>
              </a:rPr>
              <a:t>n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, con </a:t>
            </a:r>
            <a:r>
              <a:rPr lang="it-IT" altLang="it-IT" i="1">
                <a:sym typeface="Wingdings" panose="05000000000000000000" pitchFamily="2" charset="2"/>
              </a:rPr>
              <a:t>n</a:t>
            </a:r>
            <a:r>
              <a:rPr lang="it-IT" altLang="it-IT">
                <a:sym typeface="Symbol" panose="05050102010706020507" pitchFamily="18" charset="2"/>
              </a:rPr>
              <a:t></a:t>
            </a:r>
            <a:r>
              <a:rPr lang="it-IT" altLang="it-IT" i="1">
                <a:sym typeface="Symbol" panose="05050102010706020507" pitchFamily="18" charset="2"/>
              </a:rPr>
              <a:t>N</a:t>
            </a:r>
            <a:r>
              <a:rPr lang="it-IT" altLang="it-IT">
                <a:latin typeface="Verdana" panose="020B0604030504040204" pitchFamily="34" charset="0"/>
                <a:sym typeface="Symbol" panose="05050102010706020507" pitchFamily="18" charset="2"/>
              </a:rPr>
              <a:t>, nell’incognita </a:t>
            </a:r>
            <a:r>
              <a:rPr lang="it-IT" altLang="it-IT" sz="2800" i="1">
                <a:sym typeface="Symbol" panose="05050102010706020507" pitchFamily="18" charset="2"/>
              </a:rPr>
              <a:t>x</a:t>
            </a:r>
            <a:endParaRPr lang="it-IT" altLang="it-IT" sz="280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6B7EADF-9681-FD95-BAF8-2FE20C2A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702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</a:t>
            </a:r>
          </a:p>
        </p:txBody>
      </p:sp>
      <p:graphicFrame>
        <p:nvGraphicFramePr>
          <p:cNvPr id="25602" name="Object 10">
            <a:extLst>
              <a:ext uri="{FF2B5EF4-FFF2-40B4-BE49-F238E27FC236}">
                <a16:creationId xmlns:a16="http://schemas.microsoft.com/office/drawing/2014/main" id="{46B448D5-8A16-FD9E-2B68-6295A1BC75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7875" y="2486025"/>
          <a:ext cx="49720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033" imgH="203112" progId="Equation.3">
                  <p:embed/>
                </p:oleObj>
              </mc:Choice>
              <mc:Fallback>
                <p:oleObj name="Equation" r:id="rId2" imgW="1536033" imgH="203112" progId="Equation.3">
                  <p:embed/>
                  <p:pic>
                    <p:nvPicPr>
                      <p:cNvPr id="25602" name="Object 10">
                        <a:extLst>
                          <a:ext uri="{FF2B5EF4-FFF2-40B4-BE49-F238E27FC236}">
                            <a16:creationId xmlns:a16="http://schemas.microsoft.com/office/drawing/2014/main" id="{46B448D5-8A16-FD9E-2B68-6295A1BC75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2486025"/>
                        <a:ext cx="497205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11">
            <a:extLst>
              <a:ext uri="{FF2B5EF4-FFF2-40B4-BE49-F238E27FC236}">
                <a16:creationId xmlns:a16="http://schemas.microsoft.com/office/drawing/2014/main" id="{AB7D531D-7B9D-54F5-1967-A661A4F80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20725"/>
            <a:ext cx="2663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800">
                <a:solidFill>
                  <a:srgbClr val="A50021"/>
                </a:solidFill>
                <a:latin typeface="Arial" panose="020B0604020202020204" pitchFamily="34" charset="0"/>
              </a:rPr>
              <a:t>Osservazione</a:t>
            </a:r>
          </a:p>
        </p:txBody>
      </p:sp>
      <p:sp>
        <p:nvSpPr>
          <p:cNvPr id="25606" name="Text Box 12">
            <a:extLst>
              <a:ext uri="{FF2B5EF4-FFF2-40B4-BE49-F238E27FC236}">
                <a16:creationId xmlns:a16="http://schemas.microsoft.com/office/drawing/2014/main" id="{C487138B-D157-E411-A5BD-1E05DEF4E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97250"/>
            <a:ext cx="8785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sono </a:t>
            </a: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equivalenti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5607" name="Text Box 14">
            <a:extLst>
              <a:ext uri="{FF2B5EF4-FFF2-40B4-BE49-F238E27FC236}">
                <a16:creationId xmlns:a16="http://schemas.microsoft.com/office/drawing/2014/main" id="{3E0A800F-7E78-D1D4-F8F4-B9FECF7FD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365625"/>
            <a:ext cx="87852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altLang="it-IT" u="sng">
                <a:latin typeface="Verdana" panose="020B0604030504040204" pitchFamily="34" charset="0"/>
                <a:sym typeface="Wingdings" panose="05000000000000000000" pitchFamily="2" charset="2"/>
              </a:rPr>
              <a:t>Cambiando il segno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a tutti i coefficienti del polinomio </a:t>
            </a:r>
            <a:r>
              <a:rPr lang="it-IT" altLang="it-IT" sz="2800" i="1">
                <a:sym typeface="Wingdings" panose="05000000000000000000" pitchFamily="2" charset="2"/>
              </a:rPr>
              <a:t>p</a:t>
            </a:r>
            <a:r>
              <a:rPr lang="it-IT" altLang="it-IT" sz="2800">
                <a:sym typeface="Wingdings" panose="05000000000000000000" pitchFamily="2" charset="2"/>
              </a:rPr>
              <a:t>(</a:t>
            </a:r>
            <a:r>
              <a:rPr lang="it-IT" altLang="it-IT" sz="2800" i="1">
                <a:sym typeface="Wingdings" panose="05000000000000000000" pitchFamily="2" charset="2"/>
              </a:rPr>
              <a:t>x</a:t>
            </a:r>
            <a:r>
              <a:rPr lang="it-IT" altLang="it-IT" sz="2800">
                <a:sym typeface="Wingdings" panose="05000000000000000000" pitchFamily="2" charset="2"/>
              </a:rPr>
              <a:t>)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e </a:t>
            </a:r>
            <a:r>
              <a:rPr lang="it-IT" altLang="it-IT" u="sng">
                <a:latin typeface="Verdana" panose="020B0604030504040204" pitchFamily="34" charset="0"/>
                <a:sym typeface="Wingdings" panose="05000000000000000000" pitchFamily="2" charset="2"/>
              </a:rPr>
              <a:t>invertendo il verso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della disequazione</a:t>
            </a:r>
            <a:r>
              <a:rPr lang="it-IT" altLang="it-IT" sz="2800">
                <a:latin typeface="Verdana" panose="020B0604030504040204" pitchFamily="34" charset="0"/>
                <a:sym typeface="Wingdings" panose="05000000000000000000" pitchFamily="2" charset="2"/>
              </a:rPr>
              <a:t>,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ci si riconduce ad una disequazione equivalente alla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6" grpId="0"/>
      <p:bldP spid="2560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1">
            <a:extLst>
              <a:ext uri="{FF2B5EF4-FFF2-40B4-BE49-F238E27FC236}">
                <a16:creationId xmlns:a16="http://schemas.microsoft.com/office/drawing/2014/main" id="{BBA56A32-DE09-CF47-B111-F7BF5277D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AFC64A-A2BD-4B11-B882-E8CCFFB27172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B0279203-B86B-1DF6-77CC-E9643E929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4613"/>
            <a:ext cx="89646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Data la disequazione algebrica di grado </a:t>
            </a:r>
            <a:r>
              <a:rPr lang="it-IT" altLang="it-IT" b="1">
                <a:sym typeface="Wingdings" panose="05000000000000000000" pitchFamily="2" charset="2"/>
              </a:rPr>
              <a:t>4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altLang="it-IT">
                <a:latin typeface="Verdana" panose="020B0604030504040204" pitchFamily="34" charset="0"/>
                <a:sym typeface="Symbol" panose="05050102010706020507" pitchFamily="18" charset="2"/>
              </a:rPr>
              <a:t>con incognita </a:t>
            </a:r>
            <a:r>
              <a:rPr lang="it-IT" altLang="it-IT" i="1">
                <a:sym typeface="Symbol" panose="05050102010706020507" pitchFamily="18" charset="2"/>
              </a:rPr>
              <a:t>x</a:t>
            </a: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2C6B24FB-51A4-636A-EF40-B67A1D102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702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</a:t>
            </a:r>
          </a:p>
        </p:txBody>
      </p:sp>
      <p:graphicFrame>
        <p:nvGraphicFramePr>
          <p:cNvPr id="26626" name="Object 4">
            <a:extLst>
              <a:ext uri="{FF2B5EF4-FFF2-40B4-BE49-F238E27FC236}">
                <a16:creationId xmlns:a16="http://schemas.microsoft.com/office/drawing/2014/main" id="{FB761684-010D-2872-DE7A-3BD849864E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2276475"/>
          <a:ext cx="61277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800" imgH="203200" progId="Equation.3">
                  <p:embed/>
                </p:oleObj>
              </mc:Choice>
              <mc:Fallback>
                <p:oleObj name="Equation" r:id="rId2" imgW="1701800" imgH="203200" progId="Equation.3">
                  <p:embed/>
                  <p:pic>
                    <p:nvPicPr>
                      <p:cNvPr id="26626" name="Object 4">
                        <a:extLst>
                          <a:ext uri="{FF2B5EF4-FFF2-40B4-BE49-F238E27FC236}">
                            <a16:creationId xmlns:a16="http://schemas.microsoft.com/office/drawing/2014/main" id="{FB761684-010D-2872-DE7A-3BD849864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276475"/>
                        <a:ext cx="61277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5">
            <a:extLst>
              <a:ext uri="{FF2B5EF4-FFF2-40B4-BE49-F238E27FC236}">
                <a16:creationId xmlns:a16="http://schemas.microsoft.com/office/drawing/2014/main" id="{41B7FF94-B75B-5A7C-4E87-DEF63D9C2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20725"/>
            <a:ext cx="2663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800">
                <a:solidFill>
                  <a:srgbClr val="A50021"/>
                </a:solidFill>
                <a:latin typeface="Arial" panose="020B0604020202020204" pitchFamily="34" charset="0"/>
              </a:rPr>
              <a:t>Esempio</a:t>
            </a:r>
          </a:p>
        </p:txBody>
      </p:sp>
      <p:sp>
        <p:nvSpPr>
          <p:cNvPr id="26631" name="Text Box 6">
            <a:extLst>
              <a:ext uri="{FF2B5EF4-FFF2-40B4-BE49-F238E27FC236}">
                <a16:creationId xmlns:a16="http://schemas.microsoft.com/office/drawing/2014/main" id="{5A1F21D4-3F64-54A8-9100-418BA6D91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57563"/>
            <a:ext cx="87852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notiamo che, a patto di cambiare il segno a tutti i coefficienti del polinomio al primo membro e invertire il verso della disequazione, ci si può sempre ricondurre alla disequazione equivalente:</a:t>
            </a:r>
          </a:p>
        </p:txBody>
      </p:sp>
      <p:graphicFrame>
        <p:nvGraphicFramePr>
          <p:cNvPr id="26627" name="Object 8">
            <a:extLst>
              <a:ext uri="{FF2B5EF4-FFF2-40B4-BE49-F238E27FC236}">
                <a16:creationId xmlns:a16="http://schemas.microsoft.com/office/drawing/2014/main" id="{3BB7E9FE-7D03-C9E4-EB00-A9C59DEDD6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4038" y="5507038"/>
          <a:ext cx="57165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6811" imgH="203112" progId="Equation.3">
                  <p:embed/>
                </p:oleObj>
              </mc:Choice>
              <mc:Fallback>
                <p:oleObj name="Equation" r:id="rId4" imgW="1586811" imgH="203112" progId="Equation.3">
                  <p:embed/>
                  <p:pic>
                    <p:nvPicPr>
                      <p:cNvPr id="26627" name="Object 8">
                        <a:extLst>
                          <a:ext uri="{FF2B5EF4-FFF2-40B4-BE49-F238E27FC236}">
                            <a16:creationId xmlns:a16="http://schemas.microsoft.com/office/drawing/2014/main" id="{3BB7E9FE-7D03-C9E4-EB00-A9C59DEDD6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5507038"/>
                        <a:ext cx="571658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1">
            <a:extLst>
              <a:ext uri="{FF2B5EF4-FFF2-40B4-BE49-F238E27FC236}">
                <a16:creationId xmlns:a16="http://schemas.microsoft.com/office/drawing/2014/main" id="{491BDC16-91CE-5C8B-83BF-CB0FA98FDE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5FFCCA-5EBD-4FF9-AED9-A9FEA4235733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52" name="Text Box 2">
            <a:extLst>
              <a:ext uri="{FF2B5EF4-FFF2-40B4-BE49-F238E27FC236}">
                <a16:creationId xmlns:a16="http://schemas.microsoft.com/office/drawing/2014/main" id="{40A9FE33-39C9-0B11-54DA-6768E1F6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05138"/>
            <a:ext cx="56356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 due numeri reali </a:t>
            </a:r>
            <a:r>
              <a:rPr lang="it-IT" altLang="it-IT" i="1">
                <a:sym typeface="Wingdings" panose="05000000000000000000" pitchFamily="2" charset="2"/>
              </a:rPr>
              <a:t>a </a:t>
            </a:r>
            <a:r>
              <a:rPr lang="it-IT" altLang="it-IT" i="1">
                <a:sym typeface="Symbol" panose="05050102010706020507" pitchFamily="18" charset="2"/>
              </a:rPr>
              <a:t></a:t>
            </a:r>
            <a:r>
              <a:rPr lang="it-IT" altLang="it-IT" i="1">
                <a:sym typeface="Wingdings" panose="05000000000000000000" pitchFamily="2" charset="2"/>
              </a:rPr>
              <a:t> 0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e </a:t>
            </a:r>
            <a:r>
              <a:rPr lang="it-IT" altLang="it-IT" i="1">
                <a:sym typeface="Wingdings" panose="05000000000000000000" pitchFamily="2" charset="2"/>
              </a:rPr>
              <a:t>b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08353748-F0B6-FCF1-B5C7-60F966D4B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7611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 grado</a:t>
            </a:r>
          </a:p>
        </p:txBody>
      </p:sp>
      <p:graphicFrame>
        <p:nvGraphicFramePr>
          <p:cNvPr id="27650" name="Object 4">
            <a:extLst>
              <a:ext uri="{FF2B5EF4-FFF2-40B4-BE49-F238E27FC236}">
                <a16:creationId xmlns:a16="http://schemas.microsoft.com/office/drawing/2014/main" id="{D3DCDB79-0412-BF86-5790-4B1F6025A4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2143125"/>
          <a:ext cx="646747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900" imgH="190500" progId="Equation.3">
                  <p:embed/>
                </p:oleObj>
              </mc:Choice>
              <mc:Fallback>
                <p:oleObj name="Equation" r:id="rId2" imgW="1739900" imgH="190500" progId="Equation.3">
                  <p:embed/>
                  <p:pic>
                    <p:nvPicPr>
                      <p:cNvPr id="27650" name="Object 4">
                        <a:extLst>
                          <a:ext uri="{FF2B5EF4-FFF2-40B4-BE49-F238E27FC236}">
                            <a16:creationId xmlns:a16="http://schemas.microsoft.com/office/drawing/2014/main" id="{D3DCDB79-0412-BF86-5790-4B1F6025A4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143125"/>
                        <a:ext cx="6467475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7">
            <a:extLst>
              <a:ext uri="{FF2B5EF4-FFF2-40B4-BE49-F238E27FC236}">
                <a16:creationId xmlns:a16="http://schemas.microsoft.com/office/drawing/2014/main" id="{1997FFA9-EB40-2540-E344-AC4887F541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4688" y="4525963"/>
          <a:ext cx="62992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4700" imgH="190500" progId="Equation.3">
                  <p:embed/>
                </p:oleObj>
              </mc:Choice>
              <mc:Fallback>
                <p:oleObj name="Equation" r:id="rId4" imgW="2044700" imgH="190500" progId="Equation.3">
                  <p:embed/>
                  <p:pic>
                    <p:nvPicPr>
                      <p:cNvPr id="27651" name="Object 7">
                        <a:extLst>
                          <a:ext uri="{FF2B5EF4-FFF2-40B4-BE49-F238E27FC236}">
                            <a16:creationId xmlns:a16="http://schemas.microsoft.com/office/drawing/2014/main" id="{1997FFA9-EB40-2540-E344-AC4887F541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4525963"/>
                        <a:ext cx="62992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8">
            <a:extLst>
              <a:ext uri="{FF2B5EF4-FFF2-40B4-BE49-F238E27FC236}">
                <a16:creationId xmlns:a16="http://schemas.microsoft.com/office/drawing/2014/main" id="{3B3EB7DF-4B1F-B794-9158-22E402543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716338"/>
            <a:ext cx="86423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Ricordando che le due disequazioni di I grado </a:t>
            </a:r>
          </a:p>
        </p:txBody>
      </p:sp>
      <p:sp>
        <p:nvSpPr>
          <p:cNvPr id="27655" name="Rectangle 27">
            <a:extLst>
              <a:ext uri="{FF2B5EF4-FFF2-40B4-BE49-F238E27FC236}">
                <a16:creationId xmlns:a16="http://schemas.microsoft.com/office/drawing/2014/main" id="{BDEFCF94-2B35-B8DA-FB7D-CBBFD0919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184775"/>
            <a:ext cx="86423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sono equivalenti, nella risoluzione delle disequazioni di I grado ci si può sempre ricondurre al caso in cui il coefficiente </a:t>
            </a:r>
            <a:r>
              <a:rPr lang="it-IT" altLang="it-IT" sz="2800" i="1">
                <a:sym typeface="Wingdings" panose="05000000000000000000" pitchFamily="2" charset="2"/>
              </a:rPr>
              <a:t>a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&gt;0 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CF40CBA4-1AB1-26FF-17A4-2837FDD23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727075"/>
            <a:ext cx="85153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Una </a:t>
            </a:r>
            <a:r>
              <a:rPr lang="it-IT" altLang="it-IT" i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disequazione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è di </a:t>
            </a:r>
            <a:r>
              <a:rPr lang="it-IT" altLang="it-IT" i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primo grado 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</a:t>
            </a:r>
            <a:r>
              <a:rPr lang="it-IT" altLang="it-IT" i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lineare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se, dopo una serie di opportune semplificazioni, si può scrivere nella forma: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27655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1">
            <a:extLst>
              <a:ext uri="{FF2B5EF4-FFF2-40B4-BE49-F238E27FC236}">
                <a16:creationId xmlns:a16="http://schemas.microsoft.com/office/drawing/2014/main" id="{31B76B51-387F-63B6-57E5-ED46B249B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7697D8-20D4-4A26-B360-BF9DCC6699E2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35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790F3B56-06BF-A315-8F9D-C216E894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5488"/>
            <a:ext cx="8515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 sz="3200" i="1" u="sng">
                <a:sym typeface="Wingdings" panose="05000000000000000000" pitchFamily="2" charset="2"/>
              </a:rPr>
              <a:t>a</a:t>
            </a:r>
            <a:r>
              <a:rPr lang="it-IT" altLang="it-IT" sz="2800" u="sng">
                <a:latin typeface="Verdana" panose="020B0604030504040204" pitchFamily="34" charset="0"/>
                <a:sym typeface="Wingdings" panose="05000000000000000000" pitchFamily="2" charset="2"/>
              </a:rPr>
              <a:t>&gt;0</a:t>
            </a:r>
            <a:r>
              <a:rPr lang="it-IT" altLang="it-IT" sz="280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000">
                <a:latin typeface="Verdana" panose="020B0604030504040204" pitchFamily="34" charset="0"/>
                <a:sym typeface="Wingdings" panose="05000000000000000000" pitchFamily="2" charset="2"/>
              </a:rPr>
              <a:t>(per due numeri reali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altLang="it-IT" i="1">
                <a:sym typeface="Wingdings" panose="05000000000000000000" pitchFamily="2" charset="2"/>
              </a:rPr>
              <a:t>a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altLang="it-IT" i="1">
                <a:sym typeface="Symbol" panose="05050102010706020507" pitchFamily="18" charset="2"/>
              </a:rPr>
              <a:t></a:t>
            </a:r>
            <a:r>
              <a:rPr lang="it-IT" altLang="it-IT" i="1">
                <a:sym typeface="Wingdings" panose="05000000000000000000" pitchFamily="2" charset="2"/>
              </a:rPr>
              <a:t> </a:t>
            </a:r>
            <a:r>
              <a:rPr lang="it-IT" altLang="it-IT">
                <a:sym typeface="Wingdings" panose="05000000000000000000" pitchFamily="2" charset="2"/>
              </a:rPr>
              <a:t>0 e </a:t>
            </a:r>
            <a:r>
              <a:rPr lang="it-IT" altLang="it-IT" i="1">
                <a:sym typeface="Wingdings" panose="05000000000000000000" pitchFamily="2" charset="2"/>
              </a:rPr>
              <a:t>b</a:t>
            </a:r>
            <a:r>
              <a:rPr lang="it-IT" altLang="it-IT" sz="2000">
                <a:latin typeface="Verdana" panose="020B0604030504040204" pitchFamily="34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A764FED-64B8-CDBA-1837-C6812D78A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7611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 grado</a:t>
            </a:r>
          </a:p>
        </p:txBody>
      </p:sp>
      <p:graphicFrame>
        <p:nvGraphicFramePr>
          <p:cNvPr id="28674" name="Object 4">
            <a:extLst>
              <a:ext uri="{FF2B5EF4-FFF2-40B4-BE49-F238E27FC236}">
                <a16:creationId xmlns:a16="http://schemas.microsoft.com/office/drawing/2014/main" id="{4F003DE5-2C5F-F608-FCA6-55D823B689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839913"/>
          <a:ext cx="264318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190417" progId="Equation.3">
                  <p:embed/>
                </p:oleObj>
              </mc:Choice>
              <mc:Fallback>
                <p:oleObj name="Equation" r:id="rId2" imgW="710891" imgH="190417" progId="Equation.3">
                  <p:embed/>
                  <p:pic>
                    <p:nvPicPr>
                      <p:cNvPr id="28674" name="Object 4">
                        <a:extLst>
                          <a:ext uri="{FF2B5EF4-FFF2-40B4-BE49-F238E27FC236}">
                            <a16:creationId xmlns:a16="http://schemas.microsoft.com/office/drawing/2014/main" id="{4F003DE5-2C5F-F608-FCA6-55D823B689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39913"/>
                        <a:ext cx="264318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>
            <a:extLst>
              <a:ext uri="{FF2B5EF4-FFF2-40B4-BE49-F238E27FC236}">
                <a16:creationId xmlns:a16="http://schemas.microsoft.com/office/drawing/2014/main" id="{BCBC00A8-EB93-0CAD-EC42-D4F2796B0435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5224463"/>
            <a:ext cx="3744913" cy="936625"/>
            <a:chOff x="3061" y="3339"/>
            <a:chExt cx="2359" cy="590"/>
          </a:xfrm>
        </p:grpSpPr>
        <p:sp>
          <p:nvSpPr>
            <p:cNvPr id="40978" name="Line 9">
              <a:extLst>
                <a:ext uri="{FF2B5EF4-FFF2-40B4-BE49-F238E27FC236}">
                  <a16:creationId xmlns:a16="http://schemas.microsoft.com/office/drawing/2014/main" id="{F76D6305-B58F-94B5-EBE4-152A50617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3783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979" name="Line 10">
              <a:extLst>
                <a:ext uri="{FF2B5EF4-FFF2-40B4-BE49-F238E27FC236}">
                  <a16:creationId xmlns:a16="http://schemas.microsoft.com/office/drawing/2014/main" id="{009B4E12-EB3C-8CAA-B80A-B1931BA9D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3884"/>
              <a:ext cx="86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980" name="Line 11">
              <a:extLst>
                <a:ext uri="{FF2B5EF4-FFF2-40B4-BE49-F238E27FC236}">
                  <a16:creationId xmlns:a16="http://schemas.microsoft.com/office/drawing/2014/main" id="{811DA675-4665-9894-0038-00EB212BE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374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40981" name="Object 12">
              <a:extLst>
                <a:ext uri="{FF2B5EF4-FFF2-40B4-BE49-F238E27FC236}">
                  <a16:creationId xmlns:a16="http://schemas.microsoft.com/office/drawing/2014/main" id="{A23700E0-D7E0-3753-4354-C43504FE3F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3339"/>
            <a:ext cx="276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6469" imgH="393359" progId="Equation.3">
                    <p:embed/>
                  </p:oleObj>
                </mc:Choice>
                <mc:Fallback>
                  <p:oleObj name="Equation" r:id="rId4" imgW="266469" imgH="393359" progId="Equation.3">
                    <p:embed/>
                    <p:pic>
                      <p:nvPicPr>
                        <p:cNvPr id="40981" name="Object 12">
                          <a:extLst>
                            <a:ext uri="{FF2B5EF4-FFF2-40B4-BE49-F238E27FC236}">
                              <a16:creationId xmlns:a16="http://schemas.microsoft.com/office/drawing/2014/main" id="{A23700E0-D7E0-3753-4354-C43504FE3F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3339"/>
                          <a:ext cx="276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82" name="Line 13">
              <a:extLst>
                <a:ext uri="{FF2B5EF4-FFF2-40B4-BE49-F238E27FC236}">
                  <a16:creationId xmlns:a16="http://schemas.microsoft.com/office/drawing/2014/main" id="{FE4924DA-84A3-6475-DD02-CD3ECC427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61" y="3883"/>
              <a:ext cx="1134" cy="1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0E4274FB-E3FF-F840-D914-9BEA332A0DAE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2703513"/>
            <a:ext cx="3529013" cy="936625"/>
            <a:chOff x="3379" y="2523"/>
            <a:chExt cx="2223" cy="590"/>
          </a:xfrm>
        </p:grpSpPr>
        <p:sp>
          <p:nvSpPr>
            <p:cNvPr id="40973" name="Line 21">
              <a:extLst>
                <a:ext uri="{FF2B5EF4-FFF2-40B4-BE49-F238E27FC236}">
                  <a16:creationId xmlns:a16="http://schemas.microsoft.com/office/drawing/2014/main" id="{711DD9B9-D602-77A0-13E4-FAB655285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2967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974" name="Line 22">
              <a:extLst>
                <a:ext uri="{FF2B5EF4-FFF2-40B4-BE49-F238E27FC236}">
                  <a16:creationId xmlns:a16="http://schemas.microsoft.com/office/drawing/2014/main" id="{7B6A68CA-1414-C572-9FD3-7D0D5F09E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3068"/>
              <a:ext cx="118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975" name="Line 23">
              <a:extLst>
                <a:ext uri="{FF2B5EF4-FFF2-40B4-BE49-F238E27FC236}">
                  <a16:creationId xmlns:a16="http://schemas.microsoft.com/office/drawing/2014/main" id="{D96BF6A0-5085-3A3E-C8C6-80B94AA68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293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40976" name="Object 24">
              <a:extLst>
                <a:ext uri="{FF2B5EF4-FFF2-40B4-BE49-F238E27FC236}">
                  <a16:creationId xmlns:a16="http://schemas.microsoft.com/office/drawing/2014/main" id="{03FC376B-B2C1-7A96-0887-BF29E678CAF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2523"/>
            <a:ext cx="276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66469" imgH="393359" progId="Equation.3">
                    <p:embed/>
                  </p:oleObj>
                </mc:Choice>
                <mc:Fallback>
                  <p:oleObj name="Equation" r:id="rId6" imgW="266469" imgH="393359" progId="Equation.3">
                    <p:embed/>
                    <p:pic>
                      <p:nvPicPr>
                        <p:cNvPr id="40976" name="Object 24">
                          <a:extLst>
                            <a:ext uri="{FF2B5EF4-FFF2-40B4-BE49-F238E27FC236}">
                              <a16:creationId xmlns:a16="http://schemas.microsoft.com/office/drawing/2014/main" id="{03FC376B-B2C1-7A96-0887-BF29E678CAF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523"/>
                          <a:ext cx="276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7" name="Line 25">
              <a:extLst>
                <a:ext uri="{FF2B5EF4-FFF2-40B4-BE49-F238E27FC236}">
                  <a16:creationId xmlns:a16="http://schemas.microsoft.com/office/drawing/2014/main" id="{1B155E3D-AF58-4E00-4827-16BCAE89B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1" y="3067"/>
              <a:ext cx="771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28675" name="Object 28">
            <a:extLst>
              <a:ext uri="{FF2B5EF4-FFF2-40B4-BE49-F238E27FC236}">
                <a16:creationId xmlns:a16="http://schemas.microsoft.com/office/drawing/2014/main" id="{581AC7B7-C555-E69B-845C-967BA7DC79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1812925"/>
          <a:ext cx="22177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641" imgH="165028" progId="Equation.3">
                  <p:embed/>
                </p:oleObj>
              </mc:Choice>
              <mc:Fallback>
                <p:oleObj name="Equation" r:id="rId8" imgW="596641" imgH="165028" progId="Equation.3">
                  <p:embed/>
                  <p:pic>
                    <p:nvPicPr>
                      <p:cNvPr id="28675" name="Object 28">
                        <a:extLst>
                          <a:ext uri="{FF2B5EF4-FFF2-40B4-BE49-F238E27FC236}">
                            <a16:creationId xmlns:a16="http://schemas.microsoft.com/office/drawing/2014/main" id="{581AC7B7-C555-E69B-845C-967BA7DC79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12925"/>
                        <a:ext cx="221773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29">
            <a:extLst>
              <a:ext uri="{FF2B5EF4-FFF2-40B4-BE49-F238E27FC236}">
                <a16:creationId xmlns:a16="http://schemas.microsoft.com/office/drawing/2014/main" id="{2D5FF720-9F64-F515-0CDF-627341B07E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1484313"/>
          <a:ext cx="217170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47" imgH="355446" progId="Equation.3">
                  <p:embed/>
                </p:oleObj>
              </mc:Choice>
              <mc:Fallback>
                <p:oleObj name="Equation" r:id="rId10" imgW="583947" imgH="355446" progId="Equation.3">
                  <p:embed/>
                  <p:pic>
                    <p:nvPicPr>
                      <p:cNvPr id="28676" name="Object 29">
                        <a:extLst>
                          <a:ext uri="{FF2B5EF4-FFF2-40B4-BE49-F238E27FC236}">
                            <a16:creationId xmlns:a16="http://schemas.microsoft.com/office/drawing/2014/main" id="{2D5FF720-9F64-F515-0CDF-627341B07E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484313"/>
                        <a:ext cx="2171700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30">
            <a:extLst>
              <a:ext uri="{FF2B5EF4-FFF2-40B4-BE49-F238E27FC236}">
                <a16:creationId xmlns:a16="http://schemas.microsoft.com/office/drawing/2014/main" id="{6892166F-F42B-0BA3-8B09-36F31D7A3C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4211638"/>
          <a:ext cx="264318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0891" imgH="190417" progId="Equation.3">
                  <p:embed/>
                </p:oleObj>
              </mc:Choice>
              <mc:Fallback>
                <p:oleObj name="Equation" r:id="rId12" imgW="710891" imgH="190417" progId="Equation.3">
                  <p:embed/>
                  <p:pic>
                    <p:nvPicPr>
                      <p:cNvPr id="28677" name="Object 30">
                        <a:extLst>
                          <a:ext uri="{FF2B5EF4-FFF2-40B4-BE49-F238E27FC236}">
                            <a16:creationId xmlns:a16="http://schemas.microsoft.com/office/drawing/2014/main" id="{6892166F-F42B-0BA3-8B09-36F31D7A3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11638"/>
                        <a:ext cx="264318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31">
            <a:extLst>
              <a:ext uri="{FF2B5EF4-FFF2-40B4-BE49-F238E27FC236}">
                <a16:creationId xmlns:a16="http://schemas.microsoft.com/office/drawing/2014/main" id="{6040F99F-BC9F-A9FF-125D-73ABDCB0B1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0413" y="4184650"/>
          <a:ext cx="21701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693" imgH="164957" progId="Equation.3">
                  <p:embed/>
                </p:oleObj>
              </mc:Choice>
              <mc:Fallback>
                <p:oleObj name="Equation" r:id="rId14" imgW="583693" imgH="164957" progId="Equation.3">
                  <p:embed/>
                  <p:pic>
                    <p:nvPicPr>
                      <p:cNvPr id="28678" name="Object 31">
                        <a:extLst>
                          <a:ext uri="{FF2B5EF4-FFF2-40B4-BE49-F238E27FC236}">
                            <a16:creationId xmlns:a16="http://schemas.microsoft.com/office/drawing/2014/main" id="{6040F99F-BC9F-A9FF-125D-73ABDCB0B1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4184650"/>
                        <a:ext cx="2170112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32">
            <a:extLst>
              <a:ext uri="{FF2B5EF4-FFF2-40B4-BE49-F238E27FC236}">
                <a16:creationId xmlns:a16="http://schemas.microsoft.com/office/drawing/2014/main" id="{F419F505-39EF-CC6D-0BEC-DB07B64DAB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03875" y="3856038"/>
          <a:ext cx="212407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71252" imgH="355446" progId="Equation.3">
                  <p:embed/>
                </p:oleObj>
              </mc:Choice>
              <mc:Fallback>
                <p:oleObj name="Equation" r:id="rId16" imgW="571252" imgH="355446" progId="Equation.3">
                  <p:embed/>
                  <p:pic>
                    <p:nvPicPr>
                      <p:cNvPr id="28679" name="Object 32">
                        <a:extLst>
                          <a:ext uri="{FF2B5EF4-FFF2-40B4-BE49-F238E27FC236}">
                            <a16:creationId xmlns:a16="http://schemas.microsoft.com/office/drawing/2014/main" id="{F419F505-39EF-CC6D-0BEC-DB07B64DAB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3856038"/>
                        <a:ext cx="212407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numero diapositiva 1">
            <a:extLst>
              <a:ext uri="{FF2B5EF4-FFF2-40B4-BE49-F238E27FC236}">
                <a16:creationId xmlns:a16="http://schemas.microsoft.com/office/drawing/2014/main" id="{C20A0B16-4D22-6780-E2B7-2B0DB35F5E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79A4BC-2998-44F5-9002-DADFFA028B7F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0524392-657F-45E6-B368-08673C664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637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di I grado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DA58C3F4-4D7E-376E-8509-6F86EB4987F3}"/>
              </a:ext>
            </a:extLst>
          </p:cNvPr>
          <p:cNvGrpSpPr>
            <a:grpSpLocks/>
          </p:cNvGrpSpPr>
          <p:nvPr/>
        </p:nvGrpSpPr>
        <p:grpSpPr bwMode="auto">
          <a:xfrm>
            <a:off x="3706813" y="4941888"/>
            <a:ext cx="3744912" cy="936625"/>
            <a:chOff x="3061" y="3339"/>
            <a:chExt cx="2359" cy="590"/>
          </a:xfrm>
        </p:grpSpPr>
        <p:sp>
          <p:nvSpPr>
            <p:cNvPr id="41998" name="Line 6">
              <a:extLst>
                <a:ext uri="{FF2B5EF4-FFF2-40B4-BE49-F238E27FC236}">
                  <a16:creationId xmlns:a16="http://schemas.microsoft.com/office/drawing/2014/main" id="{BE6C93FE-BFF3-8859-05D8-B9B730EBD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3783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999" name="Line 7">
              <a:extLst>
                <a:ext uri="{FF2B5EF4-FFF2-40B4-BE49-F238E27FC236}">
                  <a16:creationId xmlns:a16="http://schemas.microsoft.com/office/drawing/2014/main" id="{BFF27B59-65F0-712B-D46F-31F6C48B2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3884"/>
              <a:ext cx="86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000" name="Line 8">
              <a:extLst>
                <a:ext uri="{FF2B5EF4-FFF2-40B4-BE49-F238E27FC236}">
                  <a16:creationId xmlns:a16="http://schemas.microsoft.com/office/drawing/2014/main" id="{1D721D40-0C3D-08E4-D5C1-9F9507A2D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374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42001" name="Object 9">
              <a:extLst>
                <a:ext uri="{FF2B5EF4-FFF2-40B4-BE49-F238E27FC236}">
                  <a16:creationId xmlns:a16="http://schemas.microsoft.com/office/drawing/2014/main" id="{1D889055-8CD0-84D2-CAC1-CBF7CD59DA6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3339"/>
            <a:ext cx="276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66469" imgH="393359" progId="Equation.3">
                    <p:embed/>
                  </p:oleObj>
                </mc:Choice>
                <mc:Fallback>
                  <p:oleObj name="Equation" r:id="rId2" imgW="266469" imgH="393359" progId="Equation.3">
                    <p:embed/>
                    <p:pic>
                      <p:nvPicPr>
                        <p:cNvPr id="42001" name="Object 9">
                          <a:extLst>
                            <a:ext uri="{FF2B5EF4-FFF2-40B4-BE49-F238E27FC236}">
                              <a16:creationId xmlns:a16="http://schemas.microsoft.com/office/drawing/2014/main" id="{1D889055-8CD0-84D2-CAC1-CBF7CD59DA6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3339"/>
                          <a:ext cx="276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2" name="Line 10">
              <a:extLst>
                <a:ext uri="{FF2B5EF4-FFF2-40B4-BE49-F238E27FC236}">
                  <a16:creationId xmlns:a16="http://schemas.microsoft.com/office/drawing/2014/main" id="{97BB2FB7-FDA5-8673-2BB8-B4B3F4A88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61" y="3883"/>
              <a:ext cx="1134" cy="1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1989" name="Rectangle 11">
            <a:extLst>
              <a:ext uri="{FF2B5EF4-FFF2-40B4-BE49-F238E27FC236}">
                <a16:creationId xmlns:a16="http://schemas.microsoft.com/office/drawing/2014/main" id="{07A1A940-23C5-65D6-8F8E-7D2CB3BA1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836613"/>
            <a:ext cx="86423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Una disequazione di primo grado ammette sempre </a:t>
            </a:r>
            <a:r>
              <a:rPr lang="it-IT" altLang="it-IT" i="1">
                <a:latin typeface="Verdana" panose="020B0604030504040204" pitchFamily="34" charset="0"/>
                <a:sym typeface="Wingdings" panose="05000000000000000000" pitchFamily="2" charset="2"/>
              </a:rPr>
              <a:t>infinite soluzioni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date da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6E29F807-9A4B-0B11-7532-005E97F4CF0E}"/>
              </a:ext>
            </a:extLst>
          </p:cNvPr>
          <p:cNvGrpSpPr>
            <a:grpSpLocks/>
          </p:cNvGrpSpPr>
          <p:nvPr/>
        </p:nvGrpSpPr>
        <p:grpSpPr bwMode="auto">
          <a:xfrm>
            <a:off x="3490913" y="2420938"/>
            <a:ext cx="3529012" cy="936625"/>
            <a:chOff x="3379" y="2523"/>
            <a:chExt cx="2223" cy="590"/>
          </a:xfrm>
        </p:grpSpPr>
        <p:sp>
          <p:nvSpPr>
            <p:cNvPr id="41993" name="Line 13">
              <a:extLst>
                <a:ext uri="{FF2B5EF4-FFF2-40B4-BE49-F238E27FC236}">
                  <a16:creationId xmlns:a16="http://schemas.microsoft.com/office/drawing/2014/main" id="{C5B88ED8-764E-3236-07C9-D92F947C1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2967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994" name="Line 14">
              <a:extLst>
                <a:ext uri="{FF2B5EF4-FFF2-40B4-BE49-F238E27FC236}">
                  <a16:creationId xmlns:a16="http://schemas.microsoft.com/office/drawing/2014/main" id="{428ECF3B-E779-5742-FA12-E5E98E5F9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3068"/>
              <a:ext cx="118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995" name="Line 15">
              <a:extLst>
                <a:ext uri="{FF2B5EF4-FFF2-40B4-BE49-F238E27FC236}">
                  <a16:creationId xmlns:a16="http://schemas.microsoft.com/office/drawing/2014/main" id="{24BB09F5-8DE9-C1AA-D251-C5008930D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293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41996" name="Object 16">
              <a:extLst>
                <a:ext uri="{FF2B5EF4-FFF2-40B4-BE49-F238E27FC236}">
                  <a16:creationId xmlns:a16="http://schemas.microsoft.com/office/drawing/2014/main" id="{F32F58BE-46C5-4CB1-0825-30B46F47D3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2523"/>
            <a:ext cx="276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6469" imgH="393359" progId="Equation.3">
                    <p:embed/>
                  </p:oleObj>
                </mc:Choice>
                <mc:Fallback>
                  <p:oleObj name="Equation" r:id="rId4" imgW="266469" imgH="393359" progId="Equation.3">
                    <p:embed/>
                    <p:pic>
                      <p:nvPicPr>
                        <p:cNvPr id="41996" name="Object 16">
                          <a:extLst>
                            <a:ext uri="{FF2B5EF4-FFF2-40B4-BE49-F238E27FC236}">
                              <a16:creationId xmlns:a16="http://schemas.microsoft.com/office/drawing/2014/main" id="{F32F58BE-46C5-4CB1-0825-30B46F47D3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523"/>
                          <a:ext cx="276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7" name="Line 17">
              <a:extLst>
                <a:ext uri="{FF2B5EF4-FFF2-40B4-BE49-F238E27FC236}">
                  <a16:creationId xmlns:a16="http://schemas.microsoft.com/office/drawing/2014/main" id="{6285459D-663E-3151-0681-15B96B36E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1" y="3067"/>
              <a:ext cx="771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29698" name="Object 23">
            <a:extLst>
              <a:ext uri="{FF2B5EF4-FFF2-40B4-BE49-F238E27FC236}">
                <a16:creationId xmlns:a16="http://schemas.microsoft.com/office/drawing/2014/main" id="{EEABE851-FB97-17DA-5340-FC04D2F3A6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6213" y="2322513"/>
          <a:ext cx="1604962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13" imgH="355446" progId="Equation.3">
                  <p:embed/>
                </p:oleObj>
              </mc:Choice>
              <mc:Fallback>
                <p:oleObj name="Equation" r:id="rId6" imgW="431613" imgH="355446" progId="Equation.3">
                  <p:embed/>
                  <p:pic>
                    <p:nvPicPr>
                      <p:cNvPr id="29698" name="Object 23">
                        <a:extLst>
                          <a:ext uri="{FF2B5EF4-FFF2-40B4-BE49-F238E27FC236}">
                            <a16:creationId xmlns:a16="http://schemas.microsoft.com/office/drawing/2014/main" id="{EEABE851-FB97-17DA-5340-FC04D2F3A6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322513"/>
                        <a:ext cx="1604962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24">
            <a:extLst>
              <a:ext uri="{FF2B5EF4-FFF2-40B4-BE49-F238E27FC236}">
                <a16:creationId xmlns:a16="http://schemas.microsoft.com/office/drawing/2014/main" id="{2D299328-1ABF-59B7-CF36-0F6669B322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0025" y="4694238"/>
          <a:ext cx="155892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8918" imgH="355446" progId="Equation.3">
                  <p:embed/>
                </p:oleObj>
              </mc:Choice>
              <mc:Fallback>
                <p:oleObj name="Equation" r:id="rId8" imgW="418918" imgH="355446" progId="Equation.3">
                  <p:embed/>
                  <p:pic>
                    <p:nvPicPr>
                      <p:cNvPr id="29699" name="Object 24">
                        <a:extLst>
                          <a:ext uri="{FF2B5EF4-FFF2-40B4-BE49-F238E27FC236}">
                            <a16:creationId xmlns:a16="http://schemas.microsoft.com/office/drawing/2014/main" id="{2D299328-1ABF-59B7-CF36-0F6669B322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4694238"/>
                        <a:ext cx="155892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1">
            <a:extLst>
              <a:ext uri="{FF2B5EF4-FFF2-40B4-BE49-F238E27FC236}">
                <a16:creationId xmlns:a16="http://schemas.microsoft.com/office/drawing/2014/main" id="{8BF896E6-42A2-39F1-923D-92E15938E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20AF4C-6971-49FE-A021-E5440865EB2A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2AAD445C-956D-2292-4AD4-40AF18624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3660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12.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43280AA-9C1A-BF03-8018-978C250A0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600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di I grado</a:t>
            </a:r>
          </a:p>
        </p:txBody>
      </p:sp>
      <p:graphicFrame>
        <p:nvGraphicFramePr>
          <p:cNvPr id="43013" name="Object 4">
            <a:extLst>
              <a:ext uri="{FF2B5EF4-FFF2-40B4-BE49-F238E27FC236}">
                <a16:creationId xmlns:a16="http://schemas.microsoft.com/office/drawing/2014/main" id="{0F936EA5-5484-16D4-CA13-E61D32EC72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8638" y="1406525"/>
          <a:ext cx="236696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336" imgH="177723" progId="Equation.3">
                  <p:embed/>
                </p:oleObj>
              </mc:Choice>
              <mc:Fallback>
                <p:oleObj name="Equation" r:id="rId2" imgW="609336" imgH="177723" progId="Equation.3">
                  <p:embed/>
                  <p:pic>
                    <p:nvPicPr>
                      <p:cNvPr id="43013" name="Object 4">
                        <a:extLst>
                          <a:ext uri="{FF2B5EF4-FFF2-40B4-BE49-F238E27FC236}">
                            <a16:creationId xmlns:a16="http://schemas.microsoft.com/office/drawing/2014/main" id="{0F936EA5-5484-16D4-CA13-E61D32EC72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1406525"/>
                        <a:ext cx="2366962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9" name="Rectangle 5">
            <a:extLst>
              <a:ext uri="{FF2B5EF4-FFF2-40B4-BE49-F238E27FC236}">
                <a16:creationId xmlns:a16="http://schemas.microsoft.com/office/drawing/2014/main" id="{7545873F-EBEB-9456-D95B-76BDFE3DC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39988"/>
            <a:ext cx="86423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 Si può cambiare il segno a entrambi i membri, in modo da rendere positivo il coefficiente -3, cambiando il verso della disequazione:</a:t>
            </a:r>
          </a:p>
        </p:txBody>
      </p:sp>
      <p:graphicFrame>
        <p:nvGraphicFramePr>
          <p:cNvPr id="108550" name="Object 6">
            <a:extLst>
              <a:ext uri="{FF2B5EF4-FFF2-40B4-BE49-F238E27FC236}">
                <a16:creationId xmlns:a16="http://schemas.microsoft.com/office/drawing/2014/main" id="{0DC7FEC2-F36A-9512-2FF1-328D7725F8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3860800"/>
          <a:ext cx="15843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8918" imgH="177723" progId="Equation.3">
                  <p:embed/>
                </p:oleObj>
              </mc:Choice>
              <mc:Fallback>
                <p:oleObj name="Equation" r:id="rId4" imgW="418918" imgH="177723" progId="Equation.3">
                  <p:embed/>
                  <p:pic>
                    <p:nvPicPr>
                      <p:cNvPr id="108550" name="Object 6">
                        <a:extLst>
                          <a:ext uri="{FF2B5EF4-FFF2-40B4-BE49-F238E27FC236}">
                            <a16:creationId xmlns:a16="http://schemas.microsoft.com/office/drawing/2014/main" id="{0DC7FEC2-F36A-9512-2FF1-328D7725F8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860800"/>
                        <a:ext cx="158432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1" name="Rectangle 7">
            <a:extLst>
              <a:ext uri="{FF2B5EF4-FFF2-40B4-BE49-F238E27FC236}">
                <a16:creationId xmlns:a16="http://schemas.microsoft.com/office/drawing/2014/main" id="{C08B7867-3FB9-064B-05D6-1E105644E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1688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>
                <a:latin typeface="Verdana" panose="020B0604030504040204" pitchFamily="34" charset="0"/>
              </a:rPr>
              <a:t>Possiamo ora moltiplicare entrambi i membri per 1/3 &gt; 0, ottenendo:</a:t>
            </a:r>
          </a:p>
        </p:txBody>
      </p:sp>
      <p:graphicFrame>
        <p:nvGraphicFramePr>
          <p:cNvPr id="30724" name="Object 8">
            <a:extLst>
              <a:ext uri="{FF2B5EF4-FFF2-40B4-BE49-F238E27FC236}">
                <a16:creationId xmlns:a16="http://schemas.microsoft.com/office/drawing/2014/main" id="{0E467A75-F058-597B-626E-BC56FD2AA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5229225"/>
          <a:ext cx="111442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140" imgH="393529" progId="Equation.3">
                  <p:embed/>
                </p:oleObj>
              </mc:Choice>
              <mc:Fallback>
                <p:oleObj name="Equation" r:id="rId6" imgW="368140" imgH="393529" progId="Equation.3">
                  <p:embed/>
                  <p:pic>
                    <p:nvPicPr>
                      <p:cNvPr id="30724" name="Object 8">
                        <a:extLst>
                          <a:ext uri="{FF2B5EF4-FFF2-40B4-BE49-F238E27FC236}">
                            <a16:creationId xmlns:a16="http://schemas.microsoft.com/office/drawing/2014/main" id="{0E467A75-F058-597B-626E-BC56FD2AAF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229225"/>
                        <a:ext cx="1114425" cy="1193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Line 10">
            <a:extLst>
              <a:ext uri="{FF2B5EF4-FFF2-40B4-BE49-F238E27FC236}">
                <a16:creationId xmlns:a16="http://schemas.microsoft.com/office/drawing/2014/main" id="{EA19B5BB-F314-50E5-F529-8C2A0D37D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5862638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1" name="Line 11">
            <a:extLst>
              <a:ext uri="{FF2B5EF4-FFF2-40B4-BE49-F238E27FC236}">
                <a16:creationId xmlns:a16="http://schemas.microsoft.com/office/drawing/2014/main" id="{1CD315F5-ED2D-6256-6163-5C09FD022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2938" y="6022975"/>
            <a:ext cx="18732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2" name="Line 12">
            <a:extLst>
              <a:ext uri="{FF2B5EF4-FFF2-40B4-BE49-F238E27FC236}">
                <a16:creationId xmlns:a16="http://schemas.microsoft.com/office/drawing/2014/main" id="{E3859B5E-44F3-5BE3-552D-A2026F0F3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2938" y="58070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30725" name="Object 13">
            <a:extLst>
              <a:ext uri="{FF2B5EF4-FFF2-40B4-BE49-F238E27FC236}">
                <a16:creationId xmlns:a16="http://schemas.microsoft.com/office/drawing/2014/main" id="{582FA775-F36B-0B75-45DB-E4A2107CA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5157788"/>
          <a:ext cx="2286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" imgH="393529" progId="Equation.3">
                  <p:embed/>
                </p:oleObj>
              </mc:Choice>
              <mc:Fallback>
                <p:oleObj name="Equation" r:id="rId8" imgW="139639" imgH="393529" progId="Equation.3">
                  <p:embed/>
                  <p:pic>
                    <p:nvPicPr>
                      <p:cNvPr id="30725" name="Object 13">
                        <a:extLst>
                          <a:ext uri="{FF2B5EF4-FFF2-40B4-BE49-F238E27FC236}">
                            <a16:creationId xmlns:a16="http://schemas.microsoft.com/office/drawing/2014/main" id="{582FA775-F36B-0B75-45DB-E4A2107CA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157788"/>
                        <a:ext cx="22860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3" name="Line 14">
            <a:extLst>
              <a:ext uri="{FF2B5EF4-FFF2-40B4-BE49-F238E27FC236}">
                <a16:creationId xmlns:a16="http://schemas.microsoft.com/office/drawing/2014/main" id="{6A87E233-8C4C-6233-D5FF-CF38912BD7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4288" y="6021388"/>
            <a:ext cx="2889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4" name="Line 15">
            <a:extLst>
              <a:ext uri="{FF2B5EF4-FFF2-40B4-BE49-F238E27FC236}">
                <a16:creationId xmlns:a16="http://schemas.microsoft.com/office/drawing/2014/main" id="{8BF8E83C-A6B1-F158-7EE1-099735D6B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58054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5" name="Text Box 16">
            <a:extLst>
              <a:ext uri="{FF2B5EF4-FFF2-40B4-BE49-F238E27FC236}">
                <a16:creationId xmlns:a16="http://schemas.microsoft.com/office/drawing/2014/main" id="{120B1D24-127F-A903-2AE7-3258A9313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5408613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30736" name="Line 17">
            <a:extLst>
              <a:ext uri="{FF2B5EF4-FFF2-40B4-BE49-F238E27FC236}">
                <a16:creationId xmlns:a16="http://schemas.microsoft.com/office/drawing/2014/main" id="{C948999D-F2A5-7248-88F0-B7803479C4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9838" y="58642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7" name="Text Box 19">
            <a:extLst>
              <a:ext uri="{FF2B5EF4-FFF2-40B4-BE49-F238E27FC236}">
                <a16:creationId xmlns:a16="http://schemas.microsoft.com/office/drawing/2014/main" id="{B4AB7389-779F-70E3-B0C7-1E12D107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73688"/>
            <a:ext cx="1512888" cy="83185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/>
              <a:t>Insieme soluzioni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  <p:bldP spid="108551" grpId="0"/>
      <p:bldP spid="30735" grpId="0"/>
      <p:bldP spid="307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1">
            <a:extLst>
              <a:ext uri="{FF2B5EF4-FFF2-40B4-BE49-F238E27FC236}">
                <a16:creationId xmlns:a16="http://schemas.microsoft.com/office/drawing/2014/main" id="{01876344-2489-D27F-4509-D8B463FEE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1053A8-3F48-4CE0-8DF4-D3A459F66A7D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38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7DCB53D4-3F80-B869-D202-8A526E389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3660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13.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467B514-5139-3954-04AE-41D865E82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600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di I grado</a:t>
            </a:r>
          </a:p>
        </p:txBody>
      </p:sp>
      <p:graphicFrame>
        <p:nvGraphicFramePr>
          <p:cNvPr id="44037" name="Object 4">
            <a:extLst>
              <a:ext uri="{FF2B5EF4-FFF2-40B4-BE49-F238E27FC236}">
                <a16:creationId xmlns:a16="http://schemas.microsoft.com/office/drawing/2014/main" id="{F0B8ACCD-F647-56AB-1F9E-C6F6E08327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1484313"/>
          <a:ext cx="23177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900" imgH="152400" progId="Equation.3">
                  <p:embed/>
                </p:oleObj>
              </mc:Choice>
              <mc:Fallback>
                <p:oleObj name="Equation" r:id="rId2" imgW="596900" imgH="152400" progId="Equation.3">
                  <p:embed/>
                  <p:pic>
                    <p:nvPicPr>
                      <p:cNvPr id="44037" name="Object 4">
                        <a:extLst>
                          <a:ext uri="{FF2B5EF4-FFF2-40B4-BE49-F238E27FC236}">
                            <a16:creationId xmlns:a16="http://schemas.microsoft.com/office/drawing/2014/main" id="{F0B8ACCD-F647-56AB-1F9E-C6F6E08327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484313"/>
                        <a:ext cx="231775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3" name="Rectangle 5">
            <a:extLst>
              <a:ext uri="{FF2B5EF4-FFF2-40B4-BE49-F238E27FC236}">
                <a16:creationId xmlns:a16="http://schemas.microsoft.com/office/drawing/2014/main" id="{7C880FA2-517B-BA99-2921-5A9A98168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39988"/>
            <a:ext cx="86423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 </a:t>
            </a:r>
          </a:p>
        </p:txBody>
      </p:sp>
      <p:graphicFrame>
        <p:nvGraphicFramePr>
          <p:cNvPr id="165894" name="Object 6">
            <a:extLst>
              <a:ext uri="{FF2B5EF4-FFF2-40B4-BE49-F238E27FC236}">
                <a16:creationId xmlns:a16="http://schemas.microsoft.com/office/drawing/2014/main" id="{72ED8059-BE2D-8555-8A01-22ECAEC5A9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3021013"/>
          <a:ext cx="259238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502" imgH="355446" progId="Equation.3">
                  <p:embed/>
                </p:oleObj>
              </mc:Choice>
              <mc:Fallback>
                <p:oleObj name="Equation" r:id="rId4" imgW="685502" imgH="355446" progId="Equation.3">
                  <p:embed/>
                  <p:pic>
                    <p:nvPicPr>
                      <p:cNvPr id="165894" name="Object 6">
                        <a:extLst>
                          <a:ext uri="{FF2B5EF4-FFF2-40B4-BE49-F238E27FC236}">
                            <a16:creationId xmlns:a16="http://schemas.microsoft.com/office/drawing/2014/main" id="{72ED8059-BE2D-8555-8A01-22ECAEC5A9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021013"/>
                        <a:ext cx="2592388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Line 9">
            <a:extLst>
              <a:ext uri="{FF2B5EF4-FFF2-40B4-BE49-F238E27FC236}">
                <a16:creationId xmlns:a16="http://schemas.microsoft.com/office/drawing/2014/main" id="{77F9B3EF-D5FB-C7AC-0D5A-31DA7D746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8275" y="5611813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5" name="Line 10">
            <a:extLst>
              <a:ext uri="{FF2B5EF4-FFF2-40B4-BE49-F238E27FC236}">
                <a16:creationId xmlns:a16="http://schemas.microsoft.com/office/drawing/2014/main" id="{4E6D6B9B-636F-BAB2-1805-D9D254B32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50" y="5772150"/>
            <a:ext cx="18732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6" name="Line 11">
            <a:extLst>
              <a:ext uri="{FF2B5EF4-FFF2-40B4-BE49-F238E27FC236}">
                <a16:creationId xmlns:a16="http://schemas.microsoft.com/office/drawing/2014/main" id="{AA73320C-17CB-CAA5-1E59-8AD03F808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3675" y="55562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31748" name="Object 12">
            <a:extLst>
              <a:ext uri="{FF2B5EF4-FFF2-40B4-BE49-F238E27FC236}">
                <a16:creationId xmlns:a16="http://schemas.microsoft.com/office/drawing/2014/main" id="{1E59102E-9D3F-42C1-94A8-FE3D38E47A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8900" y="5233988"/>
          <a:ext cx="24130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201" imgH="139579" progId="Equation.3">
                  <p:embed/>
                </p:oleObj>
              </mc:Choice>
              <mc:Fallback>
                <p:oleObj name="Equation" r:id="rId6" imgW="114201" imgH="139579" progId="Equation.3">
                  <p:embed/>
                  <p:pic>
                    <p:nvPicPr>
                      <p:cNvPr id="31748" name="Object 12">
                        <a:extLst>
                          <a:ext uri="{FF2B5EF4-FFF2-40B4-BE49-F238E27FC236}">
                            <a16:creationId xmlns:a16="http://schemas.microsoft.com/office/drawing/2014/main" id="{1E59102E-9D3F-42C1-94A8-FE3D38E47A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5233988"/>
                        <a:ext cx="24130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7" name="Line 13">
            <a:extLst>
              <a:ext uri="{FF2B5EF4-FFF2-40B4-BE49-F238E27FC236}">
                <a16:creationId xmlns:a16="http://schemas.microsoft.com/office/drawing/2014/main" id="{37356A85-AF01-F3E9-2B7C-A82AB772C9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5770563"/>
            <a:ext cx="2889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8" name="Line 14">
            <a:extLst>
              <a:ext uri="{FF2B5EF4-FFF2-40B4-BE49-F238E27FC236}">
                <a16:creationId xmlns:a16="http://schemas.microsoft.com/office/drawing/2014/main" id="{5E4C5ACB-6879-22B8-B10F-07C6FD07A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3100" y="55546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9" name="Text Box 15">
            <a:extLst>
              <a:ext uri="{FF2B5EF4-FFF2-40B4-BE49-F238E27FC236}">
                <a16:creationId xmlns:a16="http://schemas.microsoft.com/office/drawing/2014/main" id="{9B5DEC47-9D42-B49A-76D9-7CC2D24EB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5157788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31760" name="Line 16">
            <a:extLst>
              <a:ext uri="{FF2B5EF4-FFF2-40B4-BE49-F238E27FC236}">
                <a16:creationId xmlns:a16="http://schemas.microsoft.com/office/drawing/2014/main" id="{5770ECCA-55E1-EC27-E2E3-20548DD1F5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0575" y="56054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31749" name="Object 17">
            <a:extLst>
              <a:ext uri="{FF2B5EF4-FFF2-40B4-BE49-F238E27FC236}">
                <a16:creationId xmlns:a16="http://schemas.microsoft.com/office/drawing/2014/main" id="{0E42F74E-2BE2-F99C-17D4-8AA049D40C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7625" y="3429000"/>
          <a:ext cx="162718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8918" imgH="152334" progId="Equation.3">
                  <p:embed/>
                </p:oleObj>
              </mc:Choice>
              <mc:Fallback>
                <p:oleObj name="Equation" r:id="rId8" imgW="418918" imgH="152334" progId="Equation.3">
                  <p:embed/>
                  <p:pic>
                    <p:nvPicPr>
                      <p:cNvPr id="31749" name="Object 17">
                        <a:extLst>
                          <a:ext uri="{FF2B5EF4-FFF2-40B4-BE49-F238E27FC236}">
                            <a16:creationId xmlns:a16="http://schemas.microsoft.com/office/drawing/2014/main" id="{0E42F74E-2BE2-F99C-17D4-8AA049D40C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3429000"/>
                        <a:ext cx="1627188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06" name="Object 18">
            <a:extLst>
              <a:ext uri="{FF2B5EF4-FFF2-40B4-BE49-F238E27FC236}">
                <a16:creationId xmlns:a16="http://schemas.microsoft.com/office/drawing/2014/main" id="{8BF50265-CF4F-692A-B488-FB0B5EE5D8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3357563"/>
          <a:ext cx="12969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4536" imgH="152268" progId="Equation.3">
                  <p:embed/>
                </p:oleObj>
              </mc:Choice>
              <mc:Fallback>
                <p:oleObj name="Equation" r:id="rId10" imgW="304536" imgH="152268" progId="Equation.3">
                  <p:embed/>
                  <p:pic>
                    <p:nvPicPr>
                      <p:cNvPr id="165906" name="Object 18">
                        <a:extLst>
                          <a:ext uri="{FF2B5EF4-FFF2-40B4-BE49-F238E27FC236}">
                            <a16:creationId xmlns:a16="http://schemas.microsoft.com/office/drawing/2014/main" id="{8BF50265-CF4F-692A-B488-FB0B5EE5D8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357563"/>
                        <a:ext cx="1296988" cy="650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1" name="Text Box 19">
            <a:extLst>
              <a:ext uri="{FF2B5EF4-FFF2-40B4-BE49-F238E27FC236}">
                <a16:creationId xmlns:a16="http://schemas.microsoft.com/office/drawing/2014/main" id="{106302F4-1FAD-FA16-A65D-562CFD928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284538"/>
            <a:ext cx="1512887" cy="83185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/>
              <a:t>Insieme soluzioni</a:t>
            </a:r>
          </a:p>
        </p:txBody>
      </p:sp>
      <p:sp>
        <p:nvSpPr>
          <p:cNvPr id="31762" name="Oval 20">
            <a:extLst>
              <a:ext uri="{FF2B5EF4-FFF2-40B4-BE49-F238E27FC236}">
                <a16:creationId xmlns:a16="http://schemas.microsoft.com/office/drawing/2014/main" id="{67D86AE2-E41D-23E9-55BC-807041152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8" y="5699125"/>
            <a:ext cx="120650" cy="144463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/>
      <p:bldP spid="31759" grpId="0"/>
      <p:bldP spid="31761" grpId="0" animBg="1"/>
      <p:bldP spid="3176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1">
            <a:extLst>
              <a:ext uri="{FF2B5EF4-FFF2-40B4-BE49-F238E27FC236}">
                <a16:creationId xmlns:a16="http://schemas.microsoft.com/office/drawing/2014/main" id="{5225D70A-A59B-6F87-E460-4077B815F5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D465CB-6CD0-4808-BA02-D8094A3CCCF8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39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353C64E7-E273-AE5C-6265-C27E61770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3660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14.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D107C7E-AB24-B289-181A-4BB5FA80A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600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di I grado</a:t>
            </a:r>
          </a:p>
        </p:txBody>
      </p:sp>
      <p:graphicFrame>
        <p:nvGraphicFramePr>
          <p:cNvPr id="45061" name="Object 4">
            <a:extLst>
              <a:ext uri="{FF2B5EF4-FFF2-40B4-BE49-F238E27FC236}">
                <a16:creationId xmlns:a16="http://schemas.microsoft.com/office/drawing/2014/main" id="{9D618066-AE59-A833-A1AE-AA98C2C52A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2225" y="1319213"/>
          <a:ext cx="3600450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6698" imgH="355446" progId="Equation.3">
                  <p:embed/>
                </p:oleObj>
              </mc:Choice>
              <mc:Fallback>
                <p:oleObj name="Equation" r:id="rId2" imgW="926698" imgH="355446" progId="Equation.3">
                  <p:embed/>
                  <p:pic>
                    <p:nvPicPr>
                      <p:cNvPr id="45061" name="Object 4">
                        <a:extLst>
                          <a:ext uri="{FF2B5EF4-FFF2-40B4-BE49-F238E27FC236}">
                            <a16:creationId xmlns:a16="http://schemas.microsoft.com/office/drawing/2014/main" id="{9D618066-AE59-A833-A1AE-AA98C2C52A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1319213"/>
                        <a:ext cx="3600450" cy="138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7" name="Rectangle 5">
            <a:extLst>
              <a:ext uri="{FF2B5EF4-FFF2-40B4-BE49-F238E27FC236}">
                <a16:creationId xmlns:a16="http://schemas.microsoft.com/office/drawing/2014/main" id="{41C4D0AC-9E32-1130-ADEB-0C8B49C0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701925"/>
            <a:ext cx="86423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Calcolando al denominatore il m.c.m., la disequazione si riscrive in forma equivalente come segue </a:t>
            </a:r>
          </a:p>
        </p:txBody>
      </p:sp>
      <p:sp>
        <p:nvSpPr>
          <p:cNvPr id="32779" name="Line 7">
            <a:extLst>
              <a:ext uri="{FF2B5EF4-FFF2-40B4-BE49-F238E27FC236}">
                <a16:creationId xmlns:a16="http://schemas.microsoft.com/office/drawing/2014/main" id="{13F8E34C-A29F-2FB8-186B-B9389C1E2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3088" y="5611813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0" name="Line 8">
            <a:extLst>
              <a:ext uri="{FF2B5EF4-FFF2-40B4-BE49-F238E27FC236}">
                <a16:creationId xmlns:a16="http://schemas.microsoft.com/office/drawing/2014/main" id="{27D269B1-1728-C6D0-3687-C68269B45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063" y="5772150"/>
            <a:ext cx="18732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1" name="Line 9">
            <a:extLst>
              <a:ext uri="{FF2B5EF4-FFF2-40B4-BE49-F238E27FC236}">
                <a16:creationId xmlns:a16="http://schemas.microsoft.com/office/drawing/2014/main" id="{8D8E5306-41B9-0E72-B988-CFEC92B2B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55562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32771" name="Object 10">
            <a:extLst>
              <a:ext uri="{FF2B5EF4-FFF2-40B4-BE49-F238E27FC236}">
                <a16:creationId xmlns:a16="http://schemas.microsoft.com/office/drawing/2014/main" id="{61CBCACA-C523-C832-50A1-E6D968EBD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8938" y="4873625"/>
          <a:ext cx="4286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24" imgH="355292" progId="Equation.3">
                  <p:embed/>
                </p:oleObj>
              </mc:Choice>
              <mc:Fallback>
                <p:oleObj name="Equation" r:id="rId4" imgW="203024" imgH="355292" progId="Equation.3">
                  <p:embed/>
                  <p:pic>
                    <p:nvPicPr>
                      <p:cNvPr id="32771" name="Object 10">
                        <a:extLst>
                          <a:ext uri="{FF2B5EF4-FFF2-40B4-BE49-F238E27FC236}">
                            <a16:creationId xmlns:a16="http://schemas.microsoft.com/office/drawing/2014/main" id="{61CBCACA-C523-C832-50A1-E6D968EBD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4873625"/>
                        <a:ext cx="4286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2" name="Line 11">
            <a:extLst>
              <a:ext uri="{FF2B5EF4-FFF2-40B4-BE49-F238E27FC236}">
                <a16:creationId xmlns:a16="http://schemas.microsoft.com/office/drawing/2014/main" id="{787410F5-E4AC-187F-478E-BBC18C5120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5" y="5770563"/>
            <a:ext cx="2889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3" name="Line 12">
            <a:extLst>
              <a:ext uri="{FF2B5EF4-FFF2-40B4-BE49-F238E27FC236}">
                <a16:creationId xmlns:a16="http://schemas.microsoft.com/office/drawing/2014/main" id="{C2E2BE1E-305C-B434-9BE3-135025D62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7913" y="55546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4" name="Text Box 13">
            <a:extLst>
              <a:ext uri="{FF2B5EF4-FFF2-40B4-BE49-F238E27FC236}">
                <a16:creationId xmlns:a16="http://schemas.microsoft.com/office/drawing/2014/main" id="{C5124880-D1BD-1969-8A99-AF8D9F6DE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50" y="5157788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32785" name="Line 14">
            <a:extLst>
              <a:ext uri="{FF2B5EF4-FFF2-40B4-BE49-F238E27FC236}">
                <a16:creationId xmlns:a16="http://schemas.microsoft.com/office/drawing/2014/main" id="{014A7832-C7BE-C1E2-518E-B76F5A9771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5388" y="56054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6" name="Text Box 17">
            <a:extLst>
              <a:ext uri="{FF2B5EF4-FFF2-40B4-BE49-F238E27FC236}">
                <a16:creationId xmlns:a16="http://schemas.microsoft.com/office/drawing/2014/main" id="{CFF64A46-DE58-379E-9206-5D52A2006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057900"/>
            <a:ext cx="2952750" cy="4667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/>
              <a:t>Insieme soluzioni</a:t>
            </a:r>
          </a:p>
        </p:txBody>
      </p:sp>
      <p:sp>
        <p:nvSpPr>
          <p:cNvPr id="32787" name="Oval 18">
            <a:extLst>
              <a:ext uri="{FF2B5EF4-FFF2-40B4-BE49-F238E27FC236}">
                <a16:creationId xmlns:a16="http://schemas.microsoft.com/office/drawing/2014/main" id="{610735BC-F69C-4C36-3958-874BA1FD0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5699125"/>
            <a:ext cx="120650" cy="144463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32772" name="Object 20">
            <a:extLst>
              <a:ext uri="{FF2B5EF4-FFF2-40B4-BE49-F238E27FC236}">
                <a16:creationId xmlns:a16="http://schemas.microsoft.com/office/drawing/2014/main" id="{BDEE04CE-24C3-9E9F-FDB6-8F065671C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" y="3933825"/>
          <a:ext cx="45307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500" imgH="342900" progId="Equation.3">
                  <p:embed/>
                </p:oleObj>
              </mc:Choice>
              <mc:Fallback>
                <p:oleObj name="Equation" r:id="rId6" imgW="1333500" imgH="342900" progId="Equation.3">
                  <p:embed/>
                  <p:pic>
                    <p:nvPicPr>
                      <p:cNvPr id="32772" name="Object 20">
                        <a:extLst>
                          <a:ext uri="{FF2B5EF4-FFF2-40B4-BE49-F238E27FC236}">
                            <a16:creationId xmlns:a16="http://schemas.microsoft.com/office/drawing/2014/main" id="{BDEE04CE-24C3-9E9F-FDB6-8F065671C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933825"/>
                        <a:ext cx="453072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21">
            <a:extLst>
              <a:ext uri="{FF2B5EF4-FFF2-40B4-BE49-F238E27FC236}">
                <a16:creationId xmlns:a16="http://schemas.microsoft.com/office/drawing/2014/main" id="{8CFBC5BA-F21D-7BF8-53BF-D71776F554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4863" y="4283075"/>
          <a:ext cx="44942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82700" imgH="152400" progId="Equation.3">
                  <p:embed/>
                </p:oleObj>
              </mc:Choice>
              <mc:Fallback>
                <p:oleObj name="Equation" r:id="rId8" imgW="1282700" imgH="152400" progId="Equation.3">
                  <p:embed/>
                  <p:pic>
                    <p:nvPicPr>
                      <p:cNvPr id="32773" name="Object 21">
                        <a:extLst>
                          <a:ext uri="{FF2B5EF4-FFF2-40B4-BE49-F238E27FC236}">
                            <a16:creationId xmlns:a16="http://schemas.microsoft.com/office/drawing/2014/main" id="{8CFBC5BA-F21D-7BF8-53BF-D71776F554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4283075"/>
                        <a:ext cx="44942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22">
            <a:extLst>
              <a:ext uri="{FF2B5EF4-FFF2-40B4-BE49-F238E27FC236}">
                <a16:creationId xmlns:a16="http://schemas.microsoft.com/office/drawing/2014/main" id="{CA2C4666-8E04-6DFF-EC2C-D62AF2C92F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13" y="5556250"/>
          <a:ext cx="240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419" imgH="152334" progId="Equation.3">
                  <p:embed/>
                </p:oleObj>
              </mc:Choice>
              <mc:Fallback>
                <p:oleObj name="Equation" r:id="rId10" imgW="647419" imgH="152334" progId="Equation.3">
                  <p:embed/>
                  <p:pic>
                    <p:nvPicPr>
                      <p:cNvPr id="32774" name="Object 22">
                        <a:extLst>
                          <a:ext uri="{FF2B5EF4-FFF2-40B4-BE49-F238E27FC236}">
                            <a16:creationId xmlns:a16="http://schemas.microsoft.com/office/drawing/2014/main" id="{CA2C4666-8E04-6DFF-EC2C-D62AF2C92F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5556250"/>
                        <a:ext cx="240982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23">
            <a:extLst>
              <a:ext uri="{FF2B5EF4-FFF2-40B4-BE49-F238E27FC236}">
                <a16:creationId xmlns:a16="http://schemas.microsoft.com/office/drawing/2014/main" id="{ACE7ADEA-55EE-3C68-8595-E9B7C9F473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1913" y="5195888"/>
          <a:ext cx="1465262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359" imgH="355292" progId="Equation.3">
                  <p:embed/>
                </p:oleObj>
              </mc:Choice>
              <mc:Fallback>
                <p:oleObj name="Equation" r:id="rId12" imgW="393359" imgH="355292" progId="Equation.3">
                  <p:embed/>
                  <p:pic>
                    <p:nvPicPr>
                      <p:cNvPr id="32775" name="Object 23">
                        <a:extLst>
                          <a:ext uri="{FF2B5EF4-FFF2-40B4-BE49-F238E27FC236}">
                            <a16:creationId xmlns:a16="http://schemas.microsoft.com/office/drawing/2014/main" id="{ACE7ADEA-55EE-3C68-8595-E9B7C9F473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5195888"/>
                        <a:ext cx="1465262" cy="1328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/>
      <p:bldP spid="32784" grpId="0"/>
      <p:bldP spid="32786" grpId="0" animBg="1"/>
      <p:bldP spid="327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1">
            <a:extLst>
              <a:ext uri="{FF2B5EF4-FFF2-40B4-BE49-F238E27FC236}">
                <a16:creationId xmlns:a16="http://schemas.microsoft.com/office/drawing/2014/main" id="{23231C63-AB96-039C-FAFD-CF2D5E10B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2D863A-DF1F-4E13-9417-F699225A0330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CA85FE5-F1AB-C879-0376-5E28BCC81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2016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</a:t>
            </a: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F9428452-BEE8-2A46-7996-CAB5D7A8F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14375"/>
            <a:ext cx="85153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Un insieme di valori che, sostituiti alle incognite, rende vera un'equazione è chiamato insieme delle 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soluzioni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o 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radici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155654" name="Text Box 6">
            <a:extLst>
              <a:ext uri="{FF2B5EF4-FFF2-40B4-BE49-F238E27FC236}">
                <a16:creationId xmlns:a16="http://schemas.microsoft.com/office/drawing/2014/main" id="{FB433AF9-1B3F-3CD3-F4D0-D228A06D8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046413"/>
            <a:ext cx="8515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Risolvere un'equazione significa quindi esplicitare l'insieme di tutte le soluzioni dell'equazione.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numero diapositiva 1">
            <a:extLst>
              <a:ext uri="{FF2B5EF4-FFF2-40B4-BE49-F238E27FC236}">
                <a16:creationId xmlns:a16="http://schemas.microsoft.com/office/drawing/2014/main" id="{910B35E9-9254-4A7B-B4B3-D0CABF66C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25195D-9FA2-4990-89D6-9473D204755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40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6083" name="Text Box 2">
            <a:extLst>
              <a:ext uri="{FF2B5EF4-FFF2-40B4-BE49-F238E27FC236}">
                <a16:creationId xmlns:a16="http://schemas.microsoft.com/office/drawing/2014/main" id="{8D1F7081-177E-2CAC-9D7A-A7A7126E3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3660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15.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CD413707-A21B-6E04-C3D3-24982DF4B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600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di I grado</a:t>
            </a:r>
          </a:p>
        </p:txBody>
      </p:sp>
      <p:graphicFrame>
        <p:nvGraphicFramePr>
          <p:cNvPr id="46085" name="Object 4">
            <a:extLst>
              <a:ext uri="{FF2B5EF4-FFF2-40B4-BE49-F238E27FC236}">
                <a16:creationId xmlns:a16="http://schemas.microsoft.com/office/drawing/2014/main" id="{FCA50A62-DCE1-4A6F-A99E-E8E1C11366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513" y="1341438"/>
          <a:ext cx="4435475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7893" imgH="342751" progId="Equation.3">
                  <p:embed/>
                </p:oleObj>
              </mc:Choice>
              <mc:Fallback>
                <p:oleObj name="Equation" r:id="rId2" imgW="1167893" imgH="342751" progId="Equation.3">
                  <p:embed/>
                  <p:pic>
                    <p:nvPicPr>
                      <p:cNvPr id="46085" name="Object 4">
                        <a:extLst>
                          <a:ext uri="{FF2B5EF4-FFF2-40B4-BE49-F238E27FC236}">
                            <a16:creationId xmlns:a16="http://schemas.microsoft.com/office/drawing/2014/main" id="{FCA50A62-DCE1-4A6F-A99E-E8E1C11366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341438"/>
                        <a:ext cx="4435475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1" name="Rectangle 5">
            <a:extLst>
              <a:ext uri="{FF2B5EF4-FFF2-40B4-BE49-F238E27FC236}">
                <a16:creationId xmlns:a16="http://schemas.microsoft.com/office/drawing/2014/main" id="{5BC600FC-B71F-AD1D-69A5-1CA3991A4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43188"/>
            <a:ext cx="86423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Calcolando al denominatore il m.c.m., la disequazione si riscrive in forma equivalente come segue </a:t>
            </a:r>
          </a:p>
        </p:txBody>
      </p:sp>
      <p:sp>
        <p:nvSpPr>
          <p:cNvPr id="33804" name="Text Box 14">
            <a:extLst>
              <a:ext uri="{FF2B5EF4-FFF2-40B4-BE49-F238E27FC236}">
                <a16:creationId xmlns:a16="http://schemas.microsoft.com/office/drawing/2014/main" id="{8415A182-F931-A2AA-9FB8-6FE6FB3F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894388"/>
            <a:ext cx="2952750" cy="4667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/>
              <a:t>Insieme soluzioni</a:t>
            </a:r>
          </a:p>
        </p:txBody>
      </p:sp>
      <p:graphicFrame>
        <p:nvGraphicFramePr>
          <p:cNvPr id="33795" name="Object 16">
            <a:extLst>
              <a:ext uri="{FF2B5EF4-FFF2-40B4-BE49-F238E27FC236}">
                <a16:creationId xmlns:a16="http://schemas.microsoft.com/office/drawing/2014/main" id="{202E8B23-5C6D-93A1-EB18-8A56709B0D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3" y="3644900"/>
          <a:ext cx="4751387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368300" progId="Equation.3">
                  <p:embed/>
                </p:oleObj>
              </mc:Choice>
              <mc:Fallback>
                <p:oleObj name="Equation" r:id="rId4" imgW="1473200" imgH="368300" progId="Equation.3">
                  <p:embed/>
                  <p:pic>
                    <p:nvPicPr>
                      <p:cNvPr id="33795" name="Object 16">
                        <a:extLst>
                          <a:ext uri="{FF2B5EF4-FFF2-40B4-BE49-F238E27FC236}">
                            <a16:creationId xmlns:a16="http://schemas.microsoft.com/office/drawing/2014/main" id="{202E8B23-5C6D-93A1-EB18-8A56709B0D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" y="3644900"/>
                        <a:ext cx="4751387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20">
            <a:extLst>
              <a:ext uri="{FF2B5EF4-FFF2-40B4-BE49-F238E27FC236}">
                <a16:creationId xmlns:a16="http://schemas.microsoft.com/office/drawing/2014/main" id="{4CB6166D-61A9-E7AA-8D2B-5CB5CFFB55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5350" y="3876675"/>
          <a:ext cx="45354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400" imgH="215900" progId="Equation.3">
                  <p:embed/>
                </p:oleObj>
              </mc:Choice>
              <mc:Fallback>
                <p:oleObj name="Equation" r:id="rId6" imgW="1422400" imgH="215900" progId="Equation.3">
                  <p:embed/>
                  <p:pic>
                    <p:nvPicPr>
                      <p:cNvPr id="33796" name="Object 20">
                        <a:extLst>
                          <a:ext uri="{FF2B5EF4-FFF2-40B4-BE49-F238E27FC236}">
                            <a16:creationId xmlns:a16="http://schemas.microsoft.com/office/drawing/2014/main" id="{4CB6166D-61A9-E7AA-8D2B-5CB5CFFB55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3876675"/>
                        <a:ext cx="4535488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>
            <a:extLst>
              <a:ext uri="{FF2B5EF4-FFF2-40B4-BE49-F238E27FC236}">
                <a16:creationId xmlns:a16="http://schemas.microsoft.com/office/drawing/2014/main" id="{6738662F-19EE-FCD7-F596-9A8228AEBA4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981450"/>
            <a:ext cx="2808288" cy="649288"/>
            <a:chOff x="3696" y="2704"/>
            <a:chExt cx="1769" cy="409"/>
          </a:xfrm>
        </p:grpSpPr>
        <p:sp>
          <p:nvSpPr>
            <p:cNvPr id="46102" name="Line 21">
              <a:extLst>
                <a:ext uri="{FF2B5EF4-FFF2-40B4-BE49-F238E27FC236}">
                  <a16:creationId xmlns:a16="http://schemas.microsoft.com/office/drawing/2014/main" id="{467155BD-1AC8-D773-90B7-A4AB0EF847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2704"/>
              <a:ext cx="409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103" name="Line 22">
              <a:extLst>
                <a:ext uri="{FF2B5EF4-FFF2-40B4-BE49-F238E27FC236}">
                  <a16:creationId xmlns:a16="http://schemas.microsoft.com/office/drawing/2014/main" id="{86D20B09-4FEB-35C6-01B2-F6BE295F9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3" y="2704"/>
              <a:ext cx="27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33797" name="Object 24">
            <a:extLst>
              <a:ext uri="{FF2B5EF4-FFF2-40B4-BE49-F238E27FC236}">
                <a16:creationId xmlns:a16="http://schemas.microsoft.com/office/drawing/2014/main" id="{389FE517-6453-2D57-F66D-8F67E51177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" y="5026025"/>
          <a:ext cx="36845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199" imgH="215806" progId="Equation.3">
                  <p:embed/>
                </p:oleObj>
              </mc:Choice>
              <mc:Fallback>
                <p:oleObj name="Equation" r:id="rId8" imgW="1155199" imgH="215806" progId="Equation.3">
                  <p:embed/>
                  <p:pic>
                    <p:nvPicPr>
                      <p:cNvPr id="33797" name="Object 24">
                        <a:extLst>
                          <a:ext uri="{FF2B5EF4-FFF2-40B4-BE49-F238E27FC236}">
                            <a16:creationId xmlns:a16="http://schemas.microsoft.com/office/drawing/2014/main" id="{389FE517-6453-2D57-F66D-8F67E51177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5026025"/>
                        <a:ext cx="3684588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25">
            <a:extLst>
              <a:ext uri="{FF2B5EF4-FFF2-40B4-BE49-F238E27FC236}">
                <a16:creationId xmlns:a16="http://schemas.microsoft.com/office/drawing/2014/main" id="{EAA33A78-25FF-7376-48C7-D5CFF03D16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5013325"/>
          <a:ext cx="28336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9000" imgH="228600" progId="Equation.3">
                  <p:embed/>
                </p:oleObj>
              </mc:Choice>
              <mc:Fallback>
                <p:oleObj name="Equation" r:id="rId10" imgW="889000" imgH="228600" progId="Equation.3">
                  <p:embed/>
                  <p:pic>
                    <p:nvPicPr>
                      <p:cNvPr id="33798" name="Object 25">
                        <a:extLst>
                          <a:ext uri="{FF2B5EF4-FFF2-40B4-BE49-F238E27FC236}">
                            <a16:creationId xmlns:a16="http://schemas.microsoft.com/office/drawing/2014/main" id="{EAA33A78-25FF-7376-48C7-D5CFF03D16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013325"/>
                        <a:ext cx="2833687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26">
            <a:extLst>
              <a:ext uri="{FF2B5EF4-FFF2-40B4-BE49-F238E27FC236}">
                <a16:creationId xmlns:a16="http://schemas.microsoft.com/office/drawing/2014/main" id="{E296F22E-7AD7-ABE2-EF8E-B85FA58303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5026025"/>
          <a:ext cx="271303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0531" imgH="215806" progId="Equation.3">
                  <p:embed/>
                </p:oleObj>
              </mc:Choice>
              <mc:Fallback>
                <p:oleObj name="Equation" r:id="rId12" imgW="850531" imgH="215806" progId="Equation.3">
                  <p:embed/>
                  <p:pic>
                    <p:nvPicPr>
                      <p:cNvPr id="33799" name="Object 26">
                        <a:extLst>
                          <a:ext uri="{FF2B5EF4-FFF2-40B4-BE49-F238E27FC236}">
                            <a16:creationId xmlns:a16="http://schemas.microsoft.com/office/drawing/2014/main" id="{E296F22E-7AD7-ABE2-EF8E-B85FA58303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026025"/>
                        <a:ext cx="2713038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27">
            <a:extLst>
              <a:ext uri="{FF2B5EF4-FFF2-40B4-BE49-F238E27FC236}">
                <a16:creationId xmlns:a16="http://schemas.microsoft.com/office/drawing/2014/main" id="{F52D875C-295B-CCE7-F439-4BC2C0039B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5857875"/>
          <a:ext cx="10429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4536" imgH="152268" progId="Equation.3">
                  <p:embed/>
                </p:oleObj>
              </mc:Choice>
              <mc:Fallback>
                <p:oleObj name="Equation" r:id="rId14" imgW="304536" imgH="152268" progId="Equation.3">
                  <p:embed/>
                  <p:pic>
                    <p:nvPicPr>
                      <p:cNvPr id="33800" name="Object 27">
                        <a:extLst>
                          <a:ext uri="{FF2B5EF4-FFF2-40B4-BE49-F238E27FC236}">
                            <a16:creationId xmlns:a16="http://schemas.microsoft.com/office/drawing/2014/main" id="{F52D875C-295B-CCE7-F439-4BC2C0039B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857875"/>
                        <a:ext cx="1042988" cy="523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6" name="Line 28">
            <a:extLst>
              <a:ext uri="{FF2B5EF4-FFF2-40B4-BE49-F238E27FC236}">
                <a16:creationId xmlns:a16="http://schemas.microsoft.com/office/drawing/2014/main" id="{093DB2A3-C618-6258-4B27-FCDE76963F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8988" y="6254750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7" name="Line 29">
            <a:extLst>
              <a:ext uri="{FF2B5EF4-FFF2-40B4-BE49-F238E27FC236}">
                <a16:creationId xmlns:a16="http://schemas.microsoft.com/office/drawing/2014/main" id="{84DDB8BE-9330-7F4A-7467-6325309E3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0638" y="6415088"/>
            <a:ext cx="18732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8" name="Line 32">
            <a:extLst>
              <a:ext uri="{FF2B5EF4-FFF2-40B4-BE49-F238E27FC236}">
                <a16:creationId xmlns:a16="http://schemas.microsoft.com/office/drawing/2014/main" id="{B1A2028F-DE16-FC1A-B14B-B30711ED85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88338" y="6423025"/>
            <a:ext cx="2889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9" name="Line 33">
            <a:extLst>
              <a:ext uri="{FF2B5EF4-FFF2-40B4-BE49-F238E27FC236}">
                <a16:creationId xmlns:a16="http://schemas.microsoft.com/office/drawing/2014/main" id="{C42115B7-F3AA-B441-118F-D3ABE64EB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3813" y="61976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10" name="Text Box 34">
            <a:extLst>
              <a:ext uri="{FF2B5EF4-FFF2-40B4-BE49-F238E27FC236}">
                <a16:creationId xmlns:a16="http://schemas.microsoft.com/office/drawing/2014/main" id="{5702D85B-E092-7ACF-7FDB-87254F188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5800725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33811" name="Line 35">
            <a:extLst>
              <a:ext uri="{FF2B5EF4-FFF2-40B4-BE49-F238E27FC236}">
                <a16:creationId xmlns:a16="http://schemas.microsoft.com/office/drawing/2014/main" id="{638CF9BF-FE8A-A2DF-626A-42701DF0C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1288" y="62484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12" name="Oval 36">
            <a:extLst>
              <a:ext uri="{FF2B5EF4-FFF2-40B4-BE49-F238E27FC236}">
                <a16:creationId xmlns:a16="http://schemas.microsoft.com/office/drawing/2014/main" id="{3F88ADC7-7243-7F74-57BF-D9CB5D4EE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6342063"/>
            <a:ext cx="120650" cy="144462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/>
      <p:bldP spid="33804" grpId="0" animBg="1"/>
      <p:bldP spid="33810" grpId="0"/>
      <p:bldP spid="338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numero diapositiva 1">
            <a:extLst>
              <a:ext uri="{FF2B5EF4-FFF2-40B4-BE49-F238E27FC236}">
                <a16:creationId xmlns:a16="http://schemas.microsoft.com/office/drawing/2014/main" id="{51E2FFC5-C118-E336-4DAF-CEB7B6571C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A5B529-3A91-4352-9A4F-5A5DB72F39F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41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6583C9A0-3ECC-DEEA-399E-7DC2F7D36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6275"/>
            <a:ext cx="85153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In matematica, una disequazione di 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secondo grado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o 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quadratica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è una disequazione algebrica ad una sola incognita </a:t>
            </a:r>
            <a:r>
              <a:rPr lang="it-IT" altLang="it-IT" i="1">
                <a:sym typeface="Wingdings" panose="05000000000000000000" pitchFamily="2" charset="2"/>
              </a:rPr>
              <a:t>x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che compare con grado massimo pari a 2, e la cui espressione è riconducibile alla forma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5AD02E2-35E6-168B-9797-AB88CA73E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  <p:graphicFrame>
        <p:nvGraphicFramePr>
          <p:cNvPr id="34818" name="Object 10">
            <a:extLst>
              <a:ext uri="{FF2B5EF4-FFF2-40B4-BE49-F238E27FC236}">
                <a16:creationId xmlns:a16="http://schemas.microsoft.com/office/drawing/2014/main" id="{61C32A03-BC0E-BBD6-2B0D-78D53A94FC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5138" y="2852738"/>
          <a:ext cx="2987675" cy="335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040948" imgH="1167893" progId="Equation.3">
                  <p:embed/>
                </p:oleObj>
              </mc:Choice>
              <mc:Fallback>
                <p:oleObj name="Equazione" r:id="rId2" imgW="1040948" imgH="1167893" progId="Equation.3">
                  <p:embed/>
                  <p:pic>
                    <p:nvPicPr>
                      <p:cNvPr id="34818" name="Object 10">
                        <a:extLst>
                          <a:ext uri="{FF2B5EF4-FFF2-40B4-BE49-F238E27FC236}">
                            <a16:creationId xmlns:a16="http://schemas.microsoft.com/office/drawing/2014/main" id="{61C32A03-BC0E-BBD6-2B0D-78D53A94FC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2852738"/>
                        <a:ext cx="2987675" cy="335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numero diapositiva 1">
            <a:extLst>
              <a:ext uri="{FF2B5EF4-FFF2-40B4-BE49-F238E27FC236}">
                <a16:creationId xmlns:a16="http://schemas.microsoft.com/office/drawing/2014/main" id="{12B7F477-B573-59AF-56BF-7368FE5413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5AC1A2-0780-44CC-AAE4-010EB26BAC89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42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CDE0CF55-C9D5-4BBA-8864-E82510FB6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85800"/>
            <a:ext cx="83518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Osservazione.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Applicando i principi di equivalenza, dobbiamo ricordarci che , per			              , le disequazioni di secondo grado: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0C8AB83-7811-E5C6-924A-5DA94F32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  <p:graphicFrame>
        <p:nvGraphicFramePr>
          <p:cNvPr id="35842" name="Object 10">
            <a:extLst>
              <a:ext uri="{FF2B5EF4-FFF2-40B4-BE49-F238E27FC236}">
                <a16:creationId xmlns:a16="http://schemas.microsoft.com/office/drawing/2014/main" id="{BC723CFF-7362-6050-D0C6-2053E8C3C3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2688" y="2341563"/>
          <a:ext cx="6557962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286000" imgH="228600" progId="Equation.3">
                  <p:embed/>
                </p:oleObj>
              </mc:Choice>
              <mc:Fallback>
                <p:oleObj name="Equazione" r:id="rId2" imgW="2286000" imgH="228600" progId="Equation.3">
                  <p:embed/>
                  <p:pic>
                    <p:nvPicPr>
                      <p:cNvPr id="35842" name="Object 10">
                        <a:extLst>
                          <a:ext uri="{FF2B5EF4-FFF2-40B4-BE49-F238E27FC236}">
                            <a16:creationId xmlns:a16="http://schemas.microsoft.com/office/drawing/2014/main" id="{BC723CFF-7362-6050-D0C6-2053E8C3C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2341563"/>
                        <a:ext cx="6557962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4">
            <a:extLst>
              <a:ext uri="{FF2B5EF4-FFF2-40B4-BE49-F238E27FC236}">
                <a16:creationId xmlns:a16="http://schemas.microsoft.com/office/drawing/2014/main" id="{3A1E7086-09F3-5567-353E-D1C5779453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4913" y="1143000"/>
          <a:ext cx="336073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295400" imgH="203200" progId="Equation.3">
                  <p:embed/>
                </p:oleObj>
              </mc:Choice>
              <mc:Fallback>
                <p:oleObj name="Equazione" r:id="rId4" imgW="1295400" imgH="203200" progId="Equation.3">
                  <p:embed/>
                  <p:pic>
                    <p:nvPicPr>
                      <p:cNvPr id="48134" name="Object 4">
                        <a:extLst>
                          <a:ext uri="{FF2B5EF4-FFF2-40B4-BE49-F238E27FC236}">
                            <a16:creationId xmlns:a16="http://schemas.microsoft.com/office/drawing/2014/main" id="{3A1E7086-09F3-5567-353E-D1C5779453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3" y="1143000"/>
                        <a:ext cx="3360737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2">
            <a:extLst>
              <a:ext uri="{FF2B5EF4-FFF2-40B4-BE49-F238E27FC236}">
                <a16:creationId xmlns:a16="http://schemas.microsoft.com/office/drawing/2014/main" id="{B0508535-F4A3-1AD1-11D2-9EE7C2FED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143250"/>
            <a:ext cx="86423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sono equivalenti</a:t>
            </a:r>
          </a:p>
        </p:txBody>
      </p:sp>
      <p:sp>
        <p:nvSpPr>
          <p:cNvPr id="35847" name="Text Box 2">
            <a:extLst>
              <a:ext uri="{FF2B5EF4-FFF2-40B4-BE49-F238E27FC236}">
                <a16:creationId xmlns:a16="http://schemas.microsoft.com/office/drawing/2014/main" id="{3455783C-239D-27C7-620D-2C1EA2AF7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90963"/>
            <a:ext cx="8642350" cy="1554162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Quindi, nella risoluzione delle disequazioni di II grado ci si può sempre ricondurre al caso in cui il coefficiente </a:t>
            </a:r>
            <a:r>
              <a:rPr lang="it-IT" altLang="it-IT" sz="2800" i="1"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è positivo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1">
            <a:extLst>
              <a:ext uri="{FF2B5EF4-FFF2-40B4-BE49-F238E27FC236}">
                <a16:creationId xmlns:a16="http://schemas.microsoft.com/office/drawing/2014/main" id="{4FDE9D9E-DAC2-C27A-0753-7D05F4A34B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23912A-E542-4440-B217-FA247531EF2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43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869" name="Text Box 2">
            <a:extLst>
              <a:ext uri="{FF2B5EF4-FFF2-40B4-BE49-F238E27FC236}">
                <a16:creationId xmlns:a16="http://schemas.microsoft.com/office/drawing/2014/main" id="{2713E3BF-1BE0-0912-4A6F-557D82280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05038"/>
            <a:ext cx="876300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buFontTx/>
              <a:buChar char="•"/>
            </a:pPr>
            <a:r>
              <a:rPr lang="it-IT" altLang="it-IT">
                <a:latin typeface="Verdana" panose="020B0604030504040204" pitchFamily="34" charset="0"/>
              </a:rPr>
              <a:t> </a:t>
            </a:r>
            <a:r>
              <a:rPr lang="it-IT" altLang="it-IT" u="sng">
                <a:latin typeface="Verdana" panose="020B0604030504040204" pitchFamily="34" charset="0"/>
              </a:rPr>
              <a:t>Passo1</a:t>
            </a:r>
            <a:r>
              <a:rPr lang="it-IT" altLang="it-IT">
                <a:latin typeface="Verdana" panose="020B0604030504040204" pitchFamily="34" charset="0"/>
              </a:rPr>
              <a:t>: verificare il segno del coefficiente </a:t>
            </a:r>
            <a:r>
              <a:rPr lang="it-IT" altLang="it-IT" sz="2800" i="1">
                <a:cs typeface="Times New Roman" panose="02020603050405020304" pitchFamily="18" charset="0"/>
              </a:rPr>
              <a:t>a</a:t>
            </a:r>
            <a:r>
              <a:rPr lang="it-IT" altLang="it-IT">
                <a:latin typeface="Verdana" panose="020B0604030504040204" pitchFamily="34" charset="0"/>
              </a:rPr>
              <a:t>. Nel caso in cui </a:t>
            </a:r>
            <a:r>
              <a:rPr lang="it-IT" altLang="it-IT" sz="2800" i="1">
                <a:cs typeface="Times New Roman" panose="02020603050405020304" pitchFamily="18" charset="0"/>
              </a:rPr>
              <a:t>a</a:t>
            </a:r>
            <a:r>
              <a:rPr lang="it-IT" altLang="it-IT" sz="2800">
                <a:cs typeface="Times New Roman" panose="02020603050405020304" pitchFamily="18" charset="0"/>
              </a:rPr>
              <a:t> &lt; 0</a:t>
            </a:r>
            <a:r>
              <a:rPr lang="it-IT" altLang="it-IT">
                <a:latin typeface="Verdana" panose="020B0604030504040204" pitchFamily="34" charset="0"/>
              </a:rPr>
              <a:t>, cambiare il segno a tutti i termini della disequazione e cambiare il verso della disequazione.</a:t>
            </a:r>
          </a:p>
        </p:txBody>
      </p:sp>
      <p:graphicFrame>
        <p:nvGraphicFramePr>
          <p:cNvPr id="49156" name="Object 3">
            <a:extLst>
              <a:ext uri="{FF2B5EF4-FFF2-40B4-BE49-F238E27FC236}">
                <a16:creationId xmlns:a16="http://schemas.microsoft.com/office/drawing/2014/main" id="{EE866180-297D-7A0E-86CE-8CB0A622BD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550" y="765175"/>
          <a:ext cx="76708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489200" imgH="457200" progId="Equation.3">
                  <p:embed/>
                </p:oleObj>
              </mc:Choice>
              <mc:Fallback>
                <p:oleObj name="Equazione" r:id="rId2" imgW="2489200" imgH="457200" progId="Equation.3">
                  <p:embed/>
                  <p:pic>
                    <p:nvPicPr>
                      <p:cNvPr id="49156" name="Object 3">
                        <a:extLst>
                          <a:ext uri="{FF2B5EF4-FFF2-40B4-BE49-F238E27FC236}">
                            <a16:creationId xmlns:a16="http://schemas.microsoft.com/office/drawing/2014/main" id="{EE866180-297D-7A0E-86CE-8CB0A622BD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765175"/>
                        <a:ext cx="76708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Rectangle 5">
            <a:extLst>
              <a:ext uri="{FF2B5EF4-FFF2-40B4-BE49-F238E27FC236}">
                <a16:creationId xmlns:a16="http://schemas.microsoft.com/office/drawing/2014/main" id="{51A3C3DF-801F-23F9-3623-F680CCC5C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9104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Soluzioni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F69B77F0-C782-06A7-6F7B-E106C075E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75088"/>
            <a:ext cx="8763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buFontTx/>
              <a:buChar char="•"/>
            </a:pPr>
            <a:r>
              <a:rPr lang="it-IT" altLang="it-IT" u="sng">
                <a:latin typeface="Verdana" panose="020B0604030504040204" pitchFamily="34" charset="0"/>
              </a:rPr>
              <a:t> Passo2</a:t>
            </a:r>
            <a:r>
              <a:rPr lang="it-IT" altLang="it-IT">
                <a:latin typeface="Verdana" panose="020B0604030504040204" pitchFamily="34" charset="0"/>
              </a:rPr>
              <a:t>: determinare le radici reali </a:t>
            </a:r>
            <a:r>
              <a:rPr lang="it-IT" altLang="it-IT" i="1"/>
              <a:t>x</a:t>
            </a:r>
            <a:r>
              <a:rPr lang="it-IT" altLang="it-IT" baseline="-25000">
                <a:latin typeface="Verdana" panose="020B0604030504040204" pitchFamily="34" charset="0"/>
              </a:rPr>
              <a:t>1</a:t>
            </a:r>
            <a:r>
              <a:rPr lang="it-IT" altLang="it-IT">
                <a:latin typeface="Verdana" panose="020B0604030504040204" pitchFamily="34" charset="0"/>
              </a:rPr>
              <a:t> e </a:t>
            </a:r>
            <a:r>
              <a:rPr lang="it-IT" altLang="it-IT" i="1"/>
              <a:t>x</a:t>
            </a:r>
            <a:r>
              <a:rPr lang="it-IT" altLang="it-IT" baseline="-25000">
                <a:latin typeface="Verdana" panose="020B0604030504040204" pitchFamily="34" charset="0"/>
              </a:rPr>
              <a:t>2 </a:t>
            </a:r>
            <a:r>
              <a:rPr lang="it-IT" altLang="it-IT">
                <a:latin typeface="Verdana" panose="020B0604030504040204" pitchFamily="34" charset="0"/>
              </a:rPr>
              <a:t>(se esistono) dell’equazione di II grado associata 		 		       utilizzando la formula:</a:t>
            </a: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7504C7DC-06EB-3554-FA2F-750657A670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8063" y="5376863"/>
          <a:ext cx="50927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044700" imgH="431800" progId="Equation.3">
                  <p:embed/>
                </p:oleObj>
              </mc:Choice>
              <mc:Fallback>
                <p:oleObj name="Equazione" r:id="rId4" imgW="2044700" imgH="431800" progId="Equation.3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7504C7DC-06EB-3554-FA2F-750657A670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5376863"/>
                        <a:ext cx="50927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36DAF267-C140-F701-452A-DE33EB22D1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425" y="4797425"/>
          <a:ext cx="24352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977476" imgH="203112" progId="Equation.3">
                  <p:embed/>
                </p:oleObj>
              </mc:Choice>
              <mc:Fallback>
                <p:oleObj name="Equazione" r:id="rId6" imgW="977476" imgH="203112" progId="Equation.3">
                  <p:embed/>
                  <p:pic>
                    <p:nvPicPr>
                      <p:cNvPr id="2" name="Object 7">
                        <a:extLst>
                          <a:ext uri="{FF2B5EF4-FFF2-40B4-BE49-F238E27FC236}">
                            <a16:creationId xmlns:a16="http://schemas.microsoft.com/office/drawing/2014/main" id="{36DAF267-C140-F701-452A-DE33EB22D1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4797425"/>
                        <a:ext cx="24352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1">
            <a:extLst>
              <a:ext uri="{FF2B5EF4-FFF2-40B4-BE49-F238E27FC236}">
                <a16:creationId xmlns:a16="http://schemas.microsoft.com/office/drawing/2014/main" id="{0188A7E4-739B-BD35-1491-523F20258F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36062F-0F22-401F-A920-265A4A08CC6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44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21941AAB-4FFB-86CD-F3D4-D0F4C5C572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1088" y="1882775"/>
          <a:ext cx="33464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104900" imgH="203200" progId="Equation.3">
                  <p:embed/>
                </p:oleObj>
              </mc:Choice>
              <mc:Fallback>
                <p:oleObj name="Equazione" r:id="rId2" imgW="1104900" imgH="203200" progId="Equation.3">
                  <p:embed/>
                  <p:pic>
                    <p:nvPicPr>
                      <p:cNvPr id="37890" name="Object 2">
                        <a:extLst>
                          <a:ext uri="{FF2B5EF4-FFF2-40B4-BE49-F238E27FC236}">
                            <a16:creationId xmlns:a16="http://schemas.microsoft.com/office/drawing/2014/main" id="{21941AAB-4FFB-86CD-F3D4-D0F4C5C572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1882775"/>
                        <a:ext cx="334645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Line 3">
            <a:extLst>
              <a:ext uri="{FF2B5EF4-FFF2-40B4-BE49-F238E27FC236}">
                <a16:creationId xmlns:a16="http://schemas.microsoft.com/office/drawing/2014/main" id="{AD694DBC-5EFB-C2BD-AAAC-4870A5E2B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9563" y="3497263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4" name="Line 4">
            <a:extLst>
              <a:ext uri="{FF2B5EF4-FFF2-40B4-BE49-F238E27FC236}">
                <a16:creationId xmlns:a16="http://schemas.microsoft.com/office/drawing/2014/main" id="{1B7AE5C6-852C-1057-5142-3E4641001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3963" y="33972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5" name="Line 5">
            <a:extLst>
              <a:ext uri="{FF2B5EF4-FFF2-40B4-BE49-F238E27FC236}">
                <a16:creationId xmlns:a16="http://schemas.microsoft.com/office/drawing/2014/main" id="{1AAA08B0-6D61-5795-4BA1-D5A37DF1B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3972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6" name="Text Box 6">
            <a:extLst>
              <a:ext uri="{FF2B5EF4-FFF2-40B4-BE49-F238E27FC236}">
                <a16:creationId xmlns:a16="http://schemas.microsoft.com/office/drawing/2014/main" id="{9B729350-2855-7C5A-5956-434B84EA5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2852738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1</a:t>
            </a:r>
            <a:endParaRPr lang="it-IT" altLang="it-IT"/>
          </a:p>
        </p:txBody>
      </p:sp>
      <p:sp>
        <p:nvSpPr>
          <p:cNvPr id="37897" name="Text Box 7">
            <a:extLst>
              <a:ext uri="{FF2B5EF4-FFF2-40B4-BE49-F238E27FC236}">
                <a16:creationId xmlns:a16="http://schemas.microsoft.com/office/drawing/2014/main" id="{EE76BE5C-34C5-B2B5-DB7D-397A2431A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2863850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2</a:t>
            </a:r>
            <a:endParaRPr lang="it-IT" altLang="it-IT"/>
          </a:p>
        </p:txBody>
      </p:sp>
      <p:sp>
        <p:nvSpPr>
          <p:cNvPr id="37898" name="Line 8">
            <a:extLst>
              <a:ext uri="{FF2B5EF4-FFF2-40B4-BE49-F238E27FC236}">
                <a16:creationId xmlns:a16="http://schemas.microsoft.com/office/drawing/2014/main" id="{CE9C6D65-FFBC-3ECD-2FAB-69BB52727D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1925" y="3625850"/>
            <a:ext cx="10620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9" name="Line 9">
            <a:extLst>
              <a:ext uri="{FF2B5EF4-FFF2-40B4-BE49-F238E27FC236}">
                <a16:creationId xmlns:a16="http://schemas.microsoft.com/office/drawing/2014/main" id="{F94C6D1B-3CDD-7E8F-FA11-E8E226C719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00" y="3625850"/>
            <a:ext cx="10620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0" name="Line 10">
            <a:extLst>
              <a:ext uri="{FF2B5EF4-FFF2-40B4-BE49-F238E27FC236}">
                <a16:creationId xmlns:a16="http://schemas.microsoft.com/office/drawing/2014/main" id="{D9B18729-4670-1AB7-A7FD-5EF9A4A07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6988" y="3625850"/>
            <a:ext cx="14700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1" name="Line 11">
            <a:extLst>
              <a:ext uri="{FF2B5EF4-FFF2-40B4-BE49-F238E27FC236}">
                <a16:creationId xmlns:a16="http://schemas.microsoft.com/office/drawing/2014/main" id="{987CDCC0-B802-E95C-86DE-8F6CA1D90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5780088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2" name="Line 12">
            <a:extLst>
              <a:ext uri="{FF2B5EF4-FFF2-40B4-BE49-F238E27FC236}">
                <a16:creationId xmlns:a16="http://schemas.microsoft.com/office/drawing/2014/main" id="{3975AF0D-B111-F033-C8CF-1FFE39A41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663" y="5680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3" name="Line 13">
            <a:extLst>
              <a:ext uri="{FF2B5EF4-FFF2-40B4-BE49-F238E27FC236}">
                <a16:creationId xmlns:a16="http://schemas.microsoft.com/office/drawing/2014/main" id="{BF278C60-A37E-CEE2-F66F-97FDA3D51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863" y="5680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4" name="Text Box 14">
            <a:extLst>
              <a:ext uri="{FF2B5EF4-FFF2-40B4-BE49-F238E27FC236}">
                <a16:creationId xmlns:a16="http://schemas.microsoft.com/office/drawing/2014/main" id="{6BCFF8B9-F4CD-B865-F576-CFD6B1471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388" y="5135563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1</a:t>
            </a:r>
            <a:endParaRPr lang="it-IT" altLang="it-IT"/>
          </a:p>
        </p:txBody>
      </p:sp>
      <p:sp>
        <p:nvSpPr>
          <p:cNvPr id="37905" name="Text Box 15">
            <a:extLst>
              <a:ext uri="{FF2B5EF4-FFF2-40B4-BE49-F238E27FC236}">
                <a16:creationId xmlns:a16="http://schemas.microsoft.com/office/drawing/2014/main" id="{4BBDB486-FAF3-E885-D6F7-F8B2789A5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5146675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2</a:t>
            </a:r>
            <a:endParaRPr lang="it-IT" altLang="it-IT"/>
          </a:p>
        </p:txBody>
      </p:sp>
      <p:sp>
        <p:nvSpPr>
          <p:cNvPr id="37906" name="Line 16">
            <a:extLst>
              <a:ext uri="{FF2B5EF4-FFF2-40B4-BE49-F238E27FC236}">
                <a16:creationId xmlns:a16="http://schemas.microsoft.com/office/drawing/2014/main" id="{DCB46D0F-4559-AC28-B75C-93A7A2F1E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5908675"/>
            <a:ext cx="14700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7" name="Line 17">
            <a:extLst>
              <a:ext uri="{FF2B5EF4-FFF2-40B4-BE49-F238E27FC236}">
                <a16:creationId xmlns:a16="http://schemas.microsoft.com/office/drawing/2014/main" id="{8DF0B3D3-2B45-8253-2551-4567AA7A3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9538" y="5907088"/>
            <a:ext cx="14700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8" name="Line 20">
            <a:extLst>
              <a:ext uri="{FF2B5EF4-FFF2-40B4-BE49-F238E27FC236}">
                <a16:creationId xmlns:a16="http://schemas.microsoft.com/office/drawing/2014/main" id="{6B6492F2-0914-4A82-BFA2-C628828A6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8900" y="5907088"/>
            <a:ext cx="1219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96" name="CasellaDiTesto 20">
            <a:extLst>
              <a:ext uri="{FF2B5EF4-FFF2-40B4-BE49-F238E27FC236}">
                <a16:creationId xmlns:a16="http://schemas.microsoft.com/office/drawing/2014/main" id="{DE39FE32-F93B-2333-4A7A-F466AF2EE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3529012" cy="52387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I CASO: </a:t>
            </a:r>
          </a:p>
        </p:txBody>
      </p:sp>
      <p:graphicFrame>
        <p:nvGraphicFramePr>
          <p:cNvPr id="50197" name="Object 21">
            <a:extLst>
              <a:ext uri="{FF2B5EF4-FFF2-40B4-BE49-F238E27FC236}">
                <a16:creationId xmlns:a16="http://schemas.microsoft.com/office/drawing/2014/main" id="{59FE2D68-8C06-06E2-21A2-A2A66204A8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138" y="831850"/>
          <a:ext cx="2120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748975" imgH="203112" progId="Equation.3">
                  <p:embed/>
                </p:oleObj>
              </mc:Choice>
              <mc:Fallback>
                <p:oleObj name="Equazione" r:id="rId4" imgW="748975" imgH="203112" progId="Equation.3">
                  <p:embed/>
                  <p:pic>
                    <p:nvPicPr>
                      <p:cNvPr id="50197" name="Object 21">
                        <a:extLst>
                          <a:ext uri="{FF2B5EF4-FFF2-40B4-BE49-F238E27FC236}">
                            <a16:creationId xmlns:a16="http://schemas.microsoft.com/office/drawing/2014/main" id="{59FE2D68-8C06-06E2-21A2-A2A66204A8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831850"/>
                        <a:ext cx="21209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8" name="Rectangle 5">
            <a:extLst>
              <a:ext uri="{FF2B5EF4-FFF2-40B4-BE49-F238E27FC236}">
                <a16:creationId xmlns:a16="http://schemas.microsoft.com/office/drawing/2014/main" id="{2F159E9D-E674-CA01-CAAC-392D36942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9104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Soluzioni</a:t>
            </a:r>
          </a:p>
        </p:txBody>
      </p:sp>
      <p:graphicFrame>
        <p:nvGraphicFramePr>
          <p:cNvPr id="37892" name="Object 22">
            <a:extLst>
              <a:ext uri="{FF2B5EF4-FFF2-40B4-BE49-F238E27FC236}">
                <a16:creationId xmlns:a16="http://schemas.microsoft.com/office/drawing/2014/main" id="{88182521-B21A-FC26-EDCD-B69448A202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4187825"/>
          <a:ext cx="33464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104900" imgH="203200" progId="Equation.3">
                  <p:embed/>
                </p:oleObj>
              </mc:Choice>
              <mc:Fallback>
                <p:oleObj name="Equazione" r:id="rId6" imgW="1104900" imgH="203200" progId="Equation.3">
                  <p:embed/>
                  <p:pic>
                    <p:nvPicPr>
                      <p:cNvPr id="37892" name="Object 22">
                        <a:extLst>
                          <a:ext uri="{FF2B5EF4-FFF2-40B4-BE49-F238E27FC236}">
                            <a16:creationId xmlns:a16="http://schemas.microsoft.com/office/drawing/2014/main" id="{88182521-B21A-FC26-EDCD-B69448A202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187825"/>
                        <a:ext cx="33464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Connettore 4 25">
            <a:extLst>
              <a:ext uri="{FF2B5EF4-FFF2-40B4-BE49-F238E27FC236}">
                <a16:creationId xmlns:a16="http://schemas.microsoft.com/office/drawing/2014/main" id="{BD17F0C6-F6F1-314D-EDA5-6C254BE1C542}"/>
              </a:ext>
            </a:extLst>
          </p:cNvPr>
          <p:cNvCxnSpPr/>
          <p:nvPr/>
        </p:nvCxnSpPr>
        <p:spPr>
          <a:xfrm>
            <a:off x="1979613" y="1390650"/>
            <a:ext cx="4032250" cy="144463"/>
          </a:xfrm>
          <a:prstGeom prst="bentConnector3">
            <a:avLst>
              <a:gd name="adj1" fmla="val -154"/>
            </a:avLst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2" name="CasellaDiTesto 29">
            <a:extLst>
              <a:ext uri="{FF2B5EF4-FFF2-40B4-BE49-F238E27FC236}">
                <a16:creationId xmlns:a16="http://schemas.microsoft.com/office/drawing/2014/main" id="{2875627D-E399-6CD5-ADCC-8DA1CFF42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941388"/>
            <a:ext cx="2303463" cy="831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/>
              <a:t>Due soluzioni reali distinte</a:t>
            </a:r>
          </a:p>
        </p:txBody>
      </p:sp>
      <p:graphicFrame>
        <p:nvGraphicFramePr>
          <p:cNvPr id="37913" name="Object 25">
            <a:extLst>
              <a:ext uri="{FF2B5EF4-FFF2-40B4-BE49-F238E27FC236}">
                <a16:creationId xmlns:a16="http://schemas.microsoft.com/office/drawing/2014/main" id="{48680E3F-ECEC-BC27-FA3F-78F61072A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1909763"/>
          <a:ext cx="33464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104421" imgH="215806" progId="Equation.3">
                  <p:embed/>
                </p:oleObj>
              </mc:Choice>
              <mc:Fallback>
                <p:oleObj name="Equazione" r:id="rId8" imgW="1104421" imgH="215806" progId="Equation.3">
                  <p:embed/>
                  <p:pic>
                    <p:nvPicPr>
                      <p:cNvPr id="37913" name="Object 25">
                        <a:extLst>
                          <a:ext uri="{FF2B5EF4-FFF2-40B4-BE49-F238E27FC236}">
                            <a16:creationId xmlns:a16="http://schemas.microsoft.com/office/drawing/2014/main" id="{48680E3F-ECEC-BC27-FA3F-78F61072AE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909763"/>
                        <a:ext cx="33464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4" name="Object 26">
            <a:extLst>
              <a:ext uri="{FF2B5EF4-FFF2-40B4-BE49-F238E27FC236}">
                <a16:creationId xmlns:a16="http://schemas.microsoft.com/office/drawing/2014/main" id="{F875ED96-81A6-D7D7-B0FA-1E2FF28956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4213225"/>
          <a:ext cx="26162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863225" imgH="215806" progId="Equation.3">
                  <p:embed/>
                </p:oleObj>
              </mc:Choice>
              <mc:Fallback>
                <p:oleObj name="Equazione" r:id="rId10" imgW="863225" imgH="215806" progId="Equation.3">
                  <p:embed/>
                  <p:pic>
                    <p:nvPicPr>
                      <p:cNvPr id="37914" name="Object 26">
                        <a:extLst>
                          <a:ext uri="{FF2B5EF4-FFF2-40B4-BE49-F238E27FC236}">
                            <a16:creationId xmlns:a16="http://schemas.microsoft.com/office/drawing/2014/main" id="{F875ED96-81A6-D7D7-B0FA-1E2FF28956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213225"/>
                        <a:ext cx="26162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7" grpId="0"/>
      <p:bldP spid="37904" grpId="0"/>
      <p:bldP spid="37905" grpId="0"/>
      <p:bldP spid="379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numero diapositiva 1">
            <a:extLst>
              <a:ext uri="{FF2B5EF4-FFF2-40B4-BE49-F238E27FC236}">
                <a16:creationId xmlns:a16="http://schemas.microsoft.com/office/drawing/2014/main" id="{FDAFD94F-679D-DF48-86E1-2CC43D3121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5D6FF9-49C7-43AA-A368-23805BDBFEEC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45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8914" name="Object 2">
            <a:extLst>
              <a:ext uri="{FF2B5EF4-FFF2-40B4-BE49-F238E27FC236}">
                <a16:creationId xmlns:a16="http://schemas.microsoft.com/office/drawing/2014/main" id="{A2DD2637-13D2-BE2B-DC31-8B26AD58B7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4113" y="2033588"/>
          <a:ext cx="33464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104900" imgH="203200" progId="Equation.3">
                  <p:embed/>
                </p:oleObj>
              </mc:Choice>
              <mc:Fallback>
                <p:oleObj name="Equazione" r:id="rId2" imgW="1104900" imgH="203200" progId="Equation.3">
                  <p:embed/>
                  <p:pic>
                    <p:nvPicPr>
                      <p:cNvPr id="38914" name="Object 2">
                        <a:extLst>
                          <a:ext uri="{FF2B5EF4-FFF2-40B4-BE49-F238E27FC236}">
                            <a16:creationId xmlns:a16="http://schemas.microsoft.com/office/drawing/2014/main" id="{A2DD2637-13D2-BE2B-DC31-8B26AD58B7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2033588"/>
                        <a:ext cx="334645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Line 3">
            <a:extLst>
              <a:ext uri="{FF2B5EF4-FFF2-40B4-BE49-F238E27FC236}">
                <a16:creationId xmlns:a16="http://schemas.microsoft.com/office/drawing/2014/main" id="{A0EB97CF-B5A2-4539-87E4-1297D0D47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9563" y="3648075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18" name="Line 4">
            <a:extLst>
              <a:ext uri="{FF2B5EF4-FFF2-40B4-BE49-F238E27FC236}">
                <a16:creationId xmlns:a16="http://schemas.microsoft.com/office/drawing/2014/main" id="{B5BC2813-3926-05C7-BC87-AAB12F14B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3963" y="35480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19" name="Line 5">
            <a:extLst>
              <a:ext uri="{FF2B5EF4-FFF2-40B4-BE49-F238E27FC236}">
                <a16:creationId xmlns:a16="http://schemas.microsoft.com/office/drawing/2014/main" id="{C0684490-766A-E62F-4484-08B690C2D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5480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0" name="Text Box 6">
            <a:extLst>
              <a:ext uri="{FF2B5EF4-FFF2-40B4-BE49-F238E27FC236}">
                <a16:creationId xmlns:a16="http://schemas.microsoft.com/office/drawing/2014/main" id="{FDDF9587-9C82-8B25-59E2-604262664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3003550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1</a:t>
            </a:r>
            <a:endParaRPr lang="it-IT" altLang="it-IT"/>
          </a:p>
        </p:txBody>
      </p:sp>
      <p:sp>
        <p:nvSpPr>
          <p:cNvPr id="38921" name="Text Box 7">
            <a:extLst>
              <a:ext uri="{FF2B5EF4-FFF2-40B4-BE49-F238E27FC236}">
                <a16:creationId xmlns:a16="http://schemas.microsoft.com/office/drawing/2014/main" id="{F458C988-AC38-EEF7-8AA6-02CB3B1BD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3014663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2</a:t>
            </a:r>
            <a:endParaRPr lang="it-IT" altLang="it-IT"/>
          </a:p>
        </p:txBody>
      </p:sp>
      <p:sp>
        <p:nvSpPr>
          <p:cNvPr id="38922" name="Line 8">
            <a:extLst>
              <a:ext uri="{FF2B5EF4-FFF2-40B4-BE49-F238E27FC236}">
                <a16:creationId xmlns:a16="http://schemas.microsoft.com/office/drawing/2014/main" id="{55D1BEF5-02A8-E72C-CA48-949DA6348A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1925" y="3776663"/>
            <a:ext cx="10620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3" name="Line 9">
            <a:extLst>
              <a:ext uri="{FF2B5EF4-FFF2-40B4-BE49-F238E27FC236}">
                <a16:creationId xmlns:a16="http://schemas.microsoft.com/office/drawing/2014/main" id="{3DBC8168-59C6-0FB2-5846-4A3EB803F0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00" y="3776663"/>
            <a:ext cx="10620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4" name="Line 10">
            <a:extLst>
              <a:ext uri="{FF2B5EF4-FFF2-40B4-BE49-F238E27FC236}">
                <a16:creationId xmlns:a16="http://schemas.microsoft.com/office/drawing/2014/main" id="{423FE896-48C6-44A2-DE80-186768A9E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6988" y="3776663"/>
            <a:ext cx="14700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5" name="Line 11">
            <a:extLst>
              <a:ext uri="{FF2B5EF4-FFF2-40B4-BE49-F238E27FC236}">
                <a16:creationId xmlns:a16="http://schemas.microsoft.com/office/drawing/2014/main" id="{CE92938B-365E-5774-D6CF-CF21F50E2F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59309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6" name="Line 12">
            <a:extLst>
              <a:ext uri="{FF2B5EF4-FFF2-40B4-BE49-F238E27FC236}">
                <a16:creationId xmlns:a16="http://schemas.microsoft.com/office/drawing/2014/main" id="{68137AA5-80E6-94ED-8417-63D83AA85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663" y="58308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7" name="Line 13">
            <a:extLst>
              <a:ext uri="{FF2B5EF4-FFF2-40B4-BE49-F238E27FC236}">
                <a16:creationId xmlns:a16="http://schemas.microsoft.com/office/drawing/2014/main" id="{FE5AC703-2141-8773-DCEB-1DD1DA78F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863" y="58308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8" name="Text Box 14">
            <a:extLst>
              <a:ext uri="{FF2B5EF4-FFF2-40B4-BE49-F238E27FC236}">
                <a16:creationId xmlns:a16="http://schemas.microsoft.com/office/drawing/2014/main" id="{CB37A88D-B2C6-B055-4D40-AB8C4B2E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388" y="52863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1</a:t>
            </a:r>
            <a:endParaRPr lang="it-IT" altLang="it-IT"/>
          </a:p>
        </p:txBody>
      </p:sp>
      <p:sp>
        <p:nvSpPr>
          <p:cNvPr id="38929" name="Text Box 15">
            <a:extLst>
              <a:ext uri="{FF2B5EF4-FFF2-40B4-BE49-F238E27FC236}">
                <a16:creationId xmlns:a16="http://schemas.microsoft.com/office/drawing/2014/main" id="{893CF0FA-B60D-D2C2-E6AF-B26C7631E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529748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2</a:t>
            </a:r>
            <a:endParaRPr lang="it-IT" altLang="it-IT"/>
          </a:p>
        </p:txBody>
      </p:sp>
      <p:sp>
        <p:nvSpPr>
          <p:cNvPr id="38930" name="Line 16">
            <a:extLst>
              <a:ext uri="{FF2B5EF4-FFF2-40B4-BE49-F238E27FC236}">
                <a16:creationId xmlns:a16="http://schemas.microsoft.com/office/drawing/2014/main" id="{E6770DB4-15A0-AB98-A17A-65D6AAF3B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6059488"/>
            <a:ext cx="14700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31" name="Line 17">
            <a:extLst>
              <a:ext uri="{FF2B5EF4-FFF2-40B4-BE49-F238E27FC236}">
                <a16:creationId xmlns:a16="http://schemas.microsoft.com/office/drawing/2014/main" id="{90EB4E56-E039-825E-0722-58AC9B493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9538" y="6057900"/>
            <a:ext cx="14700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32" name="Line 20">
            <a:extLst>
              <a:ext uri="{FF2B5EF4-FFF2-40B4-BE49-F238E27FC236}">
                <a16:creationId xmlns:a16="http://schemas.microsoft.com/office/drawing/2014/main" id="{27506610-6565-7B88-1C2A-7CCD15024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8900" y="6057900"/>
            <a:ext cx="1219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20" name="CasellaDiTesto 20">
            <a:extLst>
              <a:ext uri="{FF2B5EF4-FFF2-40B4-BE49-F238E27FC236}">
                <a16:creationId xmlns:a16="http://schemas.microsoft.com/office/drawing/2014/main" id="{740F9B04-D9CC-DC93-E70E-B7A6832C8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3529012" cy="52387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I CASO: </a:t>
            </a:r>
          </a:p>
        </p:txBody>
      </p:sp>
      <p:graphicFrame>
        <p:nvGraphicFramePr>
          <p:cNvPr id="51221" name="Object 3">
            <a:extLst>
              <a:ext uri="{FF2B5EF4-FFF2-40B4-BE49-F238E27FC236}">
                <a16:creationId xmlns:a16="http://schemas.microsoft.com/office/drawing/2014/main" id="{48A129BC-B7CB-7941-1ADB-1ED8BF8851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138" y="831850"/>
          <a:ext cx="2120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748975" imgH="203112" progId="Equation.3">
                  <p:embed/>
                </p:oleObj>
              </mc:Choice>
              <mc:Fallback>
                <p:oleObj name="Equazione" r:id="rId4" imgW="748975" imgH="203112" progId="Equation.3">
                  <p:embed/>
                  <p:pic>
                    <p:nvPicPr>
                      <p:cNvPr id="51221" name="Object 3">
                        <a:extLst>
                          <a:ext uri="{FF2B5EF4-FFF2-40B4-BE49-F238E27FC236}">
                            <a16:creationId xmlns:a16="http://schemas.microsoft.com/office/drawing/2014/main" id="{48A129BC-B7CB-7941-1ADB-1ED8BF8851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831850"/>
                        <a:ext cx="21209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2" name="Rectangle 5">
            <a:extLst>
              <a:ext uri="{FF2B5EF4-FFF2-40B4-BE49-F238E27FC236}">
                <a16:creationId xmlns:a16="http://schemas.microsoft.com/office/drawing/2014/main" id="{63B5BBCC-7FF8-4FAA-3124-34BC283DC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9104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Soluzioni</a:t>
            </a:r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9DE0C094-B042-8929-0B8B-E34736859B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4338638"/>
          <a:ext cx="33464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104900" imgH="203200" progId="Equation.3">
                  <p:embed/>
                </p:oleObj>
              </mc:Choice>
              <mc:Fallback>
                <p:oleObj name="Equazione" r:id="rId6" imgW="1104900" imgH="203200" progId="Equation.3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9DE0C094-B042-8929-0B8B-E34736859B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338638"/>
                        <a:ext cx="33464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Ovale 55">
            <a:extLst>
              <a:ext uri="{FF2B5EF4-FFF2-40B4-BE49-F238E27FC236}">
                <a16:creationId xmlns:a16="http://schemas.microsoft.com/office/drawing/2014/main" id="{3DC1B180-DDCA-6235-1F63-E5C5E8BE9DAE}"/>
              </a:ext>
            </a:extLst>
          </p:cNvPr>
          <p:cNvSpPr/>
          <p:nvPr/>
        </p:nvSpPr>
        <p:spPr>
          <a:xfrm>
            <a:off x="3729038" y="3744913"/>
            <a:ext cx="82550" cy="73025"/>
          </a:xfrm>
          <a:prstGeom prst="ellipse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A5D15BF2-A565-09B6-4ADA-355F39D894C8}"/>
              </a:ext>
            </a:extLst>
          </p:cNvPr>
          <p:cNvSpPr/>
          <p:nvPr/>
        </p:nvSpPr>
        <p:spPr>
          <a:xfrm>
            <a:off x="4953000" y="3744913"/>
            <a:ext cx="82550" cy="73025"/>
          </a:xfrm>
          <a:prstGeom prst="ellipse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D895C515-8DC0-0403-C376-A7C8B79E667D}"/>
              </a:ext>
            </a:extLst>
          </p:cNvPr>
          <p:cNvSpPr/>
          <p:nvPr/>
        </p:nvSpPr>
        <p:spPr>
          <a:xfrm>
            <a:off x="3870325" y="6021388"/>
            <a:ext cx="84138" cy="71437"/>
          </a:xfrm>
          <a:prstGeom prst="ellipse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CD4A98FE-FD0B-4D79-11BE-AA3B243E1A33}"/>
              </a:ext>
            </a:extLst>
          </p:cNvPr>
          <p:cNvSpPr/>
          <p:nvPr/>
        </p:nvSpPr>
        <p:spPr>
          <a:xfrm>
            <a:off x="5095875" y="6021388"/>
            <a:ext cx="82550" cy="71437"/>
          </a:xfrm>
          <a:prstGeom prst="ellipse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cxnSp>
        <p:nvCxnSpPr>
          <p:cNvPr id="27" name="Connettore 4 26">
            <a:extLst>
              <a:ext uri="{FF2B5EF4-FFF2-40B4-BE49-F238E27FC236}">
                <a16:creationId xmlns:a16="http://schemas.microsoft.com/office/drawing/2014/main" id="{318CEBA8-530A-95A2-64BA-9CE8531C8DCD}"/>
              </a:ext>
            </a:extLst>
          </p:cNvPr>
          <p:cNvCxnSpPr/>
          <p:nvPr/>
        </p:nvCxnSpPr>
        <p:spPr>
          <a:xfrm>
            <a:off x="1979613" y="1390650"/>
            <a:ext cx="4032250" cy="144463"/>
          </a:xfrm>
          <a:prstGeom prst="bentConnector3">
            <a:avLst>
              <a:gd name="adj1" fmla="val -154"/>
            </a:avLst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9" name="CasellaDiTesto 27">
            <a:extLst>
              <a:ext uri="{FF2B5EF4-FFF2-40B4-BE49-F238E27FC236}">
                <a16:creationId xmlns:a16="http://schemas.microsoft.com/office/drawing/2014/main" id="{89AC1C73-9114-187B-2520-074231F4B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941388"/>
            <a:ext cx="2303463" cy="831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/>
              <a:t>Due soluzioni reali distinte</a:t>
            </a:r>
          </a:p>
        </p:txBody>
      </p:sp>
      <p:graphicFrame>
        <p:nvGraphicFramePr>
          <p:cNvPr id="38941" name="Object 29">
            <a:extLst>
              <a:ext uri="{FF2B5EF4-FFF2-40B4-BE49-F238E27FC236}">
                <a16:creationId xmlns:a16="http://schemas.microsoft.com/office/drawing/2014/main" id="{938ACC40-3FB3-3DD1-6E42-7ECADC211F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2049463"/>
          <a:ext cx="33480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104421" imgH="215806" progId="Equation.3">
                  <p:embed/>
                </p:oleObj>
              </mc:Choice>
              <mc:Fallback>
                <p:oleObj name="Equazione" r:id="rId8" imgW="1104421" imgH="215806" progId="Equation.3">
                  <p:embed/>
                  <p:pic>
                    <p:nvPicPr>
                      <p:cNvPr id="38941" name="Object 29">
                        <a:extLst>
                          <a:ext uri="{FF2B5EF4-FFF2-40B4-BE49-F238E27FC236}">
                            <a16:creationId xmlns:a16="http://schemas.microsoft.com/office/drawing/2014/main" id="{938ACC40-3FB3-3DD1-6E42-7ECADC211F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049463"/>
                        <a:ext cx="334803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42" name="Object 30">
            <a:extLst>
              <a:ext uri="{FF2B5EF4-FFF2-40B4-BE49-F238E27FC236}">
                <a16:creationId xmlns:a16="http://schemas.microsoft.com/office/drawing/2014/main" id="{F8239013-C279-0F78-1BA4-34E8339BB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48188" y="4344988"/>
          <a:ext cx="26162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863225" imgH="215806" progId="Equation.3">
                  <p:embed/>
                </p:oleObj>
              </mc:Choice>
              <mc:Fallback>
                <p:oleObj name="Equazione" r:id="rId10" imgW="863225" imgH="215806" progId="Equation.3">
                  <p:embed/>
                  <p:pic>
                    <p:nvPicPr>
                      <p:cNvPr id="38942" name="Object 30">
                        <a:extLst>
                          <a:ext uri="{FF2B5EF4-FFF2-40B4-BE49-F238E27FC236}">
                            <a16:creationId xmlns:a16="http://schemas.microsoft.com/office/drawing/2014/main" id="{F8239013-C279-0F78-1BA4-34E8339BB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4344988"/>
                        <a:ext cx="2616200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21" grpId="0"/>
      <p:bldP spid="38928" grpId="0"/>
      <p:bldP spid="38929" grpId="0"/>
      <p:bldP spid="56" grpId="0" animBg="1"/>
      <p:bldP spid="57" grpId="0" animBg="1"/>
      <p:bldP spid="60" grpId="0" animBg="1"/>
      <p:bldP spid="6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numero diapositiva 1">
            <a:extLst>
              <a:ext uri="{FF2B5EF4-FFF2-40B4-BE49-F238E27FC236}">
                <a16:creationId xmlns:a16="http://schemas.microsoft.com/office/drawing/2014/main" id="{F637815F-1C9B-F43B-C3AE-ACFB57AA0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A6F33B-883A-467D-96E1-10622E968A3B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46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9938" name="Object 3">
            <a:extLst>
              <a:ext uri="{FF2B5EF4-FFF2-40B4-BE49-F238E27FC236}">
                <a16:creationId xmlns:a16="http://schemas.microsoft.com/office/drawing/2014/main" id="{F07D3BA9-20E6-BD1E-5D98-2C0825BFEE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903413"/>
          <a:ext cx="33718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104900" imgH="203200" progId="Equation.3">
                  <p:embed/>
                </p:oleObj>
              </mc:Choice>
              <mc:Fallback>
                <p:oleObj name="Equazione" r:id="rId2" imgW="1104900" imgH="203200" progId="Equation.3">
                  <p:embed/>
                  <p:pic>
                    <p:nvPicPr>
                      <p:cNvPr id="39938" name="Object 3">
                        <a:extLst>
                          <a:ext uri="{FF2B5EF4-FFF2-40B4-BE49-F238E27FC236}">
                            <a16:creationId xmlns:a16="http://schemas.microsoft.com/office/drawing/2014/main" id="{F07D3BA9-20E6-BD1E-5D98-2C0825BFEE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903413"/>
                        <a:ext cx="33718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Rectangle 5">
            <a:extLst>
              <a:ext uri="{FF2B5EF4-FFF2-40B4-BE49-F238E27FC236}">
                <a16:creationId xmlns:a16="http://schemas.microsoft.com/office/drawing/2014/main" id="{56344983-49EC-61E6-E0A0-41700890A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9104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Soluzioni</a:t>
            </a:r>
          </a:p>
        </p:txBody>
      </p:sp>
      <p:sp>
        <p:nvSpPr>
          <p:cNvPr id="52229" name="CasellaDiTesto 16">
            <a:extLst>
              <a:ext uri="{FF2B5EF4-FFF2-40B4-BE49-F238E27FC236}">
                <a16:creationId xmlns:a16="http://schemas.microsoft.com/office/drawing/2014/main" id="{670BDAC9-4AEA-7D4C-FA15-CEEEE08E3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3671887" cy="52387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II CASO: </a:t>
            </a:r>
          </a:p>
        </p:txBody>
      </p:sp>
      <p:graphicFrame>
        <p:nvGraphicFramePr>
          <p:cNvPr id="52230" name="Object 16">
            <a:extLst>
              <a:ext uri="{FF2B5EF4-FFF2-40B4-BE49-F238E27FC236}">
                <a16:creationId xmlns:a16="http://schemas.microsoft.com/office/drawing/2014/main" id="{72F3D938-559C-3B83-870D-2C1A2CD588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3225" y="831850"/>
          <a:ext cx="2120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748975" imgH="203112" progId="Equation.3">
                  <p:embed/>
                </p:oleObj>
              </mc:Choice>
              <mc:Fallback>
                <p:oleObj name="Equazione" r:id="rId4" imgW="748975" imgH="203112" progId="Equation.3">
                  <p:embed/>
                  <p:pic>
                    <p:nvPicPr>
                      <p:cNvPr id="52230" name="Object 16">
                        <a:extLst>
                          <a:ext uri="{FF2B5EF4-FFF2-40B4-BE49-F238E27FC236}">
                            <a16:creationId xmlns:a16="http://schemas.microsoft.com/office/drawing/2014/main" id="{72F3D938-559C-3B83-870D-2C1A2CD58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831850"/>
                        <a:ext cx="21209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17">
            <a:extLst>
              <a:ext uri="{FF2B5EF4-FFF2-40B4-BE49-F238E27FC236}">
                <a16:creationId xmlns:a16="http://schemas.microsoft.com/office/drawing/2014/main" id="{D1237321-91F0-9AA8-6314-DED8AE8329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788" y="4508500"/>
          <a:ext cx="35194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104900" imgH="203200" progId="Equation.3">
                  <p:embed/>
                </p:oleObj>
              </mc:Choice>
              <mc:Fallback>
                <p:oleObj name="Equazione" r:id="rId6" imgW="1104900" imgH="203200" progId="Equation.3">
                  <p:embed/>
                  <p:pic>
                    <p:nvPicPr>
                      <p:cNvPr id="39942" name="Object 17">
                        <a:extLst>
                          <a:ext uri="{FF2B5EF4-FFF2-40B4-BE49-F238E27FC236}">
                            <a16:creationId xmlns:a16="http://schemas.microsoft.com/office/drawing/2014/main" id="{D1237321-91F0-9AA8-6314-DED8AE8329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4508500"/>
                        <a:ext cx="35194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Line 5">
            <a:extLst>
              <a:ext uri="{FF2B5EF4-FFF2-40B4-BE49-F238E27FC236}">
                <a16:creationId xmlns:a16="http://schemas.microsoft.com/office/drawing/2014/main" id="{D4DA1317-2F5D-ACCC-7211-B67943BED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3195638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47" name="Line 6">
            <a:extLst>
              <a:ext uri="{FF2B5EF4-FFF2-40B4-BE49-F238E27FC236}">
                <a16:creationId xmlns:a16="http://schemas.microsoft.com/office/drawing/2014/main" id="{96747C43-8E2C-A480-7030-DA2E16823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9125" y="3043238"/>
            <a:ext cx="0" cy="709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48" name="Text Box 7">
            <a:extLst>
              <a:ext uri="{FF2B5EF4-FFF2-40B4-BE49-F238E27FC236}">
                <a16:creationId xmlns:a16="http://schemas.microsoft.com/office/drawing/2014/main" id="{F3CC6EE9-D65E-62D7-9098-57E0D0DB0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13" y="2509838"/>
            <a:ext cx="512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0</a:t>
            </a:r>
          </a:p>
        </p:txBody>
      </p:sp>
      <p:sp>
        <p:nvSpPr>
          <p:cNvPr id="39949" name="Oval 15">
            <a:extLst>
              <a:ext uri="{FF2B5EF4-FFF2-40B4-BE49-F238E27FC236}">
                <a16:creationId xmlns:a16="http://schemas.microsoft.com/office/drawing/2014/main" id="{AF642C8A-641A-1C62-F41E-B2699FE97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3429000"/>
            <a:ext cx="111125" cy="144463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grpSp>
        <p:nvGrpSpPr>
          <p:cNvPr id="2" name="Gruppo 40">
            <a:extLst>
              <a:ext uri="{FF2B5EF4-FFF2-40B4-BE49-F238E27FC236}">
                <a16:creationId xmlns:a16="http://schemas.microsoft.com/office/drawing/2014/main" id="{C3F5286D-BD68-6D3F-6D07-A3A7184818FB}"/>
              </a:ext>
            </a:extLst>
          </p:cNvPr>
          <p:cNvGrpSpPr>
            <a:grpSpLocks/>
          </p:cNvGrpSpPr>
          <p:nvPr/>
        </p:nvGrpSpPr>
        <p:grpSpPr bwMode="auto">
          <a:xfrm>
            <a:off x="1690688" y="5138738"/>
            <a:ext cx="3429000" cy="1243012"/>
            <a:chOff x="3059832" y="5138316"/>
            <a:chExt cx="3429000" cy="1243012"/>
          </a:xfrm>
        </p:grpSpPr>
        <p:sp>
          <p:nvSpPr>
            <p:cNvPr id="52248" name="Line 10">
              <a:extLst>
                <a:ext uri="{FF2B5EF4-FFF2-40B4-BE49-F238E27FC236}">
                  <a16:creationId xmlns:a16="http://schemas.microsoft.com/office/drawing/2014/main" id="{53444967-022F-3AC0-0825-D0ABC3F1C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832" y="5824116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249" name="Line 11">
              <a:extLst>
                <a:ext uri="{FF2B5EF4-FFF2-40B4-BE49-F238E27FC236}">
                  <a16:creationId xmlns:a16="http://schemas.microsoft.com/office/drawing/2014/main" id="{1FA41C58-A0F1-1B8E-5C9B-8549B1EE6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0032" y="5671716"/>
              <a:ext cx="0" cy="709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250" name="Text Box 12">
              <a:extLst>
                <a:ext uri="{FF2B5EF4-FFF2-40B4-BE49-F238E27FC236}">
                  <a16:creationId xmlns:a16="http://schemas.microsoft.com/office/drawing/2014/main" id="{258D3F65-A1A8-2722-6CB8-081C33971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856" y="5138316"/>
              <a:ext cx="44231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 i="1"/>
                <a:t>x</a:t>
              </a:r>
              <a:r>
                <a:rPr lang="it-IT" altLang="it-IT" baseline="-25000"/>
                <a:t>0</a:t>
              </a:r>
            </a:p>
          </p:txBody>
        </p:sp>
        <p:sp>
          <p:nvSpPr>
            <p:cNvPr id="52251" name="Line 13">
              <a:extLst>
                <a:ext uri="{FF2B5EF4-FFF2-40B4-BE49-F238E27FC236}">
                  <a16:creationId xmlns:a16="http://schemas.microsoft.com/office/drawing/2014/main" id="{40A5E3FE-6990-CA52-A078-DC6AF6CD5A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832" y="6128916"/>
              <a:ext cx="335280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9951" name="Line 9">
            <a:extLst>
              <a:ext uri="{FF2B5EF4-FFF2-40B4-BE49-F238E27FC236}">
                <a16:creationId xmlns:a16="http://schemas.microsoft.com/office/drawing/2014/main" id="{3B349625-83AB-9870-B384-CFD131C51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3500438"/>
            <a:ext cx="3352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52" name="CasellaDiTesto 19">
            <a:extLst>
              <a:ext uri="{FF2B5EF4-FFF2-40B4-BE49-F238E27FC236}">
                <a16:creationId xmlns:a16="http://schemas.microsoft.com/office/drawing/2014/main" id="{3EDB9E53-71D7-4E77-A627-AA0E0F2D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781300"/>
            <a:ext cx="3743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it-IT" altLang="it-IT" sz="2100"/>
              <a:t>Ricordiamo che, se il trinomio ammette 2 radici coincidenti pari a        allora si può scrivere:</a:t>
            </a:r>
          </a:p>
        </p:txBody>
      </p:sp>
      <p:graphicFrame>
        <p:nvGraphicFramePr>
          <p:cNvPr id="39940" name="Object 20">
            <a:extLst>
              <a:ext uri="{FF2B5EF4-FFF2-40B4-BE49-F238E27FC236}">
                <a16:creationId xmlns:a16="http://schemas.microsoft.com/office/drawing/2014/main" id="{2001171C-2713-954D-BF04-683B043F34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7700" y="3860800"/>
          <a:ext cx="2928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524000" imgH="254000" progId="Equation.3">
                  <p:embed/>
                </p:oleObj>
              </mc:Choice>
              <mc:Fallback>
                <p:oleObj name="Equazione" r:id="rId8" imgW="1524000" imgH="254000" progId="Equation.3">
                  <p:embed/>
                  <p:pic>
                    <p:nvPicPr>
                      <p:cNvPr id="39940" name="Object 20">
                        <a:extLst>
                          <a:ext uri="{FF2B5EF4-FFF2-40B4-BE49-F238E27FC236}">
                            <a16:creationId xmlns:a16="http://schemas.microsoft.com/office/drawing/2014/main" id="{2001171C-2713-954D-BF04-683B043F34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3860800"/>
                        <a:ext cx="29289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0" name="Object 21">
            <a:extLst>
              <a:ext uri="{FF2B5EF4-FFF2-40B4-BE49-F238E27FC236}">
                <a16:creationId xmlns:a16="http://schemas.microsoft.com/office/drawing/2014/main" id="{BDC0ACFE-2C02-BCD3-D481-52461F559F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3429000"/>
          <a:ext cx="3175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65028" imgH="228501" progId="Equation.3">
                  <p:embed/>
                </p:oleObj>
              </mc:Choice>
              <mc:Fallback>
                <p:oleObj name="Equazione" r:id="rId10" imgW="165028" imgH="228501" progId="Equation.3">
                  <p:embed/>
                  <p:pic>
                    <p:nvPicPr>
                      <p:cNvPr id="52240" name="Object 21">
                        <a:extLst>
                          <a:ext uri="{FF2B5EF4-FFF2-40B4-BE49-F238E27FC236}">
                            <a16:creationId xmlns:a16="http://schemas.microsoft.com/office/drawing/2014/main" id="{BDC0ACFE-2C02-BCD3-D481-52461F559F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429000"/>
                        <a:ext cx="3175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tangolo 22">
            <a:extLst>
              <a:ext uri="{FF2B5EF4-FFF2-40B4-BE49-F238E27FC236}">
                <a16:creationId xmlns:a16="http://schemas.microsoft.com/office/drawing/2014/main" id="{3F08511C-D5B5-EF7C-E59B-9E70E5D45FCD}"/>
              </a:ext>
            </a:extLst>
          </p:cNvPr>
          <p:cNvSpPr/>
          <p:nvPr/>
        </p:nvSpPr>
        <p:spPr>
          <a:xfrm>
            <a:off x="5219700" y="2708275"/>
            <a:ext cx="3816350" cy="17287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cxnSp>
        <p:nvCxnSpPr>
          <p:cNvPr id="24" name="Connettore 4 23">
            <a:extLst>
              <a:ext uri="{FF2B5EF4-FFF2-40B4-BE49-F238E27FC236}">
                <a16:creationId xmlns:a16="http://schemas.microsoft.com/office/drawing/2014/main" id="{51C0ED7C-92CF-0995-7E39-EDFA10E80335}"/>
              </a:ext>
            </a:extLst>
          </p:cNvPr>
          <p:cNvCxnSpPr/>
          <p:nvPr/>
        </p:nvCxnSpPr>
        <p:spPr>
          <a:xfrm>
            <a:off x="1979613" y="1390650"/>
            <a:ext cx="4032250" cy="144463"/>
          </a:xfrm>
          <a:prstGeom prst="bentConnector3">
            <a:avLst>
              <a:gd name="adj1" fmla="val -154"/>
            </a:avLst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5" name="CasellaDiTesto 24">
            <a:extLst>
              <a:ext uri="{FF2B5EF4-FFF2-40B4-BE49-F238E27FC236}">
                <a16:creationId xmlns:a16="http://schemas.microsoft.com/office/drawing/2014/main" id="{430C421D-F19C-1224-2A63-E8B55345E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941388"/>
            <a:ext cx="2303463" cy="831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/>
              <a:t>Due soluzioni reali coincidenti</a:t>
            </a:r>
          </a:p>
        </p:txBody>
      </p:sp>
      <p:graphicFrame>
        <p:nvGraphicFramePr>
          <p:cNvPr id="39961" name="Object 25">
            <a:extLst>
              <a:ext uri="{FF2B5EF4-FFF2-40B4-BE49-F238E27FC236}">
                <a16:creationId xmlns:a16="http://schemas.microsoft.com/office/drawing/2014/main" id="{6AE91E04-D852-175F-159C-78820E1454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8900" y="1916113"/>
          <a:ext cx="340995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1117600" imgH="228600" progId="Equation.3">
                  <p:embed/>
                </p:oleObj>
              </mc:Choice>
              <mc:Fallback>
                <p:oleObj name="Equazione" r:id="rId12" imgW="1117600" imgH="228600" progId="Equation.3">
                  <p:embed/>
                  <p:pic>
                    <p:nvPicPr>
                      <p:cNvPr id="39961" name="Object 25">
                        <a:extLst>
                          <a:ext uri="{FF2B5EF4-FFF2-40B4-BE49-F238E27FC236}">
                            <a16:creationId xmlns:a16="http://schemas.microsoft.com/office/drawing/2014/main" id="{6AE91E04-D852-175F-159C-78820E1454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1916113"/>
                        <a:ext cx="3409950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o 28">
            <a:extLst>
              <a:ext uri="{FF2B5EF4-FFF2-40B4-BE49-F238E27FC236}">
                <a16:creationId xmlns:a16="http://schemas.microsoft.com/office/drawing/2014/main" id="{104B74E9-DF50-3159-9F49-B00D3919FA50}"/>
              </a:ext>
            </a:extLst>
          </p:cNvPr>
          <p:cNvGrpSpPr>
            <a:grpSpLocks/>
          </p:cNvGrpSpPr>
          <p:nvPr/>
        </p:nvGrpSpPr>
        <p:grpSpPr bwMode="auto">
          <a:xfrm>
            <a:off x="4075113" y="4562475"/>
            <a:ext cx="1982787" cy="568325"/>
            <a:chOff x="4317405" y="5020915"/>
            <a:chExt cx="1982787" cy="568325"/>
          </a:xfrm>
        </p:grpSpPr>
        <p:graphicFrame>
          <p:nvGraphicFramePr>
            <p:cNvPr id="52246" name="Object 26">
              <a:extLst>
                <a:ext uri="{FF2B5EF4-FFF2-40B4-BE49-F238E27FC236}">
                  <a16:creationId xmlns:a16="http://schemas.microsoft.com/office/drawing/2014/main" id="{685A1321-61EB-1EF7-BB98-E29D4C57DE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17405" y="5020915"/>
            <a:ext cx="1982787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4" imgW="621760" imgH="177646" progId="Equation.3">
                    <p:embed/>
                  </p:oleObj>
                </mc:Choice>
                <mc:Fallback>
                  <p:oleObj name="Equazione" r:id="rId14" imgW="621760" imgH="177646" progId="Equation.3">
                    <p:embed/>
                    <p:pic>
                      <p:nvPicPr>
                        <p:cNvPr id="52246" name="Object 26">
                          <a:extLst>
                            <a:ext uri="{FF2B5EF4-FFF2-40B4-BE49-F238E27FC236}">
                              <a16:creationId xmlns:a16="http://schemas.microsoft.com/office/drawing/2014/main" id="{685A1321-61EB-1EF7-BB98-E29D4C57DE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7405" y="5020915"/>
                          <a:ext cx="1982787" cy="568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47" name="Line 4">
              <a:extLst>
                <a:ext uri="{FF2B5EF4-FFF2-40B4-BE49-F238E27FC236}">
                  <a16:creationId xmlns:a16="http://schemas.microsoft.com/office/drawing/2014/main" id="{1BADB960-0156-58AF-3BF0-20E19A6A0C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1472" y="5112841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/>
      <p:bldP spid="39949" grpId="0" animBg="1"/>
      <p:bldP spid="39952" grpId="0"/>
      <p:bldP spid="23" grpId="0" animBg="1"/>
      <p:bldP spid="3995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numero diapositiva 1">
            <a:extLst>
              <a:ext uri="{FF2B5EF4-FFF2-40B4-BE49-F238E27FC236}">
                <a16:creationId xmlns:a16="http://schemas.microsoft.com/office/drawing/2014/main" id="{CC64D7EE-2DA3-D7DA-D071-5D6FAC199B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5B03EF-820F-464E-AB20-370FF9E24412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47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3251" name="Object 3">
            <a:extLst>
              <a:ext uri="{FF2B5EF4-FFF2-40B4-BE49-F238E27FC236}">
                <a16:creationId xmlns:a16="http://schemas.microsoft.com/office/drawing/2014/main" id="{47703CE1-3609-B85B-F088-AF8D0901CC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1903413"/>
          <a:ext cx="33718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104900" imgH="203200" progId="Equation.3">
                  <p:embed/>
                </p:oleObj>
              </mc:Choice>
              <mc:Fallback>
                <p:oleObj name="Equazione" r:id="rId2" imgW="1104900" imgH="203200" progId="Equation.3">
                  <p:embed/>
                  <p:pic>
                    <p:nvPicPr>
                      <p:cNvPr id="53251" name="Object 3">
                        <a:extLst>
                          <a:ext uri="{FF2B5EF4-FFF2-40B4-BE49-F238E27FC236}">
                            <a16:creationId xmlns:a16="http://schemas.microsoft.com/office/drawing/2014/main" id="{47703CE1-3609-B85B-F088-AF8D0901CC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03413"/>
                        <a:ext cx="33718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Rectangle 5">
            <a:extLst>
              <a:ext uri="{FF2B5EF4-FFF2-40B4-BE49-F238E27FC236}">
                <a16:creationId xmlns:a16="http://schemas.microsoft.com/office/drawing/2014/main" id="{D1E70C49-6C0E-1389-9716-94F4D9AAC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9104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Soluzioni</a:t>
            </a:r>
          </a:p>
        </p:txBody>
      </p:sp>
      <p:sp>
        <p:nvSpPr>
          <p:cNvPr id="53253" name="CasellaDiTesto 16">
            <a:extLst>
              <a:ext uri="{FF2B5EF4-FFF2-40B4-BE49-F238E27FC236}">
                <a16:creationId xmlns:a16="http://schemas.microsoft.com/office/drawing/2014/main" id="{1F4E6286-32EF-A2C6-653F-D11E5F225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3671887" cy="52387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II CASO: </a:t>
            </a:r>
          </a:p>
        </p:txBody>
      </p:sp>
      <p:graphicFrame>
        <p:nvGraphicFramePr>
          <p:cNvPr id="53254" name="Object 3">
            <a:extLst>
              <a:ext uri="{FF2B5EF4-FFF2-40B4-BE49-F238E27FC236}">
                <a16:creationId xmlns:a16="http://schemas.microsoft.com/office/drawing/2014/main" id="{49912B8E-5893-95C1-7A25-B9320238D5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3225" y="831850"/>
          <a:ext cx="2120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748975" imgH="203112" progId="Equation.3">
                  <p:embed/>
                </p:oleObj>
              </mc:Choice>
              <mc:Fallback>
                <p:oleObj name="Equazione" r:id="rId4" imgW="748975" imgH="203112" progId="Equation.3">
                  <p:embed/>
                  <p:pic>
                    <p:nvPicPr>
                      <p:cNvPr id="53254" name="Object 3">
                        <a:extLst>
                          <a:ext uri="{FF2B5EF4-FFF2-40B4-BE49-F238E27FC236}">
                            <a16:creationId xmlns:a16="http://schemas.microsoft.com/office/drawing/2014/main" id="{49912B8E-5893-95C1-7A25-B9320238D5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831850"/>
                        <a:ext cx="21209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C461E1B1-CE5A-C158-275A-3F40D1D15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363" y="4473575"/>
          <a:ext cx="35194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104900" imgH="203200" progId="Equation.3">
                  <p:embed/>
                </p:oleObj>
              </mc:Choice>
              <mc:Fallback>
                <p:oleObj name="Equazione" r:id="rId6" imgW="1104900" imgH="203200" progId="Equation.3">
                  <p:embed/>
                  <p:pic>
                    <p:nvPicPr>
                      <p:cNvPr id="40964" name="Object 4">
                        <a:extLst>
                          <a:ext uri="{FF2B5EF4-FFF2-40B4-BE49-F238E27FC236}">
                            <a16:creationId xmlns:a16="http://schemas.microsoft.com/office/drawing/2014/main" id="{C461E1B1-CE5A-C158-275A-3F40D1D15E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4473575"/>
                        <a:ext cx="35194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Line 5">
            <a:extLst>
              <a:ext uri="{FF2B5EF4-FFF2-40B4-BE49-F238E27FC236}">
                <a16:creationId xmlns:a16="http://schemas.microsoft.com/office/drawing/2014/main" id="{FDE23505-8F9D-DCA8-3CDA-09D2F140B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3195638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70" name="Line 6">
            <a:extLst>
              <a:ext uri="{FF2B5EF4-FFF2-40B4-BE49-F238E27FC236}">
                <a16:creationId xmlns:a16="http://schemas.microsoft.com/office/drawing/2014/main" id="{CA358E85-185C-575B-0E2B-015359507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0563" y="3043238"/>
            <a:ext cx="0" cy="709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71" name="Text Box 7">
            <a:extLst>
              <a:ext uri="{FF2B5EF4-FFF2-40B4-BE49-F238E27FC236}">
                <a16:creationId xmlns:a16="http://schemas.microsoft.com/office/drawing/2014/main" id="{AE26BD1E-EDA3-515B-6500-7E511E500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150" y="2509838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0</a:t>
            </a:r>
          </a:p>
        </p:txBody>
      </p:sp>
      <p:grpSp>
        <p:nvGrpSpPr>
          <p:cNvPr id="2" name="Gruppo 40">
            <a:extLst>
              <a:ext uri="{FF2B5EF4-FFF2-40B4-BE49-F238E27FC236}">
                <a16:creationId xmlns:a16="http://schemas.microsoft.com/office/drawing/2014/main" id="{4429CC17-DF36-6C4E-3A88-6ACFB36DBEE9}"/>
              </a:ext>
            </a:extLst>
          </p:cNvPr>
          <p:cNvGrpSpPr>
            <a:grpSpLocks/>
          </p:cNvGrpSpPr>
          <p:nvPr/>
        </p:nvGrpSpPr>
        <p:grpSpPr bwMode="auto">
          <a:xfrm>
            <a:off x="1762125" y="5138738"/>
            <a:ext cx="3429000" cy="1243012"/>
            <a:chOff x="3059832" y="5138316"/>
            <a:chExt cx="3429000" cy="1243012"/>
          </a:xfrm>
        </p:grpSpPr>
        <p:sp>
          <p:nvSpPr>
            <p:cNvPr id="53270" name="Line 10">
              <a:extLst>
                <a:ext uri="{FF2B5EF4-FFF2-40B4-BE49-F238E27FC236}">
                  <a16:creationId xmlns:a16="http://schemas.microsoft.com/office/drawing/2014/main" id="{E0506FC9-4310-7313-9DF2-3831F8231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832" y="5824116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71" name="Line 11">
              <a:extLst>
                <a:ext uri="{FF2B5EF4-FFF2-40B4-BE49-F238E27FC236}">
                  <a16:creationId xmlns:a16="http://schemas.microsoft.com/office/drawing/2014/main" id="{16263393-68E4-8F77-106D-421E18BC37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0032" y="5671716"/>
              <a:ext cx="0" cy="709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72" name="Text Box 12">
              <a:extLst>
                <a:ext uri="{FF2B5EF4-FFF2-40B4-BE49-F238E27FC236}">
                  <a16:creationId xmlns:a16="http://schemas.microsoft.com/office/drawing/2014/main" id="{4388D0B1-100D-A547-CDDF-AAA183FFD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856" y="5138316"/>
              <a:ext cx="5143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 i="1"/>
                <a:t>x</a:t>
              </a:r>
              <a:r>
                <a:rPr lang="it-IT" altLang="it-IT" baseline="-25000"/>
                <a:t>0</a:t>
              </a:r>
            </a:p>
          </p:txBody>
        </p:sp>
        <p:sp>
          <p:nvSpPr>
            <p:cNvPr id="53273" name="Line 13">
              <a:extLst>
                <a:ext uri="{FF2B5EF4-FFF2-40B4-BE49-F238E27FC236}">
                  <a16:creationId xmlns:a16="http://schemas.microsoft.com/office/drawing/2014/main" id="{548B5B4D-1D49-F775-63E3-2BE77A013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832" y="6128916"/>
              <a:ext cx="335280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0973" name="Line 9">
            <a:extLst>
              <a:ext uri="{FF2B5EF4-FFF2-40B4-BE49-F238E27FC236}">
                <a16:creationId xmlns:a16="http://schemas.microsoft.com/office/drawing/2014/main" id="{884F12AB-967B-A121-0572-C54A1112E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3500438"/>
            <a:ext cx="3352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74" name="Oval 15">
            <a:extLst>
              <a:ext uri="{FF2B5EF4-FFF2-40B4-BE49-F238E27FC236}">
                <a16:creationId xmlns:a16="http://schemas.microsoft.com/office/drawing/2014/main" id="{76501544-8762-C6AB-88CC-6A8331C89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6042025"/>
            <a:ext cx="111125" cy="144463"/>
          </a:xfrm>
          <a:prstGeom prst="ellipse">
            <a:avLst/>
          </a:prstGeom>
          <a:solidFill>
            <a:srgbClr val="C00000"/>
          </a:solidFill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3262" name="CasellaDiTesto 17">
            <a:extLst>
              <a:ext uri="{FF2B5EF4-FFF2-40B4-BE49-F238E27FC236}">
                <a16:creationId xmlns:a16="http://schemas.microsoft.com/office/drawing/2014/main" id="{1442892C-9E32-FFEE-F8C7-02EE80C5E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781300"/>
            <a:ext cx="3743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it-IT" altLang="it-IT" sz="2100"/>
              <a:t>Ricordiamo che, se il trinomio ammette 2 radici coincidenti pari a        allora si può scrivere:</a:t>
            </a:r>
          </a:p>
        </p:txBody>
      </p:sp>
      <p:graphicFrame>
        <p:nvGraphicFramePr>
          <p:cNvPr id="53263" name="Object 18">
            <a:extLst>
              <a:ext uri="{FF2B5EF4-FFF2-40B4-BE49-F238E27FC236}">
                <a16:creationId xmlns:a16="http://schemas.microsoft.com/office/drawing/2014/main" id="{CA61E810-0744-7154-7418-9C0DA08EA1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7700" y="3860800"/>
          <a:ext cx="2928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524000" imgH="254000" progId="Equation.3">
                  <p:embed/>
                </p:oleObj>
              </mc:Choice>
              <mc:Fallback>
                <p:oleObj name="Equazione" r:id="rId8" imgW="1524000" imgH="254000" progId="Equation.3">
                  <p:embed/>
                  <p:pic>
                    <p:nvPicPr>
                      <p:cNvPr id="53263" name="Object 18">
                        <a:extLst>
                          <a:ext uri="{FF2B5EF4-FFF2-40B4-BE49-F238E27FC236}">
                            <a16:creationId xmlns:a16="http://schemas.microsoft.com/office/drawing/2014/main" id="{CA61E810-0744-7154-7418-9C0DA08EA1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3860800"/>
                        <a:ext cx="29289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4" name="Object 19">
            <a:extLst>
              <a:ext uri="{FF2B5EF4-FFF2-40B4-BE49-F238E27FC236}">
                <a16:creationId xmlns:a16="http://schemas.microsoft.com/office/drawing/2014/main" id="{40EE108E-2CC4-E726-B6D4-A2CAA5782E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3429000"/>
          <a:ext cx="3175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65028" imgH="228501" progId="Equation.3">
                  <p:embed/>
                </p:oleObj>
              </mc:Choice>
              <mc:Fallback>
                <p:oleObj name="Equazione" r:id="rId10" imgW="165028" imgH="228501" progId="Equation.3">
                  <p:embed/>
                  <p:pic>
                    <p:nvPicPr>
                      <p:cNvPr id="53264" name="Object 19">
                        <a:extLst>
                          <a:ext uri="{FF2B5EF4-FFF2-40B4-BE49-F238E27FC236}">
                            <a16:creationId xmlns:a16="http://schemas.microsoft.com/office/drawing/2014/main" id="{40EE108E-2CC4-E726-B6D4-A2CAA5782E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429000"/>
                        <a:ext cx="3175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tangolo 20">
            <a:extLst>
              <a:ext uri="{FF2B5EF4-FFF2-40B4-BE49-F238E27FC236}">
                <a16:creationId xmlns:a16="http://schemas.microsoft.com/office/drawing/2014/main" id="{0AF34880-F490-5440-C245-EF6A446D76A0}"/>
              </a:ext>
            </a:extLst>
          </p:cNvPr>
          <p:cNvSpPr/>
          <p:nvPr/>
        </p:nvSpPr>
        <p:spPr>
          <a:xfrm>
            <a:off x="5219700" y="2708275"/>
            <a:ext cx="3816350" cy="17287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cxnSp>
        <p:nvCxnSpPr>
          <p:cNvPr id="22" name="Connettore 4 21">
            <a:extLst>
              <a:ext uri="{FF2B5EF4-FFF2-40B4-BE49-F238E27FC236}">
                <a16:creationId xmlns:a16="http://schemas.microsoft.com/office/drawing/2014/main" id="{CF45B4CF-1100-68AF-B67B-2CFBADEF78C4}"/>
              </a:ext>
            </a:extLst>
          </p:cNvPr>
          <p:cNvCxnSpPr/>
          <p:nvPr/>
        </p:nvCxnSpPr>
        <p:spPr>
          <a:xfrm>
            <a:off x="1979613" y="1390650"/>
            <a:ext cx="4032250" cy="144463"/>
          </a:xfrm>
          <a:prstGeom prst="bentConnector3">
            <a:avLst>
              <a:gd name="adj1" fmla="val -154"/>
            </a:avLst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7" name="CasellaDiTesto 22">
            <a:extLst>
              <a:ext uri="{FF2B5EF4-FFF2-40B4-BE49-F238E27FC236}">
                <a16:creationId xmlns:a16="http://schemas.microsoft.com/office/drawing/2014/main" id="{C53BF814-5C27-8C79-E14C-F19BC7977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941388"/>
            <a:ext cx="2303463" cy="831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/>
              <a:t>Due soluzioni reali coincidenti</a:t>
            </a:r>
          </a:p>
        </p:txBody>
      </p:sp>
      <p:graphicFrame>
        <p:nvGraphicFramePr>
          <p:cNvPr id="40983" name="Object 23">
            <a:extLst>
              <a:ext uri="{FF2B5EF4-FFF2-40B4-BE49-F238E27FC236}">
                <a16:creationId xmlns:a16="http://schemas.microsoft.com/office/drawing/2014/main" id="{7E0467BD-2192-0B9A-7A8F-B013B3B766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1947863"/>
          <a:ext cx="19780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647419" imgH="177723" progId="Equation.3">
                  <p:embed/>
                </p:oleObj>
              </mc:Choice>
              <mc:Fallback>
                <p:oleObj name="Equazione" r:id="rId12" imgW="647419" imgH="177723" progId="Equation.3">
                  <p:embed/>
                  <p:pic>
                    <p:nvPicPr>
                      <p:cNvPr id="40983" name="Object 23">
                        <a:extLst>
                          <a:ext uri="{FF2B5EF4-FFF2-40B4-BE49-F238E27FC236}">
                            <a16:creationId xmlns:a16="http://schemas.microsoft.com/office/drawing/2014/main" id="{7E0467BD-2192-0B9A-7A8F-B013B3B766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947863"/>
                        <a:ext cx="19780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4" name="Object 24">
            <a:extLst>
              <a:ext uri="{FF2B5EF4-FFF2-40B4-BE49-F238E27FC236}">
                <a16:creationId xmlns:a16="http://schemas.microsoft.com/office/drawing/2014/main" id="{D8F7AF11-8AF7-6540-63F9-179EB0380E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0013" y="4497388"/>
          <a:ext cx="18605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4" imgW="583947" imgH="228501" progId="Equation.3">
                  <p:embed/>
                </p:oleObj>
              </mc:Choice>
              <mc:Fallback>
                <p:oleObj name="Equazione" r:id="rId14" imgW="583947" imgH="228501" progId="Equation.3">
                  <p:embed/>
                  <p:pic>
                    <p:nvPicPr>
                      <p:cNvPr id="40984" name="Object 24">
                        <a:extLst>
                          <a:ext uri="{FF2B5EF4-FFF2-40B4-BE49-F238E27FC236}">
                            <a16:creationId xmlns:a16="http://schemas.microsoft.com/office/drawing/2014/main" id="{D8F7AF11-8AF7-6540-63F9-179EB0380E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4497388"/>
                        <a:ext cx="18605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  <p:bldP spid="4097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numero diapositiva 1">
            <a:extLst>
              <a:ext uri="{FF2B5EF4-FFF2-40B4-BE49-F238E27FC236}">
                <a16:creationId xmlns:a16="http://schemas.microsoft.com/office/drawing/2014/main" id="{8D661F5D-C1A9-B2D0-87F9-33D53CE2C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D677B6-A095-4C02-9E6C-DCCEA1D397FA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48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1986" name="Object 3">
            <a:extLst>
              <a:ext uri="{FF2B5EF4-FFF2-40B4-BE49-F238E27FC236}">
                <a16:creationId xmlns:a16="http://schemas.microsoft.com/office/drawing/2014/main" id="{39B6D067-9621-CAA5-63FA-809EDB0A64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538" y="1960563"/>
          <a:ext cx="36655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104900" imgH="203200" progId="Equation.3">
                  <p:embed/>
                </p:oleObj>
              </mc:Choice>
              <mc:Fallback>
                <p:oleObj name="Equazione" r:id="rId2" imgW="1104900" imgH="203200" progId="Equation.3">
                  <p:embed/>
                  <p:pic>
                    <p:nvPicPr>
                      <p:cNvPr id="41986" name="Object 3">
                        <a:extLst>
                          <a:ext uri="{FF2B5EF4-FFF2-40B4-BE49-F238E27FC236}">
                            <a16:creationId xmlns:a16="http://schemas.microsoft.com/office/drawing/2014/main" id="{39B6D067-9621-CAA5-63FA-809EDB0A6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1960563"/>
                        <a:ext cx="36655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6">
            <a:extLst>
              <a:ext uri="{FF2B5EF4-FFF2-40B4-BE49-F238E27FC236}">
                <a16:creationId xmlns:a16="http://schemas.microsoft.com/office/drawing/2014/main" id="{96DE5071-52B4-C344-60C8-4080A44153DD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3141663"/>
            <a:ext cx="3429000" cy="304800"/>
            <a:chOff x="304800" y="4132263"/>
            <a:chExt cx="3429000" cy="304800"/>
          </a:xfrm>
        </p:grpSpPr>
        <p:sp>
          <p:nvSpPr>
            <p:cNvPr id="54290" name="Line 5">
              <a:extLst>
                <a:ext uri="{FF2B5EF4-FFF2-40B4-BE49-F238E27FC236}">
                  <a16:creationId xmlns:a16="http://schemas.microsoft.com/office/drawing/2014/main" id="{95043DCB-80C9-583F-1002-8F97C210E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" y="4132263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291" name="Line 7">
              <a:extLst>
                <a:ext uri="{FF2B5EF4-FFF2-40B4-BE49-F238E27FC236}">
                  <a16:creationId xmlns:a16="http://schemas.microsoft.com/office/drawing/2014/main" id="{307DB65C-3CF6-9DB5-B026-DFBA659A9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" y="4437063"/>
              <a:ext cx="335280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uppo 15">
            <a:extLst>
              <a:ext uri="{FF2B5EF4-FFF2-40B4-BE49-F238E27FC236}">
                <a16:creationId xmlns:a16="http://schemas.microsoft.com/office/drawing/2014/main" id="{35CE021E-9EC0-7038-469F-0688B18BCE7C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5516563"/>
            <a:ext cx="3429000" cy="304800"/>
            <a:chOff x="4932040" y="6093296"/>
            <a:chExt cx="3429000" cy="304800"/>
          </a:xfrm>
        </p:grpSpPr>
        <p:sp>
          <p:nvSpPr>
            <p:cNvPr id="54288" name="Line 8">
              <a:extLst>
                <a:ext uri="{FF2B5EF4-FFF2-40B4-BE49-F238E27FC236}">
                  <a16:creationId xmlns:a16="http://schemas.microsoft.com/office/drawing/2014/main" id="{0642F1A4-6D94-439A-C76A-01C18F003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040" y="6093296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289" name="Line 9">
              <a:extLst>
                <a:ext uri="{FF2B5EF4-FFF2-40B4-BE49-F238E27FC236}">
                  <a16:creationId xmlns:a16="http://schemas.microsoft.com/office/drawing/2014/main" id="{D90AAF3B-DD81-E3FD-EC78-99660AE43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040" y="6398096"/>
              <a:ext cx="335280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4278" name="Rectangle 5">
            <a:extLst>
              <a:ext uri="{FF2B5EF4-FFF2-40B4-BE49-F238E27FC236}">
                <a16:creationId xmlns:a16="http://schemas.microsoft.com/office/drawing/2014/main" id="{45734112-BCFB-8FC4-E25E-AB121EBFD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9104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Soluzioni</a:t>
            </a:r>
          </a:p>
        </p:txBody>
      </p:sp>
      <p:sp>
        <p:nvSpPr>
          <p:cNvPr id="54279" name="CasellaDiTesto 12">
            <a:extLst>
              <a:ext uri="{FF2B5EF4-FFF2-40B4-BE49-F238E27FC236}">
                <a16:creationId xmlns:a16="http://schemas.microsoft.com/office/drawing/2014/main" id="{7B3EE5B2-7A8E-45E1-1EA6-A10505467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3816350" cy="52387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III CASO: </a:t>
            </a:r>
          </a:p>
        </p:txBody>
      </p:sp>
      <p:graphicFrame>
        <p:nvGraphicFramePr>
          <p:cNvPr id="54280" name="Object 12">
            <a:extLst>
              <a:ext uri="{FF2B5EF4-FFF2-40B4-BE49-F238E27FC236}">
                <a16:creationId xmlns:a16="http://schemas.microsoft.com/office/drawing/2014/main" id="{3E5A089D-743F-F569-9990-D4D665156F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3400" y="831850"/>
          <a:ext cx="2120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748975" imgH="203112" progId="Equation.3">
                  <p:embed/>
                </p:oleObj>
              </mc:Choice>
              <mc:Fallback>
                <p:oleObj name="Equazione" r:id="rId4" imgW="748975" imgH="203112" progId="Equation.3">
                  <p:embed/>
                  <p:pic>
                    <p:nvPicPr>
                      <p:cNvPr id="54280" name="Object 12">
                        <a:extLst>
                          <a:ext uri="{FF2B5EF4-FFF2-40B4-BE49-F238E27FC236}">
                            <a16:creationId xmlns:a16="http://schemas.microsoft.com/office/drawing/2014/main" id="{3E5A089D-743F-F569-9990-D4D665156F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831850"/>
                        <a:ext cx="21209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13">
            <a:extLst>
              <a:ext uri="{FF2B5EF4-FFF2-40B4-BE49-F238E27FC236}">
                <a16:creationId xmlns:a16="http://schemas.microsoft.com/office/drawing/2014/main" id="{F29495C3-2A88-4C87-D029-F6ADE59E8F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325" y="4221163"/>
          <a:ext cx="37163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104900" imgH="203200" progId="Equation.3">
                  <p:embed/>
                </p:oleObj>
              </mc:Choice>
              <mc:Fallback>
                <p:oleObj name="Equazione" r:id="rId6" imgW="1104900" imgH="203200" progId="Equation.3">
                  <p:embed/>
                  <p:pic>
                    <p:nvPicPr>
                      <p:cNvPr id="41988" name="Object 13">
                        <a:extLst>
                          <a:ext uri="{FF2B5EF4-FFF2-40B4-BE49-F238E27FC236}">
                            <a16:creationId xmlns:a16="http://schemas.microsoft.com/office/drawing/2014/main" id="{F29495C3-2A88-4C87-D029-F6ADE59E8F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4221163"/>
                        <a:ext cx="37163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4 14">
            <a:extLst>
              <a:ext uri="{FF2B5EF4-FFF2-40B4-BE49-F238E27FC236}">
                <a16:creationId xmlns:a16="http://schemas.microsoft.com/office/drawing/2014/main" id="{9161E375-EED2-01D4-7B08-2A8CB19873A4}"/>
              </a:ext>
            </a:extLst>
          </p:cNvPr>
          <p:cNvCxnSpPr/>
          <p:nvPr/>
        </p:nvCxnSpPr>
        <p:spPr>
          <a:xfrm>
            <a:off x="1979613" y="1412875"/>
            <a:ext cx="4032250" cy="144463"/>
          </a:xfrm>
          <a:prstGeom prst="bentConnector3">
            <a:avLst>
              <a:gd name="adj1" fmla="val -154"/>
            </a:avLst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3" name="CasellaDiTesto 15">
            <a:extLst>
              <a:ext uri="{FF2B5EF4-FFF2-40B4-BE49-F238E27FC236}">
                <a16:creationId xmlns:a16="http://schemas.microsoft.com/office/drawing/2014/main" id="{F472A046-1419-AE46-2FCF-23DB1034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941388"/>
            <a:ext cx="2303463" cy="831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/>
              <a:t>Non esistono soluzioni reali</a:t>
            </a:r>
          </a:p>
        </p:txBody>
      </p:sp>
      <p:graphicFrame>
        <p:nvGraphicFramePr>
          <p:cNvPr id="42001" name="Object 17">
            <a:extLst>
              <a:ext uri="{FF2B5EF4-FFF2-40B4-BE49-F238E27FC236}">
                <a16:creationId xmlns:a16="http://schemas.microsoft.com/office/drawing/2014/main" id="{E2DEA15E-DDCE-A0DB-236A-D7E9DE3CED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4675" y="2016125"/>
          <a:ext cx="22748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685502" imgH="177723" progId="Equation.3">
                  <p:embed/>
                </p:oleObj>
              </mc:Choice>
              <mc:Fallback>
                <p:oleObj name="Equazione" r:id="rId8" imgW="685502" imgH="177723" progId="Equation.3">
                  <p:embed/>
                  <p:pic>
                    <p:nvPicPr>
                      <p:cNvPr id="42001" name="Object 17">
                        <a:extLst>
                          <a:ext uri="{FF2B5EF4-FFF2-40B4-BE49-F238E27FC236}">
                            <a16:creationId xmlns:a16="http://schemas.microsoft.com/office/drawing/2014/main" id="{E2DEA15E-DDCE-A0DB-236A-D7E9DE3CED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2016125"/>
                        <a:ext cx="2274888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o 18">
            <a:extLst>
              <a:ext uri="{FF2B5EF4-FFF2-40B4-BE49-F238E27FC236}">
                <a16:creationId xmlns:a16="http://schemas.microsoft.com/office/drawing/2014/main" id="{C2134F16-BCFC-874A-01A8-748517E4AC69}"/>
              </a:ext>
            </a:extLst>
          </p:cNvPr>
          <p:cNvGrpSpPr>
            <a:grpSpLocks/>
          </p:cNvGrpSpPr>
          <p:nvPr/>
        </p:nvGrpSpPr>
        <p:grpSpPr bwMode="auto">
          <a:xfrm>
            <a:off x="4278313" y="4311650"/>
            <a:ext cx="2093912" cy="600075"/>
            <a:chOff x="4278287" y="4311967"/>
            <a:chExt cx="2093913" cy="600075"/>
          </a:xfrm>
        </p:grpSpPr>
        <p:sp>
          <p:nvSpPr>
            <p:cNvPr id="54286" name="Line 4">
              <a:extLst>
                <a:ext uri="{FF2B5EF4-FFF2-40B4-BE49-F238E27FC236}">
                  <a16:creationId xmlns:a16="http://schemas.microsoft.com/office/drawing/2014/main" id="{4C4FB7DE-4E39-657F-B877-68733DC0B2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3675" y="4437187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54287" name="Object 18">
              <a:extLst>
                <a:ext uri="{FF2B5EF4-FFF2-40B4-BE49-F238E27FC236}">
                  <a16:creationId xmlns:a16="http://schemas.microsoft.com/office/drawing/2014/main" id="{9C44B7E0-437B-1DD5-705E-9AFDB85E0C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8287" y="4311967"/>
            <a:ext cx="2093913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0" imgW="621760" imgH="177646" progId="Equation.3">
                    <p:embed/>
                  </p:oleObj>
                </mc:Choice>
                <mc:Fallback>
                  <p:oleObj name="Equazione" r:id="rId10" imgW="621760" imgH="177646" progId="Equation.3">
                    <p:embed/>
                    <p:pic>
                      <p:nvPicPr>
                        <p:cNvPr id="54287" name="Object 18">
                          <a:extLst>
                            <a:ext uri="{FF2B5EF4-FFF2-40B4-BE49-F238E27FC236}">
                              <a16:creationId xmlns:a16="http://schemas.microsoft.com/office/drawing/2014/main" id="{9C44B7E0-437B-1DD5-705E-9AFDB85E0C6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8287" y="4311967"/>
                          <a:ext cx="2093913" cy="600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numero diapositiva 1">
            <a:extLst>
              <a:ext uri="{FF2B5EF4-FFF2-40B4-BE49-F238E27FC236}">
                <a16:creationId xmlns:a16="http://schemas.microsoft.com/office/drawing/2014/main" id="{9C0FF48B-ADBC-0FD4-CBED-11A5869789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802165-0F19-4B7F-91FC-0263DA6ECCF0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49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5299" name="Object 3">
            <a:extLst>
              <a:ext uri="{FF2B5EF4-FFF2-40B4-BE49-F238E27FC236}">
                <a16:creationId xmlns:a16="http://schemas.microsoft.com/office/drawing/2014/main" id="{2D805106-5C72-A383-06E0-398233BFE8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1916113"/>
          <a:ext cx="58975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777229" imgH="203112" progId="Equation.3">
                  <p:embed/>
                </p:oleObj>
              </mc:Choice>
              <mc:Fallback>
                <p:oleObj name="Equazione" r:id="rId2" imgW="1777229" imgH="203112" progId="Equation.3">
                  <p:embed/>
                  <p:pic>
                    <p:nvPicPr>
                      <p:cNvPr id="55299" name="Object 3">
                        <a:extLst>
                          <a:ext uri="{FF2B5EF4-FFF2-40B4-BE49-F238E27FC236}">
                            <a16:creationId xmlns:a16="http://schemas.microsoft.com/office/drawing/2014/main" id="{2D805106-5C72-A383-06E0-398233BFE8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16113"/>
                        <a:ext cx="589756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0" name="Gruppo 16">
            <a:extLst>
              <a:ext uri="{FF2B5EF4-FFF2-40B4-BE49-F238E27FC236}">
                <a16:creationId xmlns:a16="http://schemas.microsoft.com/office/drawing/2014/main" id="{2597308E-BC25-3493-4FA1-2C6DD5B1A63C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3141663"/>
            <a:ext cx="3429000" cy="304800"/>
            <a:chOff x="304800" y="4132263"/>
            <a:chExt cx="3429000" cy="304800"/>
          </a:xfrm>
        </p:grpSpPr>
        <p:sp>
          <p:nvSpPr>
            <p:cNvPr id="55312" name="Line 5">
              <a:extLst>
                <a:ext uri="{FF2B5EF4-FFF2-40B4-BE49-F238E27FC236}">
                  <a16:creationId xmlns:a16="http://schemas.microsoft.com/office/drawing/2014/main" id="{DCBABB5D-4A5E-5991-3705-97B4FBE7D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" y="4132263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13" name="Line 7">
              <a:extLst>
                <a:ext uri="{FF2B5EF4-FFF2-40B4-BE49-F238E27FC236}">
                  <a16:creationId xmlns:a16="http://schemas.microsoft.com/office/drawing/2014/main" id="{6BA80FCD-E9E0-B71F-8DDE-4FA75D15C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" y="4437063"/>
              <a:ext cx="335280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uppo 15">
            <a:extLst>
              <a:ext uri="{FF2B5EF4-FFF2-40B4-BE49-F238E27FC236}">
                <a16:creationId xmlns:a16="http://schemas.microsoft.com/office/drawing/2014/main" id="{07F9A809-5AFC-7DCC-253E-7FE4D138F97F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5516563"/>
            <a:ext cx="3429000" cy="304800"/>
            <a:chOff x="4932040" y="6093296"/>
            <a:chExt cx="3429000" cy="304800"/>
          </a:xfrm>
        </p:grpSpPr>
        <p:sp>
          <p:nvSpPr>
            <p:cNvPr id="55310" name="Line 8">
              <a:extLst>
                <a:ext uri="{FF2B5EF4-FFF2-40B4-BE49-F238E27FC236}">
                  <a16:creationId xmlns:a16="http://schemas.microsoft.com/office/drawing/2014/main" id="{DB425E20-2F42-88BC-27DB-A10D7CE30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040" y="6093296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11" name="Line 9">
              <a:extLst>
                <a:ext uri="{FF2B5EF4-FFF2-40B4-BE49-F238E27FC236}">
                  <a16:creationId xmlns:a16="http://schemas.microsoft.com/office/drawing/2014/main" id="{D7F709A0-773E-7532-3476-1DC307B5FD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040" y="6398096"/>
              <a:ext cx="335280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5302" name="Rectangle 5">
            <a:extLst>
              <a:ext uri="{FF2B5EF4-FFF2-40B4-BE49-F238E27FC236}">
                <a16:creationId xmlns:a16="http://schemas.microsoft.com/office/drawing/2014/main" id="{4F1EF1C6-9E2A-97A2-C63A-C22B8B659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9104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Soluzioni</a:t>
            </a:r>
          </a:p>
        </p:txBody>
      </p:sp>
      <p:sp>
        <p:nvSpPr>
          <p:cNvPr id="55303" name="CasellaDiTesto 12">
            <a:extLst>
              <a:ext uri="{FF2B5EF4-FFF2-40B4-BE49-F238E27FC236}">
                <a16:creationId xmlns:a16="http://schemas.microsoft.com/office/drawing/2014/main" id="{2678D60A-4D4B-5C00-7222-4BC92E807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3816350" cy="52387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III CASO: </a:t>
            </a:r>
          </a:p>
        </p:txBody>
      </p:sp>
      <p:graphicFrame>
        <p:nvGraphicFramePr>
          <p:cNvPr id="55304" name="Object 3">
            <a:extLst>
              <a:ext uri="{FF2B5EF4-FFF2-40B4-BE49-F238E27FC236}">
                <a16:creationId xmlns:a16="http://schemas.microsoft.com/office/drawing/2014/main" id="{595D59A1-F109-FD02-4436-F7AB3E3760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3400" y="831850"/>
          <a:ext cx="2120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748975" imgH="203112" progId="Equation.3">
                  <p:embed/>
                </p:oleObj>
              </mc:Choice>
              <mc:Fallback>
                <p:oleObj name="Equazione" r:id="rId4" imgW="748975" imgH="203112" progId="Equation.3">
                  <p:embed/>
                  <p:pic>
                    <p:nvPicPr>
                      <p:cNvPr id="55304" name="Object 3">
                        <a:extLst>
                          <a:ext uri="{FF2B5EF4-FFF2-40B4-BE49-F238E27FC236}">
                            <a16:creationId xmlns:a16="http://schemas.microsoft.com/office/drawing/2014/main" id="{595D59A1-F109-FD02-4436-F7AB3E3760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831850"/>
                        <a:ext cx="21209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o 17">
            <a:extLst>
              <a:ext uri="{FF2B5EF4-FFF2-40B4-BE49-F238E27FC236}">
                <a16:creationId xmlns:a16="http://schemas.microsoft.com/office/drawing/2014/main" id="{B78AC6DF-6644-85DC-89DE-72FCC6B69C5D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221163"/>
            <a:ext cx="5767387" cy="685800"/>
            <a:chOff x="1763688" y="4221088"/>
            <a:chExt cx="5767388" cy="685800"/>
          </a:xfrm>
        </p:grpSpPr>
        <p:sp>
          <p:nvSpPr>
            <p:cNvPr id="55308" name="Line 4">
              <a:extLst>
                <a:ext uri="{FF2B5EF4-FFF2-40B4-BE49-F238E27FC236}">
                  <a16:creationId xmlns:a16="http://schemas.microsoft.com/office/drawing/2014/main" id="{53B632A3-BDA8-D8CC-FCFA-59693A5E1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6176" y="4437112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55309" name="Object 4">
              <a:extLst>
                <a:ext uri="{FF2B5EF4-FFF2-40B4-BE49-F238E27FC236}">
                  <a16:creationId xmlns:a16="http://schemas.microsoft.com/office/drawing/2014/main" id="{24D94032-E7AB-C3BC-56DB-A32AABC969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63688" y="4221088"/>
            <a:ext cx="5767388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6" imgW="1714500" imgH="203200" progId="Equation.3">
                    <p:embed/>
                  </p:oleObj>
                </mc:Choice>
                <mc:Fallback>
                  <p:oleObj name="Equazione" r:id="rId6" imgW="1714500" imgH="203200" progId="Equation.3">
                    <p:embed/>
                    <p:pic>
                      <p:nvPicPr>
                        <p:cNvPr id="55309" name="Object 4">
                          <a:extLst>
                            <a:ext uri="{FF2B5EF4-FFF2-40B4-BE49-F238E27FC236}">
                              <a16:creationId xmlns:a16="http://schemas.microsoft.com/office/drawing/2014/main" id="{24D94032-E7AB-C3BC-56DB-A32AABC969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688" y="4221088"/>
                          <a:ext cx="5767388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5" name="Connettore 4 14">
            <a:extLst>
              <a:ext uri="{FF2B5EF4-FFF2-40B4-BE49-F238E27FC236}">
                <a16:creationId xmlns:a16="http://schemas.microsoft.com/office/drawing/2014/main" id="{51650373-DB65-DF17-8F0A-5F3B252DD358}"/>
              </a:ext>
            </a:extLst>
          </p:cNvPr>
          <p:cNvCxnSpPr/>
          <p:nvPr/>
        </p:nvCxnSpPr>
        <p:spPr>
          <a:xfrm>
            <a:off x="1979613" y="1412875"/>
            <a:ext cx="4032250" cy="144463"/>
          </a:xfrm>
          <a:prstGeom prst="bentConnector3">
            <a:avLst>
              <a:gd name="adj1" fmla="val -154"/>
            </a:avLst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7" name="CasellaDiTesto 15">
            <a:extLst>
              <a:ext uri="{FF2B5EF4-FFF2-40B4-BE49-F238E27FC236}">
                <a16:creationId xmlns:a16="http://schemas.microsoft.com/office/drawing/2014/main" id="{0333326B-78C7-2EF7-B162-C6D9E7E91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941388"/>
            <a:ext cx="2303463" cy="831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/>
              <a:t>Non esistono soluzioni reali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1">
            <a:extLst>
              <a:ext uri="{FF2B5EF4-FFF2-40B4-BE49-F238E27FC236}">
                <a16:creationId xmlns:a16="http://schemas.microsoft.com/office/drawing/2014/main" id="{04BA0D11-95FB-6825-10CD-DB792739A4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EBDFE6-F4C1-4F4E-A997-ECE616ECE1BA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847596B-423D-6B36-AD61-8423C763C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2016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</a:t>
            </a:r>
          </a:p>
        </p:txBody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9C9F6FD1-2CCF-297D-5967-63F66D0D2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14375"/>
            <a:ext cx="851535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Esempio.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Risolvere l’equazione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 sz="2800">
                <a:sym typeface="Wingdings" panose="05000000000000000000" pitchFamily="2" charset="2"/>
              </a:rPr>
              <a:t>5</a:t>
            </a:r>
            <a:r>
              <a:rPr lang="it-IT" altLang="it-IT" sz="2800" i="1">
                <a:sym typeface="Wingdings" panose="05000000000000000000" pitchFamily="2" charset="2"/>
              </a:rPr>
              <a:t>x</a:t>
            </a:r>
            <a:r>
              <a:rPr lang="it-IT" altLang="it-IT" sz="2800">
                <a:sym typeface="Wingdings" panose="05000000000000000000" pitchFamily="2" charset="2"/>
              </a:rPr>
              <a:t> + 3 = </a:t>
            </a:r>
            <a:r>
              <a:rPr lang="it-IT" altLang="it-IT" sz="2800" i="1">
                <a:sym typeface="Wingdings" panose="05000000000000000000" pitchFamily="2" charset="2"/>
              </a:rPr>
              <a:t>2x</a:t>
            </a:r>
            <a:r>
              <a:rPr lang="it-IT" altLang="it-IT" sz="2800">
                <a:sym typeface="Wingdings" panose="05000000000000000000" pitchFamily="2" charset="2"/>
              </a:rPr>
              <a:t> + 4</a:t>
            </a:r>
            <a:r>
              <a:rPr lang="it-IT" altLang="it-IT" sz="280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significa trovare il valore di </a:t>
            </a:r>
            <a:r>
              <a:rPr lang="it-IT" altLang="it-IT" sz="2800" i="1">
                <a:sym typeface="Wingdings" panose="05000000000000000000" pitchFamily="2" charset="2"/>
              </a:rPr>
              <a:t>x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per cui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il primo membro </a:t>
            </a:r>
            <a:r>
              <a:rPr lang="it-IT" altLang="it-IT" sz="2800">
                <a:sym typeface="Wingdings" panose="05000000000000000000" pitchFamily="2" charset="2"/>
              </a:rPr>
              <a:t>5</a:t>
            </a:r>
            <a:r>
              <a:rPr lang="it-IT" altLang="it-IT" sz="2800" i="1">
                <a:sym typeface="Wingdings" panose="05000000000000000000" pitchFamily="2" charset="2"/>
              </a:rPr>
              <a:t>x</a:t>
            </a:r>
            <a:r>
              <a:rPr lang="it-IT" altLang="it-IT" sz="2800">
                <a:sym typeface="Wingdings" panose="05000000000000000000" pitchFamily="2" charset="2"/>
              </a:rPr>
              <a:t> + 3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e il secondo membro </a:t>
            </a:r>
            <a:r>
              <a:rPr lang="it-IT" altLang="it-IT" sz="2800">
                <a:sym typeface="Wingdings" panose="05000000000000000000" pitchFamily="2" charset="2"/>
              </a:rPr>
              <a:t>2</a:t>
            </a:r>
            <a:r>
              <a:rPr lang="it-IT" altLang="it-IT" sz="2800" i="1">
                <a:sym typeface="Wingdings" panose="05000000000000000000" pitchFamily="2" charset="2"/>
              </a:rPr>
              <a:t>x</a:t>
            </a:r>
            <a:r>
              <a:rPr lang="it-IT" altLang="it-IT" sz="2800">
                <a:sym typeface="Wingdings" panose="05000000000000000000" pitchFamily="2" charset="2"/>
              </a:rPr>
              <a:t> + 4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hanno lo stesso valore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numero diapositiva 1">
            <a:extLst>
              <a:ext uri="{FF2B5EF4-FFF2-40B4-BE49-F238E27FC236}">
                <a16:creationId xmlns:a16="http://schemas.microsoft.com/office/drawing/2014/main" id="{8EC919DA-9520-5B9A-C2B5-4D77903A75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9DBDA3-58A3-435B-AB90-FA60E7A03E65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50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13E4DC3-10A4-3E64-5254-D0E02243B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89804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 schema</a:t>
            </a:r>
          </a:p>
        </p:txBody>
      </p:sp>
      <p:pic>
        <p:nvPicPr>
          <p:cNvPr id="56324" name="Picture 6" descr="http://www.edutecnica.it/matematica/diseq/13.png">
            <a:extLst>
              <a:ext uri="{FF2B5EF4-FFF2-40B4-BE49-F238E27FC236}">
                <a16:creationId xmlns:a16="http://schemas.microsoft.com/office/drawing/2014/main" id="{E84038F8-3A4F-F940-0BC2-3AF22ACF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25538"/>
            <a:ext cx="88392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numero diapositiva 1">
            <a:extLst>
              <a:ext uri="{FF2B5EF4-FFF2-40B4-BE49-F238E27FC236}">
                <a16:creationId xmlns:a16="http://schemas.microsoft.com/office/drawing/2014/main" id="{F4F1E1D5-94D8-3FE5-6B3D-75FBF646E1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221FE3-B37A-4CEA-B122-10560EC9CD83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51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2E07C955-470F-46C3-B3A2-191017CD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5488"/>
            <a:ext cx="85153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16.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  <a:p>
            <a:pPr eaLnBrk="1" hangingPunct="1">
              <a:lnSpc>
                <a:spcPct val="120000"/>
              </a:lnSpc>
            </a:pPr>
            <a:endParaRPr lang="it-IT" altLang="it-IT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92AF8D5-4CC0-C5BB-F360-FCD542AC2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  <p:graphicFrame>
        <p:nvGraphicFramePr>
          <p:cNvPr id="57349" name="Object 4">
            <a:extLst>
              <a:ext uri="{FF2B5EF4-FFF2-40B4-BE49-F238E27FC236}">
                <a16:creationId xmlns:a16="http://schemas.microsoft.com/office/drawing/2014/main" id="{A1BA64CF-D210-307F-0F75-D9FE5C754E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1366838"/>
          <a:ext cx="42449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29810" imgH="203112" progId="Equation.3">
                  <p:embed/>
                </p:oleObj>
              </mc:Choice>
              <mc:Fallback>
                <p:oleObj name="Equation" r:id="rId2" imgW="1129810" imgH="203112" progId="Equation.3">
                  <p:embed/>
                  <p:pic>
                    <p:nvPicPr>
                      <p:cNvPr id="57349" name="Object 4">
                        <a:extLst>
                          <a:ext uri="{FF2B5EF4-FFF2-40B4-BE49-F238E27FC236}">
                            <a16:creationId xmlns:a16="http://schemas.microsoft.com/office/drawing/2014/main" id="{A1BA64CF-D210-307F-0F75-D9FE5C754E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366838"/>
                        <a:ext cx="424497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Rectangle 5">
            <a:extLst>
              <a:ext uri="{FF2B5EF4-FFF2-40B4-BE49-F238E27FC236}">
                <a16:creationId xmlns:a16="http://schemas.microsoft.com/office/drawing/2014/main" id="{3644E4CF-3345-225D-A5FA-560FB22A4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49500"/>
            <a:ext cx="86423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Cambiamo il segno a tutti i termini e cambiamo anche il verso della disequazione:</a:t>
            </a:r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3346D213-7461-81CE-CA44-F43E545A9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6088"/>
            <a:ext cx="8532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>
                <a:latin typeface="Verdana" panose="020B0604030504040204" pitchFamily="34" charset="0"/>
              </a:rPr>
              <a:t>Si calcola il discriminante  </a:t>
            </a:r>
          </a:p>
        </p:txBody>
      </p:sp>
      <p:graphicFrame>
        <p:nvGraphicFramePr>
          <p:cNvPr id="113671" name="Object 7">
            <a:extLst>
              <a:ext uri="{FF2B5EF4-FFF2-40B4-BE49-F238E27FC236}">
                <a16:creationId xmlns:a16="http://schemas.microsoft.com/office/drawing/2014/main" id="{F8718017-8DAC-B49C-D7DD-D1F32F9E42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3330575"/>
          <a:ext cx="37607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254" imgH="203112" progId="Equation.3">
                  <p:embed/>
                </p:oleObj>
              </mc:Choice>
              <mc:Fallback>
                <p:oleObj name="Equation" r:id="rId4" imgW="1028254" imgH="203112" progId="Equation.3">
                  <p:embed/>
                  <p:pic>
                    <p:nvPicPr>
                      <p:cNvPr id="113671" name="Object 7">
                        <a:extLst>
                          <a:ext uri="{FF2B5EF4-FFF2-40B4-BE49-F238E27FC236}">
                            <a16:creationId xmlns:a16="http://schemas.microsoft.com/office/drawing/2014/main" id="{F8718017-8DAC-B49C-D7DD-D1F32F9E42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330575"/>
                        <a:ext cx="376078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>
            <a:extLst>
              <a:ext uri="{FF2B5EF4-FFF2-40B4-BE49-F238E27FC236}">
                <a16:creationId xmlns:a16="http://schemas.microsoft.com/office/drawing/2014/main" id="{D9B7F5C9-F5C8-C5E1-7EA1-2D846D1799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5125" y="4230688"/>
          <a:ext cx="47180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00300" imgH="228600" progId="Equation.3">
                  <p:embed/>
                </p:oleObj>
              </mc:Choice>
              <mc:Fallback>
                <p:oleObj name="Equation" r:id="rId6" imgW="2400300" imgH="228600" progId="Equation.3">
                  <p:embed/>
                  <p:pic>
                    <p:nvPicPr>
                      <p:cNvPr id="113672" name="Object 8">
                        <a:extLst>
                          <a:ext uri="{FF2B5EF4-FFF2-40B4-BE49-F238E27FC236}">
                            <a16:creationId xmlns:a16="http://schemas.microsoft.com/office/drawing/2014/main" id="{D9B7F5C9-F5C8-C5E1-7EA1-2D846D1799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4230688"/>
                        <a:ext cx="47180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3" name="Rectangle 9">
            <a:extLst>
              <a:ext uri="{FF2B5EF4-FFF2-40B4-BE49-F238E27FC236}">
                <a16:creationId xmlns:a16="http://schemas.microsoft.com/office/drawing/2014/main" id="{D4742B6B-4527-4AB6-45E5-A7F09C5A2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4840288"/>
            <a:ext cx="772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>
                <a:latin typeface="Verdana" panose="020B0604030504040204" pitchFamily="34" charset="0"/>
              </a:rPr>
              <a:t>L’equazione associata ha due soluzioni distinte:</a:t>
            </a:r>
          </a:p>
        </p:txBody>
      </p:sp>
      <p:graphicFrame>
        <p:nvGraphicFramePr>
          <p:cNvPr id="113674" name="Object 10">
            <a:extLst>
              <a:ext uri="{FF2B5EF4-FFF2-40B4-BE49-F238E27FC236}">
                <a16:creationId xmlns:a16="http://schemas.microsoft.com/office/drawing/2014/main" id="{19C03B7B-6758-4C63-49AD-2568F971E4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5373688"/>
          <a:ext cx="62484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9100" imgH="533400" progId="Equation.3">
                  <p:embed/>
                </p:oleObj>
              </mc:Choice>
              <mc:Fallback>
                <p:oleObj name="Equation" r:id="rId8" imgW="2959100" imgH="533400" progId="Equation.3">
                  <p:embed/>
                  <p:pic>
                    <p:nvPicPr>
                      <p:cNvPr id="113674" name="Object 10">
                        <a:extLst>
                          <a:ext uri="{FF2B5EF4-FFF2-40B4-BE49-F238E27FC236}">
                            <a16:creationId xmlns:a16="http://schemas.microsoft.com/office/drawing/2014/main" id="{19C03B7B-6758-4C63-49AD-2568F971E4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373688"/>
                        <a:ext cx="6248400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5" name="Object 11">
            <a:extLst>
              <a:ext uri="{FF2B5EF4-FFF2-40B4-BE49-F238E27FC236}">
                <a16:creationId xmlns:a16="http://schemas.microsoft.com/office/drawing/2014/main" id="{44F777A0-C5B7-2361-AB78-6E8A2632C0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5422900"/>
          <a:ext cx="85566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024" imgH="266469" progId="Equation.3">
                  <p:embed/>
                </p:oleObj>
              </mc:Choice>
              <mc:Fallback>
                <p:oleObj name="Equation" r:id="rId10" imgW="203024" imgH="266469" progId="Equation.3">
                  <p:embed/>
                  <p:pic>
                    <p:nvPicPr>
                      <p:cNvPr id="113675" name="Object 11">
                        <a:extLst>
                          <a:ext uri="{FF2B5EF4-FFF2-40B4-BE49-F238E27FC236}">
                            <a16:creationId xmlns:a16="http://schemas.microsoft.com/office/drawing/2014/main" id="{44F777A0-C5B7-2361-AB78-6E8A2632C0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422900"/>
                        <a:ext cx="855663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  <p:bldP spid="113670" grpId="0"/>
      <p:bldP spid="11367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numero diapositiva 1">
            <a:extLst>
              <a:ext uri="{FF2B5EF4-FFF2-40B4-BE49-F238E27FC236}">
                <a16:creationId xmlns:a16="http://schemas.microsoft.com/office/drawing/2014/main" id="{BF6C0255-D895-2EEB-2842-41DFBC0ABE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FD2ED9-BE7E-4376-BF65-639BB90B0880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52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97F2639-F486-6E19-D62A-ACA9CE393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8642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it-IT" sz="2000">
                <a:latin typeface="Verdana" panose="020B0604030504040204" pitchFamily="34" charset="0"/>
                <a:sym typeface="Wingdings" panose="05000000000000000000" pitchFamily="2" charset="2"/>
              </a:rPr>
              <a:t>In base al verso della disequazione e al segno del discriminante le soluzioni della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disequazione</a:t>
            </a:r>
            <a:r>
              <a:rPr lang="it-IT" altLang="it-IT" sz="2000">
                <a:latin typeface="Verdana" panose="020B0604030504040204" pitchFamily="34" charset="0"/>
                <a:sym typeface="Wingdings" panose="05000000000000000000" pitchFamily="2" charset="2"/>
              </a:rPr>
              <a:t>  			sono:</a:t>
            </a:r>
          </a:p>
        </p:txBody>
      </p:sp>
      <p:graphicFrame>
        <p:nvGraphicFramePr>
          <p:cNvPr id="45058" name="Object 4">
            <a:extLst>
              <a:ext uri="{FF2B5EF4-FFF2-40B4-BE49-F238E27FC236}">
                <a16:creationId xmlns:a16="http://schemas.microsoft.com/office/drawing/2014/main" id="{A1C608ED-A735-A557-D5F3-EBFD6121AD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2420938"/>
          <a:ext cx="3135313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4" imgH="203112" progId="Equation.3">
                  <p:embed/>
                </p:oleObj>
              </mc:Choice>
              <mc:Fallback>
                <p:oleObj name="Equation" r:id="rId2" imgW="774364" imgH="203112" progId="Equation.3">
                  <p:embed/>
                  <p:pic>
                    <p:nvPicPr>
                      <p:cNvPr id="45058" name="Object 4">
                        <a:extLst>
                          <a:ext uri="{FF2B5EF4-FFF2-40B4-BE49-F238E27FC236}">
                            <a16:creationId xmlns:a16="http://schemas.microsoft.com/office/drawing/2014/main" id="{A1C608ED-A735-A557-D5F3-EBFD6121AD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420938"/>
                        <a:ext cx="3135313" cy="8239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>
            <a:extLst>
              <a:ext uri="{FF2B5EF4-FFF2-40B4-BE49-F238E27FC236}">
                <a16:creationId xmlns:a16="http://schemas.microsoft.com/office/drawing/2014/main" id="{0C45AB1C-A557-2FF0-E7C4-8BB2F18229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4513" y="1433513"/>
          <a:ext cx="23050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9000" imgH="190500" progId="Equation.3">
                  <p:embed/>
                </p:oleObj>
              </mc:Choice>
              <mc:Fallback>
                <p:oleObj name="Equation" r:id="rId4" imgW="889000" imgH="190500" progId="Equation.3">
                  <p:embed/>
                  <p:pic>
                    <p:nvPicPr>
                      <p:cNvPr id="58373" name="Object 5">
                        <a:extLst>
                          <a:ext uri="{FF2B5EF4-FFF2-40B4-BE49-F238E27FC236}">
                            <a16:creationId xmlns:a16="http://schemas.microsoft.com/office/drawing/2014/main" id="{0C45AB1C-A557-2FF0-E7C4-8BB2F18229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1433513"/>
                        <a:ext cx="230505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id="{3799DFFA-FC3E-2E5D-D951-BDE1CF6556CE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4183063"/>
            <a:ext cx="3887787" cy="687387"/>
            <a:chOff x="1519" y="2635"/>
            <a:chExt cx="2449" cy="433"/>
          </a:xfrm>
        </p:grpSpPr>
        <p:sp>
          <p:nvSpPr>
            <p:cNvPr id="58378" name="Line 7">
              <a:extLst>
                <a:ext uri="{FF2B5EF4-FFF2-40B4-BE49-F238E27FC236}">
                  <a16:creationId xmlns:a16="http://schemas.microsoft.com/office/drawing/2014/main" id="{7A1B2AF2-55C1-407B-21D5-72DB994DE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922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79" name="Line 8">
              <a:extLst>
                <a:ext uri="{FF2B5EF4-FFF2-40B4-BE49-F238E27FC236}">
                  <a16:creationId xmlns:a16="http://schemas.microsoft.com/office/drawing/2014/main" id="{07504C03-A0C3-0A79-A0F0-E123A8F8E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9" y="3023"/>
              <a:ext cx="118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80" name="Line 9">
              <a:extLst>
                <a:ext uri="{FF2B5EF4-FFF2-40B4-BE49-F238E27FC236}">
                  <a16:creationId xmlns:a16="http://schemas.microsoft.com/office/drawing/2014/main" id="{F3192A29-BC8A-1BD3-5258-F3E91FA6A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9" y="288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58381" name="Object 10">
              <a:extLst>
                <a:ext uri="{FF2B5EF4-FFF2-40B4-BE49-F238E27FC236}">
                  <a16:creationId xmlns:a16="http://schemas.microsoft.com/office/drawing/2014/main" id="{1D91F9C1-A31D-27BA-19AF-EA2C79F7CC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90" y="2689"/>
            <a:ext cx="105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1556" imgH="190417" progId="Equation.3">
                    <p:embed/>
                  </p:oleObj>
                </mc:Choice>
                <mc:Fallback>
                  <p:oleObj name="Equation" r:id="rId6" imgW="101556" imgH="190417" progId="Equation.3">
                    <p:embed/>
                    <p:pic>
                      <p:nvPicPr>
                        <p:cNvPr id="58381" name="Object 10">
                          <a:extLst>
                            <a:ext uri="{FF2B5EF4-FFF2-40B4-BE49-F238E27FC236}">
                              <a16:creationId xmlns:a16="http://schemas.microsoft.com/office/drawing/2014/main" id="{1D91F9C1-A31D-27BA-19AF-EA2C79F7CC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" y="2689"/>
                          <a:ext cx="105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82" name="Line 11">
              <a:extLst>
                <a:ext uri="{FF2B5EF4-FFF2-40B4-BE49-F238E27FC236}">
                  <a16:creationId xmlns:a16="http://schemas.microsoft.com/office/drawing/2014/main" id="{D12253EB-5CC6-E904-C8BC-D841E8147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5" y="3022"/>
              <a:ext cx="771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83" name="Line 12">
              <a:extLst>
                <a:ext uri="{FF2B5EF4-FFF2-40B4-BE49-F238E27FC236}">
                  <a16:creationId xmlns:a16="http://schemas.microsoft.com/office/drawing/2014/main" id="{EC8CC0F4-A12E-898F-0771-AC3D45A56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88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84" name="Text Box 13">
              <a:extLst>
                <a:ext uri="{FF2B5EF4-FFF2-40B4-BE49-F238E27FC236}">
                  <a16:creationId xmlns:a16="http://schemas.microsoft.com/office/drawing/2014/main" id="{67647A42-59A8-ADED-2938-1F8D69B9A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8" y="2636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0</a:t>
              </a:r>
            </a:p>
          </p:txBody>
        </p:sp>
        <p:sp>
          <p:nvSpPr>
            <p:cNvPr id="58385" name="Line 14">
              <a:extLst>
                <a:ext uri="{FF2B5EF4-FFF2-40B4-BE49-F238E27FC236}">
                  <a16:creationId xmlns:a16="http://schemas.microsoft.com/office/drawing/2014/main" id="{A05A11E3-FCEB-9BF8-5529-8A143BA0E6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9" y="291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86" name="Text Box 15">
              <a:extLst>
                <a:ext uri="{FF2B5EF4-FFF2-40B4-BE49-F238E27FC236}">
                  <a16:creationId xmlns:a16="http://schemas.microsoft.com/office/drawing/2014/main" id="{03C14689-A0C5-8DE2-5D6A-616DC0811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635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11</a:t>
              </a:r>
            </a:p>
          </p:txBody>
        </p:sp>
        <p:sp>
          <p:nvSpPr>
            <p:cNvPr id="58387" name="Line 16">
              <a:extLst>
                <a:ext uri="{FF2B5EF4-FFF2-40B4-BE49-F238E27FC236}">
                  <a16:creationId xmlns:a16="http://schemas.microsoft.com/office/drawing/2014/main" id="{BE309A25-8535-7C20-260D-9675665A4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288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88" name="Line 17">
              <a:extLst>
                <a:ext uri="{FF2B5EF4-FFF2-40B4-BE49-F238E27FC236}">
                  <a16:creationId xmlns:a16="http://schemas.microsoft.com/office/drawing/2014/main" id="{6DF5340E-F27D-7012-278B-74B7EC1C8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5" y="3022"/>
              <a:ext cx="771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8375" name="Oval 18">
            <a:extLst>
              <a:ext uri="{FF2B5EF4-FFF2-40B4-BE49-F238E27FC236}">
                <a16:creationId xmlns:a16="http://schemas.microsoft.com/office/drawing/2014/main" id="{CD4F60BE-75AD-B9B8-150A-01F388E13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733925"/>
            <a:ext cx="144463" cy="144463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8376" name="Oval 19">
            <a:extLst>
              <a:ext uri="{FF2B5EF4-FFF2-40B4-BE49-F238E27FC236}">
                <a16:creationId xmlns:a16="http://schemas.microsoft.com/office/drawing/2014/main" id="{313D941A-9782-1183-21FC-E781FCA5F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724400"/>
            <a:ext cx="144463" cy="144463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8377" name="Rectangle 3">
            <a:extLst>
              <a:ext uri="{FF2B5EF4-FFF2-40B4-BE49-F238E27FC236}">
                <a16:creationId xmlns:a16="http://schemas.microsoft.com/office/drawing/2014/main" id="{77511ECD-62CC-B060-9FD9-368D54A9D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numero diapositiva 1">
            <a:extLst>
              <a:ext uri="{FF2B5EF4-FFF2-40B4-BE49-F238E27FC236}">
                <a16:creationId xmlns:a16="http://schemas.microsoft.com/office/drawing/2014/main" id="{9CB6AD7E-BE3F-C318-5C29-2E24494BD4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43E77E-5ACB-487A-8B49-EBD0334A020F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53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5693A30F-FA45-B460-D9F3-9B439A60B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5488"/>
            <a:ext cx="85153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17.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  <a:p>
            <a:pPr eaLnBrk="1" hangingPunct="1">
              <a:lnSpc>
                <a:spcPct val="120000"/>
              </a:lnSpc>
            </a:pPr>
            <a:endParaRPr lang="it-IT" altLang="it-IT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59396" name="Object 4">
            <a:extLst>
              <a:ext uri="{FF2B5EF4-FFF2-40B4-BE49-F238E27FC236}">
                <a16:creationId xmlns:a16="http://schemas.microsoft.com/office/drawing/2014/main" id="{86C94BAA-D092-1E8C-12EF-CE8A5C8EB8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1492250"/>
          <a:ext cx="38163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59396" name="Object 4">
                        <a:extLst>
                          <a:ext uri="{FF2B5EF4-FFF2-40B4-BE49-F238E27FC236}">
                            <a16:creationId xmlns:a16="http://schemas.microsoft.com/office/drawing/2014/main" id="{86C94BAA-D092-1E8C-12EF-CE8A5C8EB8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492250"/>
                        <a:ext cx="38163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7" name="Rectangle 5">
            <a:extLst>
              <a:ext uri="{FF2B5EF4-FFF2-40B4-BE49-F238E27FC236}">
                <a16:creationId xmlns:a16="http://schemas.microsoft.com/office/drawing/2014/main" id="{66E88E80-C73B-B970-8D04-D40B5E082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92375"/>
            <a:ext cx="86423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Si calcola il discriminante </a:t>
            </a:r>
          </a:p>
        </p:txBody>
      </p:sp>
      <p:graphicFrame>
        <p:nvGraphicFramePr>
          <p:cNvPr id="115718" name="Object 6">
            <a:extLst>
              <a:ext uri="{FF2B5EF4-FFF2-40B4-BE49-F238E27FC236}">
                <a16:creationId xmlns:a16="http://schemas.microsoft.com/office/drawing/2014/main" id="{A8557E2C-80DB-3B76-2421-6E08217653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9238" y="3103563"/>
          <a:ext cx="60769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600" imgH="228600" progId="Equation.3">
                  <p:embed/>
                </p:oleObj>
              </mc:Choice>
              <mc:Fallback>
                <p:oleObj name="Equation" r:id="rId4" imgW="2133600" imgH="228600" progId="Equation.3">
                  <p:embed/>
                  <p:pic>
                    <p:nvPicPr>
                      <p:cNvPr id="115718" name="Object 6">
                        <a:extLst>
                          <a:ext uri="{FF2B5EF4-FFF2-40B4-BE49-F238E27FC236}">
                            <a16:creationId xmlns:a16="http://schemas.microsoft.com/office/drawing/2014/main" id="{A8557E2C-80DB-3B76-2421-6E0821765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3103563"/>
                        <a:ext cx="607695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9" name="Rectangle 7">
            <a:extLst>
              <a:ext uri="{FF2B5EF4-FFF2-40B4-BE49-F238E27FC236}">
                <a16:creationId xmlns:a16="http://schemas.microsoft.com/office/drawing/2014/main" id="{0D2CEC79-58A4-1130-5A2C-BD85DBF55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4076700"/>
            <a:ext cx="858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>
                <a:latin typeface="Verdana" panose="020B0604030504040204" pitchFamily="34" charset="0"/>
              </a:rPr>
              <a:t>Così, l’equazione associata ha due soluzioni distinte</a:t>
            </a:r>
          </a:p>
        </p:txBody>
      </p:sp>
      <p:graphicFrame>
        <p:nvGraphicFramePr>
          <p:cNvPr id="115720" name="Object 8">
            <a:extLst>
              <a:ext uri="{FF2B5EF4-FFF2-40B4-BE49-F238E27FC236}">
                <a16:creationId xmlns:a16="http://schemas.microsoft.com/office/drawing/2014/main" id="{7B60DA49-33EC-C072-3063-BBE80D3E9A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4868863"/>
          <a:ext cx="5743575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27300" imgH="533400" progId="Equation.3">
                  <p:embed/>
                </p:oleObj>
              </mc:Choice>
              <mc:Fallback>
                <p:oleObj name="Equation" r:id="rId6" imgW="2527300" imgH="533400" progId="Equation.3">
                  <p:embed/>
                  <p:pic>
                    <p:nvPicPr>
                      <p:cNvPr id="115720" name="Object 8">
                        <a:extLst>
                          <a:ext uri="{FF2B5EF4-FFF2-40B4-BE49-F238E27FC236}">
                            <a16:creationId xmlns:a16="http://schemas.microsoft.com/office/drawing/2014/main" id="{7B60DA49-33EC-C072-3063-BBE80D3E9A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868863"/>
                        <a:ext cx="5743575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1" name="Object 9">
            <a:extLst>
              <a:ext uri="{FF2B5EF4-FFF2-40B4-BE49-F238E27FC236}">
                <a16:creationId xmlns:a16="http://schemas.microsoft.com/office/drawing/2014/main" id="{A725D7F2-8457-FFEA-33BE-DB83102E2B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4868863"/>
          <a:ext cx="598487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579" imgH="215713" progId="Equation.3">
                  <p:embed/>
                </p:oleObj>
              </mc:Choice>
              <mc:Fallback>
                <p:oleObj name="Equation" r:id="rId8" imgW="139579" imgH="215713" progId="Equation.3">
                  <p:embed/>
                  <p:pic>
                    <p:nvPicPr>
                      <p:cNvPr id="115721" name="Object 9">
                        <a:extLst>
                          <a:ext uri="{FF2B5EF4-FFF2-40B4-BE49-F238E27FC236}">
                            <a16:creationId xmlns:a16="http://schemas.microsoft.com/office/drawing/2014/main" id="{A725D7F2-8457-FFEA-33BE-DB83102E2B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868863"/>
                        <a:ext cx="598487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2" name="Rectangle 3">
            <a:extLst>
              <a:ext uri="{FF2B5EF4-FFF2-40B4-BE49-F238E27FC236}">
                <a16:creationId xmlns:a16="http://schemas.microsoft.com/office/drawing/2014/main" id="{C1AF305D-9A10-ECE4-5D50-94B3F2438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  <p:bldP spid="1157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numero diapositiva 1">
            <a:extLst>
              <a:ext uri="{FF2B5EF4-FFF2-40B4-BE49-F238E27FC236}">
                <a16:creationId xmlns:a16="http://schemas.microsoft.com/office/drawing/2014/main" id="{1B75CE59-8033-A1FF-E389-018392361D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90249F-8414-43F7-970B-62370ACC63C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54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53A46CD-D659-AA19-6A4C-4F847601E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86423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In base al verso della disequazione e al segno del discriminante le soluzioni della disequazione</a:t>
            </a:r>
          </a:p>
          <a:p>
            <a:pPr algn="just"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			sono:</a:t>
            </a:r>
          </a:p>
        </p:txBody>
      </p:sp>
      <p:graphicFrame>
        <p:nvGraphicFramePr>
          <p:cNvPr id="47106" name="Object 4">
            <a:extLst>
              <a:ext uri="{FF2B5EF4-FFF2-40B4-BE49-F238E27FC236}">
                <a16:creationId xmlns:a16="http://schemas.microsoft.com/office/drawing/2014/main" id="{D5C0AD19-E0A6-DAEF-225F-298EF0A68B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2797175"/>
          <a:ext cx="42608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115" imgH="203112" progId="Equation.3">
                  <p:embed/>
                </p:oleObj>
              </mc:Choice>
              <mc:Fallback>
                <p:oleObj name="Equation" r:id="rId2" imgW="1117115" imgH="203112" progId="Equation.3">
                  <p:embed/>
                  <p:pic>
                    <p:nvPicPr>
                      <p:cNvPr id="47106" name="Object 4">
                        <a:extLst>
                          <a:ext uri="{FF2B5EF4-FFF2-40B4-BE49-F238E27FC236}">
                            <a16:creationId xmlns:a16="http://schemas.microsoft.com/office/drawing/2014/main" id="{D5C0AD19-E0A6-DAEF-225F-298EF0A68B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797175"/>
                        <a:ext cx="4260850" cy="776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>
            <a:extLst>
              <a:ext uri="{FF2B5EF4-FFF2-40B4-BE49-F238E27FC236}">
                <a16:creationId xmlns:a16="http://schemas.microsoft.com/office/drawing/2014/main" id="{0B446718-9CE4-064B-4C85-98380AF4C6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425" y="1871663"/>
          <a:ext cx="23812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400" imgH="228600" progId="Equation.3">
                  <p:embed/>
                </p:oleObj>
              </mc:Choice>
              <mc:Fallback>
                <p:oleObj name="Equation" r:id="rId4" imgW="1295400" imgH="228600" progId="Equation.3">
                  <p:embed/>
                  <p:pic>
                    <p:nvPicPr>
                      <p:cNvPr id="60421" name="Object 5">
                        <a:extLst>
                          <a:ext uri="{FF2B5EF4-FFF2-40B4-BE49-F238E27FC236}">
                            <a16:creationId xmlns:a16="http://schemas.microsoft.com/office/drawing/2014/main" id="{0B446718-9CE4-064B-4C85-98380AF4C6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1871663"/>
                        <a:ext cx="23812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Line 7">
            <a:extLst>
              <a:ext uri="{FF2B5EF4-FFF2-40B4-BE49-F238E27FC236}">
                <a16:creationId xmlns:a16="http://schemas.microsoft.com/office/drawing/2014/main" id="{7D29E273-855A-371C-1B6A-84BD68019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4638675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1" name="Line 8">
            <a:extLst>
              <a:ext uri="{FF2B5EF4-FFF2-40B4-BE49-F238E27FC236}">
                <a16:creationId xmlns:a16="http://schemas.microsoft.com/office/drawing/2014/main" id="{BA9A5FA4-FAF8-AED2-AB17-4FAB6336E3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4799013"/>
            <a:ext cx="1873250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2" name="Line 9">
            <a:extLst>
              <a:ext uri="{FF2B5EF4-FFF2-40B4-BE49-F238E27FC236}">
                <a16:creationId xmlns:a16="http://schemas.microsoft.com/office/drawing/2014/main" id="{B7E9CF2D-780B-9F58-A777-BB73D1ED5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4150" y="45831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47108" name="Object 10">
            <a:extLst>
              <a:ext uri="{FF2B5EF4-FFF2-40B4-BE49-F238E27FC236}">
                <a16:creationId xmlns:a16="http://schemas.microsoft.com/office/drawing/2014/main" id="{3FC0615B-046B-A38D-D00A-101A354254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8738" y="4268788"/>
          <a:ext cx="230187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39" imgH="190417" progId="Equation.3">
                  <p:embed/>
                </p:oleObj>
              </mc:Choice>
              <mc:Fallback>
                <p:oleObj name="Equation" r:id="rId6" imgW="139639" imgH="190417" progId="Equation.3">
                  <p:embed/>
                  <p:pic>
                    <p:nvPicPr>
                      <p:cNvPr id="47108" name="Object 10">
                        <a:extLst>
                          <a:ext uri="{FF2B5EF4-FFF2-40B4-BE49-F238E27FC236}">
                            <a16:creationId xmlns:a16="http://schemas.microsoft.com/office/drawing/2014/main" id="{3FC0615B-046B-A38D-D00A-101A354254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4268788"/>
                        <a:ext cx="230187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Line 11">
            <a:extLst>
              <a:ext uri="{FF2B5EF4-FFF2-40B4-BE49-F238E27FC236}">
                <a16:creationId xmlns:a16="http://schemas.microsoft.com/office/drawing/2014/main" id="{1135FC5D-D3C2-490E-C5BE-D16BBBE99D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5038" y="4797425"/>
            <a:ext cx="122396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4" name="Line 12">
            <a:extLst>
              <a:ext uri="{FF2B5EF4-FFF2-40B4-BE49-F238E27FC236}">
                <a16:creationId xmlns:a16="http://schemas.microsoft.com/office/drawing/2014/main" id="{2237E17F-01E5-0567-732A-2D23ADB49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45815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5" name="Text Box 13">
            <a:extLst>
              <a:ext uri="{FF2B5EF4-FFF2-40B4-BE49-F238E27FC236}">
                <a16:creationId xmlns:a16="http://schemas.microsoft.com/office/drawing/2014/main" id="{594C6B4A-15BB-0CA0-3E04-D825FE790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418465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47116" name="Line 14">
            <a:extLst>
              <a:ext uri="{FF2B5EF4-FFF2-40B4-BE49-F238E27FC236}">
                <a16:creationId xmlns:a16="http://schemas.microsoft.com/office/drawing/2014/main" id="{4EB8E23F-11DF-EB5C-1A19-0D7174E9C0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11413" y="46402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7" name="Text Box 15">
            <a:extLst>
              <a:ext uri="{FF2B5EF4-FFF2-40B4-BE49-F238E27FC236}">
                <a16:creationId xmlns:a16="http://schemas.microsoft.com/office/drawing/2014/main" id="{0AFC05A5-6291-789B-3CBD-A49CA8EB9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418306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5</a:t>
            </a:r>
          </a:p>
        </p:txBody>
      </p:sp>
      <p:sp>
        <p:nvSpPr>
          <p:cNvPr id="47118" name="Line 16">
            <a:extLst>
              <a:ext uri="{FF2B5EF4-FFF2-40B4-BE49-F238E27FC236}">
                <a16:creationId xmlns:a16="http://schemas.microsoft.com/office/drawing/2014/main" id="{83481442-C6BD-F49D-A756-3FD00D9ED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8213" y="45847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9" name="Line 17">
            <a:extLst>
              <a:ext uri="{FF2B5EF4-FFF2-40B4-BE49-F238E27FC236}">
                <a16:creationId xmlns:a16="http://schemas.microsoft.com/office/drawing/2014/main" id="{379B8DFF-F5E2-2C9F-E30C-5DC90FDBFD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1775" y="4797425"/>
            <a:ext cx="1223963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0433" name="Rectangle 3">
            <a:extLst>
              <a:ext uri="{FF2B5EF4-FFF2-40B4-BE49-F238E27FC236}">
                <a16:creationId xmlns:a16="http://schemas.microsoft.com/office/drawing/2014/main" id="{500F323C-2338-9B86-9A08-F6BD47243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/>
      <p:bldP spid="471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numero diapositiva 1">
            <a:extLst>
              <a:ext uri="{FF2B5EF4-FFF2-40B4-BE49-F238E27FC236}">
                <a16:creationId xmlns:a16="http://schemas.microsoft.com/office/drawing/2014/main" id="{607C2EDB-7C59-A9B8-1280-E1D89CBB9A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B0B4E9-1306-45EC-8893-87917E4DA481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55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43" name="Text Box 2">
            <a:extLst>
              <a:ext uri="{FF2B5EF4-FFF2-40B4-BE49-F238E27FC236}">
                <a16:creationId xmlns:a16="http://schemas.microsoft.com/office/drawing/2014/main" id="{FC3B7DA7-E7B9-122A-B5E5-99DA8985C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25488"/>
            <a:ext cx="85153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18.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  <a:p>
            <a:pPr eaLnBrk="1" hangingPunct="1">
              <a:lnSpc>
                <a:spcPct val="120000"/>
              </a:lnSpc>
            </a:pPr>
            <a:endParaRPr lang="it-IT" altLang="it-IT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61444" name="Object 4">
            <a:extLst>
              <a:ext uri="{FF2B5EF4-FFF2-40B4-BE49-F238E27FC236}">
                <a16:creationId xmlns:a16="http://schemas.microsoft.com/office/drawing/2014/main" id="{EE5178F4-AD29-81CE-7A18-D484A16170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1428750"/>
          <a:ext cx="35702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977476" imgH="203112" progId="Equation.3">
                  <p:embed/>
                </p:oleObj>
              </mc:Choice>
              <mc:Fallback>
                <p:oleObj name="Equazione" r:id="rId2" imgW="977476" imgH="203112" progId="Equation.3">
                  <p:embed/>
                  <p:pic>
                    <p:nvPicPr>
                      <p:cNvPr id="61444" name="Object 4">
                        <a:extLst>
                          <a:ext uri="{FF2B5EF4-FFF2-40B4-BE49-F238E27FC236}">
                            <a16:creationId xmlns:a16="http://schemas.microsoft.com/office/drawing/2014/main" id="{EE5178F4-AD29-81CE-7A18-D484A16170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428750"/>
                        <a:ext cx="35702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Rectangle 5">
            <a:extLst>
              <a:ext uri="{FF2B5EF4-FFF2-40B4-BE49-F238E27FC236}">
                <a16:creationId xmlns:a16="http://schemas.microsoft.com/office/drawing/2014/main" id="{3E72906C-A057-9013-647F-334C9D3D4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2565400"/>
            <a:ext cx="86423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Si calcola il discriminante </a:t>
            </a:r>
          </a:p>
        </p:txBody>
      </p:sp>
      <p:graphicFrame>
        <p:nvGraphicFramePr>
          <p:cNvPr id="117766" name="Object 6">
            <a:extLst>
              <a:ext uri="{FF2B5EF4-FFF2-40B4-BE49-F238E27FC236}">
                <a16:creationId xmlns:a16="http://schemas.microsoft.com/office/drawing/2014/main" id="{A641CB11-EE30-42E5-03F9-EF19DA6C15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3214688"/>
          <a:ext cx="58642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190500" progId="Equation.3">
                  <p:embed/>
                </p:oleObj>
              </mc:Choice>
              <mc:Fallback>
                <p:oleObj name="Equation" r:id="rId4" imgW="1485900" imgH="190500" progId="Equation.3">
                  <p:embed/>
                  <p:pic>
                    <p:nvPicPr>
                      <p:cNvPr id="117766" name="Object 6">
                        <a:extLst>
                          <a:ext uri="{FF2B5EF4-FFF2-40B4-BE49-F238E27FC236}">
                            <a16:creationId xmlns:a16="http://schemas.microsoft.com/office/drawing/2014/main" id="{A641CB11-EE30-42E5-03F9-EF19DA6C15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214688"/>
                        <a:ext cx="5864225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7" name="Rectangle 7">
            <a:extLst>
              <a:ext uri="{FF2B5EF4-FFF2-40B4-BE49-F238E27FC236}">
                <a16:creationId xmlns:a16="http://schemas.microsoft.com/office/drawing/2014/main" id="{F7528560-F59E-F30B-1965-28BA24CA8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4222750"/>
            <a:ext cx="858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>
                <a:latin typeface="Verdana" panose="020B0604030504040204" pitchFamily="34" charset="0"/>
              </a:rPr>
              <a:t>Così, l’equazione associata ha due soluzioni distinte</a:t>
            </a:r>
          </a:p>
        </p:txBody>
      </p:sp>
      <p:graphicFrame>
        <p:nvGraphicFramePr>
          <p:cNvPr id="117768" name="Object 8">
            <a:extLst>
              <a:ext uri="{FF2B5EF4-FFF2-40B4-BE49-F238E27FC236}">
                <a16:creationId xmlns:a16="http://schemas.microsoft.com/office/drawing/2014/main" id="{A50A80CE-8E26-8AF9-8143-A3BF8C5428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4883150"/>
          <a:ext cx="5688012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5616" imgH="266584" progId="Equation.3">
                  <p:embed/>
                </p:oleObj>
              </mc:Choice>
              <mc:Fallback>
                <p:oleObj name="Equation" r:id="rId6" imgW="1345616" imgH="266584" progId="Equation.3">
                  <p:embed/>
                  <p:pic>
                    <p:nvPicPr>
                      <p:cNvPr id="117768" name="Object 8">
                        <a:extLst>
                          <a:ext uri="{FF2B5EF4-FFF2-40B4-BE49-F238E27FC236}">
                            <a16:creationId xmlns:a16="http://schemas.microsoft.com/office/drawing/2014/main" id="{A50A80CE-8E26-8AF9-8143-A3BF8C5428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883150"/>
                        <a:ext cx="5688012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9" name="Object 9">
            <a:extLst>
              <a:ext uri="{FF2B5EF4-FFF2-40B4-BE49-F238E27FC236}">
                <a16:creationId xmlns:a16="http://schemas.microsoft.com/office/drawing/2014/main" id="{E9A2C1AF-0052-C58A-B5DC-D727B585CE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4808538"/>
          <a:ext cx="904875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584" imgH="469696" progId="Equation.3">
                  <p:embed/>
                </p:oleObj>
              </mc:Choice>
              <mc:Fallback>
                <p:oleObj name="Equation" r:id="rId8" imgW="266584" imgH="469696" progId="Equation.3">
                  <p:embed/>
                  <p:pic>
                    <p:nvPicPr>
                      <p:cNvPr id="117769" name="Object 9">
                        <a:extLst>
                          <a:ext uri="{FF2B5EF4-FFF2-40B4-BE49-F238E27FC236}">
                            <a16:creationId xmlns:a16="http://schemas.microsoft.com/office/drawing/2014/main" id="{E9A2C1AF-0052-C58A-B5DC-D727B585CE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808538"/>
                        <a:ext cx="904875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0" name="Rectangle 3">
            <a:extLst>
              <a:ext uri="{FF2B5EF4-FFF2-40B4-BE49-F238E27FC236}">
                <a16:creationId xmlns:a16="http://schemas.microsoft.com/office/drawing/2014/main" id="{BF05A5A8-3359-D991-9E43-32FD718BB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  <p:bldP spid="11776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numero diapositiva 1">
            <a:extLst>
              <a:ext uri="{FF2B5EF4-FFF2-40B4-BE49-F238E27FC236}">
                <a16:creationId xmlns:a16="http://schemas.microsoft.com/office/drawing/2014/main" id="{E84B94C4-85DE-A03C-BC14-0BCD10D4DC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78BBF9-1147-4CBB-B130-91D95FD73C76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56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3E13236-656C-8A86-2CFB-4E1874504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28663"/>
            <a:ext cx="86423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In base al segno del coefficiente </a:t>
            </a:r>
            <a:r>
              <a:rPr lang="it-IT" altLang="it-IT" i="1">
                <a:sym typeface="Wingdings" panose="05000000000000000000" pitchFamily="2" charset="2"/>
              </a:rPr>
              <a:t>a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&gt;0 e al segno del discriminante le soluzioni della disequazione 		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sono:</a:t>
            </a:r>
          </a:p>
        </p:txBody>
      </p:sp>
      <p:graphicFrame>
        <p:nvGraphicFramePr>
          <p:cNvPr id="49154" name="Object 4">
            <a:extLst>
              <a:ext uri="{FF2B5EF4-FFF2-40B4-BE49-F238E27FC236}">
                <a16:creationId xmlns:a16="http://schemas.microsoft.com/office/drawing/2014/main" id="{948050C7-24E7-E5E8-F295-A587997D1D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2233613"/>
          <a:ext cx="29892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066337" imgH="393529" progId="Equation.3">
                  <p:embed/>
                </p:oleObj>
              </mc:Choice>
              <mc:Fallback>
                <p:oleObj name="Equazione" r:id="rId2" imgW="1066337" imgH="393529" progId="Equation.3">
                  <p:embed/>
                  <p:pic>
                    <p:nvPicPr>
                      <p:cNvPr id="49154" name="Object 4">
                        <a:extLst>
                          <a:ext uri="{FF2B5EF4-FFF2-40B4-BE49-F238E27FC236}">
                            <a16:creationId xmlns:a16="http://schemas.microsoft.com/office/drawing/2014/main" id="{948050C7-24E7-E5E8-F295-A587997D1D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233613"/>
                        <a:ext cx="2989262" cy="1104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Line 6">
            <a:extLst>
              <a:ext uri="{FF2B5EF4-FFF2-40B4-BE49-F238E27FC236}">
                <a16:creationId xmlns:a16="http://schemas.microsoft.com/office/drawing/2014/main" id="{0FB79230-2A65-CF7F-0BC4-466182EC0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4710113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>
            <a:extLst>
              <a:ext uri="{FF2B5EF4-FFF2-40B4-BE49-F238E27FC236}">
                <a16:creationId xmlns:a16="http://schemas.microsoft.com/office/drawing/2014/main" id="{B22DA328-2180-B265-F906-641071FD9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4868863"/>
            <a:ext cx="2520950" cy="1587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60" name="Line 8">
            <a:extLst>
              <a:ext uri="{FF2B5EF4-FFF2-40B4-BE49-F238E27FC236}">
                <a16:creationId xmlns:a16="http://schemas.microsoft.com/office/drawing/2014/main" id="{D58AF17C-8C5B-464F-A6CF-A4FFB0EB43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4513" y="46545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49155" name="Object 9">
            <a:extLst>
              <a:ext uri="{FF2B5EF4-FFF2-40B4-BE49-F238E27FC236}">
                <a16:creationId xmlns:a16="http://schemas.microsoft.com/office/drawing/2014/main" id="{EBFD59FE-C21D-56A7-98FC-0CA4CA411D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8763" y="4005263"/>
          <a:ext cx="5302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646" imgH="228402" progId="Equation.3">
                  <p:embed/>
                </p:oleObj>
              </mc:Choice>
              <mc:Fallback>
                <p:oleObj name="Equation" r:id="rId4" imgW="177646" imgH="228402" progId="Equation.3">
                  <p:embed/>
                  <p:pic>
                    <p:nvPicPr>
                      <p:cNvPr id="49155" name="Object 9">
                        <a:extLst>
                          <a:ext uri="{FF2B5EF4-FFF2-40B4-BE49-F238E27FC236}">
                            <a16:creationId xmlns:a16="http://schemas.microsoft.com/office/drawing/2014/main" id="{EBFD59FE-C21D-56A7-98FC-0CA4CA411D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4005263"/>
                        <a:ext cx="5302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Line 10">
            <a:extLst>
              <a:ext uri="{FF2B5EF4-FFF2-40B4-BE49-F238E27FC236}">
                <a16:creationId xmlns:a16="http://schemas.microsoft.com/office/drawing/2014/main" id="{B56E4EC6-29F6-7735-3278-89F1E288B2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1975" y="4868863"/>
            <a:ext cx="136842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62" name="Line 11">
            <a:extLst>
              <a:ext uri="{FF2B5EF4-FFF2-40B4-BE49-F238E27FC236}">
                <a16:creationId xmlns:a16="http://schemas.microsoft.com/office/drawing/2014/main" id="{8198D4ED-8BCE-0EDB-55FD-DAC6A82D3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47005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63" name="Text Box 12">
            <a:extLst>
              <a:ext uri="{FF2B5EF4-FFF2-40B4-BE49-F238E27FC236}">
                <a16:creationId xmlns:a16="http://schemas.microsoft.com/office/drawing/2014/main" id="{F2D303FE-F3DB-AE99-5D99-D370A79AE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256088"/>
            <a:ext cx="550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/>
              <a:t>-4</a:t>
            </a:r>
          </a:p>
        </p:txBody>
      </p:sp>
      <p:sp>
        <p:nvSpPr>
          <p:cNvPr id="49164" name="Line 13">
            <a:extLst>
              <a:ext uri="{FF2B5EF4-FFF2-40B4-BE49-F238E27FC236}">
                <a16:creationId xmlns:a16="http://schemas.microsoft.com/office/drawing/2014/main" id="{71759AFA-09E3-4D24-CCDB-4C333DE79B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1775" y="471487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65" name="Text Box 14">
            <a:extLst>
              <a:ext uri="{FF2B5EF4-FFF2-40B4-BE49-F238E27FC236}">
                <a16:creationId xmlns:a16="http://schemas.microsoft.com/office/drawing/2014/main" id="{53E67DAC-C750-11D8-846D-B6A9DD0F3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425450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49166" name="Line 15">
            <a:extLst>
              <a:ext uri="{FF2B5EF4-FFF2-40B4-BE49-F238E27FC236}">
                <a16:creationId xmlns:a16="http://schemas.microsoft.com/office/drawing/2014/main" id="{16AB5BD5-A14E-F4C5-118B-AE0559834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7463" y="4656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67" name="Line 16">
            <a:extLst>
              <a:ext uri="{FF2B5EF4-FFF2-40B4-BE49-F238E27FC236}">
                <a16:creationId xmlns:a16="http://schemas.microsoft.com/office/drawing/2014/main" id="{A5683D3D-DF8D-6234-C215-09834FF238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0338" y="4868863"/>
            <a:ext cx="122396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62480" name="Object 17">
            <a:extLst>
              <a:ext uri="{FF2B5EF4-FFF2-40B4-BE49-F238E27FC236}">
                <a16:creationId xmlns:a16="http://schemas.microsoft.com/office/drawing/2014/main" id="{53DB2A08-2AEF-FCF1-0BC3-23240C19CF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59625" y="1162050"/>
          <a:ext cx="193198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6698" imgH="215806" progId="Equation.3">
                  <p:embed/>
                </p:oleObj>
              </mc:Choice>
              <mc:Fallback>
                <p:oleObj name="Equation" r:id="rId6" imgW="926698" imgH="215806" progId="Equation.3">
                  <p:embed/>
                  <p:pic>
                    <p:nvPicPr>
                      <p:cNvPr id="62480" name="Object 17">
                        <a:extLst>
                          <a:ext uri="{FF2B5EF4-FFF2-40B4-BE49-F238E27FC236}">
                            <a16:creationId xmlns:a16="http://schemas.microsoft.com/office/drawing/2014/main" id="{53DB2A08-2AEF-FCF1-0BC3-23240C19CF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5" y="1162050"/>
                        <a:ext cx="193198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1" name="Rectangle 3">
            <a:extLst>
              <a:ext uri="{FF2B5EF4-FFF2-40B4-BE49-F238E27FC236}">
                <a16:creationId xmlns:a16="http://schemas.microsoft.com/office/drawing/2014/main" id="{B81BFB41-04E5-FD5B-33D7-6CF7046A9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/>
      <p:bldP spid="4916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numero diapositiva 1">
            <a:extLst>
              <a:ext uri="{FF2B5EF4-FFF2-40B4-BE49-F238E27FC236}">
                <a16:creationId xmlns:a16="http://schemas.microsoft.com/office/drawing/2014/main" id="{43E9E37A-8406-86F0-9815-20EC1C3C2C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F88973-A688-4C63-9AAE-40BAC6462CEA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57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3491" name="Text Box 2">
            <a:extLst>
              <a:ext uri="{FF2B5EF4-FFF2-40B4-BE49-F238E27FC236}">
                <a16:creationId xmlns:a16="http://schemas.microsoft.com/office/drawing/2014/main" id="{D323A3D3-48AE-ACFD-11AF-75D6F9516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5488"/>
            <a:ext cx="85153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19.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  <a:p>
            <a:pPr eaLnBrk="1" hangingPunct="1">
              <a:lnSpc>
                <a:spcPct val="120000"/>
              </a:lnSpc>
            </a:pPr>
            <a:endParaRPr lang="it-IT" altLang="it-IT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63492" name="Object 4">
            <a:extLst>
              <a:ext uri="{FF2B5EF4-FFF2-40B4-BE49-F238E27FC236}">
                <a16:creationId xmlns:a16="http://schemas.microsoft.com/office/drawing/2014/main" id="{9DA54C44-C103-2D1A-2891-3189B8D495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1455738"/>
          <a:ext cx="31686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863225" imgH="203112" progId="Equation.3">
                  <p:embed/>
                </p:oleObj>
              </mc:Choice>
              <mc:Fallback>
                <p:oleObj name="Equazione" r:id="rId2" imgW="863225" imgH="203112" progId="Equation.3">
                  <p:embed/>
                  <p:pic>
                    <p:nvPicPr>
                      <p:cNvPr id="63492" name="Object 4">
                        <a:extLst>
                          <a:ext uri="{FF2B5EF4-FFF2-40B4-BE49-F238E27FC236}">
                            <a16:creationId xmlns:a16="http://schemas.microsoft.com/office/drawing/2014/main" id="{9DA54C44-C103-2D1A-2891-3189B8D49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455738"/>
                        <a:ext cx="316865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3" name="Rectangle 5">
            <a:extLst>
              <a:ext uri="{FF2B5EF4-FFF2-40B4-BE49-F238E27FC236}">
                <a16:creationId xmlns:a16="http://schemas.microsoft.com/office/drawing/2014/main" id="{FB62A812-6210-5C06-2F55-4510D5499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2492375"/>
            <a:ext cx="86423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Si calcola il discriminante </a:t>
            </a:r>
          </a:p>
        </p:txBody>
      </p:sp>
      <p:graphicFrame>
        <p:nvGraphicFramePr>
          <p:cNvPr id="119814" name="Object 6">
            <a:extLst>
              <a:ext uri="{FF2B5EF4-FFF2-40B4-BE49-F238E27FC236}">
                <a16:creationId xmlns:a16="http://schemas.microsoft.com/office/drawing/2014/main" id="{185E490B-9D58-505A-2E39-89DB836C8B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3141663"/>
          <a:ext cx="64738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190500" progId="Equation.3">
                  <p:embed/>
                </p:oleObj>
              </mc:Choice>
              <mc:Fallback>
                <p:oleObj name="Equation" r:id="rId4" imgW="1485900" imgH="190500" progId="Equation.3">
                  <p:embed/>
                  <p:pic>
                    <p:nvPicPr>
                      <p:cNvPr id="119814" name="Object 6">
                        <a:extLst>
                          <a:ext uri="{FF2B5EF4-FFF2-40B4-BE49-F238E27FC236}">
                            <a16:creationId xmlns:a16="http://schemas.microsoft.com/office/drawing/2014/main" id="{185E490B-9D58-505A-2E39-89DB836C8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141663"/>
                        <a:ext cx="647382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5" name="Rectangle 7">
            <a:extLst>
              <a:ext uri="{FF2B5EF4-FFF2-40B4-BE49-F238E27FC236}">
                <a16:creationId xmlns:a16="http://schemas.microsoft.com/office/drawing/2014/main" id="{236A049D-F3A2-57CD-BBC7-E8D579D22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149725"/>
            <a:ext cx="840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000">
                <a:latin typeface="Verdana" panose="020B0604030504040204" pitchFamily="34" charset="0"/>
              </a:rPr>
              <a:t>Così, l’equazione associata ha due soluzioni  reali coincidenti</a:t>
            </a:r>
          </a:p>
        </p:txBody>
      </p:sp>
      <p:graphicFrame>
        <p:nvGraphicFramePr>
          <p:cNvPr id="119816" name="Object 8">
            <a:extLst>
              <a:ext uri="{FF2B5EF4-FFF2-40B4-BE49-F238E27FC236}">
                <a16:creationId xmlns:a16="http://schemas.microsoft.com/office/drawing/2014/main" id="{A83F0C36-8065-2FA3-534C-EB5399160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4941888"/>
          <a:ext cx="4030662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422400" imgH="431800" progId="Equation.3">
                  <p:embed/>
                </p:oleObj>
              </mc:Choice>
              <mc:Fallback>
                <p:oleObj name="Equazione" r:id="rId6" imgW="1422400" imgH="431800" progId="Equation.3">
                  <p:embed/>
                  <p:pic>
                    <p:nvPicPr>
                      <p:cNvPr id="119816" name="Object 8">
                        <a:extLst>
                          <a:ext uri="{FF2B5EF4-FFF2-40B4-BE49-F238E27FC236}">
                            <a16:creationId xmlns:a16="http://schemas.microsoft.com/office/drawing/2014/main" id="{A83F0C36-8065-2FA3-534C-EB5399160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941888"/>
                        <a:ext cx="4030662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Rectangle 3">
            <a:extLst>
              <a:ext uri="{FF2B5EF4-FFF2-40B4-BE49-F238E27FC236}">
                <a16:creationId xmlns:a16="http://schemas.microsoft.com/office/drawing/2014/main" id="{EBA0584A-A971-BC55-8BB4-9ACC5F313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  <p:bldP spid="1198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numero diapositiva 1">
            <a:extLst>
              <a:ext uri="{FF2B5EF4-FFF2-40B4-BE49-F238E27FC236}">
                <a16:creationId xmlns:a16="http://schemas.microsoft.com/office/drawing/2014/main" id="{495C1A77-E58D-5A4E-C899-1E19173DE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C56532-4F9C-44FC-93F5-43F8FDFEFFB9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58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4793FCF-3F81-2BA9-27D0-AA9AC9950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60400"/>
            <a:ext cx="85693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In base al verso della disequazione e al segno del discriminante le soluzioni della disequazione 			                 sono:</a:t>
            </a:r>
          </a:p>
        </p:txBody>
      </p:sp>
      <p:graphicFrame>
        <p:nvGraphicFramePr>
          <p:cNvPr id="51202" name="Object 4">
            <a:extLst>
              <a:ext uri="{FF2B5EF4-FFF2-40B4-BE49-F238E27FC236}">
                <a16:creationId xmlns:a16="http://schemas.microsoft.com/office/drawing/2014/main" id="{1333A72A-C7B4-606D-E906-2B3EFCEDCF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1025" y="2436813"/>
          <a:ext cx="45847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08" imgH="139639" progId="Equation.3">
                  <p:embed/>
                </p:oleObj>
              </mc:Choice>
              <mc:Fallback>
                <p:oleObj name="Equation" r:id="rId2" imgW="672808" imgH="139639" progId="Equation.3">
                  <p:embed/>
                  <p:pic>
                    <p:nvPicPr>
                      <p:cNvPr id="51202" name="Object 4">
                        <a:extLst>
                          <a:ext uri="{FF2B5EF4-FFF2-40B4-BE49-F238E27FC236}">
                            <a16:creationId xmlns:a16="http://schemas.microsoft.com/office/drawing/2014/main" id="{1333A72A-C7B4-606D-E906-2B3EFCEDCF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2436813"/>
                        <a:ext cx="4584700" cy="9540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>
            <a:extLst>
              <a:ext uri="{FF2B5EF4-FFF2-40B4-BE49-F238E27FC236}">
                <a16:creationId xmlns:a16="http://schemas.microsoft.com/office/drawing/2014/main" id="{C97D8AEC-ACC4-8DBF-962C-B43A8BD41C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493838"/>
          <a:ext cx="25558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0500" progId="Equation.3">
                  <p:embed/>
                </p:oleObj>
              </mc:Choice>
              <mc:Fallback>
                <p:oleObj name="Equation" r:id="rId4" imgW="914400" imgH="190500" progId="Equation.3">
                  <p:embed/>
                  <p:pic>
                    <p:nvPicPr>
                      <p:cNvPr id="64517" name="Object 5">
                        <a:extLst>
                          <a:ext uri="{FF2B5EF4-FFF2-40B4-BE49-F238E27FC236}">
                            <a16:creationId xmlns:a16="http://schemas.microsoft.com/office/drawing/2014/main" id="{C97D8AEC-ACC4-8DBF-962C-B43A8BD41C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93838"/>
                        <a:ext cx="255587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id="{FF4A25C3-2C14-E05C-2FC5-B19D83B78EE2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4156075"/>
            <a:ext cx="4826000" cy="785813"/>
            <a:chOff x="1156" y="2618"/>
            <a:chExt cx="3040" cy="495"/>
          </a:xfrm>
        </p:grpSpPr>
        <p:sp>
          <p:nvSpPr>
            <p:cNvPr id="64520" name="Line 7">
              <a:extLst>
                <a:ext uri="{FF2B5EF4-FFF2-40B4-BE49-F238E27FC236}">
                  <a16:creationId xmlns:a16="http://schemas.microsoft.com/office/drawing/2014/main" id="{02D2BEE9-B565-9980-8966-6056F21D1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922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1" name="Line 8">
              <a:extLst>
                <a:ext uri="{FF2B5EF4-FFF2-40B4-BE49-F238E27FC236}">
                  <a16:creationId xmlns:a16="http://schemas.microsoft.com/office/drawing/2014/main" id="{E78EC28F-BA40-801F-9229-DC21AB88D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9" y="2919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2" name="Text Box 9">
              <a:extLst>
                <a:ext uri="{FF2B5EF4-FFF2-40B4-BE49-F238E27FC236}">
                  <a16:creationId xmlns:a16="http://schemas.microsoft.com/office/drawing/2014/main" id="{4021B598-F0E7-E453-DC47-EB3449666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" y="2635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0</a:t>
              </a:r>
            </a:p>
          </p:txBody>
        </p:sp>
        <p:sp>
          <p:nvSpPr>
            <p:cNvPr id="64523" name="Line 10">
              <a:extLst>
                <a:ext uri="{FF2B5EF4-FFF2-40B4-BE49-F238E27FC236}">
                  <a16:creationId xmlns:a16="http://schemas.microsoft.com/office/drawing/2014/main" id="{7DC7A227-C0AD-53F8-6A5E-2E4F24361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293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4" name="Text Box 11">
              <a:extLst>
                <a:ext uri="{FF2B5EF4-FFF2-40B4-BE49-F238E27FC236}">
                  <a16:creationId xmlns:a16="http://schemas.microsoft.com/office/drawing/2014/main" id="{8EFE9472-5C37-9C6F-C7B2-3BE841F51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618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5</a:t>
              </a:r>
            </a:p>
          </p:txBody>
        </p:sp>
        <p:sp>
          <p:nvSpPr>
            <p:cNvPr id="64525" name="Line 12">
              <a:extLst>
                <a:ext uri="{FF2B5EF4-FFF2-40B4-BE49-F238E27FC236}">
                  <a16:creationId xmlns:a16="http://schemas.microsoft.com/office/drawing/2014/main" id="{366DDCDB-B4F1-F1FE-94F5-6CED25AEE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4" y="3067"/>
              <a:ext cx="2314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6" name="Line 13">
              <a:extLst>
                <a:ext uri="{FF2B5EF4-FFF2-40B4-BE49-F238E27FC236}">
                  <a16:creationId xmlns:a16="http://schemas.microsoft.com/office/drawing/2014/main" id="{54922CD3-2F02-A727-85BB-0DEDFF73C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284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7" name="Line 14">
              <a:extLst>
                <a:ext uri="{FF2B5EF4-FFF2-40B4-BE49-F238E27FC236}">
                  <a16:creationId xmlns:a16="http://schemas.microsoft.com/office/drawing/2014/main" id="{A7147DCE-1BBA-3DC2-1968-D45BA67A4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067"/>
              <a:ext cx="304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8" name="Oval 15">
              <a:extLst>
                <a:ext uri="{FF2B5EF4-FFF2-40B4-BE49-F238E27FC236}">
                  <a16:creationId xmlns:a16="http://schemas.microsoft.com/office/drawing/2014/main" id="{18AE50E2-81B7-0428-6DB0-A1ABEFD05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" y="3022"/>
              <a:ext cx="91" cy="91"/>
            </a:xfrm>
            <a:prstGeom prst="ellips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64519" name="Rectangle 3">
            <a:extLst>
              <a:ext uri="{FF2B5EF4-FFF2-40B4-BE49-F238E27FC236}">
                <a16:creationId xmlns:a16="http://schemas.microsoft.com/office/drawing/2014/main" id="{B085994F-68E8-F77C-AEB0-9B7D8F01D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numero diapositiva 1">
            <a:extLst>
              <a:ext uri="{FF2B5EF4-FFF2-40B4-BE49-F238E27FC236}">
                <a16:creationId xmlns:a16="http://schemas.microsoft.com/office/drawing/2014/main" id="{1B6AFCD8-9D28-E72D-F210-8CD444E540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0061A0-52B0-4325-AE97-735AC92BFEA2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59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5539" name="Object 5">
            <a:extLst>
              <a:ext uri="{FF2B5EF4-FFF2-40B4-BE49-F238E27FC236}">
                <a16:creationId xmlns:a16="http://schemas.microsoft.com/office/drawing/2014/main" id="{06644397-7BA2-7DA4-8FE3-A526E768E0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5788" y="1160463"/>
          <a:ext cx="28813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0500" progId="Equation.3">
                  <p:embed/>
                </p:oleObj>
              </mc:Choice>
              <mc:Fallback>
                <p:oleObj name="Equation" r:id="rId2" imgW="914400" imgH="190500" progId="Equation.3">
                  <p:embed/>
                  <p:pic>
                    <p:nvPicPr>
                      <p:cNvPr id="65539" name="Object 5">
                        <a:extLst>
                          <a:ext uri="{FF2B5EF4-FFF2-40B4-BE49-F238E27FC236}">
                            <a16:creationId xmlns:a16="http://schemas.microsoft.com/office/drawing/2014/main" id="{06644397-7BA2-7DA4-8FE3-A526E768E0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1160463"/>
                        <a:ext cx="288131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Text Box 16">
            <a:extLst>
              <a:ext uri="{FF2B5EF4-FFF2-40B4-BE49-F238E27FC236}">
                <a16:creationId xmlns:a16="http://schemas.microsoft.com/office/drawing/2014/main" id="{16EE0A7E-D0D9-EB32-AF39-DD5A8F7C5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671513"/>
            <a:ext cx="882015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800">
                <a:solidFill>
                  <a:srgbClr val="A50021"/>
                </a:solidFill>
                <a:latin typeface="Verdana" panose="020B0604030504040204" pitchFamily="34" charset="0"/>
              </a:rPr>
              <a:t>Osservazione 1 </a:t>
            </a:r>
            <a:endParaRPr lang="it-IT" altLang="it-IT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Infatti, la disequazione di partenza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 si può riscrivere:</a:t>
            </a:r>
          </a:p>
        </p:txBody>
      </p:sp>
      <p:graphicFrame>
        <p:nvGraphicFramePr>
          <p:cNvPr id="65541" name="Object 17">
            <a:extLst>
              <a:ext uri="{FF2B5EF4-FFF2-40B4-BE49-F238E27FC236}">
                <a16:creationId xmlns:a16="http://schemas.microsoft.com/office/drawing/2014/main" id="{C6B4FF36-394A-5122-9B6F-80CBA42B92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3068638"/>
          <a:ext cx="58705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612900" imgH="241300" progId="Equation.3">
                  <p:embed/>
                </p:oleObj>
              </mc:Choice>
              <mc:Fallback>
                <p:oleObj name="Equazione" r:id="rId4" imgW="1612900" imgH="241300" progId="Equation.3">
                  <p:embed/>
                  <p:pic>
                    <p:nvPicPr>
                      <p:cNvPr id="65541" name="Object 17">
                        <a:extLst>
                          <a:ext uri="{FF2B5EF4-FFF2-40B4-BE49-F238E27FC236}">
                            <a16:creationId xmlns:a16="http://schemas.microsoft.com/office/drawing/2014/main" id="{C6B4FF36-394A-5122-9B6F-80CBA42B92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068638"/>
                        <a:ext cx="587057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Rectangle 3">
            <a:extLst>
              <a:ext uri="{FF2B5EF4-FFF2-40B4-BE49-F238E27FC236}">
                <a16:creationId xmlns:a16="http://schemas.microsoft.com/office/drawing/2014/main" id="{72781864-24E0-8A2A-7C96-E9F20B48C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1">
            <a:extLst>
              <a:ext uri="{FF2B5EF4-FFF2-40B4-BE49-F238E27FC236}">
                <a16:creationId xmlns:a16="http://schemas.microsoft.com/office/drawing/2014/main" id="{8939829A-6368-57AB-3CCC-D9E43707D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93A041-DCE3-4971-8103-2C093603D26C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DAD936BA-44AB-F67B-258F-C5ED93C9A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192213"/>
            <a:ext cx="90360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L’insieme delle soluzioni di un’equazione non cambia se: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9F86D65-0A99-6E83-F0BA-A63CB70A9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017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di I grado</a:t>
            </a:r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1C89F558-F78A-978D-F8E9-55658414D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1800"/>
            <a:ext cx="8515350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it-IT" altLang="it-IT" sz="2000">
                <a:latin typeface="Verdana" panose="020B0604030504040204" pitchFamily="34" charset="0"/>
                <a:sym typeface="Wingdings" panose="05000000000000000000" pitchFamily="2" charset="2"/>
              </a:rPr>
              <a:t>•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Si aggiunge a entrambi i membri dell’equazione la stessa quantità (numero o incognita); 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>
                <a:latin typeface="Verdana" panose="020B0604030504040204" pitchFamily="34" charset="0"/>
                <a:sym typeface="Wingdings" panose="05000000000000000000" pitchFamily="2" charset="2"/>
              </a:rPr>
              <a:t>come conseguenza: si può portare un addendo da un membro all’altro, pur di cambiargli il segno e si possono eliminare due addendi uguali che compaiono in entrambi i membri.</a:t>
            </a:r>
          </a:p>
          <a:p>
            <a:pPr algn="just" eaLnBrk="1" hangingPunct="1">
              <a:lnSpc>
                <a:spcPct val="150000"/>
              </a:lnSpc>
            </a:pPr>
            <a:endParaRPr lang="it-IT" altLang="it-IT" sz="900"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>
                <a:latin typeface="Verdana" panose="020B0604030504040204" pitchFamily="34" charset="0"/>
                <a:sym typeface="Wingdings" panose="05000000000000000000" pitchFamily="2" charset="2"/>
              </a:rPr>
              <a:t>•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Si moltiplicano entrambi i membri dell’equazione per lo stesso numero diverso da 0; 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>
                <a:latin typeface="Verdana" panose="020B0604030504040204" pitchFamily="34" charset="0"/>
                <a:sym typeface="Wingdings" panose="05000000000000000000" pitchFamily="2" charset="2"/>
              </a:rPr>
              <a:t>come conseguenza: si possono cambiare di segno entrambi i membri di un’equazione (non uno solo, entrambi!).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72B19647-BD8A-8A85-C017-E970A9F64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739775"/>
            <a:ext cx="458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PRINCIPI DI EQUIVALENZA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numero diapositiva 1">
            <a:extLst>
              <a:ext uri="{FF2B5EF4-FFF2-40B4-BE49-F238E27FC236}">
                <a16:creationId xmlns:a16="http://schemas.microsoft.com/office/drawing/2014/main" id="{0EBCF83E-8187-37BF-1555-281B08E88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2211EE-1B49-458D-99C6-BFB1EEB91834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60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6563" name="Text Box 2">
            <a:extLst>
              <a:ext uri="{FF2B5EF4-FFF2-40B4-BE49-F238E27FC236}">
                <a16:creationId xmlns:a16="http://schemas.microsoft.com/office/drawing/2014/main" id="{E0BC7633-DAE3-07F7-236C-6D4DE818A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68338"/>
            <a:ext cx="8839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sz="2800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Osservazione 2</a:t>
            </a:r>
            <a:r>
              <a:rPr lang="it-IT" altLang="it-IT" sz="280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Se avessimo dovuto risolvere la seguente disequazione</a:t>
            </a:r>
          </a:p>
          <a:p>
            <a:pPr eaLnBrk="1" hangingPunct="1">
              <a:lnSpc>
                <a:spcPct val="120000"/>
              </a:lnSpc>
            </a:pPr>
            <a:endParaRPr lang="it-IT" altLang="it-IT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66564" name="Object 4">
            <a:extLst>
              <a:ext uri="{FF2B5EF4-FFF2-40B4-BE49-F238E27FC236}">
                <a16:creationId xmlns:a16="http://schemas.microsoft.com/office/drawing/2014/main" id="{A3E6DCBC-BE70-82DC-9345-AD576F716E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1712913"/>
          <a:ext cx="33861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753" imgH="190417" progId="Equation.3">
                  <p:embed/>
                </p:oleObj>
              </mc:Choice>
              <mc:Fallback>
                <p:oleObj name="Equation" r:id="rId2" imgW="799753" imgH="190417" progId="Equation.3">
                  <p:embed/>
                  <p:pic>
                    <p:nvPicPr>
                      <p:cNvPr id="66564" name="Object 4">
                        <a:extLst>
                          <a:ext uri="{FF2B5EF4-FFF2-40B4-BE49-F238E27FC236}">
                            <a16:creationId xmlns:a16="http://schemas.microsoft.com/office/drawing/2014/main" id="{A3E6DCBC-BE70-82DC-9345-AD576F716E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712913"/>
                        <a:ext cx="338613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9" name="Rectangle 5">
            <a:extLst>
              <a:ext uri="{FF2B5EF4-FFF2-40B4-BE49-F238E27FC236}">
                <a16:creationId xmlns:a16="http://schemas.microsoft.com/office/drawing/2014/main" id="{7A2B483B-727A-7D72-830C-03651DF9E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708275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sz="20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000">
                <a:latin typeface="Verdana" panose="020B0604030504040204" pitchFamily="34" charset="0"/>
                <a:sym typeface="Wingdings" panose="05000000000000000000" pitchFamily="2" charset="2"/>
              </a:rPr>
              <a:t>. </a:t>
            </a:r>
          </a:p>
        </p:txBody>
      </p:sp>
      <p:graphicFrame>
        <p:nvGraphicFramePr>
          <p:cNvPr id="149510" name="Object 6">
            <a:extLst>
              <a:ext uri="{FF2B5EF4-FFF2-40B4-BE49-F238E27FC236}">
                <a16:creationId xmlns:a16="http://schemas.microsoft.com/office/drawing/2014/main" id="{0511CA01-9A7C-8C2B-1725-34CCC274B0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913" y="3232150"/>
          <a:ext cx="1331912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317087" imgH="177569" progId="Equation.3">
                  <p:embed/>
                </p:oleObj>
              </mc:Choice>
              <mc:Fallback>
                <p:oleObj name="Equazione" r:id="rId4" imgW="317087" imgH="177569" progId="Equation.3">
                  <p:embed/>
                  <p:pic>
                    <p:nvPicPr>
                      <p:cNvPr id="149510" name="Object 6">
                        <a:extLst>
                          <a:ext uri="{FF2B5EF4-FFF2-40B4-BE49-F238E27FC236}">
                            <a16:creationId xmlns:a16="http://schemas.microsoft.com/office/drawing/2014/main" id="{0511CA01-9A7C-8C2B-1725-34CCC274B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3232150"/>
                        <a:ext cx="1331912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2" name="Object 8">
            <a:extLst>
              <a:ext uri="{FF2B5EF4-FFF2-40B4-BE49-F238E27FC236}">
                <a16:creationId xmlns:a16="http://schemas.microsoft.com/office/drawing/2014/main" id="{F9464E84-252C-56A6-5714-99DB56289E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2924175"/>
          <a:ext cx="4378325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366" imgH="368140" progId="Equation.3">
                  <p:embed/>
                </p:oleObj>
              </mc:Choice>
              <mc:Fallback>
                <p:oleObj name="Equation" r:id="rId6" imgW="1231366" imgH="368140" progId="Equation.3">
                  <p:embed/>
                  <p:pic>
                    <p:nvPicPr>
                      <p:cNvPr id="149512" name="Object 8">
                        <a:extLst>
                          <a:ext uri="{FF2B5EF4-FFF2-40B4-BE49-F238E27FC236}">
                            <a16:creationId xmlns:a16="http://schemas.microsoft.com/office/drawing/2014/main" id="{F9464E84-252C-56A6-5714-99DB56289E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924175"/>
                        <a:ext cx="4378325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3" name="AutoShape 9">
            <a:extLst>
              <a:ext uri="{FF2B5EF4-FFF2-40B4-BE49-F238E27FC236}">
                <a16:creationId xmlns:a16="http://schemas.microsoft.com/office/drawing/2014/main" id="{CDDBAEAD-7787-5DC6-1AD9-2DE7704C6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4652963"/>
            <a:ext cx="720725" cy="433387"/>
          </a:xfrm>
          <a:prstGeom prst="rightArrow">
            <a:avLst>
              <a:gd name="adj1" fmla="val 50000"/>
              <a:gd name="adj2" fmla="val 41575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149514" name="Object 10">
            <a:extLst>
              <a:ext uri="{FF2B5EF4-FFF2-40B4-BE49-F238E27FC236}">
                <a16:creationId xmlns:a16="http://schemas.microsoft.com/office/drawing/2014/main" id="{3FB0978A-ED24-33C9-43C7-7A5A3B7346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4437063"/>
          <a:ext cx="2232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48" imgH="152268" progId="Equation.3">
                  <p:embed/>
                </p:oleObj>
              </mc:Choice>
              <mc:Fallback>
                <p:oleObj name="Equation" r:id="rId8" imgW="406048" imgH="152268" progId="Equation.3">
                  <p:embed/>
                  <p:pic>
                    <p:nvPicPr>
                      <p:cNvPr id="149514" name="Object 10">
                        <a:extLst>
                          <a:ext uri="{FF2B5EF4-FFF2-40B4-BE49-F238E27FC236}">
                            <a16:creationId xmlns:a16="http://schemas.microsoft.com/office/drawing/2014/main" id="{3FB0978A-ED24-33C9-43C7-7A5A3B7346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437063"/>
                        <a:ext cx="2232025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6" name="Line 12">
            <a:extLst>
              <a:ext uri="{FF2B5EF4-FFF2-40B4-BE49-F238E27FC236}">
                <a16:creationId xmlns:a16="http://schemas.microsoft.com/office/drawing/2014/main" id="{0E01A75F-9070-762F-1624-7FB752196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4013" y="4997450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9517" name="Line 13">
            <a:extLst>
              <a:ext uri="{FF2B5EF4-FFF2-40B4-BE49-F238E27FC236}">
                <a16:creationId xmlns:a16="http://schemas.microsoft.com/office/drawing/2014/main" id="{1499C2D0-AD13-0B1D-EBE0-4629EEFE7D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6313" y="50038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9518" name="Text Box 14">
            <a:extLst>
              <a:ext uri="{FF2B5EF4-FFF2-40B4-BE49-F238E27FC236}">
                <a16:creationId xmlns:a16="http://schemas.microsoft.com/office/drawing/2014/main" id="{439EE46F-8070-BE70-875A-606064DCC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4541838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149519" name="Line 15">
            <a:extLst>
              <a:ext uri="{FF2B5EF4-FFF2-40B4-BE49-F238E27FC236}">
                <a16:creationId xmlns:a16="http://schemas.microsoft.com/office/drawing/2014/main" id="{20A9EE27-448B-FC04-C54B-DC69C17B8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5011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9520" name="Text Box 16">
            <a:extLst>
              <a:ext uri="{FF2B5EF4-FFF2-40B4-BE49-F238E27FC236}">
                <a16:creationId xmlns:a16="http://schemas.microsoft.com/office/drawing/2014/main" id="{6DAA90A6-3EEF-5DD5-1D83-EC9927D83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451485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5</a:t>
            </a:r>
          </a:p>
        </p:txBody>
      </p:sp>
      <p:sp>
        <p:nvSpPr>
          <p:cNvPr id="149521" name="Line 17">
            <a:extLst>
              <a:ext uri="{FF2B5EF4-FFF2-40B4-BE49-F238E27FC236}">
                <a16:creationId xmlns:a16="http://schemas.microsoft.com/office/drawing/2014/main" id="{82ABAD36-CD50-6AE3-1555-C973FFECF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5227638"/>
            <a:ext cx="367347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9522" name="Line 18">
            <a:extLst>
              <a:ext uri="{FF2B5EF4-FFF2-40B4-BE49-F238E27FC236}">
                <a16:creationId xmlns:a16="http://schemas.microsoft.com/office/drawing/2014/main" id="{F2A377F4-FF78-F381-BF01-FB290096D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0638" y="4876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9523" name="Line 19">
            <a:extLst>
              <a:ext uri="{FF2B5EF4-FFF2-40B4-BE49-F238E27FC236}">
                <a16:creationId xmlns:a16="http://schemas.microsoft.com/office/drawing/2014/main" id="{4368F74C-AC17-5F6F-F2F4-ACDEF8DD6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5227638"/>
            <a:ext cx="4826000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9525" name="Text Box 21">
            <a:extLst>
              <a:ext uri="{FF2B5EF4-FFF2-40B4-BE49-F238E27FC236}">
                <a16:creationId xmlns:a16="http://schemas.microsoft.com/office/drawing/2014/main" id="{E43EF329-2CA9-5871-ACBA-A492DF9FF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734050"/>
            <a:ext cx="734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Arial" panose="020B0604020202020204" pitchFamily="34" charset="0"/>
              </a:rPr>
              <a:t>Infatti, è vero che:			sempre! </a:t>
            </a:r>
          </a:p>
        </p:txBody>
      </p:sp>
      <p:graphicFrame>
        <p:nvGraphicFramePr>
          <p:cNvPr id="149526" name="Object 22">
            <a:extLst>
              <a:ext uri="{FF2B5EF4-FFF2-40B4-BE49-F238E27FC236}">
                <a16:creationId xmlns:a16="http://schemas.microsoft.com/office/drawing/2014/main" id="{3FFCE5D0-F9CD-6104-FE85-8A31B92636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5516563"/>
          <a:ext cx="20129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47" imgH="228501" progId="Equation.3">
                  <p:embed/>
                </p:oleObj>
              </mc:Choice>
              <mc:Fallback>
                <p:oleObj name="Equation" r:id="rId10" imgW="583947" imgH="228501" progId="Equation.3">
                  <p:embed/>
                  <p:pic>
                    <p:nvPicPr>
                      <p:cNvPr id="149526" name="Object 22">
                        <a:extLst>
                          <a:ext uri="{FF2B5EF4-FFF2-40B4-BE49-F238E27FC236}">
                            <a16:creationId xmlns:a16="http://schemas.microsoft.com/office/drawing/2014/main" id="{3FFCE5D0-F9CD-6104-FE85-8A31B92636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516563"/>
                        <a:ext cx="20129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0" name="Rectangle 3">
            <a:extLst>
              <a:ext uri="{FF2B5EF4-FFF2-40B4-BE49-F238E27FC236}">
                <a16:creationId xmlns:a16="http://schemas.microsoft.com/office/drawing/2014/main" id="{DD41AB53-90DF-CFC7-9A8B-D2E9511D8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/>
      <p:bldP spid="149513" grpId="0" animBg="1"/>
      <p:bldP spid="149518" grpId="0"/>
      <p:bldP spid="149520" grpId="0"/>
      <p:bldP spid="14952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numero diapositiva 1">
            <a:extLst>
              <a:ext uri="{FF2B5EF4-FFF2-40B4-BE49-F238E27FC236}">
                <a16:creationId xmlns:a16="http://schemas.microsoft.com/office/drawing/2014/main" id="{70902CF3-50BF-49D6-9F4D-56A80EE0A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72E49D-E374-4922-8B7D-C103634FCD5F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61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0A6CE608-045A-6999-CC2B-91310BE7F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89804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 schema</a:t>
            </a:r>
          </a:p>
        </p:txBody>
      </p:sp>
      <p:pic>
        <p:nvPicPr>
          <p:cNvPr id="67588" name="Picture 6" descr="http://www.edutecnica.it/matematica/diseq/13.png">
            <a:extLst>
              <a:ext uri="{FF2B5EF4-FFF2-40B4-BE49-F238E27FC236}">
                <a16:creationId xmlns:a16="http://schemas.microsoft.com/office/drawing/2014/main" id="{9D3BE708-8996-27C1-8B2D-108D32FF2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25538"/>
            <a:ext cx="88392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numero diapositiva 1">
            <a:extLst>
              <a:ext uri="{FF2B5EF4-FFF2-40B4-BE49-F238E27FC236}">
                <a16:creationId xmlns:a16="http://schemas.microsoft.com/office/drawing/2014/main" id="{F626A2F3-F051-D0D6-72FD-8AD1A1E2F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6F6146-A379-4060-A9E0-1B833776CC1B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62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Text Box 2">
            <a:extLst>
              <a:ext uri="{FF2B5EF4-FFF2-40B4-BE49-F238E27FC236}">
                <a16:creationId xmlns:a16="http://schemas.microsoft.com/office/drawing/2014/main" id="{68CE5B56-817A-899F-59EE-385459B3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11200"/>
            <a:ext cx="85153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20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Risolvere la seguente disequazione</a:t>
            </a:r>
          </a:p>
          <a:p>
            <a:pPr eaLnBrk="1" hangingPunct="1">
              <a:lnSpc>
                <a:spcPct val="120000"/>
              </a:lnSpc>
            </a:pPr>
            <a:endParaRPr lang="it-IT" altLang="it-IT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68612" name="Object 4">
            <a:extLst>
              <a:ext uri="{FF2B5EF4-FFF2-40B4-BE49-F238E27FC236}">
                <a16:creationId xmlns:a16="http://schemas.microsoft.com/office/drawing/2014/main" id="{7C00EDD5-E497-1806-5FBF-72766A09B2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4013" y="1381125"/>
          <a:ext cx="313848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753" imgH="190417" progId="Equation.3">
                  <p:embed/>
                </p:oleObj>
              </mc:Choice>
              <mc:Fallback>
                <p:oleObj name="Equation" r:id="rId2" imgW="799753" imgH="190417" progId="Equation.3">
                  <p:embed/>
                  <p:pic>
                    <p:nvPicPr>
                      <p:cNvPr id="68612" name="Object 4">
                        <a:extLst>
                          <a:ext uri="{FF2B5EF4-FFF2-40B4-BE49-F238E27FC236}">
                            <a16:creationId xmlns:a16="http://schemas.microsoft.com/office/drawing/2014/main" id="{7C00EDD5-E497-1806-5FBF-72766A09B2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381125"/>
                        <a:ext cx="3138487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1" name="Rectangle 5">
            <a:extLst>
              <a:ext uri="{FF2B5EF4-FFF2-40B4-BE49-F238E27FC236}">
                <a16:creationId xmlns:a16="http://schemas.microsoft.com/office/drawing/2014/main" id="{DD49A9A6-836A-A65F-7BAC-042568BB5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7463"/>
            <a:ext cx="864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sz="20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000">
                <a:latin typeface="Verdana" panose="020B0604030504040204" pitchFamily="34" charset="0"/>
                <a:sym typeface="Wingdings" panose="05000000000000000000" pitchFamily="2" charset="2"/>
              </a:rPr>
              <a:t>. Si calcola il discriminante </a:t>
            </a:r>
          </a:p>
        </p:txBody>
      </p:sp>
      <p:graphicFrame>
        <p:nvGraphicFramePr>
          <p:cNvPr id="121862" name="Object 6">
            <a:extLst>
              <a:ext uri="{FF2B5EF4-FFF2-40B4-BE49-F238E27FC236}">
                <a16:creationId xmlns:a16="http://schemas.microsoft.com/office/drawing/2014/main" id="{15753A37-761F-6847-8CE4-B0FBCCFCCD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3206750"/>
          <a:ext cx="56483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190500" progId="Equation.3">
                  <p:embed/>
                </p:oleObj>
              </mc:Choice>
              <mc:Fallback>
                <p:oleObj name="Equation" r:id="rId4" imgW="1485900" imgH="190500" progId="Equation.3">
                  <p:embed/>
                  <p:pic>
                    <p:nvPicPr>
                      <p:cNvPr id="121862" name="Object 6">
                        <a:extLst>
                          <a:ext uri="{FF2B5EF4-FFF2-40B4-BE49-F238E27FC236}">
                            <a16:creationId xmlns:a16="http://schemas.microsoft.com/office/drawing/2014/main" id="{15753A37-761F-6847-8CE4-B0FBCCFCCD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206750"/>
                        <a:ext cx="56483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3" name="Rectangle 7">
            <a:extLst>
              <a:ext uri="{FF2B5EF4-FFF2-40B4-BE49-F238E27FC236}">
                <a16:creationId xmlns:a16="http://schemas.microsoft.com/office/drawing/2014/main" id="{129827C8-5122-C227-8CA6-DB6C03957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4292600"/>
            <a:ext cx="7577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000">
                <a:latin typeface="Verdana" panose="020B0604030504040204" pitchFamily="34" charset="0"/>
              </a:rPr>
              <a:t>Così, l’equazione associata ha due soluzioni coincidenti</a:t>
            </a:r>
          </a:p>
        </p:txBody>
      </p:sp>
      <p:graphicFrame>
        <p:nvGraphicFramePr>
          <p:cNvPr id="121864" name="Object 8">
            <a:extLst>
              <a:ext uri="{FF2B5EF4-FFF2-40B4-BE49-F238E27FC236}">
                <a16:creationId xmlns:a16="http://schemas.microsoft.com/office/drawing/2014/main" id="{4E5D083E-6884-7045-F838-77571EAE4F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3113" y="4899025"/>
          <a:ext cx="4581525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142" imgH="266584" progId="Equation.3">
                  <p:embed/>
                </p:oleObj>
              </mc:Choice>
              <mc:Fallback>
                <p:oleObj name="Equation" r:id="rId6" imgW="825142" imgH="266584" progId="Equation.3">
                  <p:embed/>
                  <p:pic>
                    <p:nvPicPr>
                      <p:cNvPr id="121864" name="Object 8">
                        <a:extLst>
                          <a:ext uri="{FF2B5EF4-FFF2-40B4-BE49-F238E27FC236}">
                            <a16:creationId xmlns:a16="http://schemas.microsoft.com/office/drawing/2014/main" id="{4E5D083E-6884-7045-F838-77571EAE4F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4899025"/>
                        <a:ext cx="4581525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7" name="Rectangle 3">
            <a:extLst>
              <a:ext uri="{FF2B5EF4-FFF2-40B4-BE49-F238E27FC236}">
                <a16:creationId xmlns:a16="http://schemas.microsoft.com/office/drawing/2014/main" id="{A1AA2E7C-0667-8853-D875-7055DFFA4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  <p:bldP spid="12186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numero diapositiva 1">
            <a:extLst>
              <a:ext uri="{FF2B5EF4-FFF2-40B4-BE49-F238E27FC236}">
                <a16:creationId xmlns:a16="http://schemas.microsoft.com/office/drawing/2014/main" id="{6E8B0135-BAD7-1E95-C587-E1AD3E7A8C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662F92-2A36-4436-893F-523B7D70B631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63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A50A754-F19E-7388-FED0-2CB190ABC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86423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In base al verso della disequazione e al segno del discriminante le soluzioni della disequazione 					sono:</a:t>
            </a:r>
          </a:p>
        </p:txBody>
      </p:sp>
      <p:graphicFrame>
        <p:nvGraphicFramePr>
          <p:cNvPr id="55298" name="Object 4">
            <a:extLst>
              <a:ext uri="{FF2B5EF4-FFF2-40B4-BE49-F238E27FC236}">
                <a16:creationId xmlns:a16="http://schemas.microsoft.com/office/drawing/2014/main" id="{C4D68C55-8A49-A3B0-68F0-EEE27394C8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1050" y="2479675"/>
          <a:ext cx="164306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091" imgH="126890" progId="Equation.3">
                  <p:embed/>
                </p:oleObj>
              </mc:Choice>
              <mc:Fallback>
                <p:oleObj name="Equation" r:id="rId2" imgW="241091" imgH="126890" progId="Equation.3">
                  <p:embed/>
                  <p:pic>
                    <p:nvPicPr>
                      <p:cNvPr id="55298" name="Object 4">
                        <a:extLst>
                          <a:ext uri="{FF2B5EF4-FFF2-40B4-BE49-F238E27FC236}">
                            <a16:creationId xmlns:a16="http://schemas.microsoft.com/office/drawing/2014/main" id="{C4D68C55-8A49-A3B0-68F0-EEE27394C8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2479675"/>
                        <a:ext cx="1643063" cy="868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>
            <a:extLst>
              <a:ext uri="{FF2B5EF4-FFF2-40B4-BE49-F238E27FC236}">
                <a16:creationId xmlns:a16="http://schemas.microsoft.com/office/drawing/2014/main" id="{E381408F-2D6A-14FD-398D-1369FF63D3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1574800"/>
          <a:ext cx="22669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0500" progId="Equation.3">
                  <p:embed/>
                </p:oleObj>
              </mc:Choice>
              <mc:Fallback>
                <p:oleObj name="Equation" r:id="rId4" imgW="914400" imgH="190500" progId="Equation.3">
                  <p:embed/>
                  <p:pic>
                    <p:nvPicPr>
                      <p:cNvPr id="69637" name="Object 5">
                        <a:extLst>
                          <a:ext uri="{FF2B5EF4-FFF2-40B4-BE49-F238E27FC236}">
                            <a16:creationId xmlns:a16="http://schemas.microsoft.com/office/drawing/2014/main" id="{E381408F-2D6A-14FD-398D-1369FF63D3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574800"/>
                        <a:ext cx="226695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">
            <a:extLst>
              <a:ext uri="{FF2B5EF4-FFF2-40B4-BE49-F238E27FC236}">
                <a16:creationId xmlns:a16="http://schemas.microsoft.com/office/drawing/2014/main" id="{DECC2CD2-0525-8887-2E1E-216EBA4EA7F4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3856038"/>
            <a:ext cx="4826000" cy="790575"/>
            <a:chOff x="1156" y="2429"/>
            <a:chExt cx="3040" cy="498"/>
          </a:xfrm>
        </p:grpSpPr>
        <p:sp>
          <p:nvSpPr>
            <p:cNvPr id="69642" name="Line 7">
              <a:extLst>
                <a:ext uri="{FF2B5EF4-FFF2-40B4-BE49-F238E27FC236}">
                  <a16:creationId xmlns:a16="http://schemas.microsoft.com/office/drawing/2014/main" id="{E0A26DB0-04EA-89C2-8DDF-08C50A33C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736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643" name="Line 8">
              <a:extLst>
                <a:ext uri="{FF2B5EF4-FFF2-40B4-BE49-F238E27FC236}">
                  <a16:creationId xmlns:a16="http://schemas.microsoft.com/office/drawing/2014/main" id="{338A48E8-70D0-C74C-980E-43FC36FD1F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9" y="2740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644" name="Text Box 9">
              <a:extLst>
                <a:ext uri="{FF2B5EF4-FFF2-40B4-BE49-F238E27FC236}">
                  <a16:creationId xmlns:a16="http://schemas.microsoft.com/office/drawing/2014/main" id="{08922936-6422-E38C-3A4F-B08798FEF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" y="2429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0</a:t>
              </a:r>
            </a:p>
          </p:txBody>
        </p:sp>
        <p:sp>
          <p:nvSpPr>
            <p:cNvPr id="69645" name="Line 10">
              <a:extLst>
                <a:ext uri="{FF2B5EF4-FFF2-40B4-BE49-F238E27FC236}">
                  <a16:creationId xmlns:a16="http://schemas.microsoft.com/office/drawing/2014/main" id="{87D86EAD-FED0-87EC-9406-E16186414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274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646" name="Text Box 11">
              <a:extLst>
                <a:ext uri="{FF2B5EF4-FFF2-40B4-BE49-F238E27FC236}">
                  <a16:creationId xmlns:a16="http://schemas.microsoft.com/office/drawing/2014/main" id="{DF20E49C-7B9A-4399-0BA0-E30CDDACF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432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7</a:t>
              </a:r>
            </a:p>
          </p:txBody>
        </p:sp>
        <p:sp>
          <p:nvSpPr>
            <p:cNvPr id="69647" name="Line 12">
              <a:extLst>
                <a:ext uri="{FF2B5EF4-FFF2-40B4-BE49-F238E27FC236}">
                  <a16:creationId xmlns:a16="http://schemas.microsoft.com/office/drawing/2014/main" id="{C8D040E5-D09E-D311-12F9-EEE3500E9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266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648" name="Line 13">
              <a:extLst>
                <a:ext uri="{FF2B5EF4-FFF2-40B4-BE49-F238E27FC236}">
                  <a16:creationId xmlns:a16="http://schemas.microsoft.com/office/drawing/2014/main" id="{579B6A81-EAE8-9062-A2C6-96A17341E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881"/>
              <a:ext cx="304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649" name="Oval 14">
              <a:extLst>
                <a:ext uri="{FF2B5EF4-FFF2-40B4-BE49-F238E27FC236}">
                  <a16:creationId xmlns:a16="http://schemas.microsoft.com/office/drawing/2014/main" id="{839B5E58-56D5-397F-0DFC-327E5C828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" y="2836"/>
              <a:ext cx="91" cy="91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122895" name="Text Box 15">
            <a:extLst>
              <a:ext uri="{FF2B5EF4-FFF2-40B4-BE49-F238E27FC236}">
                <a16:creationId xmlns:a16="http://schemas.microsoft.com/office/drawing/2014/main" id="{ED42CC0C-51A6-57D7-1B09-3D0086747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84763"/>
            <a:ext cx="8820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Osservazione</a:t>
            </a:r>
            <a:r>
              <a:rPr lang="it-IT" altLang="it-IT">
                <a:latin typeface="Verdana" panose="020B0604030504040204" pitchFamily="34" charset="0"/>
              </a:rPr>
              <a:t>. Infatti, la disequazione di partenza si può riscrivere:</a:t>
            </a:r>
          </a:p>
        </p:txBody>
      </p:sp>
      <p:graphicFrame>
        <p:nvGraphicFramePr>
          <p:cNvPr id="122896" name="Object 16">
            <a:extLst>
              <a:ext uri="{FF2B5EF4-FFF2-40B4-BE49-F238E27FC236}">
                <a16:creationId xmlns:a16="http://schemas.microsoft.com/office/drawing/2014/main" id="{567FBC16-F983-F252-78D3-2E7E36EAE9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5661025"/>
          <a:ext cx="20066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30" imgH="228501" progId="Equation.3">
                  <p:embed/>
                </p:oleObj>
              </mc:Choice>
              <mc:Fallback>
                <p:oleObj name="Equation" r:id="rId6" imgW="622030" imgH="228501" progId="Equation.3">
                  <p:embed/>
                  <p:pic>
                    <p:nvPicPr>
                      <p:cNvPr id="122896" name="Object 16">
                        <a:extLst>
                          <a:ext uri="{FF2B5EF4-FFF2-40B4-BE49-F238E27FC236}">
                            <a16:creationId xmlns:a16="http://schemas.microsoft.com/office/drawing/2014/main" id="{567FBC16-F983-F252-78D3-2E7E36EAE9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661025"/>
                        <a:ext cx="20066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Rectangle 3">
            <a:extLst>
              <a:ext uri="{FF2B5EF4-FFF2-40B4-BE49-F238E27FC236}">
                <a16:creationId xmlns:a16="http://schemas.microsoft.com/office/drawing/2014/main" id="{463262C2-7960-1192-D082-934F897A9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numero diapositiva 1">
            <a:extLst>
              <a:ext uri="{FF2B5EF4-FFF2-40B4-BE49-F238E27FC236}">
                <a16:creationId xmlns:a16="http://schemas.microsoft.com/office/drawing/2014/main" id="{F56F6E52-FF12-35CA-F89A-2E2E02AAC7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241C2E-DDB8-4442-8331-CE5C18DAA63C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64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0659" name="Text Box 2">
            <a:extLst>
              <a:ext uri="{FF2B5EF4-FFF2-40B4-BE49-F238E27FC236}">
                <a16:creationId xmlns:a16="http://schemas.microsoft.com/office/drawing/2014/main" id="{018B8FB9-C8F8-A4E4-9185-CBA63E0FC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1513"/>
            <a:ext cx="851535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21.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  <a:p>
            <a:pPr eaLnBrk="1" hangingPunct="1">
              <a:lnSpc>
                <a:spcPct val="120000"/>
              </a:lnSpc>
            </a:pPr>
            <a:endParaRPr lang="it-IT" altLang="it-IT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70660" name="Object 4">
            <a:extLst>
              <a:ext uri="{FF2B5EF4-FFF2-40B4-BE49-F238E27FC236}">
                <a16:creationId xmlns:a16="http://schemas.microsoft.com/office/drawing/2014/main" id="{62B22470-2F35-81D2-F027-875067092D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7775" y="1246188"/>
          <a:ext cx="30495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669" imgH="190417" progId="Equation.3">
                  <p:embed/>
                </p:oleObj>
              </mc:Choice>
              <mc:Fallback>
                <p:oleObj name="Equation" r:id="rId2" imgW="761669" imgH="190417" progId="Equation.3">
                  <p:embed/>
                  <p:pic>
                    <p:nvPicPr>
                      <p:cNvPr id="70660" name="Object 4">
                        <a:extLst>
                          <a:ext uri="{FF2B5EF4-FFF2-40B4-BE49-F238E27FC236}">
                            <a16:creationId xmlns:a16="http://schemas.microsoft.com/office/drawing/2014/main" id="{62B22470-2F35-81D2-F027-875067092D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1246188"/>
                        <a:ext cx="304958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9" name="Rectangle 5">
            <a:extLst>
              <a:ext uri="{FF2B5EF4-FFF2-40B4-BE49-F238E27FC236}">
                <a16:creationId xmlns:a16="http://schemas.microsoft.com/office/drawing/2014/main" id="{142FDF15-538B-F164-3B13-A951BB5C4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2349500"/>
            <a:ext cx="86423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Si può cambiare il segno a entrambi i membri, cambiando il verso della disequazione:</a:t>
            </a:r>
          </a:p>
        </p:txBody>
      </p:sp>
      <p:graphicFrame>
        <p:nvGraphicFramePr>
          <p:cNvPr id="123910" name="Object 6">
            <a:extLst>
              <a:ext uri="{FF2B5EF4-FFF2-40B4-BE49-F238E27FC236}">
                <a16:creationId xmlns:a16="http://schemas.microsoft.com/office/drawing/2014/main" id="{E044B1E9-4277-7738-3F85-E23FB4C2E6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8138" y="4149725"/>
          <a:ext cx="488791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9100" imgH="190500" progId="Equation.3">
                  <p:embed/>
                </p:oleObj>
              </mc:Choice>
              <mc:Fallback>
                <p:oleObj name="Equation" r:id="rId4" imgW="1689100" imgH="190500" progId="Equation.3">
                  <p:embed/>
                  <p:pic>
                    <p:nvPicPr>
                      <p:cNvPr id="123910" name="Object 6">
                        <a:extLst>
                          <a:ext uri="{FF2B5EF4-FFF2-40B4-BE49-F238E27FC236}">
                            <a16:creationId xmlns:a16="http://schemas.microsoft.com/office/drawing/2014/main" id="{E044B1E9-4277-7738-3F85-E23FB4C2E6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8" y="4149725"/>
                        <a:ext cx="488791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1" name="Rectangle 7">
            <a:extLst>
              <a:ext uri="{FF2B5EF4-FFF2-40B4-BE49-F238E27FC236}">
                <a16:creationId xmlns:a16="http://schemas.microsoft.com/office/drawing/2014/main" id="{89BE9FF5-A6B4-80B2-205A-CF5D282C0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229225"/>
            <a:ext cx="856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Se il discriminante è negativo, il trinomio </a:t>
            </a:r>
          </a:p>
          <a:p>
            <a:pPr eaLnBrk="1" hangingPunct="1"/>
            <a:r>
              <a:rPr lang="it-IT" altLang="it-IT">
                <a:latin typeface="Verdana" panose="020B0604030504040204" pitchFamily="34" charset="0"/>
              </a:rPr>
              <a:t>è sempre positivo</a:t>
            </a:r>
          </a:p>
        </p:txBody>
      </p:sp>
      <p:sp>
        <p:nvSpPr>
          <p:cNvPr id="123912" name="Rectangle 8">
            <a:extLst>
              <a:ext uri="{FF2B5EF4-FFF2-40B4-BE49-F238E27FC236}">
                <a16:creationId xmlns:a16="http://schemas.microsoft.com/office/drawing/2014/main" id="{436A80C4-2039-4A6C-72C3-FEADB78E8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21163"/>
            <a:ext cx="41036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Si calcola il discriminante </a:t>
            </a:r>
          </a:p>
        </p:txBody>
      </p:sp>
      <p:graphicFrame>
        <p:nvGraphicFramePr>
          <p:cNvPr id="123913" name="Object 9">
            <a:extLst>
              <a:ext uri="{FF2B5EF4-FFF2-40B4-BE49-F238E27FC236}">
                <a16:creationId xmlns:a16="http://schemas.microsoft.com/office/drawing/2014/main" id="{7FEAA20B-05F4-24D4-D4FC-B3D777B7D8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63" y="3448050"/>
          <a:ext cx="30956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040948" imgH="203112" progId="Equation.3">
                  <p:embed/>
                </p:oleObj>
              </mc:Choice>
              <mc:Fallback>
                <p:oleObj name="Equazione" r:id="rId6" imgW="1040948" imgH="203112" progId="Equation.3">
                  <p:embed/>
                  <p:pic>
                    <p:nvPicPr>
                      <p:cNvPr id="123913" name="Object 9">
                        <a:extLst>
                          <a:ext uri="{FF2B5EF4-FFF2-40B4-BE49-F238E27FC236}">
                            <a16:creationId xmlns:a16="http://schemas.microsoft.com/office/drawing/2014/main" id="{7FEAA20B-05F4-24D4-D4FC-B3D777B7D8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3448050"/>
                        <a:ext cx="30956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4" name="Object 10">
            <a:extLst>
              <a:ext uri="{FF2B5EF4-FFF2-40B4-BE49-F238E27FC236}">
                <a16:creationId xmlns:a16="http://schemas.microsoft.com/office/drawing/2014/main" id="{9C26AEDC-DCA2-A29E-87F2-5671EF087B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1950" y="5129213"/>
          <a:ext cx="21082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0891" imgH="190417" progId="Equation.3">
                  <p:embed/>
                </p:oleObj>
              </mc:Choice>
              <mc:Fallback>
                <p:oleObj name="Equation" r:id="rId8" imgW="710891" imgH="190417" progId="Equation.3">
                  <p:embed/>
                  <p:pic>
                    <p:nvPicPr>
                      <p:cNvPr id="123914" name="Object 10">
                        <a:extLst>
                          <a:ext uri="{FF2B5EF4-FFF2-40B4-BE49-F238E27FC236}">
                            <a16:creationId xmlns:a16="http://schemas.microsoft.com/office/drawing/2014/main" id="{9C26AEDC-DCA2-A29E-87F2-5671EF087B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129213"/>
                        <a:ext cx="21082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7" name="Rectangle 3">
            <a:extLst>
              <a:ext uri="{FF2B5EF4-FFF2-40B4-BE49-F238E27FC236}">
                <a16:creationId xmlns:a16="http://schemas.microsoft.com/office/drawing/2014/main" id="{F838AB38-C500-DD7D-C818-1BEDA33F0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id="{81B03026-E088-BF74-9EFC-FA62741DF5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3405188"/>
          <a:ext cx="37973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231366" imgH="203112" progId="Equation.3">
                  <p:embed/>
                </p:oleObj>
              </mc:Choice>
              <mc:Fallback>
                <p:oleObj name="Equazione" r:id="rId10" imgW="1231366" imgH="203112" progId="Equation.3">
                  <p:embed/>
                  <p:pic>
                    <p:nvPicPr>
                      <p:cNvPr id="2" name="Object 11">
                        <a:extLst>
                          <a:ext uri="{FF2B5EF4-FFF2-40B4-BE49-F238E27FC236}">
                            <a16:creationId xmlns:a16="http://schemas.microsoft.com/office/drawing/2014/main" id="{81B03026-E088-BF74-9EFC-FA62741DF5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405188"/>
                        <a:ext cx="37973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/>
      <p:bldP spid="123911" grpId="0"/>
      <p:bldP spid="1239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numero diapositiva 1">
            <a:extLst>
              <a:ext uri="{FF2B5EF4-FFF2-40B4-BE49-F238E27FC236}">
                <a16:creationId xmlns:a16="http://schemas.microsoft.com/office/drawing/2014/main" id="{C2560D47-2827-4194-5145-8073CC3E3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3446EA-A48E-4583-8122-F999B6B141FF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65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937F4BB-3AC6-96E7-8971-036CAB427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711200"/>
            <a:ext cx="8642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In base al verso della disequazione e al segno del discriminante la disequazione  			non ammette soluzioni:</a:t>
            </a:r>
          </a:p>
        </p:txBody>
      </p:sp>
      <p:graphicFrame>
        <p:nvGraphicFramePr>
          <p:cNvPr id="57346" name="Object 4">
            <a:extLst>
              <a:ext uri="{FF2B5EF4-FFF2-40B4-BE49-F238E27FC236}">
                <a16:creationId xmlns:a16="http://schemas.microsoft.com/office/drawing/2014/main" id="{11BED8D7-A1F8-57AC-D8C6-F779B901ED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8188" y="2276475"/>
          <a:ext cx="2589212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670" imgH="126835" progId="Equation.3">
                  <p:embed/>
                </p:oleObj>
              </mc:Choice>
              <mc:Fallback>
                <p:oleObj name="Equation" r:id="rId2" imgW="253670" imgH="126835" progId="Equation.3">
                  <p:embed/>
                  <p:pic>
                    <p:nvPicPr>
                      <p:cNvPr id="57346" name="Object 4">
                        <a:extLst>
                          <a:ext uri="{FF2B5EF4-FFF2-40B4-BE49-F238E27FC236}">
                            <a16:creationId xmlns:a16="http://schemas.microsoft.com/office/drawing/2014/main" id="{11BED8D7-A1F8-57AC-D8C6-F779B901ED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2276475"/>
                        <a:ext cx="2589212" cy="1298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>
            <a:extLst>
              <a:ext uri="{FF2B5EF4-FFF2-40B4-BE49-F238E27FC236}">
                <a16:creationId xmlns:a16="http://schemas.microsoft.com/office/drawing/2014/main" id="{E7B23069-7754-AD12-835D-F46D3274E6DA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4183063"/>
            <a:ext cx="4826000" cy="685800"/>
            <a:chOff x="1156" y="2635"/>
            <a:chExt cx="3040" cy="432"/>
          </a:xfrm>
        </p:grpSpPr>
        <p:sp>
          <p:nvSpPr>
            <p:cNvPr id="71689" name="Line 6">
              <a:extLst>
                <a:ext uri="{FF2B5EF4-FFF2-40B4-BE49-F238E27FC236}">
                  <a16:creationId xmlns:a16="http://schemas.microsoft.com/office/drawing/2014/main" id="{71525302-DC3F-A079-A316-0BEACF0E96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922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0" name="Line 7">
              <a:extLst>
                <a:ext uri="{FF2B5EF4-FFF2-40B4-BE49-F238E27FC236}">
                  <a16:creationId xmlns:a16="http://schemas.microsoft.com/office/drawing/2014/main" id="{2DAE4C7D-B32C-600D-9B62-8201D038AA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9" y="2919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1" name="Text Box 8">
              <a:extLst>
                <a:ext uri="{FF2B5EF4-FFF2-40B4-BE49-F238E27FC236}">
                  <a16:creationId xmlns:a16="http://schemas.microsoft.com/office/drawing/2014/main" id="{0E1F6F74-707F-015E-7249-80D9CE4E7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" y="2635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0</a:t>
              </a:r>
            </a:p>
          </p:txBody>
        </p:sp>
        <p:sp>
          <p:nvSpPr>
            <p:cNvPr id="71692" name="Line 9">
              <a:extLst>
                <a:ext uri="{FF2B5EF4-FFF2-40B4-BE49-F238E27FC236}">
                  <a16:creationId xmlns:a16="http://schemas.microsoft.com/office/drawing/2014/main" id="{8C1A01CF-D30D-BB0B-F691-AE3C2F604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284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3" name="Line 10">
              <a:extLst>
                <a:ext uri="{FF2B5EF4-FFF2-40B4-BE49-F238E27FC236}">
                  <a16:creationId xmlns:a16="http://schemas.microsoft.com/office/drawing/2014/main" id="{CFA4C561-F782-BD59-D8A3-BCB08F038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067"/>
              <a:ext cx="304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71686" name="Object 11">
            <a:extLst>
              <a:ext uri="{FF2B5EF4-FFF2-40B4-BE49-F238E27FC236}">
                <a16:creationId xmlns:a16="http://schemas.microsoft.com/office/drawing/2014/main" id="{2697BCF4-0822-729C-16EA-BF4E1E9040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1125538"/>
          <a:ext cx="2451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309" imgH="190417" progId="Equation.3">
                  <p:embed/>
                </p:oleObj>
              </mc:Choice>
              <mc:Fallback>
                <p:oleObj name="Equation" r:id="rId4" imgW="901309" imgH="190417" progId="Equation.3">
                  <p:embed/>
                  <p:pic>
                    <p:nvPicPr>
                      <p:cNvPr id="71686" name="Object 11">
                        <a:extLst>
                          <a:ext uri="{FF2B5EF4-FFF2-40B4-BE49-F238E27FC236}">
                            <a16:creationId xmlns:a16="http://schemas.microsoft.com/office/drawing/2014/main" id="{2697BCF4-0822-729C-16EA-BF4E1E9040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125538"/>
                        <a:ext cx="2451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Line 12">
            <a:extLst>
              <a:ext uri="{FF2B5EF4-FFF2-40B4-BE49-F238E27FC236}">
                <a16:creationId xmlns:a16="http://schemas.microsoft.com/office/drawing/2014/main" id="{0A0EA77F-9C2F-85DA-239F-3E078EEAE7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2500" y="2565400"/>
            <a:ext cx="4318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88" name="Rectangle 3">
            <a:extLst>
              <a:ext uri="{FF2B5EF4-FFF2-40B4-BE49-F238E27FC236}">
                <a16:creationId xmlns:a16="http://schemas.microsoft.com/office/drawing/2014/main" id="{8DF15D5F-EC60-6C2B-51F6-6352FB18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numero diapositiva 1">
            <a:extLst>
              <a:ext uri="{FF2B5EF4-FFF2-40B4-BE49-F238E27FC236}">
                <a16:creationId xmlns:a16="http://schemas.microsoft.com/office/drawing/2014/main" id="{D952A4A8-DC26-C15A-3654-6923BE8AD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F75314-EB4F-478B-AFB6-5887E47BFA72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66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2707" name="Text Box 2">
            <a:extLst>
              <a:ext uri="{FF2B5EF4-FFF2-40B4-BE49-F238E27FC236}">
                <a16:creationId xmlns:a16="http://schemas.microsoft.com/office/drawing/2014/main" id="{2BA24E1A-E221-DF88-A013-CB4083E70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92150"/>
            <a:ext cx="85153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22.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Risolvere la seguente disequazione</a:t>
            </a:r>
          </a:p>
          <a:p>
            <a:pPr eaLnBrk="1" hangingPunct="1">
              <a:lnSpc>
                <a:spcPct val="120000"/>
              </a:lnSpc>
            </a:pPr>
            <a:endParaRPr lang="it-IT" altLang="it-IT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72708" name="Object 4">
            <a:extLst>
              <a:ext uri="{FF2B5EF4-FFF2-40B4-BE49-F238E27FC236}">
                <a16:creationId xmlns:a16="http://schemas.microsoft.com/office/drawing/2014/main" id="{A0EDEE63-68B0-C2D4-6E95-C8FC945550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1341438"/>
          <a:ext cx="28908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190417" progId="Equation.3">
                  <p:embed/>
                </p:oleObj>
              </mc:Choice>
              <mc:Fallback>
                <p:oleObj name="Equation" r:id="rId2" imgW="710891" imgH="190417" progId="Equation.3">
                  <p:embed/>
                  <p:pic>
                    <p:nvPicPr>
                      <p:cNvPr id="72708" name="Object 4">
                        <a:extLst>
                          <a:ext uri="{FF2B5EF4-FFF2-40B4-BE49-F238E27FC236}">
                            <a16:creationId xmlns:a16="http://schemas.microsoft.com/office/drawing/2014/main" id="{A0EDEE63-68B0-C2D4-6E95-C8FC945550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341438"/>
                        <a:ext cx="28908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7" name="Rectangle 5">
            <a:extLst>
              <a:ext uri="{FF2B5EF4-FFF2-40B4-BE49-F238E27FC236}">
                <a16:creationId xmlns:a16="http://schemas.microsoft.com/office/drawing/2014/main" id="{2ED7673E-33F7-588A-A1CA-EED40B684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2349500"/>
            <a:ext cx="86423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Si può portare il -2 al primo membro:</a:t>
            </a:r>
          </a:p>
        </p:txBody>
      </p:sp>
      <p:graphicFrame>
        <p:nvGraphicFramePr>
          <p:cNvPr id="125958" name="Object 6">
            <a:extLst>
              <a:ext uri="{FF2B5EF4-FFF2-40B4-BE49-F238E27FC236}">
                <a16:creationId xmlns:a16="http://schemas.microsoft.com/office/drawing/2014/main" id="{DF72C5F5-FE49-15F6-C8B4-14E8F50F8C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3075" y="4149725"/>
          <a:ext cx="468153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100" imgH="190500" progId="Equation.3">
                  <p:embed/>
                </p:oleObj>
              </mc:Choice>
              <mc:Fallback>
                <p:oleObj name="Equation" r:id="rId4" imgW="1562100" imgH="190500" progId="Equation.3">
                  <p:embed/>
                  <p:pic>
                    <p:nvPicPr>
                      <p:cNvPr id="125958" name="Object 6">
                        <a:extLst>
                          <a:ext uri="{FF2B5EF4-FFF2-40B4-BE49-F238E27FC236}">
                            <a16:creationId xmlns:a16="http://schemas.microsoft.com/office/drawing/2014/main" id="{DF72C5F5-FE49-15F6-C8B4-14E8F50F8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4149725"/>
                        <a:ext cx="468153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Rectangle 7">
            <a:extLst>
              <a:ext uri="{FF2B5EF4-FFF2-40B4-BE49-F238E27FC236}">
                <a16:creationId xmlns:a16="http://schemas.microsoft.com/office/drawing/2014/main" id="{B0CFA03B-C0E0-D09E-5A12-802C45975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229225"/>
            <a:ext cx="8642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Se il discriminante è negativo, il trinomio </a:t>
            </a:r>
          </a:p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è sempre positivo</a:t>
            </a:r>
          </a:p>
        </p:txBody>
      </p:sp>
      <p:sp>
        <p:nvSpPr>
          <p:cNvPr id="125960" name="Rectangle 8">
            <a:extLst>
              <a:ext uri="{FF2B5EF4-FFF2-40B4-BE49-F238E27FC236}">
                <a16:creationId xmlns:a16="http://schemas.microsoft.com/office/drawing/2014/main" id="{A8DC92C6-6CF0-566F-BEF6-DF8123B0E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21163"/>
            <a:ext cx="417671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Si calcola il discriminante </a:t>
            </a:r>
          </a:p>
        </p:txBody>
      </p:sp>
      <p:graphicFrame>
        <p:nvGraphicFramePr>
          <p:cNvPr id="125961" name="Object 9">
            <a:extLst>
              <a:ext uri="{FF2B5EF4-FFF2-40B4-BE49-F238E27FC236}">
                <a16:creationId xmlns:a16="http://schemas.microsoft.com/office/drawing/2014/main" id="{2570D2A0-903D-7248-81F3-457E6CCE27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3030538"/>
          <a:ext cx="336708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190500" progId="Equation.3">
                  <p:embed/>
                </p:oleObj>
              </mc:Choice>
              <mc:Fallback>
                <p:oleObj name="Equation" r:id="rId6" imgW="825500" imgH="190500" progId="Equation.3">
                  <p:embed/>
                  <p:pic>
                    <p:nvPicPr>
                      <p:cNvPr id="125961" name="Object 9">
                        <a:extLst>
                          <a:ext uri="{FF2B5EF4-FFF2-40B4-BE49-F238E27FC236}">
                            <a16:creationId xmlns:a16="http://schemas.microsoft.com/office/drawing/2014/main" id="{2570D2A0-903D-7248-81F3-457E6CCE2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030538"/>
                        <a:ext cx="3367087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2" name="Object 10">
            <a:extLst>
              <a:ext uri="{FF2B5EF4-FFF2-40B4-BE49-F238E27FC236}">
                <a16:creationId xmlns:a16="http://schemas.microsoft.com/office/drawing/2014/main" id="{2F9C9D94-5C8B-F182-98FC-A8366D415B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5211763"/>
          <a:ext cx="197643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0891" imgH="190417" progId="Equation.3">
                  <p:embed/>
                </p:oleObj>
              </mc:Choice>
              <mc:Fallback>
                <p:oleObj name="Equation" r:id="rId8" imgW="710891" imgH="190417" progId="Equation.3">
                  <p:embed/>
                  <p:pic>
                    <p:nvPicPr>
                      <p:cNvPr id="125962" name="Object 10">
                        <a:extLst>
                          <a:ext uri="{FF2B5EF4-FFF2-40B4-BE49-F238E27FC236}">
                            <a16:creationId xmlns:a16="http://schemas.microsoft.com/office/drawing/2014/main" id="{2F9C9D94-5C8B-F182-98FC-A8366D415B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211763"/>
                        <a:ext cx="1976437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5" name="Rectangle 3">
            <a:extLst>
              <a:ext uri="{FF2B5EF4-FFF2-40B4-BE49-F238E27FC236}">
                <a16:creationId xmlns:a16="http://schemas.microsoft.com/office/drawing/2014/main" id="{8B723E4C-79A6-D7C8-73FD-44C0F057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  <p:bldP spid="125959" grpId="0"/>
      <p:bldP spid="12596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numero diapositiva 1">
            <a:extLst>
              <a:ext uri="{FF2B5EF4-FFF2-40B4-BE49-F238E27FC236}">
                <a16:creationId xmlns:a16="http://schemas.microsoft.com/office/drawing/2014/main" id="{6DAAD010-1148-05D7-057B-68AEE4E21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2C611E-4DA4-4168-AD7B-07CF72A7266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67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2D80D349-23D3-6DE5-B900-769F1B9DB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86423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In base al verso della disequazione e al segno del discriminante la disequazione 		      ammette infinite soluzioni:</a:t>
            </a:r>
          </a:p>
        </p:txBody>
      </p:sp>
      <p:graphicFrame>
        <p:nvGraphicFramePr>
          <p:cNvPr id="59394" name="Object 4">
            <a:extLst>
              <a:ext uri="{FF2B5EF4-FFF2-40B4-BE49-F238E27FC236}">
                <a16:creationId xmlns:a16="http://schemas.microsoft.com/office/drawing/2014/main" id="{6712F09E-161D-5D90-EC7A-5D6C2E02C4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2444750"/>
          <a:ext cx="23685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353" imgH="126835" progId="Equation.3">
                  <p:embed/>
                </p:oleObj>
              </mc:Choice>
              <mc:Fallback>
                <p:oleObj name="Equation" r:id="rId2" imgW="266353" imgH="126835" progId="Equation.3">
                  <p:embed/>
                  <p:pic>
                    <p:nvPicPr>
                      <p:cNvPr id="59394" name="Object 4">
                        <a:extLst>
                          <a:ext uri="{FF2B5EF4-FFF2-40B4-BE49-F238E27FC236}">
                            <a16:creationId xmlns:a16="http://schemas.microsoft.com/office/drawing/2014/main" id="{6712F09E-161D-5D90-EC7A-5D6C2E02C4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444750"/>
                        <a:ext cx="2368550" cy="1130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5">
            <a:extLst>
              <a:ext uri="{FF2B5EF4-FFF2-40B4-BE49-F238E27FC236}">
                <a16:creationId xmlns:a16="http://schemas.microsoft.com/office/drawing/2014/main" id="{83FEB4C8-9E6D-4253-B5D4-8BDAFCC141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1296988"/>
          <a:ext cx="23510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500" imgH="190500" progId="Equation.3">
                  <p:embed/>
                </p:oleObj>
              </mc:Choice>
              <mc:Fallback>
                <p:oleObj name="Equation" r:id="rId4" imgW="825500" imgH="190500" progId="Equation.3">
                  <p:embed/>
                  <p:pic>
                    <p:nvPicPr>
                      <p:cNvPr id="73733" name="Object 5">
                        <a:extLst>
                          <a:ext uri="{FF2B5EF4-FFF2-40B4-BE49-F238E27FC236}">
                            <a16:creationId xmlns:a16="http://schemas.microsoft.com/office/drawing/2014/main" id="{83FEB4C8-9E6D-4253-B5D4-8BDAFCC141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296988"/>
                        <a:ext cx="235108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id="{EB30A629-839C-FE71-CEF6-AF7751B9CEEF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4221163"/>
            <a:ext cx="5832475" cy="728662"/>
            <a:chOff x="839" y="2608"/>
            <a:chExt cx="3674" cy="459"/>
          </a:xfrm>
        </p:grpSpPr>
        <p:sp>
          <p:nvSpPr>
            <p:cNvPr id="73736" name="Line 7">
              <a:extLst>
                <a:ext uri="{FF2B5EF4-FFF2-40B4-BE49-F238E27FC236}">
                  <a16:creationId xmlns:a16="http://schemas.microsoft.com/office/drawing/2014/main" id="{BC9F50DB-3091-27E7-1876-AA1B9FE06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922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37" name="Line 8">
              <a:extLst>
                <a:ext uri="{FF2B5EF4-FFF2-40B4-BE49-F238E27FC236}">
                  <a16:creationId xmlns:a16="http://schemas.microsoft.com/office/drawing/2014/main" id="{2DFE82AC-DF93-0B6F-E04C-697A6F7F8D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9" y="292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38" name="Text Box 9">
              <a:extLst>
                <a:ext uri="{FF2B5EF4-FFF2-40B4-BE49-F238E27FC236}">
                  <a16:creationId xmlns:a16="http://schemas.microsoft.com/office/drawing/2014/main" id="{2A6C96C7-FA97-9BC6-C1DD-0E2D6B274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7" y="2608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0</a:t>
              </a:r>
            </a:p>
          </p:txBody>
        </p:sp>
        <p:sp>
          <p:nvSpPr>
            <p:cNvPr id="73739" name="Line 10">
              <a:extLst>
                <a:ext uri="{FF2B5EF4-FFF2-40B4-BE49-F238E27FC236}">
                  <a16:creationId xmlns:a16="http://schemas.microsoft.com/office/drawing/2014/main" id="{DCC7C0C0-D7F1-A2E2-B29B-2C7BE9B9E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284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40" name="Line 11">
              <a:extLst>
                <a:ext uri="{FF2B5EF4-FFF2-40B4-BE49-F238E27FC236}">
                  <a16:creationId xmlns:a16="http://schemas.microsoft.com/office/drawing/2014/main" id="{C3616CE7-0CF2-FEB9-E6BC-F47D773B9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067"/>
              <a:ext cx="304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41" name="Line 12">
              <a:extLst>
                <a:ext uri="{FF2B5EF4-FFF2-40B4-BE49-F238E27FC236}">
                  <a16:creationId xmlns:a16="http://schemas.microsoft.com/office/drawing/2014/main" id="{ADF2D2A3-7566-8888-E7D5-DC20E59D2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3067"/>
              <a:ext cx="3674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3735" name="Rectangle 3">
            <a:extLst>
              <a:ext uri="{FF2B5EF4-FFF2-40B4-BE49-F238E27FC236}">
                <a16:creationId xmlns:a16="http://schemas.microsoft.com/office/drawing/2014/main" id="{8D264CAA-7A7A-67F1-9F09-33EC7B120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numero diapositiva 1">
            <a:extLst>
              <a:ext uri="{FF2B5EF4-FFF2-40B4-BE49-F238E27FC236}">
                <a16:creationId xmlns:a16="http://schemas.microsoft.com/office/drawing/2014/main" id="{B68F6983-8581-58E4-8043-5CDAA8512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828C22-1731-4A4D-B1CC-56A4EC3369C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68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4755" name="Rectangle 4">
            <a:extLst>
              <a:ext uri="{FF2B5EF4-FFF2-40B4-BE49-F238E27FC236}">
                <a16:creationId xmlns:a16="http://schemas.microsoft.com/office/drawing/2014/main" id="{086E9C76-CD7E-0B79-74D9-68A1AC776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2150"/>
            <a:ext cx="87487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60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Esercizio 23. </a:t>
            </a:r>
            <a:r>
              <a:rPr lang="it-IT" altLang="it-IT" sz="2600">
                <a:latin typeface="Arial" panose="020B0604020202020204" pitchFamily="34" charset="0"/>
                <a:cs typeface="Arial" panose="020B0604020202020204" pitchFamily="34" charset="0"/>
              </a:rPr>
              <a:t>Risolvere la seguente disequazione di II grado:</a:t>
            </a:r>
          </a:p>
        </p:txBody>
      </p:sp>
      <p:sp>
        <p:nvSpPr>
          <p:cNvPr id="74756" name="Rectangle 5">
            <a:extLst>
              <a:ext uri="{FF2B5EF4-FFF2-40B4-BE49-F238E27FC236}">
                <a16:creationId xmlns:a16="http://schemas.microsoft.com/office/drawing/2014/main" id="{6CDA286A-57B9-D477-2EEE-B96A6A46F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3873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Esercizi di riepilogo</a:t>
            </a:r>
          </a:p>
        </p:txBody>
      </p:sp>
      <p:sp>
        <p:nvSpPr>
          <p:cNvPr id="191494" name="Text Box 6">
            <a:extLst>
              <a:ext uri="{FF2B5EF4-FFF2-40B4-BE49-F238E27FC236}">
                <a16:creationId xmlns:a16="http://schemas.microsoft.com/office/drawing/2014/main" id="{D816F3D8-7EF6-7BDF-5AFA-AB458B490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81300"/>
            <a:ext cx="8569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200" i="1" u="sng">
                <a:latin typeface="Verdana" panose="020B0604030504040204" pitchFamily="34" charset="0"/>
              </a:rPr>
              <a:t>Soluzione</a:t>
            </a:r>
            <a:r>
              <a:rPr lang="it-IT" altLang="it-IT" sz="2200">
                <a:latin typeface="Verdana" panose="020B0604030504040204" pitchFamily="34" charset="0"/>
              </a:rPr>
              <a:t>: la disequazione può essere riscritta come segue</a:t>
            </a:r>
          </a:p>
        </p:txBody>
      </p:sp>
      <p:graphicFrame>
        <p:nvGraphicFramePr>
          <p:cNvPr id="74758" name="Object 7">
            <a:extLst>
              <a:ext uri="{FF2B5EF4-FFF2-40B4-BE49-F238E27FC236}">
                <a16:creationId xmlns:a16="http://schemas.microsoft.com/office/drawing/2014/main" id="{9E58221C-8B52-EAC3-F177-3D0D187E8B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5925" y="1522413"/>
          <a:ext cx="330517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671" imgH="431613" progId="Equation.3">
                  <p:embed/>
                </p:oleObj>
              </mc:Choice>
              <mc:Fallback>
                <p:oleObj name="Equation" r:id="rId2" imgW="1218671" imgH="431613" progId="Equation.3">
                  <p:embed/>
                  <p:pic>
                    <p:nvPicPr>
                      <p:cNvPr id="74758" name="Object 7">
                        <a:extLst>
                          <a:ext uri="{FF2B5EF4-FFF2-40B4-BE49-F238E27FC236}">
                            <a16:creationId xmlns:a16="http://schemas.microsoft.com/office/drawing/2014/main" id="{9E58221C-8B52-EAC3-F177-3D0D187E8B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1522413"/>
                        <a:ext cx="3305175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6" name="Object 8">
            <a:extLst>
              <a:ext uri="{FF2B5EF4-FFF2-40B4-BE49-F238E27FC236}">
                <a16:creationId xmlns:a16="http://schemas.microsoft.com/office/drawing/2014/main" id="{1EA2827F-35E5-2E99-A53E-29698547EA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225" y="3429000"/>
          <a:ext cx="36480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200" imgH="228600" progId="Equation.3">
                  <p:embed/>
                </p:oleObj>
              </mc:Choice>
              <mc:Fallback>
                <p:oleObj name="Equation" r:id="rId4" imgW="1346200" imgH="228600" progId="Equation.3">
                  <p:embed/>
                  <p:pic>
                    <p:nvPicPr>
                      <p:cNvPr id="191496" name="Object 8">
                        <a:extLst>
                          <a:ext uri="{FF2B5EF4-FFF2-40B4-BE49-F238E27FC236}">
                            <a16:creationId xmlns:a16="http://schemas.microsoft.com/office/drawing/2014/main" id="{1EA2827F-35E5-2E99-A53E-29698547EA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3429000"/>
                        <a:ext cx="364807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7" name="Object 9">
            <a:extLst>
              <a:ext uri="{FF2B5EF4-FFF2-40B4-BE49-F238E27FC236}">
                <a16:creationId xmlns:a16="http://schemas.microsoft.com/office/drawing/2014/main" id="{2211ACA5-9469-33C7-3E5E-E7EA532DF9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3429000"/>
          <a:ext cx="419893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400" imgH="228600" progId="Equation.3">
                  <p:embed/>
                </p:oleObj>
              </mc:Choice>
              <mc:Fallback>
                <p:oleObj name="Equation" r:id="rId6" imgW="1549400" imgH="228600" progId="Equation.3">
                  <p:embed/>
                  <p:pic>
                    <p:nvPicPr>
                      <p:cNvPr id="191497" name="Object 9">
                        <a:extLst>
                          <a:ext uri="{FF2B5EF4-FFF2-40B4-BE49-F238E27FC236}">
                            <a16:creationId xmlns:a16="http://schemas.microsoft.com/office/drawing/2014/main" id="{2211ACA5-9469-33C7-3E5E-E7EA532DF9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429000"/>
                        <a:ext cx="4198937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8" name="Object 10">
            <a:extLst>
              <a:ext uri="{FF2B5EF4-FFF2-40B4-BE49-F238E27FC236}">
                <a16:creationId xmlns:a16="http://schemas.microsoft.com/office/drawing/2014/main" id="{97BA0F3A-6B6F-5F53-34BE-F2106B0739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6525" y="4221163"/>
          <a:ext cx="36480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46200" imgH="228600" progId="Equation.3">
                  <p:embed/>
                </p:oleObj>
              </mc:Choice>
              <mc:Fallback>
                <p:oleObj name="Equation" r:id="rId8" imgW="1346200" imgH="228600" progId="Equation.3">
                  <p:embed/>
                  <p:pic>
                    <p:nvPicPr>
                      <p:cNvPr id="191498" name="Object 10">
                        <a:extLst>
                          <a:ext uri="{FF2B5EF4-FFF2-40B4-BE49-F238E27FC236}">
                            <a16:creationId xmlns:a16="http://schemas.microsoft.com/office/drawing/2014/main" id="{97BA0F3A-6B6F-5F53-34BE-F2106B0739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4221163"/>
                        <a:ext cx="364807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9" name="Object 11">
            <a:extLst>
              <a:ext uri="{FF2B5EF4-FFF2-40B4-BE49-F238E27FC236}">
                <a16:creationId xmlns:a16="http://schemas.microsoft.com/office/drawing/2014/main" id="{134C5A82-5AF5-1AE2-4B6D-860567B508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713" y="5210175"/>
          <a:ext cx="56515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11400" imgH="431800" progId="Equation.3">
                  <p:embed/>
                </p:oleObj>
              </mc:Choice>
              <mc:Fallback>
                <p:oleObj name="Equation" r:id="rId10" imgW="2311400" imgH="431800" progId="Equation.3">
                  <p:embed/>
                  <p:pic>
                    <p:nvPicPr>
                      <p:cNvPr id="191499" name="Object 11">
                        <a:extLst>
                          <a:ext uri="{FF2B5EF4-FFF2-40B4-BE49-F238E27FC236}">
                            <a16:creationId xmlns:a16="http://schemas.microsoft.com/office/drawing/2014/main" id="{134C5A82-5AF5-1AE2-4B6D-860567B508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5210175"/>
                        <a:ext cx="56515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00" name="Object 12">
            <a:extLst>
              <a:ext uri="{FF2B5EF4-FFF2-40B4-BE49-F238E27FC236}">
                <a16:creationId xmlns:a16="http://schemas.microsoft.com/office/drawing/2014/main" id="{08E6ED43-1142-FEAF-121A-CC4D13C378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7888" y="5156200"/>
          <a:ext cx="2646362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865" imgH="457002" progId="Equation.3">
                  <p:embed/>
                </p:oleObj>
              </mc:Choice>
              <mc:Fallback>
                <p:oleObj name="Equation" r:id="rId12" imgW="1002865" imgH="457002" progId="Equation.3">
                  <p:embed/>
                  <p:pic>
                    <p:nvPicPr>
                      <p:cNvPr id="191500" name="Object 12">
                        <a:extLst>
                          <a:ext uri="{FF2B5EF4-FFF2-40B4-BE49-F238E27FC236}">
                            <a16:creationId xmlns:a16="http://schemas.microsoft.com/office/drawing/2014/main" id="{08E6ED43-1142-FEAF-121A-CC4D13C378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5156200"/>
                        <a:ext cx="2646362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numero diapositiva 1">
            <a:extLst>
              <a:ext uri="{FF2B5EF4-FFF2-40B4-BE49-F238E27FC236}">
                <a16:creationId xmlns:a16="http://schemas.microsoft.com/office/drawing/2014/main" id="{0855D01C-1011-A836-18EF-BD830DD888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4ABDDF-68F6-4BEE-A12E-AEA34ACBF433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69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E453DD0-0353-D331-0425-53E8BF1FE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3873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Esercizi di riepilogo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57685339-2334-FE2B-794C-71E1E8ED6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2200">
                <a:latin typeface="Verdana" panose="020B0604030504040204" pitchFamily="34" charset="0"/>
              </a:rPr>
              <a:t>Le soluzioni dell’equazione associata sono reali e coincidenti e l’unica radice è:</a:t>
            </a:r>
          </a:p>
        </p:txBody>
      </p:sp>
      <p:graphicFrame>
        <p:nvGraphicFramePr>
          <p:cNvPr id="75781" name="Object 11">
            <a:extLst>
              <a:ext uri="{FF2B5EF4-FFF2-40B4-BE49-F238E27FC236}">
                <a16:creationId xmlns:a16="http://schemas.microsoft.com/office/drawing/2014/main" id="{E7E9D33A-DB92-7AA8-194D-D04336A70D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8963" y="1484313"/>
          <a:ext cx="21764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142" imgH="444307" progId="Equation.3">
                  <p:embed/>
                </p:oleObj>
              </mc:Choice>
              <mc:Fallback>
                <p:oleObj name="Equation" r:id="rId2" imgW="825142" imgH="444307" progId="Equation.3">
                  <p:embed/>
                  <p:pic>
                    <p:nvPicPr>
                      <p:cNvPr id="75781" name="Object 11">
                        <a:extLst>
                          <a:ext uri="{FF2B5EF4-FFF2-40B4-BE49-F238E27FC236}">
                            <a16:creationId xmlns:a16="http://schemas.microsoft.com/office/drawing/2014/main" id="{E7E9D33A-DB92-7AA8-194D-D04336A70D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1484313"/>
                        <a:ext cx="2176462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4" name="Text Box 12">
            <a:extLst>
              <a:ext uri="{FF2B5EF4-FFF2-40B4-BE49-F238E27FC236}">
                <a16:creationId xmlns:a16="http://schemas.microsoft.com/office/drawing/2014/main" id="{7B849F13-0351-4D1E-C01D-F1D6548F5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36838"/>
            <a:ext cx="8569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200">
                <a:latin typeface="Verdana" panose="020B0604030504040204" pitchFamily="34" charset="0"/>
              </a:rPr>
              <a:t>Quindi la disequazione ha soluzioni:</a:t>
            </a:r>
          </a:p>
        </p:txBody>
      </p:sp>
      <p:graphicFrame>
        <p:nvGraphicFramePr>
          <p:cNvPr id="192525" name="Object 13">
            <a:extLst>
              <a:ext uri="{FF2B5EF4-FFF2-40B4-BE49-F238E27FC236}">
                <a16:creationId xmlns:a16="http://schemas.microsoft.com/office/drawing/2014/main" id="{30778BDB-0017-F23D-1E4E-557F0A40FF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3213100"/>
          <a:ext cx="36496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444500" progId="Equation.3">
                  <p:embed/>
                </p:oleObj>
              </mc:Choice>
              <mc:Fallback>
                <p:oleObj name="Equation" r:id="rId4" imgW="1384300" imgH="444500" progId="Equation.3">
                  <p:embed/>
                  <p:pic>
                    <p:nvPicPr>
                      <p:cNvPr id="192525" name="Object 13">
                        <a:extLst>
                          <a:ext uri="{FF2B5EF4-FFF2-40B4-BE49-F238E27FC236}">
                            <a16:creationId xmlns:a16="http://schemas.microsoft.com/office/drawing/2014/main" id="{30778BDB-0017-F23D-1E4E-557F0A40FF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13100"/>
                        <a:ext cx="3649662" cy="1008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6" name="Text Box 14">
            <a:extLst>
              <a:ext uri="{FF2B5EF4-FFF2-40B4-BE49-F238E27FC236}">
                <a16:creationId xmlns:a16="http://schemas.microsoft.com/office/drawing/2014/main" id="{EDB74A2F-C530-61F9-B42D-06C14A78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65625"/>
            <a:ext cx="8569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2200">
                <a:latin typeface="Verdana" panose="020B0604030504040204" pitchFamily="34" charset="0"/>
              </a:rPr>
              <a:t>Infatti, la disequazione di partenza può essere riscritta come segue</a:t>
            </a:r>
          </a:p>
        </p:txBody>
      </p:sp>
      <p:graphicFrame>
        <p:nvGraphicFramePr>
          <p:cNvPr id="192527" name="Object 15">
            <a:extLst>
              <a:ext uri="{FF2B5EF4-FFF2-40B4-BE49-F238E27FC236}">
                <a16:creationId xmlns:a16="http://schemas.microsoft.com/office/drawing/2014/main" id="{B9911465-8D96-C7AD-1E32-15942F8622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3650" y="4981575"/>
          <a:ext cx="274637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0948" imgH="469696" progId="Equation.3">
                  <p:embed/>
                </p:oleObj>
              </mc:Choice>
              <mc:Fallback>
                <p:oleObj name="Equation" r:id="rId6" imgW="1040948" imgH="469696" progId="Equation.3">
                  <p:embed/>
                  <p:pic>
                    <p:nvPicPr>
                      <p:cNvPr id="192527" name="Object 15">
                        <a:extLst>
                          <a:ext uri="{FF2B5EF4-FFF2-40B4-BE49-F238E27FC236}">
                            <a16:creationId xmlns:a16="http://schemas.microsoft.com/office/drawing/2014/main" id="{B9911465-8D96-C7AD-1E32-15942F8622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4981575"/>
                        <a:ext cx="2746375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8">
            <a:extLst>
              <a:ext uri="{FF2B5EF4-FFF2-40B4-BE49-F238E27FC236}">
                <a16:creationId xmlns:a16="http://schemas.microsoft.com/office/drawing/2014/main" id="{60566009-702B-78A8-1A14-312B72026F41}"/>
              </a:ext>
            </a:extLst>
          </p:cNvPr>
          <p:cNvGrpSpPr>
            <a:grpSpLocks/>
          </p:cNvGrpSpPr>
          <p:nvPr/>
        </p:nvGrpSpPr>
        <p:grpSpPr bwMode="auto">
          <a:xfrm>
            <a:off x="4786313" y="3044825"/>
            <a:ext cx="4249737" cy="1104900"/>
            <a:chOff x="3015" y="1918"/>
            <a:chExt cx="2677" cy="696"/>
          </a:xfrm>
        </p:grpSpPr>
        <p:sp>
          <p:nvSpPr>
            <p:cNvPr id="75787" name="Line 16">
              <a:extLst>
                <a:ext uri="{FF2B5EF4-FFF2-40B4-BE49-F238E27FC236}">
                  <a16:creationId xmlns:a16="http://schemas.microsoft.com/office/drawing/2014/main" id="{8D493C79-7FD1-E481-BA0B-7378739F46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5" y="2341"/>
              <a:ext cx="267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788" name="Line 17">
              <a:extLst>
                <a:ext uri="{FF2B5EF4-FFF2-40B4-BE49-F238E27FC236}">
                  <a16:creationId xmlns:a16="http://schemas.microsoft.com/office/drawing/2014/main" id="{D53A34AA-A468-1642-BD73-89B22F3B6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229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789" name="Text Box 18">
              <a:extLst>
                <a:ext uri="{FF2B5EF4-FFF2-40B4-BE49-F238E27FC236}">
                  <a16:creationId xmlns:a16="http://schemas.microsoft.com/office/drawing/2014/main" id="{B4357D77-C08B-5B88-BFC4-4E39A0BB3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" y="2045"/>
              <a:ext cx="3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0</a:t>
              </a:r>
            </a:p>
          </p:txBody>
        </p:sp>
        <p:sp>
          <p:nvSpPr>
            <p:cNvPr id="75790" name="Line 19">
              <a:extLst>
                <a:ext uri="{FF2B5EF4-FFF2-40B4-BE49-F238E27FC236}">
                  <a16:creationId xmlns:a16="http://schemas.microsoft.com/office/drawing/2014/main" id="{66BE9C33-10BC-969F-BE95-977E417BD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229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791" name="Line 20">
              <a:extLst>
                <a:ext uri="{FF2B5EF4-FFF2-40B4-BE49-F238E27FC236}">
                  <a16:creationId xmlns:a16="http://schemas.microsoft.com/office/drawing/2014/main" id="{E571F954-998C-59CE-E3DE-DC34F0938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5" y="229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75792" name="Object 21">
              <a:extLst>
                <a:ext uri="{FF2B5EF4-FFF2-40B4-BE49-F238E27FC236}">
                  <a16:creationId xmlns:a16="http://schemas.microsoft.com/office/drawing/2014/main" id="{943A9B81-F8A2-3119-6C61-ABBEF35278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73" y="1918"/>
            <a:ext cx="217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66584" imgH="457002" progId="Equation.3">
                    <p:embed/>
                  </p:oleObj>
                </mc:Choice>
                <mc:Fallback>
                  <p:oleObj name="Equation" r:id="rId8" imgW="266584" imgH="457002" progId="Equation.3">
                    <p:embed/>
                    <p:pic>
                      <p:nvPicPr>
                        <p:cNvPr id="75792" name="Object 21">
                          <a:extLst>
                            <a:ext uri="{FF2B5EF4-FFF2-40B4-BE49-F238E27FC236}">
                              <a16:creationId xmlns:a16="http://schemas.microsoft.com/office/drawing/2014/main" id="{943A9B81-F8A2-3119-6C61-ABBEF35278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3" y="1918"/>
                          <a:ext cx="217" cy="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A5002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93" name="Text Box 22">
              <a:extLst>
                <a:ext uri="{FF2B5EF4-FFF2-40B4-BE49-F238E27FC236}">
                  <a16:creationId xmlns:a16="http://schemas.microsoft.com/office/drawing/2014/main" id="{48879DFA-2F84-D28D-6123-F648A0E16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3" y="2024"/>
              <a:ext cx="3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2</a:t>
              </a:r>
            </a:p>
          </p:txBody>
        </p:sp>
        <p:sp>
          <p:nvSpPr>
            <p:cNvPr id="75794" name="Line 23">
              <a:extLst>
                <a:ext uri="{FF2B5EF4-FFF2-40B4-BE49-F238E27FC236}">
                  <a16:creationId xmlns:a16="http://schemas.microsoft.com/office/drawing/2014/main" id="{FA861D21-5B19-2F97-EF12-B1A94F222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6" y="229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795" name="Text Box 24">
              <a:extLst>
                <a:ext uri="{FF2B5EF4-FFF2-40B4-BE49-F238E27FC236}">
                  <a16:creationId xmlns:a16="http://schemas.microsoft.com/office/drawing/2014/main" id="{4F2FC9F0-3DDB-B3DC-D32E-848EAF798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024"/>
              <a:ext cx="3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1</a:t>
              </a:r>
            </a:p>
          </p:txBody>
        </p:sp>
        <p:sp>
          <p:nvSpPr>
            <p:cNvPr id="75796" name="Line 25">
              <a:extLst>
                <a:ext uri="{FF2B5EF4-FFF2-40B4-BE49-F238E27FC236}">
                  <a16:creationId xmlns:a16="http://schemas.microsoft.com/office/drawing/2014/main" id="{48E952D9-B66C-B98D-354A-5A0059F20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568"/>
              <a:ext cx="2631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797" name="Line 26">
              <a:extLst>
                <a:ext uri="{FF2B5EF4-FFF2-40B4-BE49-F238E27FC236}">
                  <a16:creationId xmlns:a16="http://schemas.microsoft.com/office/drawing/2014/main" id="{231D610E-8A0D-0ECB-B534-972841459E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1" y="2341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798" name="Oval 27">
              <a:extLst>
                <a:ext uri="{FF2B5EF4-FFF2-40B4-BE49-F238E27FC236}">
                  <a16:creationId xmlns:a16="http://schemas.microsoft.com/office/drawing/2014/main" id="{BFF756A8-2038-7336-2FD3-DF4A8D93E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2516"/>
              <a:ext cx="91" cy="91"/>
            </a:xfrm>
            <a:prstGeom prst="ellips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4" grpId="0"/>
      <p:bldP spid="1925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1">
            <a:extLst>
              <a:ext uri="{FF2B5EF4-FFF2-40B4-BE49-F238E27FC236}">
                <a16:creationId xmlns:a16="http://schemas.microsoft.com/office/drawing/2014/main" id="{F646DC6A-E922-3A6F-DD4D-B7951BD0B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4641A9-D4AE-4CA5-B8B1-463A6C8E68E1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1" name="Text Box 2">
            <a:extLst>
              <a:ext uri="{FF2B5EF4-FFF2-40B4-BE49-F238E27FC236}">
                <a16:creationId xmlns:a16="http://schemas.microsoft.com/office/drawing/2014/main" id="{3FD666F1-A978-2B31-BEAA-33D473D1D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08025"/>
            <a:ext cx="864076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• Un’equazione algebrica di 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primo grado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o 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lineare</a:t>
            </a:r>
            <a:r>
              <a:rPr lang="it-IT" altLang="it-IT" b="1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è un’equazione in cui il grado massimo dell’incognita è </a:t>
            </a:r>
            <a:r>
              <a:rPr lang="it-IT" altLang="it-IT" i="1">
                <a:latin typeface="Verdana" panose="020B0604030504040204" pitchFamily="34" charset="0"/>
                <a:sym typeface="Wingdings" panose="05000000000000000000" pitchFamily="2" charset="2"/>
              </a:rPr>
              <a:t>uno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e, dopo una serie opportuna di semplificazioni, si può scrivere nella cosiddetta </a:t>
            </a:r>
            <a:r>
              <a:rPr lang="it-IT" altLang="it-IT" i="1">
                <a:latin typeface="Verdana" panose="020B0604030504040204" pitchFamily="34" charset="0"/>
                <a:sym typeface="Wingdings" panose="05000000000000000000" pitchFamily="2" charset="2"/>
              </a:rPr>
              <a:t>forma normale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:</a:t>
            </a:r>
          </a:p>
          <a:p>
            <a:pPr algn="ctr" eaLnBrk="1" hangingPunct="1">
              <a:lnSpc>
                <a:spcPct val="120000"/>
              </a:lnSpc>
            </a:pPr>
            <a:endParaRPr lang="it-IT" altLang="it-IT" sz="1200" i="1"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it-IT" altLang="it-IT" sz="3200" i="1">
                <a:sym typeface="Wingdings" panose="05000000000000000000" pitchFamily="2" charset="2"/>
              </a:rPr>
              <a:t>ax + b = </a:t>
            </a:r>
            <a:r>
              <a:rPr lang="it-IT" altLang="it-IT" sz="3200">
                <a:sym typeface="Wingdings" panose="05000000000000000000" pitchFamily="2" charset="2"/>
              </a:rPr>
              <a:t>0</a:t>
            </a:r>
          </a:p>
          <a:p>
            <a:pPr algn="just" eaLnBrk="1" hangingPunct="1">
              <a:lnSpc>
                <a:spcPct val="120000"/>
              </a:lnSpc>
            </a:pPr>
            <a:endParaRPr lang="it-IT" altLang="it-IT" sz="1200"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per due numeri reali </a:t>
            </a:r>
            <a:r>
              <a:rPr lang="it-IT" altLang="it-IT" i="1">
                <a:sym typeface="Wingdings" panose="05000000000000000000" pitchFamily="2" charset="2"/>
              </a:rPr>
              <a:t>a </a:t>
            </a:r>
            <a:r>
              <a:rPr lang="it-IT" altLang="it-IT" i="1">
                <a:sym typeface="Symbol" panose="05050102010706020507" pitchFamily="18" charset="2"/>
              </a:rPr>
              <a:t></a:t>
            </a:r>
            <a:r>
              <a:rPr lang="it-IT" altLang="it-IT" i="1">
                <a:sym typeface="Wingdings" panose="05000000000000000000" pitchFamily="2" charset="2"/>
              </a:rPr>
              <a:t> 0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e </a:t>
            </a:r>
            <a:r>
              <a:rPr lang="it-IT" altLang="it-IT" i="1">
                <a:sym typeface="Wingdings" panose="05000000000000000000" pitchFamily="2" charset="2"/>
              </a:rPr>
              <a:t>b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40BAAA8-5C54-B1A3-00BD-61D44C174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12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 grado</a:t>
            </a:r>
          </a:p>
        </p:txBody>
      </p:sp>
      <p:sp>
        <p:nvSpPr>
          <p:cNvPr id="2053" name="Rectangle 13">
            <a:extLst>
              <a:ext uri="{FF2B5EF4-FFF2-40B4-BE49-F238E27FC236}">
                <a16:creationId xmlns:a16="http://schemas.microsoft.com/office/drawing/2014/main" id="{03155486-3547-9A50-057F-7F8DA35DA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92600"/>
            <a:ext cx="86042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0631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it-IT" altLang="it-IT">
                <a:latin typeface="Verdana" panose="020B0604030504040204" pitchFamily="34" charset="0"/>
              </a:rPr>
              <a:t>Portando al secondo membro </a:t>
            </a:r>
            <a:r>
              <a:rPr lang="it-IT" altLang="it-IT" sz="2800" i="1"/>
              <a:t>b</a:t>
            </a:r>
            <a:r>
              <a:rPr lang="it-IT" altLang="it-IT">
                <a:latin typeface="Verdana" panose="020B0604030504040204" pitchFamily="34" charset="0"/>
              </a:rPr>
              <a:t> e dividendo per </a:t>
            </a:r>
            <a:r>
              <a:rPr lang="it-IT" altLang="it-IT" sz="2800" i="1">
                <a:sym typeface="Wingdings" panose="05000000000000000000" pitchFamily="2" charset="2"/>
              </a:rPr>
              <a:t>a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altLang="it-IT">
                <a:latin typeface="Verdana" panose="020B0604030504040204" pitchFamily="34" charset="0"/>
                <a:sym typeface="Symbol" panose="05050102010706020507" pitchFamily="18" charset="2"/>
              </a:rPr>
              <a:t>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0</a:t>
            </a:r>
            <a:r>
              <a:rPr lang="it-IT" altLang="it-IT">
                <a:latin typeface="Verdana" panose="020B0604030504040204" pitchFamily="34" charset="0"/>
              </a:rPr>
              <a:t> si ottiene la soluzione:</a:t>
            </a:r>
          </a:p>
        </p:txBody>
      </p:sp>
      <p:graphicFrame>
        <p:nvGraphicFramePr>
          <p:cNvPr id="2050" name="Object 18">
            <a:extLst>
              <a:ext uri="{FF2B5EF4-FFF2-40B4-BE49-F238E27FC236}">
                <a16:creationId xmlns:a16="http://schemas.microsoft.com/office/drawing/2014/main" id="{21431CD5-D1D7-0939-78E3-FFA68A7A98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4975225"/>
          <a:ext cx="151288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446" imgH="291973" progId="Equation.3">
                  <p:embed/>
                </p:oleObj>
              </mc:Choice>
              <mc:Fallback>
                <p:oleObj name="Equation" r:id="rId2" imgW="355446" imgH="291973" progId="Equation.3">
                  <p:embed/>
                  <p:pic>
                    <p:nvPicPr>
                      <p:cNvPr id="2050" name="Object 18">
                        <a:extLst>
                          <a:ext uri="{FF2B5EF4-FFF2-40B4-BE49-F238E27FC236}">
                            <a16:creationId xmlns:a16="http://schemas.microsoft.com/office/drawing/2014/main" id="{21431CD5-D1D7-0939-78E3-FFA68A7A9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975225"/>
                        <a:ext cx="1512888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25">
            <a:extLst>
              <a:ext uri="{FF2B5EF4-FFF2-40B4-BE49-F238E27FC236}">
                <a16:creationId xmlns:a16="http://schemas.microsoft.com/office/drawing/2014/main" id="{659B0AE2-F5AD-0B6B-0402-D8D00C119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334000"/>
            <a:ext cx="3313113" cy="4667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>
                <a:solidFill>
                  <a:srgbClr val="A50021"/>
                </a:solidFill>
              </a:rPr>
              <a:t>UNICA SOLUZIONE!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numero diapositiva 1">
            <a:extLst>
              <a:ext uri="{FF2B5EF4-FFF2-40B4-BE49-F238E27FC236}">
                <a16:creationId xmlns:a16="http://schemas.microsoft.com/office/drawing/2014/main" id="{D39491E5-CA88-14A6-23FD-5B1655A74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F86865-3E44-4F55-A1B1-38A7C702D4AA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70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86D5EC46-4EB6-2C01-7743-9D7BA100D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1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Esercizio 24. </a:t>
            </a:r>
            <a:r>
              <a:rPr lang="it-IT" altLang="it-IT">
                <a:latin typeface="Verdana" panose="020B0604030504040204" pitchFamily="34" charset="0"/>
              </a:rPr>
              <a:t>Consideriamo gli insiemi di numeri reali</a:t>
            </a:r>
          </a:p>
        </p:txBody>
      </p:sp>
      <p:sp>
        <p:nvSpPr>
          <p:cNvPr id="142339" name="Text Box 3">
            <a:extLst>
              <a:ext uri="{FF2B5EF4-FFF2-40B4-BE49-F238E27FC236}">
                <a16:creationId xmlns:a16="http://schemas.microsoft.com/office/drawing/2014/main" id="{52FAFD5F-4371-907A-9FA2-C7F478C33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432300"/>
            <a:ext cx="88392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i="1">
                <a:latin typeface="Verdana" panose="020B0604030504040204" pitchFamily="34" charset="0"/>
              </a:rPr>
              <a:t>Soluzione</a:t>
            </a:r>
            <a:r>
              <a:rPr lang="it-IT" altLang="it-IT">
                <a:latin typeface="Verdana" panose="020B0604030504040204" pitchFamily="34" charset="0"/>
              </a:rPr>
              <a:t>. Per conoscere gli elementi dei due insiemi bisogna risolvere le due disequazioni di secondo grado che caratterizzano i due insiemi</a:t>
            </a:r>
          </a:p>
        </p:txBody>
      </p:sp>
      <p:graphicFrame>
        <p:nvGraphicFramePr>
          <p:cNvPr id="76805" name="Object 4">
            <a:extLst>
              <a:ext uri="{FF2B5EF4-FFF2-40B4-BE49-F238E27FC236}">
                <a16:creationId xmlns:a16="http://schemas.microsoft.com/office/drawing/2014/main" id="{0F357060-3622-A0F3-E68E-163721CC2C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1412875"/>
          <a:ext cx="6519863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55800" imgH="482600" progId="Equation.3">
                  <p:embed/>
                </p:oleObj>
              </mc:Choice>
              <mc:Fallback>
                <p:oleObj name="Equation" r:id="rId2" imgW="1955800" imgH="482600" progId="Equation.3">
                  <p:embed/>
                  <p:pic>
                    <p:nvPicPr>
                      <p:cNvPr id="76805" name="Object 4">
                        <a:extLst>
                          <a:ext uri="{FF2B5EF4-FFF2-40B4-BE49-F238E27FC236}">
                            <a16:creationId xmlns:a16="http://schemas.microsoft.com/office/drawing/2014/main" id="{0F357060-3622-A0F3-E68E-163721CC2C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12875"/>
                        <a:ext cx="6519863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6" name="Text Box 5">
            <a:extLst>
              <a:ext uri="{FF2B5EF4-FFF2-40B4-BE49-F238E27FC236}">
                <a16:creationId xmlns:a16="http://schemas.microsoft.com/office/drawing/2014/main" id="{A5F5F0F5-1648-A3C4-E57F-39C9FBB8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16288"/>
            <a:ext cx="1895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Calcolare </a:t>
            </a:r>
          </a:p>
        </p:txBody>
      </p:sp>
      <p:graphicFrame>
        <p:nvGraphicFramePr>
          <p:cNvPr id="76807" name="Object 6">
            <a:extLst>
              <a:ext uri="{FF2B5EF4-FFF2-40B4-BE49-F238E27FC236}">
                <a16:creationId xmlns:a16="http://schemas.microsoft.com/office/drawing/2014/main" id="{C193FFC7-3F3F-6A47-9EBA-2FFCF6D552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3213100"/>
          <a:ext cx="37052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060" imgH="215806" progId="Equation.3">
                  <p:embed/>
                </p:oleObj>
              </mc:Choice>
              <mc:Fallback>
                <p:oleObj name="Equation" r:id="rId4" imgW="1244060" imgH="215806" progId="Equation.3">
                  <p:embed/>
                  <p:pic>
                    <p:nvPicPr>
                      <p:cNvPr id="76807" name="Object 6">
                        <a:extLst>
                          <a:ext uri="{FF2B5EF4-FFF2-40B4-BE49-F238E27FC236}">
                            <a16:creationId xmlns:a16="http://schemas.microsoft.com/office/drawing/2014/main" id="{C193FFC7-3F3F-6A47-9EBA-2FFCF6D552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213100"/>
                        <a:ext cx="370522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8" name="Rectangle 3">
            <a:extLst>
              <a:ext uri="{FF2B5EF4-FFF2-40B4-BE49-F238E27FC236}">
                <a16:creationId xmlns:a16="http://schemas.microsoft.com/office/drawing/2014/main" id="{49E4F556-D61A-3287-B57E-F099EFC21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numero diapositiva 1">
            <a:extLst>
              <a:ext uri="{FF2B5EF4-FFF2-40B4-BE49-F238E27FC236}">
                <a16:creationId xmlns:a16="http://schemas.microsoft.com/office/drawing/2014/main" id="{6E34B137-8E9E-57BD-81A2-46D64AF7E7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35CB10-9C7F-40C1-A319-08D357BDC318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71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7827" name="Text Box 2">
            <a:extLst>
              <a:ext uri="{FF2B5EF4-FFF2-40B4-BE49-F238E27FC236}">
                <a16:creationId xmlns:a16="http://schemas.microsoft.com/office/drawing/2014/main" id="{4F2CE787-CE0D-02AD-8E31-956E23DEB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92150"/>
            <a:ext cx="8664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Vediamo quali sono gli elementi di </a:t>
            </a:r>
            <a:r>
              <a:rPr lang="it-IT" altLang="it-IT" i="1"/>
              <a:t>E</a:t>
            </a:r>
            <a:r>
              <a:rPr lang="it-IT" altLang="it-IT" baseline="-25000">
                <a:latin typeface="Verdana" panose="020B0604030504040204" pitchFamily="34" charset="0"/>
              </a:rPr>
              <a:t>1</a:t>
            </a:r>
            <a:r>
              <a:rPr lang="it-IT" altLang="it-IT"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143363" name="Object 3">
            <a:extLst>
              <a:ext uri="{FF2B5EF4-FFF2-40B4-BE49-F238E27FC236}">
                <a16:creationId xmlns:a16="http://schemas.microsoft.com/office/drawing/2014/main" id="{DCC30058-2385-C0D8-96F7-4FA195737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1412875"/>
          <a:ext cx="54276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387600" imgH="431800" progId="Equation.3">
                  <p:embed/>
                </p:oleObj>
              </mc:Choice>
              <mc:Fallback>
                <p:oleObj name="Equazione" r:id="rId2" imgW="2387600" imgH="431800" progId="Equation.3">
                  <p:embed/>
                  <p:pic>
                    <p:nvPicPr>
                      <p:cNvPr id="143363" name="Object 3">
                        <a:extLst>
                          <a:ext uri="{FF2B5EF4-FFF2-40B4-BE49-F238E27FC236}">
                            <a16:creationId xmlns:a16="http://schemas.microsoft.com/office/drawing/2014/main" id="{DCC30058-2385-C0D8-96F7-4FA195737F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12875"/>
                        <a:ext cx="5427663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4">
            <a:extLst>
              <a:ext uri="{FF2B5EF4-FFF2-40B4-BE49-F238E27FC236}">
                <a16:creationId xmlns:a16="http://schemas.microsoft.com/office/drawing/2014/main" id="{56FDE357-72ED-AAA1-AC37-F893D4F47A09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96838" y="4400550"/>
          <a:ext cx="63468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819400" imgH="431800" progId="Equation.3">
                  <p:embed/>
                </p:oleObj>
              </mc:Choice>
              <mc:Fallback>
                <p:oleObj name="Equazione" r:id="rId4" imgW="2819400" imgH="431800" progId="Equation.3">
                  <p:embed/>
                  <p:pic>
                    <p:nvPicPr>
                      <p:cNvPr id="143364" name="Object 4">
                        <a:extLst>
                          <a:ext uri="{FF2B5EF4-FFF2-40B4-BE49-F238E27FC236}">
                            <a16:creationId xmlns:a16="http://schemas.microsoft.com/office/drawing/2014/main" id="{56FDE357-72ED-AAA1-AC37-F893D4F47A0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4400550"/>
                        <a:ext cx="634682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5" name="Text Box 5">
            <a:extLst>
              <a:ext uri="{FF2B5EF4-FFF2-40B4-BE49-F238E27FC236}">
                <a16:creationId xmlns:a16="http://schemas.microsoft.com/office/drawing/2014/main" id="{F7A8D45B-62B2-8C5F-C150-101C0AC85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644900"/>
            <a:ext cx="8664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Vediamo quali sono gli elementi di </a:t>
            </a:r>
            <a:r>
              <a:rPr lang="it-IT" altLang="it-IT" i="1"/>
              <a:t>E</a:t>
            </a:r>
            <a:r>
              <a:rPr lang="it-IT" altLang="it-IT" baseline="-25000">
                <a:latin typeface="Verdana" panose="020B0604030504040204" pitchFamily="34" charset="0"/>
              </a:rPr>
              <a:t>2</a:t>
            </a:r>
            <a:r>
              <a:rPr lang="it-IT" altLang="it-IT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77831" name="Rectangle 3">
            <a:extLst>
              <a:ext uri="{FF2B5EF4-FFF2-40B4-BE49-F238E27FC236}">
                <a16:creationId xmlns:a16="http://schemas.microsoft.com/office/drawing/2014/main" id="{22266C11-AB0D-D708-13AF-121FA648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61872197-5112-A777-A4C2-8775766A61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477963"/>
          <a:ext cx="34639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524000" imgH="393700" progId="Equation.3">
                  <p:embed/>
                </p:oleObj>
              </mc:Choice>
              <mc:Fallback>
                <p:oleObj name="Equazione" r:id="rId6" imgW="1524000" imgH="393700" progId="Equation.3">
                  <p:embed/>
                  <p:pic>
                    <p:nvPicPr>
                      <p:cNvPr id="2" name="Object 7">
                        <a:extLst>
                          <a:ext uri="{FF2B5EF4-FFF2-40B4-BE49-F238E27FC236}">
                            <a16:creationId xmlns:a16="http://schemas.microsoft.com/office/drawing/2014/main" id="{61872197-5112-A777-A4C2-8775766A61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477963"/>
                        <a:ext cx="34639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>
            <a:extLst>
              <a:ext uri="{FF2B5EF4-FFF2-40B4-BE49-F238E27FC236}">
                <a16:creationId xmlns:a16="http://schemas.microsoft.com/office/drawing/2014/main" id="{02D1E176-CA66-96E9-0C3A-F33B561FCC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8825" y="2708275"/>
          <a:ext cx="23637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825142" imgH="177723" progId="Equation.3">
                  <p:embed/>
                </p:oleObj>
              </mc:Choice>
              <mc:Fallback>
                <p:oleObj name="Equazione" r:id="rId8" imgW="825142" imgH="177723" progId="Equation.3">
                  <p:embed/>
                  <p:pic>
                    <p:nvPicPr>
                      <p:cNvPr id="3" name="Object 8">
                        <a:extLst>
                          <a:ext uri="{FF2B5EF4-FFF2-40B4-BE49-F238E27FC236}">
                            <a16:creationId xmlns:a16="http://schemas.microsoft.com/office/drawing/2014/main" id="{02D1E176-CA66-96E9-0C3A-F33B561FCC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2708275"/>
                        <a:ext cx="23637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37804E96-1A92-1E48-8A1E-5C7F90960C5E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6423025" y="4551363"/>
          <a:ext cx="270986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435100" imgH="393700" progId="Equation.3">
                  <p:embed/>
                </p:oleObj>
              </mc:Choice>
              <mc:Fallback>
                <p:oleObj name="Equazione" r:id="rId10" imgW="1435100" imgH="393700" progId="Equation.3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37804E96-1A92-1E48-8A1E-5C7F90960C5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4551363"/>
                        <a:ext cx="2709863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>
            <a:extLst>
              <a:ext uri="{FF2B5EF4-FFF2-40B4-BE49-F238E27FC236}">
                <a16:creationId xmlns:a16="http://schemas.microsoft.com/office/drawing/2014/main" id="{33DDAF13-54B4-0800-893B-C9726E1D08B6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492500" y="5732463"/>
          <a:ext cx="216693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748975" imgH="177723" progId="Equation.3">
                  <p:embed/>
                </p:oleObj>
              </mc:Choice>
              <mc:Fallback>
                <p:oleObj name="Equazione" r:id="rId12" imgW="748975" imgH="177723" progId="Equation.3">
                  <p:embed/>
                  <p:pic>
                    <p:nvPicPr>
                      <p:cNvPr id="8" name="Object 12">
                        <a:extLst>
                          <a:ext uri="{FF2B5EF4-FFF2-40B4-BE49-F238E27FC236}">
                            <a16:creationId xmlns:a16="http://schemas.microsoft.com/office/drawing/2014/main" id="{33DDAF13-54B4-0800-893B-C9726E1D08B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732463"/>
                        <a:ext cx="2166938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numero diapositiva 1">
            <a:extLst>
              <a:ext uri="{FF2B5EF4-FFF2-40B4-BE49-F238E27FC236}">
                <a16:creationId xmlns:a16="http://schemas.microsoft.com/office/drawing/2014/main" id="{32B8F313-2F48-0625-7735-3292A6E42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8D5F04-FE69-41A0-8C00-5AF576634145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72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8851" name="Object 2">
            <a:extLst>
              <a:ext uri="{FF2B5EF4-FFF2-40B4-BE49-F238E27FC236}">
                <a16:creationId xmlns:a16="http://schemas.microsoft.com/office/drawing/2014/main" id="{8A51A225-4616-048E-2E30-2B51E88ED9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628775"/>
          <a:ext cx="499586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457200" progId="Equation.3">
                  <p:embed/>
                </p:oleObj>
              </mc:Choice>
              <mc:Fallback>
                <p:oleObj name="Equation" r:id="rId2" imgW="1498600" imgH="457200" progId="Equation.3">
                  <p:embed/>
                  <p:pic>
                    <p:nvPicPr>
                      <p:cNvPr id="78851" name="Object 2">
                        <a:extLst>
                          <a:ext uri="{FF2B5EF4-FFF2-40B4-BE49-F238E27FC236}">
                            <a16:creationId xmlns:a16="http://schemas.microsoft.com/office/drawing/2014/main" id="{8A51A225-4616-048E-2E30-2B51E88ED9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28775"/>
                        <a:ext cx="499586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>
            <a:extLst>
              <a:ext uri="{FF2B5EF4-FFF2-40B4-BE49-F238E27FC236}">
                <a16:creationId xmlns:a16="http://schemas.microsoft.com/office/drawing/2014/main" id="{1E9D3259-D051-39B6-1192-88D63E5B6F6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284538"/>
            <a:ext cx="8323263" cy="1695450"/>
            <a:chOff x="240" y="2069"/>
            <a:chExt cx="5243" cy="1068"/>
          </a:xfrm>
        </p:grpSpPr>
        <p:sp>
          <p:nvSpPr>
            <p:cNvPr id="78857" name="Line 4">
              <a:extLst>
                <a:ext uri="{FF2B5EF4-FFF2-40B4-BE49-F238E27FC236}">
                  <a16:creationId xmlns:a16="http://schemas.microsoft.com/office/drawing/2014/main" id="{B2B3D509-C8D0-6BAB-4C6B-DA2C5CAFA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" y="2787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58" name="Line 5">
              <a:extLst>
                <a:ext uri="{FF2B5EF4-FFF2-40B4-BE49-F238E27FC236}">
                  <a16:creationId xmlns:a16="http://schemas.microsoft.com/office/drawing/2014/main" id="{BC3F1A5D-BB0E-5238-0D32-A75550C59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8" y="271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59" name="Text Box 6">
              <a:extLst>
                <a:ext uri="{FF2B5EF4-FFF2-40B4-BE49-F238E27FC236}">
                  <a16:creationId xmlns:a16="http://schemas.microsoft.com/office/drawing/2014/main" id="{CE4C3BBD-F36C-AF1F-9E45-420830E18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4" y="281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/>
                <a:t>0</a:t>
              </a:r>
            </a:p>
          </p:txBody>
        </p:sp>
        <p:sp>
          <p:nvSpPr>
            <p:cNvPr id="78860" name="Line 7">
              <a:extLst>
                <a:ext uri="{FF2B5EF4-FFF2-40B4-BE49-F238E27FC236}">
                  <a16:creationId xmlns:a16="http://schemas.microsoft.com/office/drawing/2014/main" id="{FA68FF1F-FACB-0E35-8C5C-50A34590E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" y="2787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61" name="Text Box 8">
              <a:extLst>
                <a:ext uri="{FF2B5EF4-FFF2-40B4-BE49-F238E27FC236}">
                  <a16:creationId xmlns:a16="http://schemas.microsoft.com/office/drawing/2014/main" id="{669E3730-C242-D809-D231-B9DB80285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83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/>
                <a:t>1</a:t>
              </a:r>
            </a:p>
          </p:txBody>
        </p:sp>
        <p:sp>
          <p:nvSpPr>
            <p:cNvPr id="78862" name="Line 9">
              <a:extLst>
                <a:ext uri="{FF2B5EF4-FFF2-40B4-BE49-F238E27FC236}">
                  <a16:creationId xmlns:a16="http://schemas.microsoft.com/office/drawing/2014/main" id="{B24D1D84-6BD9-A3A9-47DC-5B2FD492B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" y="2787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63" name="Line 11">
              <a:extLst>
                <a:ext uri="{FF2B5EF4-FFF2-40B4-BE49-F238E27FC236}">
                  <a16:creationId xmlns:a16="http://schemas.microsoft.com/office/drawing/2014/main" id="{E70CD3AC-8211-5843-7517-453671C02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68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64" name="Line 12">
              <a:extLst>
                <a:ext uri="{FF2B5EF4-FFF2-40B4-BE49-F238E27FC236}">
                  <a16:creationId xmlns:a16="http://schemas.microsoft.com/office/drawing/2014/main" id="{D6683F13-06BB-8BE2-C0C0-5DEC80559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40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65" name="Text Box 13">
              <a:extLst>
                <a:ext uri="{FF2B5EF4-FFF2-40B4-BE49-F238E27FC236}">
                  <a16:creationId xmlns:a16="http://schemas.microsoft.com/office/drawing/2014/main" id="{28BD4E8F-0F3C-0FE2-CE84-20F2FBAF8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" y="206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 i="1"/>
                <a:t>u</a:t>
              </a:r>
            </a:p>
          </p:txBody>
        </p:sp>
        <p:sp>
          <p:nvSpPr>
            <p:cNvPr id="78866" name="Line 14">
              <a:extLst>
                <a:ext uri="{FF2B5EF4-FFF2-40B4-BE49-F238E27FC236}">
                  <a16:creationId xmlns:a16="http://schemas.microsoft.com/office/drawing/2014/main" id="{0D895E8F-2B05-FC1B-99C9-AC26930E8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274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67" name="Text Box 15">
              <a:extLst>
                <a:ext uri="{FF2B5EF4-FFF2-40B4-BE49-F238E27FC236}">
                  <a16:creationId xmlns:a16="http://schemas.microsoft.com/office/drawing/2014/main" id="{9D290895-734B-F699-39A0-0CD074D00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4" y="278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/>
                <a:t>9</a:t>
              </a:r>
            </a:p>
          </p:txBody>
        </p:sp>
        <p:sp>
          <p:nvSpPr>
            <p:cNvPr id="78868" name="Line 16">
              <a:extLst>
                <a:ext uri="{FF2B5EF4-FFF2-40B4-BE49-F238E27FC236}">
                  <a16:creationId xmlns:a16="http://schemas.microsoft.com/office/drawing/2014/main" id="{0DCD1F7A-37A7-9164-5F01-91FE20CB2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274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69" name="Line 17">
              <a:extLst>
                <a:ext uri="{FF2B5EF4-FFF2-40B4-BE49-F238E27FC236}">
                  <a16:creationId xmlns:a16="http://schemas.microsoft.com/office/drawing/2014/main" id="{5616F764-3657-3741-1DF5-3DF853386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74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70" name="Text Box 18">
              <a:extLst>
                <a:ext uri="{FF2B5EF4-FFF2-40B4-BE49-F238E27FC236}">
                  <a16:creationId xmlns:a16="http://schemas.microsoft.com/office/drawing/2014/main" id="{502970B6-5406-209F-720B-030ABB810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78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/>
                <a:t>7</a:t>
              </a:r>
            </a:p>
          </p:txBody>
        </p:sp>
        <p:sp>
          <p:nvSpPr>
            <p:cNvPr id="78871" name="Text Box 19">
              <a:extLst>
                <a:ext uri="{FF2B5EF4-FFF2-40B4-BE49-F238E27FC236}">
                  <a16:creationId xmlns:a16="http://schemas.microsoft.com/office/drawing/2014/main" id="{D0433962-5E52-AC00-1804-1F730CE9B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278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/>
                <a:t>8</a:t>
              </a:r>
            </a:p>
          </p:txBody>
        </p:sp>
        <p:sp>
          <p:nvSpPr>
            <p:cNvPr id="78872" name="Text Box 20">
              <a:extLst>
                <a:ext uri="{FF2B5EF4-FFF2-40B4-BE49-F238E27FC236}">
                  <a16:creationId xmlns:a16="http://schemas.microsoft.com/office/drawing/2014/main" id="{406FCF5A-702A-912C-EF08-AE97CDCD8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849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/>
                <a:t>-1</a:t>
              </a:r>
            </a:p>
          </p:txBody>
        </p:sp>
        <p:sp>
          <p:nvSpPr>
            <p:cNvPr id="78873" name="Line 21">
              <a:extLst>
                <a:ext uri="{FF2B5EF4-FFF2-40B4-BE49-F238E27FC236}">
                  <a16:creationId xmlns:a16="http://schemas.microsoft.com/office/drawing/2014/main" id="{59600F37-8AF0-2DBE-23F8-046B914F7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69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74" name="Line 22">
              <a:extLst>
                <a:ext uri="{FF2B5EF4-FFF2-40B4-BE49-F238E27FC236}">
                  <a16:creationId xmlns:a16="http://schemas.microsoft.com/office/drawing/2014/main" id="{168D8EF4-1A52-5D43-65DE-2CAC363AE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405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75" name="Line 23">
              <a:extLst>
                <a:ext uri="{FF2B5EF4-FFF2-40B4-BE49-F238E27FC236}">
                  <a16:creationId xmlns:a16="http://schemas.microsoft.com/office/drawing/2014/main" id="{D7E12C41-9B9E-C3E6-0D7C-4E4F7CE8A6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240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76" name="Line 24">
              <a:extLst>
                <a:ext uri="{FF2B5EF4-FFF2-40B4-BE49-F238E27FC236}">
                  <a16:creationId xmlns:a16="http://schemas.microsoft.com/office/drawing/2014/main" id="{1215DF19-B6C1-7ABD-03B1-F9792B38F9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240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77" name="Line 25">
              <a:extLst>
                <a:ext uri="{FF2B5EF4-FFF2-40B4-BE49-F238E27FC236}">
                  <a16:creationId xmlns:a16="http://schemas.microsoft.com/office/drawing/2014/main" id="{FC288FBF-5E81-5EDF-531C-F144F3C95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71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78" name="Text Box 26">
              <a:extLst>
                <a:ext uri="{FF2B5EF4-FFF2-40B4-BE49-F238E27FC236}">
                  <a16:creationId xmlns:a16="http://schemas.microsoft.com/office/drawing/2014/main" id="{E8EF1FE5-2F66-C9A0-4202-75AE4E357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283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/>
                <a:t>3</a:t>
              </a:r>
            </a:p>
          </p:txBody>
        </p:sp>
        <p:sp>
          <p:nvSpPr>
            <p:cNvPr id="78879" name="Line 27">
              <a:extLst>
                <a:ext uri="{FF2B5EF4-FFF2-40B4-BE49-F238E27FC236}">
                  <a16:creationId xmlns:a16="http://schemas.microsoft.com/office/drawing/2014/main" id="{EFD4FF4A-59CB-7217-921F-1C66F54F2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645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80" name="Line 28">
              <a:extLst>
                <a:ext uri="{FF2B5EF4-FFF2-40B4-BE49-F238E27FC236}">
                  <a16:creationId xmlns:a16="http://schemas.microsoft.com/office/drawing/2014/main" id="{48EC5F1E-85B8-B902-DF05-A1DCA567C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64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81" name="Line 29">
              <a:extLst>
                <a:ext uri="{FF2B5EF4-FFF2-40B4-BE49-F238E27FC236}">
                  <a16:creationId xmlns:a16="http://schemas.microsoft.com/office/drawing/2014/main" id="{38464F37-DA2C-E75E-BE8E-6284D76E04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64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82" name="Rectangle 30">
              <a:extLst>
                <a:ext uri="{FF2B5EF4-FFF2-40B4-BE49-F238E27FC236}">
                  <a16:creationId xmlns:a16="http://schemas.microsoft.com/office/drawing/2014/main" id="{542C86DF-DC79-4639-4B3A-6547A1FB5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261"/>
              <a:ext cx="2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78883" name="Rectangle 31">
              <a:extLst>
                <a:ext uri="{FF2B5EF4-FFF2-40B4-BE49-F238E27FC236}">
                  <a16:creationId xmlns:a16="http://schemas.microsoft.com/office/drawing/2014/main" id="{27DC157F-9126-6C3F-E0BC-0E8F37878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61"/>
              <a:ext cx="2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78884" name="Text Box 32">
              <a:extLst>
                <a:ext uri="{FF2B5EF4-FFF2-40B4-BE49-F238E27FC236}">
                  <a16:creationId xmlns:a16="http://schemas.microsoft.com/office/drawing/2014/main" id="{5984D0BC-5BA2-4963-BA87-70796FBFE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" y="2095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 i="1"/>
                <a:t>E</a:t>
              </a:r>
              <a:r>
                <a:rPr lang="it-IT" altLang="it-IT" i="1" baseline="-25000"/>
                <a:t>1</a:t>
              </a:r>
              <a:endParaRPr lang="it-IT" altLang="it-IT" i="1"/>
            </a:p>
          </p:txBody>
        </p:sp>
        <p:sp>
          <p:nvSpPr>
            <p:cNvPr id="78885" name="Text Box 33">
              <a:extLst>
                <a:ext uri="{FF2B5EF4-FFF2-40B4-BE49-F238E27FC236}">
                  <a16:creationId xmlns:a16="http://schemas.microsoft.com/office/drawing/2014/main" id="{20575347-F6FE-DAC0-3940-5F3A3E6EF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357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 i="1"/>
                <a:t>E</a:t>
              </a:r>
              <a:r>
                <a:rPr lang="it-IT" altLang="it-IT" i="1" baseline="-25000"/>
                <a:t>2</a:t>
              </a:r>
              <a:endParaRPr lang="it-IT" altLang="it-IT" i="1"/>
            </a:p>
          </p:txBody>
        </p:sp>
      </p:grpSp>
      <p:graphicFrame>
        <p:nvGraphicFramePr>
          <p:cNvPr id="144418" name="Object 34">
            <a:extLst>
              <a:ext uri="{FF2B5EF4-FFF2-40B4-BE49-F238E27FC236}">
                <a16:creationId xmlns:a16="http://schemas.microsoft.com/office/drawing/2014/main" id="{8B9590E2-CA55-71E4-44A5-D91D3B3204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5975" y="5157788"/>
          <a:ext cx="52466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739900" imgH="215900" progId="Equation.3">
                  <p:embed/>
                </p:oleObj>
              </mc:Choice>
              <mc:Fallback>
                <p:oleObj name="Equazione" r:id="rId4" imgW="1739900" imgH="215900" progId="Equation.3">
                  <p:embed/>
                  <p:pic>
                    <p:nvPicPr>
                      <p:cNvPr id="144418" name="Object 34">
                        <a:extLst>
                          <a:ext uri="{FF2B5EF4-FFF2-40B4-BE49-F238E27FC236}">
                            <a16:creationId xmlns:a16="http://schemas.microsoft.com/office/drawing/2014/main" id="{8B9590E2-CA55-71E4-44A5-D91D3B320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5157788"/>
                        <a:ext cx="52466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AutoShape 35">
            <a:extLst>
              <a:ext uri="{FF2B5EF4-FFF2-40B4-BE49-F238E27FC236}">
                <a16:creationId xmlns:a16="http://schemas.microsoft.com/office/drawing/2014/main" id="{01178D23-FF82-F2A8-66DD-20FC9BB4B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836613"/>
            <a:ext cx="792163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8855" name="Rectangle 3">
            <a:extLst>
              <a:ext uri="{FF2B5EF4-FFF2-40B4-BE49-F238E27FC236}">
                <a16:creationId xmlns:a16="http://schemas.microsoft.com/office/drawing/2014/main" id="{B2F879F2-7062-A04C-BC38-6047A1979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  <p:graphicFrame>
        <p:nvGraphicFramePr>
          <p:cNvPr id="3" name="Object 37">
            <a:extLst>
              <a:ext uri="{FF2B5EF4-FFF2-40B4-BE49-F238E27FC236}">
                <a16:creationId xmlns:a16="http://schemas.microsoft.com/office/drawing/2014/main" id="{4014C9C8-92C0-DB89-AFA2-CD3D37173F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5876925"/>
          <a:ext cx="53625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777229" imgH="215806" progId="Equation.3">
                  <p:embed/>
                </p:oleObj>
              </mc:Choice>
              <mc:Fallback>
                <p:oleObj name="Equazione" r:id="rId6" imgW="1777229" imgH="215806" progId="Equation.3">
                  <p:embed/>
                  <p:pic>
                    <p:nvPicPr>
                      <p:cNvPr id="3" name="Object 37">
                        <a:extLst>
                          <a:ext uri="{FF2B5EF4-FFF2-40B4-BE49-F238E27FC236}">
                            <a16:creationId xmlns:a16="http://schemas.microsoft.com/office/drawing/2014/main" id="{4014C9C8-92C0-DB89-AFA2-CD3D37173F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876925"/>
                        <a:ext cx="53625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numero diapositiva 1">
            <a:extLst>
              <a:ext uri="{FF2B5EF4-FFF2-40B4-BE49-F238E27FC236}">
                <a16:creationId xmlns:a16="http://schemas.microsoft.com/office/drawing/2014/main" id="{0922CC47-F578-D91C-A61D-166FEA558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0B126D-4684-4FEC-8A4E-ED310B48F0B4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73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9875" name="Text Box 2">
            <a:extLst>
              <a:ext uri="{FF2B5EF4-FFF2-40B4-BE49-F238E27FC236}">
                <a16:creationId xmlns:a16="http://schemas.microsoft.com/office/drawing/2014/main" id="{2052D439-3CE2-28FC-D812-03A41D2BD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5175"/>
            <a:ext cx="8515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sz="2800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TRE FORMULE SEMPRE PRESENTI</a:t>
            </a:r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F141E716-B0F5-3F10-E4A7-63A1F2331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1739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Formule</a:t>
            </a:r>
          </a:p>
        </p:txBody>
      </p:sp>
      <p:graphicFrame>
        <p:nvGraphicFramePr>
          <p:cNvPr id="79877" name="Object 5">
            <a:extLst>
              <a:ext uri="{FF2B5EF4-FFF2-40B4-BE49-F238E27FC236}">
                <a16:creationId xmlns:a16="http://schemas.microsoft.com/office/drawing/2014/main" id="{BCCA9103-3BA8-72F4-8CD5-4C1937C4D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8" y="1679575"/>
          <a:ext cx="6048375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651000" imgH="1206500" progId="Equation.3">
                  <p:embed/>
                </p:oleObj>
              </mc:Choice>
              <mc:Fallback>
                <p:oleObj name="Equazione" r:id="rId2" imgW="1651000" imgH="1206500" progId="Equation.3">
                  <p:embed/>
                  <p:pic>
                    <p:nvPicPr>
                      <p:cNvPr id="79877" name="Object 5">
                        <a:extLst>
                          <a:ext uri="{FF2B5EF4-FFF2-40B4-BE49-F238E27FC236}">
                            <a16:creationId xmlns:a16="http://schemas.microsoft.com/office/drawing/2014/main" id="{BCCA9103-3BA8-72F4-8CD5-4C1937C4DE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679575"/>
                        <a:ext cx="6048375" cy="442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numero diapositiva 1">
            <a:extLst>
              <a:ext uri="{FF2B5EF4-FFF2-40B4-BE49-F238E27FC236}">
                <a16:creationId xmlns:a16="http://schemas.microsoft.com/office/drawing/2014/main" id="{267CB31F-74C6-01DC-79BF-B318D3EEC8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5123EF-B43D-45EA-94C6-743FD893E1D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74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0899" name="Rectangle 4">
            <a:extLst>
              <a:ext uri="{FF2B5EF4-FFF2-40B4-BE49-F238E27FC236}">
                <a16:creationId xmlns:a16="http://schemas.microsoft.com/office/drawing/2014/main" id="{9E3214A4-AE1E-7175-A528-28A3081E6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2150"/>
            <a:ext cx="87487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600">
                <a:solidFill>
                  <a:srgbClr val="A5002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Esercizio . </a:t>
            </a:r>
            <a:r>
              <a:rPr lang="it-IT" altLang="it-IT" sz="26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Risolvere le seguenti disequazioni di II grado:</a:t>
            </a:r>
          </a:p>
        </p:txBody>
      </p:sp>
      <p:sp>
        <p:nvSpPr>
          <p:cNvPr id="80900" name="Rectangle 5">
            <a:extLst>
              <a:ext uri="{FF2B5EF4-FFF2-40B4-BE49-F238E27FC236}">
                <a16:creationId xmlns:a16="http://schemas.microsoft.com/office/drawing/2014/main" id="{BA02A54E-F0A7-1478-31D8-34AF6F43D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3873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Esercizi di riepilogo</a:t>
            </a:r>
          </a:p>
        </p:txBody>
      </p:sp>
      <p:graphicFrame>
        <p:nvGraphicFramePr>
          <p:cNvPr id="32772" name="Object 7">
            <a:extLst>
              <a:ext uri="{FF2B5EF4-FFF2-40B4-BE49-F238E27FC236}">
                <a16:creationId xmlns:a16="http://schemas.microsoft.com/office/drawing/2014/main" id="{831CA069-0872-EF39-B0C1-4CD3BD9A13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5050" y="1628775"/>
          <a:ext cx="20653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761669" imgH="228501" progId="Equation.3">
                  <p:embed/>
                </p:oleObj>
              </mc:Choice>
              <mc:Fallback>
                <p:oleObj name="Equazione" r:id="rId2" imgW="761669" imgH="228501" progId="Equation.3">
                  <p:embed/>
                  <p:pic>
                    <p:nvPicPr>
                      <p:cNvPr id="32772" name="Object 7">
                        <a:extLst>
                          <a:ext uri="{FF2B5EF4-FFF2-40B4-BE49-F238E27FC236}">
                            <a16:creationId xmlns:a16="http://schemas.microsoft.com/office/drawing/2014/main" id="{831CA069-0872-EF39-B0C1-4CD3BD9A13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1628775"/>
                        <a:ext cx="2065338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6" name="Object 8">
            <a:extLst>
              <a:ext uri="{FF2B5EF4-FFF2-40B4-BE49-F238E27FC236}">
                <a16:creationId xmlns:a16="http://schemas.microsoft.com/office/drawing/2014/main" id="{B7C455F6-C230-73A3-ED90-0EA628EB78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2427288"/>
          <a:ext cx="206533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761669" imgH="228501" progId="Equation.3">
                  <p:embed/>
                </p:oleObj>
              </mc:Choice>
              <mc:Fallback>
                <p:oleObj name="Equazione" r:id="rId4" imgW="761669" imgH="228501" progId="Equation.3">
                  <p:embed/>
                  <p:pic>
                    <p:nvPicPr>
                      <p:cNvPr id="135176" name="Object 8">
                        <a:extLst>
                          <a:ext uri="{FF2B5EF4-FFF2-40B4-BE49-F238E27FC236}">
                            <a16:creationId xmlns:a16="http://schemas.microsoft.com/office/drawing/2014/main" id="{B7C455F6-C230-73A3-ED90-0EA628EB78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427288"/>
                        <a:ext cx="2065337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7" name="Object 9">
            <a:extLst>
              <a:ext uri="{FF2B5EF4-FFF2-40B4-BE49-F238E27FC236}">
                <a16:creationId xmlns:a16="http://schemas.microsoft.com/office/drawing/2014/main" id="{03F3B423-846B-1259-0BE6-CC3EDE9CA3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0600" y="3316288"/>
          <a:ext cx="24098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888614" imgH="241195" progId="Equation.3">
                  <p:embed/>
                </p:oleObj>
              </mc:Choice>
              <mc:Fallback>
                <p:oleObj name="Equazione" r:id="rId6" imgW="888614" imgH="241195" progId="Equation.3">
                  <p:embed/>
                  <p:pic>
                    <p:nvPicPr>
                      <p:cNvPr id="135177" name="Object 9">
                        <a:extLst>
                          <a:ext uri="{FF2B5EF4-FFF2-40B4-BE49-F238E27FC236}">
                            <a16:creationId xmlns:a16="http://schemas.microsoft.com/office/drawing/2014/main" id="{03F3B423-846B-1259-0BE6-CC3EDE9CA3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316288"/>
                        <a:ext cx="24098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8" name="Object 10">
            <a:extLst>
              <a:ext uri="{FF2B5EF4-FFF2-40B4-BE49-F238E27FC236}">
                <a16:creationId xmlns:a16="http://schemas.microsoft.com/office/drawing/2014/main" id="{A4815EAB-DE0A-C204-8EBC-778E378D25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8063" y="4340225"/>
          <a:ext cx="206533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761669" imgH="228501" progId="Equation.3">
                  <p:embed/>
                </p:oleObj>
              </mc:Choice>
              <mc:Fallback>
                <p:oleObj name="Equazione" r:id="rId8" imgW="761669" imgH="228501" progId="Equation.3">
                  <p:embed/>
                  <p:pic>
                    <p:nvPicPr>
                      <p:cNvPr id="135178" name="Object 10">
                        <a:extLst>
                          <a:ext uri="{FF2B5EF4-FFF2-40B4-BE49-F238E27FC236}">
                            <a16:creationId xmlns:a16="http://schemas.microsoft.com/office/drawing/2014/main" id="{A4815EAB-DE0A-C204-8EBC-778E378D25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4340225"/>
                        <a:ext cx="2065337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9" name="Object 11">
            <a:extLst>
              <a:ext uri="{FF2B5EF4-FFF2-40B4-BE49-F238E27FC236}">
                <a16:creationId xmlns:a16="http://schemas.microsoft.com/office/drawing/2014/main" id="{FD5409A0-D2A3-A8C2-05D1-AAD8ADE113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5157788"/>
          <a:ext cx="230663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850900" imgH="228600" progId="Equation.3">
                  <p:embed/>
                </p:oleObj>
              </mc:Choice>
              <mc:Fallback>
                <p:oleObj name="Equazione" r:id="rId10" imgW="850900" imgH="228600" progId="Equation.3">
                  <p:embed/>
                  <p:pic>
                    <p:nvPicPr>
                      <p:cNvPr id="135179" name="Object 11">
                        <a:extLst>
                          <a:ext uri="{FF2B5EF4-FFF2-40B4-BE49-F238E27FC236}">
                            <a16:creationId xmlns:a16="http://schemas.microsoft.com/office/drawing/2014/main" id="{FD5409A0-D2A3-A8C2-05D1-AAD8ADE113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157788"/>
                        <a:ext cx="2306638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numero diapositiva 1">
            <a:extLst>
              <a:ext uri="{FF2B5EF4-FFF2-40B4-BE49-F238E27FC236}">
                <a16:creationId xmlns:a16="http://schemas.microsoft.com/office/drawing/2014/main" id="{ECF6E1AF-19E3-5A99-2E76-EC0C811AD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89A485-CFBF-416B-8C96-D56C1C8A32A1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75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132EF3EC-BD9F-5CEC-1633-DDF00390D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032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Insiemistica</a:t>
            </a:r>
          </a:p>
        </p:txBody>
      </p:sp>
      <p:sp>
        <p:nvSpPr>
          <p:cNvPr id="75779" name="Rectangle 5">
            <a:extLst>
              <a:ext uri="{FF2B5EF4-FFF2-40B4-BE49-F238E27FC236}">
                <a16:creationId xmlns:a16="http://schemas.microsoft.com/office/drawing/2014/main" id="{177DE5E4-063E-27E0-E8BD-CF0A6BDA2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62000"/>
            <a:ext cx="8964612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lnSpc>
                <a:spcPct val="125000"/>
              </a:lnSpc>
              <a:defRPr/>
            </a:pPr>
            <a:r>
              <a:rPr lang="pt-BR" dirty="0">
                <a:solidFill>
                  <a:srgbClr val="A50021"/>
                </a:solidFill>
                <a:latin typeface="Arial" charset="0"/>
              </a:rPr>
              <a:t>Esercizio.</a:t>
            </a:r>
            <a:r>
              <a:rPr lang="pt-BR" dirty="0">
                <a:latin typeface="Arial" charset="0"/>
              </a:rPr>
              <a:t> Dati </a:t>
            </a:r>
            <a:r>
              <a:rPr lang="pt-BR" sz="2800" i="1" dirty="0">
                <a:latin typeface="+mj-lt"/>
              </a:rPr>
              <a:t>C</a:t>
            </a:r>
            <a:r>
              <a:rPr lang="pt-BR" sz="2800" dirty="0">
                <a:latin typeface="+mj-lt"/>
              </a:rPr>
              <a:t>={</a:t>
            </a:r>
            <a:r>
              <a:rPr lang="pt-BR" sz="2800" i="1" dirty="0">
                <a:latin typeface="+mj-lt"/>
              </a:rPr>
              <a:t>x</a:t>
            </a:r>
            <a:r>
              <a:rPr lang="it-IT" sz="2800" dirty="0">
                <a:latin typeface="+mj-lt"/>
                <a:sym typeface="Symbol" pitchFamily="18" charset="2"/>
              </a:rPr>
              <a:t></a:t>
            </a:r>
            <a:r>
              <a:rPr lang="pt-BR" sz="2800" i="1" dirty="0">
                <a:latin typeface="+mj-lt"/>
              </a:rPr>
              <a:t>R</a:t>
            </a:r>
            <a:r>
              <a:rPr lang="pt-BR" sz="2800" dirty="0">
                <a:latin typeface="+mj-lt"/>
              </a:rPr>
              <a:t> : 3 &lt; </a:t>
            </a:r>
            <a:r>
              <a:rPr lang="pt-BR" sz="2800" i="1" dirty="0">
                <a:latin typeface="+mj-lt"/>
              </a:rPr>
              <a:t>x </a:t>
            </a:r>
            <a:r>
              <a:rPr lang="pt-BR" sz="2800" dirty="0">
                <a:latin typeface="+mj-lt"/>
              </a:rPr>
              <a:t>&lt; 7}, </a:t>
            </a:r>
            <a:r>
              <a:rPr lang="pt-BR" sz="2800" i="1" dirty="0">
                <a:latin typeface="+mj-lt"/>
              </a:rPr>
              <a:t>D</a:t>
            </a:r>
            <a:r>
              <a:rPr lang="pt-BR" sz="2800" dirty="0">
                <a:latin typeface="+mj-lt"/>
              </a:rPr>
              <a:t> ={</a:t>
            </a:r>
            <a:r>
              <a:rPr lang="pt-BR" sz="2800" i="1" dirty="0">
                <a:latin typeface="+mj-lt"/>
              </a:rPr>
              <a:t>x</a:t>
            </a:r>
            <a:r>
              <a:rPr lang="it-IT" sz="2800" dirty="0">
                <a:latin typeface="+mj-lt"/>
                <a:sym typeface="Symbol" pitchFamily="18" charset="2"/>
              </a:rPr>
              <a:t></a:t>
            </a:r>
            <a:r>
              <a:rPr lang="pt-BR" sz="2800" i="1" dirty="0">
                <a:latin typeface="+mj-lt"/>
              </a:rPr>
              <a:t>R</a:t>
            </a:r>
            <a:r>
              <a:rPr lang="pt-BR" sz="2800" dirty="0">
                <a:latin typeface="+mj-lt"/>
              </a:rPr>
              <a:t> : 5 &lt; </a:t>
            </a:r>
            <a:r>
              <a:rPr lang="pt-BR" sz="2800" i="1" dirty="0">
                <a:latin typeface="+mj-lt"/>
              </a:rPr>
              <a:t>x </a:t>
            </a:r>
            <a:r>
              <a:rPr lang="pt-BR" sz="2800" dirty="0">
                <a:latin typeface="+mj-lt"/>
              </a:rPr>
              <a:t>≤ 10}, </a:t>
            </a:r>
          </a:p>
          <a:p>
            <a:pPr algn="just" eaLnBrk="1" hangingPunct="1">
              <a:lnSpc>
                <a:spcPct val="125000"/>
              </a:lnSpc>
              <a:defRPr/>
            </a:pPr>
            <a:r>
              <a:rPr lang="pt-BR" sz="2800" i="1" dirty="0">
                <a:latin typeface="+mj-lt"/>
              </a:rPr>
              <a:t>E</a:t>
            </a:r>
            <a:r>
              <a:rPr lang="pt-BR" sz="2800" dirty="0">
                <a:latin typeface="+mj-lt"/>
              </a:rPr>
              <a:t>={</a:t>
            </a:r>
            <a:r>
              <a:rPr lang="pt-BR" sz="2800" i="1" dirty="0">
                <a:latin typeface="+mj-lt"/>
              </a:rPr>
              <a:t>x</a:t>
            </a:r>
            <a:r>
              <a:rPr lang="it-IT" sz="2800" dirty="0">
                <a:latin typeface="+mj-lt"/>
                <a:sym typeface="Symbol" pitchFamily="18" charset="2"/>
              </a:rPr>
              <a:t></a:t>
            </a:r>
            <a:r>
              <a:rPr lang="pt-BR" sz="2800" i="1" dirty="0">
                <a:latin typeface="+mj-lt"/>
              </a:rPr>
              <a:t>R</a:t>
            </a:r>
            <a:r>
              <a:rPr lang="pt-BR" sz="2800" dirty="0">
                <a:latin typeface="+mj-lt"/>
              </a:rPr>
              <a:t> : 4,3 &lt; </a:t>
            </a:r>
            <a:r>
              <a:rPr lang="pt-BR" sz="2800" i="1" dirty="0">
                <a:latin typeface="+mj-lt"/>
              </a:rPr>
              <a:t>x </a:t>
            </a:r>
            <a:r>
              <a:rPr lang="pt-BR" sz="2800" dirty="0">
                <a:latin typeface="+mj-lt"/>
              </a:rPr>
              <a:t>≤ 6,2}</a:t>
            </a:r>
            <a:endParaRPr lang="it-IT" sz="2800" dirty="0">
              <a:latin typeface="+mj-lt"/>
              <a:sym typeface="Symbol" pitchFamily="18" charset="2"/>
            </a:endParaRPr>
          </a:p>
          <a:p>
            <a:pPr algn="just" eaLnBrk="1" hangingPunct="1">
              <a:lnSpc>
                <a:spcPct val="125000"/>
              </a:lnSpc>
              <a:defRPr/>
            </a:pPr>
            <a:r>
              <a:rPr lang="it-IT" dirty="0">
                <a:latin typeface="Arial" charset="0"/>
                <a:sym typeface="Symbol" pitchFamily="18" charset="2"/>
              </a:rPr>
              <a:t>Scrivere e rappresentare graficamente gli intervalli:</a:t>
            </a:r>
          </a:p>
          <a:p>
            <a:pPr eaLnBrk="1" hangingPunct="1">
              <a:defRPr/>
            </a:pPr>
            <a:r>
              <a:rPr lang="it-IT" sz="2800" dirty="0">
                <a:sym typeface="Symbol" pitchFamily="18" charset="2"/>
              </a:rPr>
              <a:t>CD,</a:t>
            </a:r>
            <a:r>
              <a:rPr lang="it-IT" sz="2800" dirty="0">
                <a:solidFill>
                  <a:srgbClr val="A50021"/>
                </a:solidFill>
                <a:sym typeface="Symbol" pitchFamily="18" charset="2"/>
              </a:rPr>
              <a:t> (CD)E</a:t>
            </a:r>
            <a:r>
              <a:rPr lang="it-IT" sz="2800" dirty="0">
                <a:sym typeface="Symbol" pitchFamily="18" charset="2"/>
              </a:rPr>
              <a:t>, CD,</a:t>
            </a:r>
            <a:r>
              <a:rPr lang="it-IT" sz="2800" dirty="0">
                <a:solidFill>
                  <a:srgbClr val="A50021"/>
                </a:solidFill>
                <a:sym typeface="Symbol" pitchFamily="18" charset="2"/>
              </a:rPr>
              <a:t> </a:t>
            </a:r>
            <a:r>
              <a:rPr lang="it-IT" sz="2800" dirty="0">
                <a:sym typeface="Symbol" pitchFamily="18" charset="2"/>
              </a:rPr>
              <a:t>C(DE), (CD)E, (CD)  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numero diapositiva 1">
            <a:extLst>
              <a:ext uri="{FF2B5EF4-FFF2-40B4-BE49-F238E27FC236}">
                <a16:creationId xmlns:a16="http://schemas.microsoft.com/office/drawing/2014/main" id="{325E8EE4-FE0C-3424-38E8-43FD89C96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3DA634-CB6A-4DE8-9FC7-4F7F2E34DB81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76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2947" name="Rectangle 4">
            <a:extLst>
              <a:ext uri="{FF2B5EF4-FFF2-40B4-BE49-F238E27FC236}">
                <a16:creationId xmlns:a16="http://schemas.microsoft.com/office/drawing/2014/main" id="{E00C34B2-E3B5-D810-CBAA-99301A763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032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Insiemistica</a:t>
            </a:r>
          </a:p>
        </p:txBody>
      </p:sp>
      <p:sp>
        <p:nvSpPr>
          <p:cNvPr id="75779" name="Rectangle 5">
            <a:extLst>
              <a:ext uri="{FF2B5EF4-FFF2-40B4-BE49-F238E27FC236}">
                <a16:creationId xmlns:a16="http://schemas.microsoft.com/office/drawing/2014/main" id="{6E796C8D-17B5-59F3-FBEC-35BE99901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62000"/>
            <a:ext cx="8964612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lnSpc>
                <a:spcPct val="125000"/>
              </a:lnSpc>
              <a:defRPr/>
            </a:pPr>
            <a:r>
              <a:rPr lang="pt-BR" dirty="0">
                <a:solidFill>
                  <a:srgbClr val="A50021"/>
                </a:solidFill>
                <a:latin typeface="Arial" charset="0"/>
              </a:rPr>
              <a:t>Esercizio.</a:t>
            </a:r>
            <a:r>
              <a:rPr lang="pt-BR" dirty="0">
                <a:latin typeface="Arial" charset="0"/>
              </a:rPr>
              <a:t> Dati </a:t>
            </a:r>
            <a:r>
              <a:rPr lang="pt-BR" sz="2800" i="1" dirty="0">
                <a:latin typeface="+mj-lt"/>
              </a:rPr>
              <a:t>C</a:t>
            </a:r>
            <a:r>
              <a:rPr lang="pt-BR" sz="2800" dirty="0">
                <a:latin typeface="+mj-lt"/>
              </a:rPr>
              <a:t>={</a:t>
            </a:r>
            <a:r>
              <a:rPr lang="pt-BR" sz="2800" i="1" dirty="0">
                <a:latin typeface="+mj-lt"/>
              </a:rPr>
              <a:t>x</a:t>
            </a:r>
            <a:r>
              <a:rPr lang="it-IT" sz="2800" dirty="0">
                <a:latin typeface="+mj-lt"/>
                <a:sym typeface="Symbol" pitchFamily="18" charset="2"/>
              </a:rPr>
              <a:t></a:t>
            </a:r>
            <a:r>
              <a:rPr lang="pt-BR" sz="2800" i="1" dirty="0">
                <a:latin typeface="+mj-lt"/>
              </a:rPr>
              <a:t>R</a:t>
            </a:r>
            <a:r>
              <a:rPr lang="pt-BR" sz="2800" dirty="0">
                <a:latin typeface="+mj-lt"/>
              </a:rPr>
              <a:t> : 3 &lt; </a:t>
            </a:r>
            <a:r>
              <a:rPr lang="pt-BR" sz="2800" i="1" dirty="0">
                <a:latin typeface="+mj-lt"/>
              </a:rPr>
              <a:t>x </a:t>
            </a:r>
            <a:r>
              <a:rPr lang="pt-BR" sz="2800" dirty="0">
                <a:latin typeface="+mj-lt"/>
              </a:rPr>
              <a:t>&lt; 7}, </a:t>
            </a:r>
            <a:r>
              <a:rPr lang="pt-BR" sz="2800" i="1" dirty="0">
                <a:latin typeface="+mj-lt"/>
              </a:rPr>
              <a:t>D</a:t>
            </a:r>
            <a:r>
              <a:rPr lang="pt-BR" sz="2800" dirty="0">
                <a:latin typeface="+mj-lt"/>
              </a:rPr>
              <a:t> ={</a:t>
            </a:r>
            <a:r>
              <a:rPr lang="pt-BR" sz="2800" i="1" dirty="0">
                <a:latin typeface="+mj-lt"/>
              </a:rPr>
              <a:t>x</a:t>
            </a:r>
            <a:r>
              <a:rPr lang="it-IT" sz="2800" dirty="0">
                <a:latin typeface="+mj-lt"/>
                <a:sym typeface="Symbol" pitchFamily="18" charset="2"/>
              </a:rPr>
              <a:t></a:t>
            </a:r>
            <a:r>
              <a:rPr lang="pt-BR" sz="2800" i="1" dirty="0">
                <a:latin typeface="+mj-lt"/>
              </a:rPr>
              <a:t>R</a:t>
            </a:r>
            <a:r>
              <a:rPr lang="pt-BR" sz="2800" dirty="0">
                <a:latin typeface="+mj-lt"/>
              </a:rPr>
              <a:t> : 5 &lt; </a:t>
            </a:r>
            <a:r>
              <a:rPr lang="pt-BR" sz="2800" i="1" dirty="0">
                <a:latin typeface="+mj-lt"/>
              </a:rPr>
              <a:t>x </a:t>
            </a:r>
            <a:r>
              <a:rPr lang="pt-BR" sz="2800" dirty="0">
                <a:latin typeface="+mj-lt"/>
              </a:rPr>
              <a:t>≤ 10}, </a:t>
            </a:r>
          </a:p>
          <a:p>
            <a:pPr algn="just" eaLnBrk="1" hangingPunct="1">
              <a:lnSpc>
                <a:spcPct val="125000"/>
              </a:lnSpc>
              <a:defRPr/>
            </a:pPr>
            <a:r>
              <a:rPr lang="pt-BR" sz="2800" i="1" dirty="0">
                <a:latin typeface="+mj-lt"/>
              </a:rPr>
              <a:t>E</a:t>
            </a:r>
            <a:r>
              <a:rPr lang="pt-BR" sz="2800" dirty="0">
                <a:latin typeface="+mj-lt"/>
              </a:rPr>
              <a:t>={</a:t>
            </a:r>
            <a:r>
              <a:rPr lang="pt-BR" sz="2800" i="1" dirty="0">
                <a:latin typeface="+mj-lt"/>
              </a:rPr>
              <a:t>x</a:t>
            </a:r>
            <a:r>
              <a:rPr lang="it-IT" sz="2800" dirty="0">
                <a:latin typeface="+mj-lt"/>
                <a:sym typeface="Symbol" pitchFamily="18" charset="2"/>
              </a:rPr>
              <a:t></a:t>
            </a:r>
            <a:r>
              <a:rPr lang="pt-BR" sz="2800" i="1" dirty="0">
                <a:latin typeface="+mj-lt"/>
              </a:rPr>
              <a:t>R</a:t>
            </a:r>
            <a:r>
              <a:rPr lang="pt-BR" sz="2800" dirty="0">
                <a:latin typeface="+mj-lt"/>
              </a:rPr>
              <a:t> : 4.3 &lt; </a:t>
            </a:r>
            <a:r>
              <a:rPr lang="pt-BR" sz="2800" i="1" dirty="0">
                <a:latin typeface="+mj-lt"/>
              </a:rPr>
              <a:t>x </a:t>
            </a:r>
            <a:r>
              <a:rPr lang="pt-BR" sz="2800" dirty="0">
                <a:latin typeface="+mj-lt"/>
              </a:rPr>
              <a:t>≤ 6.2}</a:t>
            </a:r>
            <a:endParaRPr lang="it-IT" sz="2800" dirty="0">
              <a:latin typeface="+mj-lt"/>
              <a:sym typeface="Symbol" pitchFamily="18" charset="2"/>
            </a:endParaRPr>
          </a:p>
          <a:p>
            <a:pPr algn="just" eaLnBrk="1" hangingPunct="1">
              <a:lnSpc>
                <a:spcPct val="125000"/>
              </a:lnSpc>
              <a:defRPr/>
            </a:pPr>
            <a:r>
              <a:rPr lang="it-IT" dirty="0">
                <a:latin typeface="Arial" charset="0"/>
                <a:sym typeface="Symbol" pitchFamily="18" charset="2"/>
              </a:rPr>
              <a:t>Scrivere e rappresentare graficamente gli intervalli:</a:t>
            </a:r>
          </a:p>
          <a:p>
            <a:pPr eaLnBrk="1" hangingPunct="1">
              <a:defRPr/>
            </a:pPr>
            <a:r>
              <a:rPr lang="it-IT" sz="2800" dirty="0">
                <a:sym typeface="Symbol" pitchFamily="18" charset="2"/>
              </a:rPr>
              <a:t>CD,</a:t>
            </a:r>
            <a:r>
              <a:rPr lang="it-IT" sz="2800" dirty="0">
                <a:solidFill>
                  <a:srgbClr val="A50021"/>
                </a:solidFill>
                <a:sym typeface="Symbol" pitchFamily="18" charset="2"/>
              </a:rPr>
              <a:t> (CD)E</a:t>
            </a:r>
            <a:r>
              <a:rPr lang="it-IT" sz="2800" dirty="0">
                <a:sym typeface="Symbol" pitchFamily="18" charset="2"/>
              </a:rPr>
              <a:t>, CD,</a:t>
            </a:r>
            <a:r>
              <a:rPr lang="it-IT" sz="2800" dirty="0">
                <a:solidFill>
                  <a:srgbClr val="A50021"/>
                </a:solidFill>
                <a:sym typeface="Symbol" pitchFamily="18" charset="2"/>
              </a:rPr>
              <a:t> </a:t>
            </a:r>
            <a:r>
              <a:rPr lang="it-IT" sz="2800" dirty="0">
                <a:sym typeface="Symbol" pitchFamily="18" charset="2"/>
              </a:rPr>
              <a:t>C(DE), (CD)E, (CD)  E</a:t>
            </a:r>
          </a:p>
        </p:txBody>
      </p:sp>
      <p:grpSp>
        <p:nvGrpSpPr>
          <p:cNvPr id="2" name="Group 91">
            <a:extLst>
              <a:ext uri="{FF2B5EF4-FFF2-40B4-BE49-F238E27FC236}">
                <a16:creationId xmlns:a16="http://schemas.microsoft.com/office/drawing/2014/main" id="{10F48665-CCDC-2D9D-B2BB-EAD175FA81C4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644900"/>
            <a:ext cx="8426450" cy="730250"/>
            <a:chOff x="249" y="2296"/>
            <a:chExt cx="5308" cy="460"/>
          </a:xfrm>
        </p:grpSpPr>
        <p:sp>
          <p:nvSpPr>
            <p:cNvPr id="83010" name="Line 30">
              <a:extLst>
                <a:ext uri="{FF2B5EF4-FFF2-40B4-BE49-F238E27FC236}">
                  <a16:creationId xmlns:a16="http://schemas.microsoft.com/office/drawing/2014/main" id="{E575C1E6-224F-CFF0-8078-EBEF06268C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2624"/>
              <a:ext cx="16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83011" name="Group 45">
              <a:extLst>
                <a:ext uri="{FF2B5EF4-FFF2-40B4-BE49-F238E27FC236}">
                  <a16:creationId xmlns:a16="http://schemas.microsoft.com/office/drawing/2014/main" id="{DCD23541-480F-F827-36D3-2958DC76A1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2296"/>
              <a:ext cx="5308" cy="460"/>
              <a:chOff x="248" y="2286"/>
              <a:chExt cx="5308" cy="460"/>
            </a:xfrm>
          </p:grpSpPr>
          <p:sp>
            <p:nvSpPr>
              <p:cNvPr id="83012" name="Line 28">
                <a:extLst>
                  <a:ext uri="{FF2B5EF4-FFF2-40B4-BE49-F238E27FC236}">
                    <a16:creationId xmlns:a16="http://schemas.microsoft.com/office/drawing/2014/main" id="{F891D755-C64F-D96F-3211-032D0915B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229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13" name="Line 29">
                <a:extLst>
                  <a:ext uri="{FF2B5EF4-FFF2-40B4-BE49-F238E27FC236}">
                    <a16:creationId xmlns:a16="http://schemas.microsoft.com/office/drawing/2014/main" id="{5B925CF0-5AF3-1DEE-AF1C-B9C4A9483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3" y="228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14" name="Line 32">
                <a:extLst>
                  <a:ext uri="{FF2B5EF4-FFF2-40B4-BE49-F238E27FC236}">
                    <a16:creationId xmlns:a16="http://schemas.microsoft.com/office/drawing/2014/main" id="{8CC27387-91A5-22C4-16C8-8B2853FC2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2618"/>
                <a:ext cx="48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15" name="Text Box 33">
                <a:extLst>
                  <a:ext uri="{FF2B5EF4-FFF2-40B4-BE49-F238E27FC236}">
                    <a16:creationId xmlns:a16="http://schemas.microsoft.com/office/drawing/2014/main" id="{93A44921-AE2E-5949-A145-6A8A341F1E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" y="245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C</a:t>
                </a:r>
              </a:p>
            </p:txBody>
          </p:sp>
        </p:grpSp>
      </p:grpSp>
      <p:sp>
        <p:nvSpPr>
          <p:cNvPr id="82950" name="Line 34">
            <a:extLst>
              <a:ext uri="{FF2B5EF4-FFF2-40B4-BE49-F238E27FC236}">
                <a16:creationId xmlns:a16="http://schemas.microsoft.com/office/drawing/2014/main" id="{AF4B1A18-FD57-1ECD-02ED-94DF0FA9C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5" y="36449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" name="Group 113">
            <a:extLst>
              <a:ext uri="{FF2B5EF4-FFF2-40B4-BE49-F238E27FC236}">
                <a16:creationId xmlns:a16="http://schemas.microsoft.com/office/drawing/2014/main" id="{F7D825D3-D175-4665-1394-79D4824898D3}"/>
              </a:ext>
            </a:extLst>
          </p:cNvPr>
          <p:cNvGrpSpPr>
            <a:grpSpLocks/>
          </p:cNvGrpSpPr>
          <p:nvPr/>
        </p:nvGrpSpPr>
        <p:grpSpPr bwMode="auto">
          <a:xfrm>
            <a:off x="419100" y="3636963"/>
            <a:ext cx="8401050" cy="1033462"/>
            <a:chOff x="264" y="2291"/>
            <a:chExt cx="5292" cy="651"/>
          </a:xfrm>
        </p:grpSpPr>
        <p:sp>
          <p:nvSpPr>
            <p:cNvPr id="83004" name="Line 35">
              <a:extLst>
                <a:ext uri="{FF2B5EF4-FFF2-40B4-BE49-F238E27FC236}">
                  <a16:creationId xmlns:a16="http://schemas.microsoft.com/office/drawing/2014/main" id="{284EFBC6-34FF-CC98-A14D-B27EE887A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2291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83005" name="Group 98">
              <a:extLst>
                <a:ext uri="{FF2B5EF4-FFF2-40B4-BE49-F238E27FC236}">
                  <a16:creationId xmlns:a16="http://schemas.microsoft.com/office/drawing/2014/main" id="{19D7D60C-9887-845F-2D17-D6F04E64D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" y="2654"/>
              <a:ext cx="5292" cy="288"/>
              <a:chOff x="264" y="2654"/>
              <a:chExt cx="5292" cy="288"/>
            </a:xfrm>
          </p:grpSpPr>
          <p:sp>
            <p:nvSpPr>
              <p:cNvPr id="83006" name="Text Box 38">
                <a:extLst>
                  <a:ext uri="{FF2B5EF4-FFF2-40B4-BE49-F238E27FC236}">
                    <a16:creationId xmlns:a16="http://schemas.microsoft.com/office/drawing/2014/main" id="{E583B836-8542-27DD-59B2-0F3AD8F31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" y="265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D</a:t>
                </a:r>
              </a:p>
            </p:txBody>
          </p:sp>
          <p:sp>
            <p:nvSpPr>
              <p:cNvPr id="83007" name="Line 36">
                <a:extLst>
                  <a:ext uri="{FF2B5EF4-FFF2-40B4-BE49-F238E27FC236}">
                    <a16:creationId xmlns:a16="http://schemas.microsoft.com/office/drawing/2014/main" id="{55D1BD19-5EEE-0AD9-7E30-A034C169B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2825"/>
                <a:ext cx="19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08" name="Line 37">
                <a:extLst>
                  <a:ext uri="{FF2B5EF4-FFF2-40B4-BE49-F238E27FC236}">
                    <a16:creationId xmlns:a16="http://schemas.microsoft.com/office/drawing/2014/main" id="{D1EA4DFE-BDAA-52D4-04AC-2B015C845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2826"/>
                <a:ext cx="49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09" name="Oval 39">
                <a:extLst>
                  <a:ext uri="{FF2B5EF4-FFF2-40B4-BE49-F238E27FC236}">
                    <a16:creationId xmlns:a16="http://schemas.microsoft.com/office/drawing/2014/main" id="{B1C2A517-D5EB-D46E-9746-F4E79EEEE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" y="2791"/>
                <a:ext cx="60" cy="6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grpSp>
        <p:nvGrpSpPr>
          <p:cNvPr id="6" name="Group 117">
            <a:extLst>
              <a:ext uri="{FF2B5EF4-FFF2-40B4-BE49-F238E27FC236}">
                <a16:creationId xmlns:a16="http://schemas.microsoft.com/office/drawing/2014/main" id="{1F59572B-6019-59FB-84FD-3139BD02F66F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130550"/>
            <a:ext cx="7993062" cy="1738313"/>
            <a:chOff x="567" y="1972"/>
            <a:chExt cx="5035" cy="1095"/>
          </a:xfrm>
        </p:grpSpPr>
        <p:grpSp>
          <p:nvGrpSpPr>
            <p:cNvPr id="82981" name="Group 116">
              <a:extLst>
                <a:ext uri="{FF2B5EF4-FFF2-40B4-BE49-F238E27FC236}">
                  <a16:creationId xmlns:a16="http://schemas.microsoft.com/office/drawing/2014/main" id="{5F9BD7DC-C2E3-040F-7364-CAC5DB8BF0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" y="1972"/>
              <a:ext cx="5035" cy="369"/>
              <a:chOff x="567" y="1972"/>
              <a:chExt cx="5035" cy="369"/>
            </a:xfrm>
          </p:grpSpPr>
          <p:sp>
            <p:nvSpPr>
              <p:cNvPr id="82983" name="Line 6">
                <a:extLst>
                  <a:ext uri="{FF2B5EF4-FFF2-40B4-BE49-F238E27FC236}">
                    <a16:creationId xmlns:a16="http://schemas.microsoft.com/office/drawing/2014/main" id="{3291E1A2-6B1D-8EF8-FEA2-3603EB91B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290"/>
                <a:ext cx="50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84" name="Line 7">
                <a:extLst>
                  <a:ext uri="{FF2B5EF4-FFF2-40B4-BE49-F238E27FC236}">
                    <a16:creationId xmlns:a16="http://schemas.microsoft.com/office/drawing/2014/main" id="{842299B1-BF04-1B78-EBE6-A4545C204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224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85" name="Text Box 8">
                <a:extLst>
                  <a:ext uri="{FF2B5EF4-FFF2-40B4-BE49-F238E27FC236}">
                    <a16:creationId xmlns:a16="http://schemas.microsoft.com/office/drawing/2014/main" id="{92D9A493-D543-254B-0253-1CCE87C84B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0" y="1983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0</a:t>
                </a:r>
              </a:p>
            </p:txBody>
          </p:sp>
          <p:sp>
            <p:nvSpPr>
              <p:cNvPr id="82986" name="Line 9">
                <a:extLst>
                  <a:ext uri="{FF2B5EF4-FFF2-40B4-BE49-F238E27FC236}">
                    <a16:creationId xmlns:a16="http://schemas.microsoft.com/office/drawing/2014/main" id="{58F87BA1-A4CA-2A9B-AF31-ACDDD2AAD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8" y="2243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87" name="Line 11">
                <a:extLst>
                  <a:ext uri="{FF2B5EF4-FFF2-40B4-BE49-F238E27FC236}">
                    <a16:creationId xmlns:a16="http://schemas.microsoft.com/office/drawing/2014/main" id="{A7F7636E-669E-AD4A-F700-4C3EBA7A3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7" y="2250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88" name="Line 12">
                <a:extLst>
                  <a:ext uri="{FF2B5EF4-FFF2-40B4-BE49-F238E27FC236}">
                    <a16:creationId xmlns:a16="http://schemas.microsoft.com/office/drawing/2014/main" id="{7999568C-5AC0-7659-4812-37270EF53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36" y="2244"/>
                <a:ext cx="3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89" name="Text Box 13">
                <a:extLst>
                  <a:ext uri="{FF2B5EF4-FFF2-40B4-BE49-F238E27FC236}">
                    <a16:creationId xmlns:a16="http://schemas.microsoft.com/office/drawing/2014/main" id="{6AC24ED5-7B59-92F9-AF76-9B678C696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4" y="197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3</a:t>
                </a:r>
              </a:p>
            </p:txBody>
          </p:sp>
          <p:sp>
            <p:nvSpPr>
              <p:cNvPr id="82990" name="Line 14">
                <a:extLst>
                  <a:ext uri="{FF2B5EF4-FFF2-40B4-BE49-F238E27FC236}">
                    <a16:creationId xmlns:a16="http://schemas.microsoft.com/office/drawing/2014/main" id="{1510E5BD-53B3-6C80-E0CB-C0C1D48B8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4" y="224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91" name="Line 15">
                <a:extLst>
                  <a:ext uri="{FF2B5EF4-FFF2-40B4-BE49-F238E27FC236}">
                    <a16:creationId xmlns:a16="http://schemas.microsoft.com/office/drawing/2014/main" id="{25427C08-7BE8-1879-CED3-F63B572F9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4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92" name="Text Box 16">
                <a:extLst>
                  <a:ext uri="{FF2B5EF4-FFF2-40B4-BE49-F238E27FC236}">
                    <a16:creationId xmlns:a16="http://schemas.microsoft.com/office/drawing/2014/main" id="{D7C50CEC-62D5-82C5-EF32-B414928E20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9" y="1978"/>
                <a:ext cx="45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4.3</a:t>
                </a:r>
              </a:p>
            </p:txBody>
          </p:sp>
          <p:sp>
            <p:nvSpPr>
              <p:cNvPr id="82993" name="Line 17">
                <a:extLst>
                  <a:ext uri="{FF2B5EF4-FFF2-40B4-BE49-F238E27FC236}">
                    <a16:creationId xmlns:a16="http://schemas.microsoft.com/office/drawing/2014/main" id="{14572457-7609-4644-081C-8E19FBC87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223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94" name="Line 18">
                <a:extLst>
                  <a:ext uri="{FF2B5EF4-FFF2-40B4-BE49-F238E27FC236}">
                    <a16:creationId xmlns:a16="http://schemas.microsoft.com/office/drawing/2014/main" id="{A07D903C-3DDD-0C7A-7670-3FE0DA5B9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7" y="224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95" name="Line 19">
                <a:extLst>
                  <a:ext uri="{FF2B5EF4-FFF2-40B4-BE49-F238E27FC236}">
                    <a16:creationId xmlns:a16="http://schemas.microsoft.com/office/drawing/2014/main" id="{699DFB97-FF60-E652-E363-C2359E824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6" y="2238"/>
                <a:ext cx="3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96" name="Text Box 20">
                <a:extLst>
                  <a:ext uri="{FF2B5EF4-FFF2-40B4-BE49-F238E27FC236}">
                    <a16:creationId xmlns:a16="http://schemas.microsoft.com/office/drawing/2014/main" id="{B5C79B06-B33E-6A6A-6F46-B74D7F839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4" y="1972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7</a:t>
                </a:r>
              </a:p>
            </p:txBody>
          </p:sp>
          <p:sp>
            <p:nvSpPr>
              <p:cNvPr id="82997" name="Text Box 21">
                <a:extLst>
                  <a:ext uri="{FF2B5EF4-FFF2-40B4-BE49-F238E27FC236}">
                    <a16:creationId xmlns:a16="http://schemas.microsoft.com/office/drawing/2014/main" id="{AF6AFB08-096B-F41E-3FF1-ECFEC65E1B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7" y="1972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5</a:t>
                </a:r>
              </a:p>
            </p:txBody>
          </p:sp>
          <p:sp>
            <p:nvSpPr>
              <p:cNvPr id="82998" name="Text Box 22">
                <a:extLst>
                  <a:ext uri="{FF2B5EF4-FFF2-40B4-BE49-F238E27FC236}">
                    <a16:creationId xmlns:a16="http://schemas.microsoft.com/office/drawing/2014/main" id="{054B651A-A33B-E0D6-0CA1-36B35BCF4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9" y="1972"/>
                <a:ext cx="45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6.2</a:t>
                </a:r>
              </a:p>
            </p:txBody>
          </p:sp>
          <p:sp>
            <p:nvSpPr>
              <p:cNvPr id="82999" name="Line 23">
                <a:extLst>
                  <a:ext uri="{FF2B5EF4-FFF2-40B4-BE49-F238E27FC236}">
                    <a16:creationId xmlns:a16="http://schemas.microsoft.com/office/drawing/2014/main" id="{30CCE86A-6D3A-123C-50FF-251A759C0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31" y="2244"/>
                <a:ext cx="3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00" name="Line 24">
                <a:extLst>
                  <a:ext uri="{FF2B5EF4-FFF2-40B4-BE49-F238E27FC236}">
                    <a16:creationId xmlns:a16="http://schemas.microsoft.com/office/drawing/2014/main" id="{424BE9D0-72B6-151E-F013-93C6B8DAC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223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01" name="Line 25">
                <a:extLst>
                  <a:ext uri="{FF2B5EF4-FFF2-40B4-BE49-F238E27FC236}">
                    <a16:creationId xmlns:a16="http://schemas.microsoft.com/office/drawing/2014/main" id="{87AB2083-8211-42F9-8C25-C2976FA9D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4" y="224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02" name="Line 26">
                <a:extLst>
                  <a:ext uri="{FF2B5EF4-FFF2-40B4-BE49-F238E27FC236}">
                    <a16:creationId xmlns:a16="http://schemas.microsoft.com/office/drawing/2014/main" id="{18B180D1-D363-858F-E61C-F3763456B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3" y="2238"/>
                <a:ext cx="3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03" name="Text Box 27">
                <a:extLst>
                  <a:ext uri="{FF2B5EF4-FFF2-40B4-BE49-F238E27FC236}">
                    <a16:creationId xmlns:a16="http://schemas.microsoft.com/office/drawing/2014/main" id="{B11C7E7F-7BE5-1BF0-C8A4-555520257A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1" y="1972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10</a:t>
                </a:r>
              </a:p>
            </p:txBody>
          </p:sp>
        </p:grpSp>
        <p:sp>
          <p:nvSpPr>
            <p:cNvPr id="82982" name="Line 41">
              <a:extLst>
                <a:ext uri="{FF2B5EF4-FFF2-40B4-BE49-F238E27FC236}">
                  <a16:creationId xmlns:a16="http://schemas.microsoft.com/office/drawing/2014/main" id="{33A99DF8-F0C2-A53B-0B83-B0F55DEF0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1" y="2251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110">
            <a:extLst>
              <a:ext uri="{FF2B5EF4-FFF2-40B4-BE49-F238E27FC236}">
                <a16:creationId xmlns:a16="http://schemas.microsoft.com/office/drawing/2014/main" id="{9EDCE247-2697-1622-B39E-41383688310F}"/>
              </a:ext>
            </a:extLst>
          </p:cNvPr>
          <p:cNvGrpSpPr>
            <a:grpSpLocks/>
          </p:cNvGrpSpPr>
          <p:nvPr/>
        </p:nvGrpSpPr>
        <p:grpSpPr bwMode="auto">
          <a:xfrm>
            <a:off x="404813" y="3573463"/>
            <a:ext cx="8415337" cy="1447800"/>
            <a:chOff x="255" y="2251"/>
            <a:chExt cx="5301" cy="912"/>
          </a:xfrm>
        </p:grpSpPr>
        <p:sp>
          <p:nvSpPr>
            <p:cNvPr id="82976" name="Line 40">
              <a:extLst>
                <a:ext uri="{FF2B5EF4-FFF2-40B4-BE49-F238E27FC236}">
                  <a16:creationId xmlns:a16="http://schemas.microsoft.com/office/drawing/2014/main" id="{4BBF6875-258F-8696-D944-45E1076C2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1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977" name="Line 42">
              <a:extLst>
                <a:ext uri="{FF2B5EF4-FFF2-40B4-BE49-F238E27FC236}">
                  <a16:creationId xmlns:a16="http://schemas.microsoft.com/office/drawing/2014/main" id="{B1F2AAB6-E040-4E05-387E-84CB7C16A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0" y="3057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978" name="Line 43">
              <a:extLst>
                <a:ext uri="{FF2B5EF4-FFF2-40B4-BE49-F238E27FC236}">
                  <a16:creationId xmlns:a16="http://schemas.microsoft.com/office/drawing/2014/main" id="{62E45AAD-7AF4-A265-CA63-630A1D50C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052"/>
              <a:ext cx="50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979" name="Text Box 44">
              <a:extLst>
                <a:ext uri="{FF2B5EF4-FFF2-40B4-BE49-F238E27FC236}">
                  <a16:creationId xmlns:a16="http://schemas.microsoft.com/office/drawing/2014/main" id="{9F312440-3F73-C5C1-5B7A-A7BD96B38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" y="2875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E</a:t>
              </a:r>
            </a:p>
          </p:txBody>
        </p:sp>
        <p:sp>
          <p:nvSpPr>
            <p:cNvPr id="82980" name="Oval 65">
              <a:extLst>
                <a:ext uri="{FF2B5EF4-FFF2-40B4-BE49-F238E27FC236}">
                  <a16:creationId xmlns:a16="http://schemas.microsoft.com/office/drawing/2014/main" id="{13577B1D-0C8B-B208-3359-DF2CD58811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10" y="3022"/>
              <a:ext cx="45" cy="4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9" name="Group 111">
            <a:extLst>
              <a:ext uri="{FF2B5EF4-FFF2-40B4-BE49-F238E27FC236}">
                <a16:creationId xmlns:a16="http://schemas.microsoft.com/office/drawing/2014/main" id="{367D859E-A472-8711-6E70-CC8FABE01D04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3716338"/>
            <a:ext cx="1150938" cy="720725"/>
            <a:chOff x="3198" y="2341"/>
            <a:chExt cx="725" cy="454"/>
          </a:xfrm>
        </p:grpSpPr>
        <p:sp>
          <p:nvSpPr>
            <p:cNvPr id="82974" name="Line 68">
              <a:extLst>
                <a:ext uri="{FF2B5EF4-FFF2-40B4-BE49-F238E27FC236}">
                  <a16:creationId xmlns:a16="http://schemas.microsoft.com/office/drawing/2014/main" id="{C2F44905-A863-1FD0-AB3E-DCA7873668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2341"/>
              <a:ext cx="725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975" name="Line 69">
              <a:extLst>
                <a:ext uri="{FF2B5EF4-FFF2-40B4-BE49-F238E27FC236}">
                  <a16:creationId xmlns:a16="http://schemas.microsoft.com/office/drawing/2014/main" id="{01550193-A9B3-599D-347C-5A71D95FF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8" y="2659"/>
              <a:ext cx="635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90">
            <a:extLst>
              <a:ext uri="{FF2B5EF4-FFF2-40B4-BE49-F238E27FC236}">
                <a16:creationId xmlns:a16="http://schemas.microsoft.com/office/drawing/2014/main" id="{533F568D-4917-47B5-3AC3-F1BB2AA21FF4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644900"/>
            <a:ext cx="8713787" cy="1825625"/>
            <a:chOff x="113" y="2296"/>
            <a:chExt cx="5489" cy="1150"/>
          </a:xfrm>
        </p:grpSpPr>
        <p:sp>
          <p:nvSpPr>
            <p:cNvPr id="82968" name="Line 71">
              <a:extLst>
                <a:ext uri="{FF2B5EF4-FFF2-40B4-BE49-F238E27FC236}">
                  <a16:creationId xmlns:a16="http://schemas.microsoft.com/office/drawing/2014/main" id="{234D3D3B-3FE1-C056-D4AC-0CE4060A5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2296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969" name="Line 72">
              <a:extLst>
                <a:ext uri="{FF2B5EF4-FFF2-40B4-BE49-F238E27FC236}">
                  <a16:creationId xmlns:a16="http://schemas.microsoft.com/office/drawing/2014/main" id="{A3BBDDD6-C814-2CAD-A2B1-4C9B2ACF2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9" y="2296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82970" name="Group 76">
              <a:extLst>
                <a:ext uri="{FF2B5EF4-FFF2-40B4-BE49-F238E27FC236}">
                  <a16:creationId xmlns:a16="http://schemas.microsoft.com/office/drawing/2014/main" id="{5C8B58B8-2CAC-A6FD-7173-94A0009EF9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3158"/>
              <a:ext cx="5489" cy="288"/>
              <a:chOff x="113" y="3158"/>
              <a:chExt cx="5489" cy="288"/>
            </a:xfrm>
          </p:grpSpPr>
          <p:sp>
            <p:nvSpPr>
              <p:cNvPr id="82971" name="Line 73">
                <a:extLst>
                  <a:ext uri="{FF2B5EF4-FFF2-40B4-BE49-F238E27FC236}">
                    <a16:creationId xmlns:a16="http://schemas.microsoft.com/office/drawing/2014/main" id="{D481CECE-5086-B6E1-5642-41ED35E37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385"/>
                <a:ext cx="7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72" name="Rectangle 74">
                <a:extLst>
                  <a:ext uri="{FF2B5EF4-FFF2-40B4-BE49-F238E27FC236}">
                    <a16:creationId xmlns:a16="http://schemas.microsoft.com/office/drawing/2014/main" id="{1F94FEAB-2875-099A-3C9B-984F8E5C0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3158"/>
                <a:ext cx="53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it-IT" altLang="it-IT">
                    <a:sym typeface="Symbol" panose="05050102010706020507" pitchFamily="18" charset="2"/>
                  </a:rPr>
                  <a:t>CD</a:t>
                </a:r>
              </a:p>
            </p:txBody>
          </p:sp>
          <p:sp>
            <p:nvSpPr>
              <p:cNvPr id="82973" name="Line 75">
                <a:extLst>
                  <a:ext uri="{FF2B5EF4-FFF2-40B4-BE49-F238E27FC236}">
                    <a16:creationId xmlns:a16="http://schemas.microsoft.com/office/drawing/2014/main" id="{FA9E901D-15E9-D7AF-02BC-0BA0DF900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3379"/>
                <a:ext cx="49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2" name="Group 79">
            <a:extLst>
              <a:ext uri="{FF2B5EF4-FFF2-40B4-BE49-F238E27FC236}">
                <a16:creationId xmlns:a16="http://schemas.microsoft.com/office/drawing/2014/main" id="{C97783BA-5AD0-7819-6D45-8DE18276D41D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4724400"/>
            <a:ext cx="647700" cy="576263"/>
            <a:chOff x="3198" y="2976"/>
            <a:chExt cx="408" cy="363"/>
          </a:xfrm>
        </p:grpSpPr>
        <p:sp>
          <p:nvSpPr>
            <p:cNvPr id="82966" name="Line 77">
              <a:extLst>
                <a:ext uri="{FF2B5EF4-FFF2-40B4-BE49-F238E27FC236}">
                  <a16:creationId xmlns:a16="http://schemas.microsoft.com/office/drawing/2014/main" id="{A08EF962-B5BF-1891-E858-58D97F6156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2976"/>
              <a:ext cx="408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967" name="Line 78">
              <a:extLst>
                <a:ext uri="{FF2B5EF4-FFF2-40B4-BE49-F238E27FC236}">
                  <a16:creationId xmlns:a16="http://schemas.microsoft.com/office/drawing/2014/main" id="{66AD173A-9360-5B00-34B0-025668C76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3158"/>
              <a:ext cx="408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3" name="Group 115">
            <a:extLst>
              <a:ext uri="{FF2B5EF4-FFF2-40B4-BE49-F238E27FC236}">
                <a16:creationId xmlns:a16="http://schemas.microsoft.com/office/drawing/2014/main" id="{49D91C53-C804-7038-263B-93A9CB52BE58}"/>
              </a:ext>
            </a:extLst>
          </p:cNvPr>
          <p:cNvGrpSpPr>
            <a:grpSpLocks/>
          </p:cNvGrpSpPr>
          <p:nvPr/>
        </p:nvGrpSpPr>
        <p:grpSpPr bwMode="auto">
          <a:xfrm>
            <a:off x="100013" y="4781550"/>
            <a:ext cx="8777287" cy="1192213"/>
            <a:chOff x="63" y="3012"/>
            <a:chExt cx="5529" cy="751"/>
          </a:xfrm>
        </p:grpSpPr>
        <p:grpSp>
          <p:nvGrpSpPr>
            <p:cNvPr id="82958" name="Group 112">
              <a:extLst>
                <a:ext uri="{FF2B5EF4-FFF2-40B4-BE49-F238E27FC236}">
                  <a16:creationId xmlns:a16="http://schemas.microsoft.com/office/drawing/2014/main" id="{4B76B0A6-9ECF-614C-2860-91C3F5AF50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" y="3012"/>
              <a:ext cx="5529" cy="751"/>
              <a:chOff x="63" y="3012"/>
              <a:chExt cx="5529" cy="751"/>
            </a:xfrm>
          </p:grpSpPr>
          <p:sp>
            <p:nvSpPr>
              <p:cNvPr id="82960" name="Line 80">
                <a:extLst>
                  <a:ext uri="{FF2B5EF4-FFF2-40B4-BE49-F238E27FC236}">
                    <a16:creationId xmlns:a16="http://schemas.microsoft.com/office/drawing/2014/main" id="{F7BE1955-977F-A1D1-D77C-AD4C94F8F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203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61" name="Line 81">
                <a:extLst>
                  <a:ext uri="{FF2B5EF4-FFF2-40B4-BE49-F238E27FC236}">
                    <a16:creationId xmlns:a16="http://schemas.microsoft.com/office/drawing/2014/main" id="{7CDA3E99-E54F-DAFC-3CBC-6455DAFF1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1" y="3012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82962" name="Group 89">
                <a:extLst>
                  <a:ext uri="{FF2B5EF4-FFF2-40B4-BE49-F238E27FC236}">
                    <a16:creationId xmlns:a16="http://schemas.microsoft.com/office/drawing/2014/main" id="{39ADB79F-8086-E0EF-7B6C-E1859A186E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" y="3475"/>
                <a:ext cx="5529" cy="288"/>
                <a:chOff x="63" y="3475"/>
                <a:chExt cx="5529" cy="288"/>
              </a:xfrm>
            </p:grpSpPr>
            <p:sp>
              <p:nvSpPr>
                <p:cNvPr id="82963" name="Line 82">
                  <a:extLst>
                    <a:ext uri="{FF2B5EF4-FFF2-40B4-BE49-F238E27FC236}">
                      <a16:creationId xmlns:a16="http://schemas.microsoft.com/office/drawing/2014/main" id="{183A57C5-C80E-0722-E00D-F312CDD409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657"/>
                  <a:ext cx="453" cy="0"/>
                </a:xfrm>
                <a:prstGeom prst="line">
                  <a:avLst/>
                </a:prstGeom>
                <a:noFill/>
                <a:ln w="28575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2964" name="Rectangle 87">
                  <a:extLst>
                    <a:ext uri="{FF2B5EF4-FFF2-40B4-BE49-F238E27FC236}">
                      <a16:creationId xmlns:a16="http://schemas.microsoft.com/office/drawing/2014/main" id="{9C2CE88D-2D2A-E8CB-19D5-3C1D298EED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" y="3475"/>
                  <a:ext cx="92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it-IT" altLang="it-IT">
                      <a:solidFill>
                        <a:srgbClr val="A50021"/>
                      </a:solidFill>
                      <a:sym typeface="Symbol" panose="05050102010706020507" pitchFamily="18" charset="2"/>
                    </a:rPr>
                    <a:t>(CD)E</a:t>
                  </a:r>
                </a:p>
              </p:txBody>
            </p:sp>
            <p:sp>
              <p:nvSpPr>
                <p:cNvPr id="82965" name="Line 88">
                  <a:extLst>
                    <a:ext uri="{FF2B5EF4-FFF2-40B4-BE49-F238E27FC236}">
                      <a16:creationId xmlns:a16="http://schemas.microsoft.com/office/drawing/2014/main" id="{FA3664D0-42A2-785A-37E2-4491A5D34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6" y="3657"/>
                  <a:ext cx="4536" cy="0"/>
                </a:xfrm>
                <a:prstGeom prst="line">
                  <a:avLst/>
                </a:prstGeom>
                <a:noFill/>
                <a:ln w="9525">
                  <a:solidFill>
                    <a:srgbClr val="A5002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82959" name="Oval 114">
              <a:extLst>
                <a:ext uri="{FF2B5EF4-FFF2-40B4-BE49-F238E27FC236}">
                  <a16:creationId xmlns:a16="http://schemas.microsoft.com/office/drawing/2014/main" id="{B434A2D9-0729-6E2C-ACC0-EA7405ED7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" y="3602"/>
              <a:ext cx="90" cy="9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egnaposto numero diapositiva 1">
            <a:extLst>
              <a:ext uri="{FF2B5EF4-FFF2-40B4-BE49-F238E27FC236}">
                <a16:creationId xmlns:a16="http://schemas.microsoft.com/office/drawing/2014/main" id="{2E99F914-A505-69CB-8EBF-F48A6DF3FB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7CB187-265D-4E24-9279-6DA6EE5017BA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77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F163F984-61D0-DB19-6115-1CC7451E9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032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Esercizi insiemistica</a:t>
            </a:r>
          </a:p>
        </p:txBody>
      </p:sp>
      <p:sp>
        <p:nvSpPr>
          <p:cNvPr id="83972" name="Line 4">
            <a:extLst>
              <a:ext uri="{FF2B5EF4-FFF2-40B4-BE49-F238E27FC236}">
                <a16:creationId xmlns:a16="http://schemas.microsoft.com/office/drawing/2014/main" id="{4F25D2F8-8BBE-288A-18F4-409BC6585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2603500"/>
            <a:ext cx="799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3" name="Line 5">
            <a:extLst>
              <a:ext uri="{FF2B5EF4-FFF2-40B4-BE49-F238E27FC236}">
                <a16:creationId xmlns:a16="http://schemas.microsoft.com/office/drawing/2014/main" id="{E83FDF89-9D93-8C89-6275-28D3A8364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25304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4" name="Text Box 6">
            <a:extLst>
              <a:ext uri="{FF2B5EF4-FFF2-40B4-BE49-F238E27FC236}">
                <a16:creationId xmlns:a16="http://schemas.microsoft.com/office/drawing/2014/main" id="{E2B722F1-4D0E-A6D7-235D-8555BF3D9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211613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83975" name="Line 7">
            <a:extLst>
              <a:ext uri="{FF2B5EF4-FFF2-40B4-BE49-F238E27FC236}">
                <a16:creationId xmlns:a16="http://schemas.microsoft.com/office/drawing/2014/main" id="{920A83CC-AA89-9B15-4690-6E4A1DA38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0" y="2528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6" name="Line 8">
            <a:extLst>
              <a:ext uri="{FF2B5EF4-FFF2-40B4-BE49-F238E27FC236}">
                <a16:creationId xmlns:a16="http://schemas.microsoft.com/office/drawing/2014/main" id="{4767339E-BE46-A28C-4AF5-89CB4B1F8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25400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7" name="Line 9">
            <a:extLst>
              <a:ext uri="{FF2B5EF4-FFF2-40B4-BE49-F238E27FC236}">
                <a16:creationId xmlns:a16="http://schemas.microsoft.com/office/drawing/2014/main" id="{5CBE8EFC-BD5C-1957-E68F-775B6A1FA6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8400" y="2530475"/>
            <a:ext cx="476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8" name="Text Box 10">
            <a:extLst>
              <a:ext uri="{FF2B5EF4-FFF2-40B4-BE49-F238E27FC236}">
                <a16:creationId xmlns:a16="http://schemas.microsoft.com/office/drawing/2014/main" id="{9C5C93FA-87E5-5415-D08F-3DF78B29A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21082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3</a:t>
            </a:r>
          </a:p>
        </p:txBody>
      </p:sp>
      <p:sp>
        <p:nvSpPr>
          <p:cNvPr id="83979" name="Line 11">
            <a:extLst>
              <a:ext uri="{FF2B5EF4-FFF2-40B4-BE49-F238E27FC236}">
                <a16:creationId xmlns:a16="http://schemas.microsoft.com/office/drawing/2014/main" id="{E24930A7-F29B-8C82-2C2E-559715D4D7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25304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80" name="Line 12">
            <a:extLst>
              <a:ext uri="{FF2B5EF4-FFF2-40B4-BE49-F238E27FC236}">
                <a16:creationId xmlns:a16="http://schemas.microsoft.com/office/drawing/2014/main" id="{3155CCA4-B648-BC35-38AB-5070161467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5304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81" name="Text Box 13">
            <a:extLst>
              <a:ext uri="{FF2B5EF4-FFF2-40B4-BE49-F238E27FC236}">
                <a16:creationId xmlns:a16="http://schemas.microsoft.com/office/drawing/2014/main" id="{97C6EEB5-1E9E-91CA-E3A9-B7C4B0787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13" y="21082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4.3</a:t>
            </a:r>
          </a:p>
        </p:txBody>
      </p:sp>
      <p:sp>
        <p:nvSpPr>
          <p:cNvPr id="83982" name="Line 14">
            <a:extLst>
              <a:ext uri="{FF2B5EF4-FFF2-40B4-BE49-F238E27FC236}">
                <a16:creationId xmlns:a16="http://schemas.microsoft.com/office/drawing/2014/main" id="{D6DABFB2-734E-2366-DB18-736F4531A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5075" y="25193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83" name="Line 15">
            <a:extLst>
              <a:ext uri="{FF2B5EF4-FFF2-40B4-BE49-F238E27FC236}">
                <a16:creationId xmlns:a16="http://schemas.microsoft.com/office/drawing/2014/main" id="{59B7D669-DA66-8AEA-6450-4E094A631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4988" y="25304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84" name="Line 16">
            <a:extLst>
              <a:ext uri="{FF2B5EF4-FFF2-40B4-BE49-F238E27FC236}">
                <a16:creationId xmlns:a16="http://schemas.microsoft.com/office/drawing/2014/main" id="{30D91D71-F467-9529-394B-3987FEFC04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4275" y="2520950"/>
            <a:ext cx="476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85" name="Text Box 17">
            <a:extLst>
              <a:ext uri="{FF2B5EF4-FFF2-40B4-BE49-F238E27FC236}">
                <a16:creationId xmlns:a16="http://schemas.microsoft.com/office/drawing/2014/main" id="{2AB5348B-2CE9-CAE0-22CA-24D12B5C6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5" y="209867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7</a:t>
            </a:r>
          </a:p>
        </p:txBody>
      </p:sp>
      <p:sp>
        <p:nvSpPr>
          <p:cNvPr id="83986" name="Text Box 18">
            <a:extLst>
              <a:ext uri="{FF2B5EF4-FFF2-40B4-BE49-F238E27FC236}">
                <a16:creationId xmlns:a16="http://schemas.microsoft.com/office/drawing/2014/main" id="{4EAD2BBA-BD6C-DFFD-0C5B-5D24BC4A2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88" y="209867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5</a:t>
            </a:r>
          </a:p>
        </p:txBody>
      </p:sp>
      <p:sp>
        <p:nvSpPr>
          <p:cNvPr id="83987" name="Text Box 19">
            <a:extLst>
              <a:ext uri="{FF2B5EF4-FFF2-40B4-BE49-F238E27FC236}">
                <a16:creationId xmlns:a16="http://schemas.microsoft.com/office/drawing/2014/main" id="{3F966D2C-4365-C004-D354-D8F3C6D3E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2098675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6.2</a:t>
            </a:r>
          </a:p>
        </p:txBody>
      </p:sp>
      <p:sp>
        <p:nvSpPr>
          <p:cNvPr id="83988" name="Line 20">
            <a:extLst>
              <a:ext uri="{FF2B5EF4-FFF2-40B4-BE49-F238E27FC236}">
                <a16:creationId xmlns:a16="http://schemas.microsoft.com/office/drawing/2014/main" id="{2099979C-7C8C-04C2-1A1D-10EC90759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4213" y="2530475"/>
            <a:ext cx="4762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89" name="Line 21">
            <a:extLst>
              <a:ext uri="{FF2B5EF4-FFF2-40B4-BE49-F238E27FC236}">
                <a16:creationId xmlns:a16="http://schemas.microsoft.com/office/drawing/2014/main" id="{199A7441-7525-BF2D-6FC8-87CD4FC34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0063" y="25193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90" name="Line 22">
            <a:extLst>
              <a:ext uri="{FF2B5EF4-FFF2-40B4-BE49-F238E27FC236}">
                <a16:creationId xmlns:a16="http://schemas.microsoft.com/office/drawing/2014/main" id="{71460457-0EAF-AA1B-9B3C-F9231993AD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9975" y="25304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91" name="Line 23">
            <a:extLst>
              <a:ext uri="{FF2B5EF4-FFF2-40B4-BE49-F238E27FC236}">
                <a16:creationId xmlns:a16="http://schemas.microsoft.com/office/drawing/2014/main" id="{10D934DB-0B29-462B-2736-E41A185CAF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9263" y="2520950"/>
            <a:ext cx="4762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92" name="Text Box 24">
            <a:extLst>
              <a:ext uri="{FF2B5EF4-FFF2-40B4-BE49-F238E27FC236}">
                <a16:creationId xmlns:a16="http://schemas.microsoft.com/office/drawing/2014/main" id="{9A7CA9FC-1D9B-F986-23E5-BFA350F0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213" y="209867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10</a:t>
            </a:r>
          </a:p>
        </p:txBody>
      </p:sp>
      <p:grpSp>
        <p:nvGrpSpPr>
          <p:cNvPr id="83993" name="Group 25">
            <a:extLst>
              <a:ext uri="{FF2B5EF4-FFF2-40B4-BE49-F238E27FC236}">
                <a16:creationId xmlns:a16="http://schemas.microsoft.com/office/drawing/2014/main" id="{4E76BB29-4978-C79C-DAB0-C9301C777496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613025"/>
            <a:ext cx="8426450" cy="730250"/>
            <a:chOff x="249" y="2296"/>
            <a:chExt cx="5308" cy="460"/>
          </a:xfrm>
        </p:grpSpPr>
        <p:sp>
          <p:nvSpPr>
            <p:cNvPr id="84048" name="Line 26">
              <a:extLst>
                <a:ext uri="{FF2B5EF4-FFF2-40B4-BE49-F238E27FC236}">
                  <a16:creationId xmlns:a16="http://schemas.microsoft.com/office/drawing/2014/main" id="{D40B5BB6-B360-1E03-C237-1923F51FE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2624"/>
              <a:ext cx="16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84049" name="Group 27">
              <a:extLst>
                <a:ext uri="{FF2B5EF4-FFF2-40B4-BE49-F238E27FC236}">
                  <a16:creationId xmlns:a16="http://schemas.microsoft.com/office/drawing/2014/main" id="{6038A8B5-DD63-385A-6C83-A9B770C425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2296"/>
              <a:ext cx="5308" cy="460"/>
              <a:chOff x="248" y="2286"/>
              <a:chExt cx="5308" cy="460"/>
            </a:xfrm>
          </p:grpSpPr>
          <p:sp>
            <p:nvSpPr>
              <p:cNvPr id="84050" name="Line 28">
                <a:extLst>
                  <a:ext uri="{FF2B5EF4-FFF2-40B4-BE49-F238E27FC236}">
                    <a16:creationId xmlns:a16="http://schemas.microsoft.com/office/drawing/2014/main" id="{FFFBA365-C8AB-74FC-8F51-1A127DE7F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229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051" name="Line 29">
                <a:extLst>
                  <a:ext uri="{FF2B5EF4-FFF2-40B4-BE49-F238E27FC236}">
                    <a16:creationId xmlns:a16="http://schemas.microsoft.com/office/drawing/2014/main" id="{756E981B-E350-F200-587F-F38AE4F61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3" y="228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052" name="Line 30">
                <a:extLst>
                  <a:ext uri="{FF2B5EF4-FFF2-40B4-BE49-F238E27FC236}">
                    <a16:creationId xmlns:a16="http://schemas.microsoft.com/office/drawing/2014/main" id="{1B40CACD-0002-AD09-B342-605D36D48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2618"/>
                <a:ext cx="48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053" name="Text Box 31">
                <a:extLst>
                  <a:ext uri="{FF2B5EF4-FFF2-40B4-BE49-F238E27FC236}">
                    <a16:creationId xmlns:a16="http://schemas.microsoft.com/office/drawing/2014/main" id="{B163B018-3B86-008A-E0F9-6CB0DC15F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" y="245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C</a:t>
                </a:r>
              </a:p>
            </p:txBody>
          </p:sp>
        </p:grpSp>
      </p:grpSp>
      <p:sp>
        <p:nvSpPr>
          <p:cNvPr id="83994" name="Line 32">
            <a:extLst>
              <a:ext uri="{FF2B5EF4-FFF2-40B4-BE49-F238E27FC236}">
                <a16:creationId xmlns:a16="http://schemas.microsoft.com/office/drawing/2014/main" id="{492AA580-54BB-2A91-4AD7-8A6F8E78A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5" y="26130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3995" name="Group 33">
            <a:extLst>
              <a:ext uri="{FF2B5EF4-FFF2-40B4-BE49-F238E27FC236}">
                <a16:creationId xmlns:a16="http://schemas.microsoft.com/office/drawing/2014/main" id="{10FDE7ED-C66A-18EA-6117-E098FE091745}"/>
              </a:ext>
            </a:extLst>
          </p:cNvPr>
          <p:cNvGrpSpPr>
            <a:grpSpLocks/>
          </p:cNvGrpSpPr>
          <p:nvPr/>
        </p:nvGrpSpPr>
        <p:grpSpPr bwMode="auto">
          <a:xfrm>
            <a:off x="419100" y="2605088"/>
            <a:ext cx="8401050" cy="1033462"/>
            <a:chOff x="264" y="2291"/>
            <a:chExt cx="5292" cy="651"/>
          </a:xfrm>
        </p:grpSpPr>
        <p:sp>
          <p:nvSpPr>
            <p:cNvPr id="84042" name="Line 34">
              <a:extLst>
                <a:ext uri="{FF2B5EF4-FFF2-40B4-BE49-F238E27FC236}">
                  <a16:creationId xmlns:a16="http://schemas.microsoft.com/office/drawing/2014/main" id="{DC9A508B-869D-8A3D-1719-DF5C51884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2291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84043" name="Group 35">
              <a:extLst>
                <a:ext uri="{FF2B5EF4-FFF2-40B4-BE49-F238E27FC236}">
                  <a16:creationId xmlns:a16="http://schemas.microsoft.com/office/drawing/2014/main" id="{25C6BE55-00DD-74B3-7EC8-4F22E6B05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" y="2654"/>
              <a:ext cx="5292" cy="288"/>
              <a:chOff x="264" y="2654"/>
              <a:chExt cx="5292" cy="288"/>
            </a:xfrm>
          </p:grpSpPr>
          <p:sp>
            <p:nvSpPr>
              <p:cNvPr id="84044" name="Text Box 36">
                <a:extLst>
                  <a:ext uri="{FF2B5EF4-FFF2-40B4-BE49-F238E27FC236}">
                    <a16:creationId xmlns:a16="http://schemas.microsoft.com/office/drawing/2014/main" id="{6E567E7A-0BDD-41E6-F5A2-AF2171A936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" y="265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D</a:t>
                </a:r>
              </a:p>
            </p:txBody>
          </p:sp>
          <p:sp>
            <p:nvSpPr>
              <p:cNvPr id="84045" name="Line 37">
                <a:extLst>
                  <a:ext uri="{FF2B5EF4-FFF2-40B4-BE49-F238E27FC236}">
                    <a16:creationId xmlns:a16="http://schemas.microsoft.com/office/drawing/2014/main" id="{9BF113CF-F761-3274-5E98-04E75456D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2825"/>
                <a:ext cx="19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046" name="Line 38">
                <a:extLst>
                  <a:ext uri="{FF2B5EF4-FFF2-40B4-BE49-F238E27FC236}">
                    <a16:creationId xmlns:a16="http://schemas.microsoft.com/office/drawing/2014/main" id="{3130A825-C1DF-4A3E-4BAF-72C665B17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2826"/>
                <a:ext cx="49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047" name="Oval 39">
                <a:extLst>
                  <a:ext uri="{FF2B5EF4-FFF2-40B4-BE49-F238E27FC236}">
                    <a16:creationId xmlns:a16="http://schemas.microsoft.com/office/drawing/2014/main" id="{44E610D1-9F8C-8E7E-6E93-F6E884018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" y="2791"/>
                <a:ext cx="60" cy="6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sp>
        <p:nvSpPr>
          <p:cNvPr id="83996" name="Line 40">
            <a:extLst>
              <a:ext uri="{FF2B5EF4-FFF2-40B4-BE49-F238E27FC236}">
                <a16:creationId xmlns:a16="http://schemas.microsoft.com/office/drawing/2014/main" id="{54C4EB7F-5EEA-EA4E-AF1F-4F4EAE118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4213" y="25415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3997" name="Group 41">
            <a:extLst>
              <a:ext uri="{FF2B5EF4-FFF2-40B4-BE49-F238E27FC236}">
                <a16:creationId xmlns:a16="http://schemas.microsoft.com/office/drawing/2014/main" id="{8FD3BB5D-DE7C-881F-4F7A-A72C9320FCAF}"/>
              </a:ext>
            </a:extLst>
          </p:cNvPr>
          <p:cNvGrpSpPr>
            <a:grpSpLocks/>
          </p:cNvGrpSpPr>
          <p:nvPr/>
        </p:nvGrpSpPr>
        <p:grpSpPr bwMode="auto">
          <a:xfrm>
            <a:off x="404813" y="2541588"/>
            <a:ext cx="8415337" cy="1447800"/>
            <a:chOff x="255" y="2251"/>
            <a:chExt cx="5301" cy="912"/>
          </a:xfrm>
        </p:grpSpPr>
        <p:sp>
          <p:nvSpPr>
            <p:cNvPr id="84037" name="Line 42">
              <a:extLst>
                <a:ext uri="{FF2B5EF4-FFF2-40B4-BE49-F238E27FC236}">
                  <a16:creationId xmlns:a16="http://schemas.microsoft.com/office/drawing/2014/main" id="{184C962F-29DC-0CA2-EAE8-455BD8F75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1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38" name="Line 43">
              <a:extLst>
                <a:ext uri="{FF2B5EF4-FFF2-40B4-BE49-F238E27FC236}">
                  <a16:creationId xmlns:a16="http://schemas.microsoft.com/office/drawing/2014/main" id="{EEDC97F1-A88A-B321-898B-26C446562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0" y="3057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39" name="Line 44">
              <a:extLst>
                <a:ext uri="{FF2B5EF4-FFF2-40B4-BE49-F238E27FC236}">
                  <a16:creationId xmlns:a16="http://schemas.microsoft.com/office/drawing/2014/main" id="{BE49EB84-7380-1526-872C-CE92BC542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052"/>
              <a:ext cx="50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40" name="Text Box 45">
              <a:extLst>
                <a:ext uri="{FF2B5EF4-FFF2-40B4-BE49-F238E27FC236}">
                  <a16:creationId xmlns:a16="http://schemas.microsoft.com/office/drawing/2014/main" id="{5C491F8C-20E1-9BC0-2138-2D5C0A6FE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" y="2875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E</a:t>
              </a:r>
            </a:p>
          </p:txBody>
        </p:sp>
        <p:sp>
          <p:nvSpPr>
            <p:cNvPr id="84041" name="Oval 46">
              <a:extLst>
                <a:ext uri="{FF2B5EF4-FFF2-40B4-BE49-F238E27FC236}">
                  <a16:creationId xmlns:a16="http://schemas.microsoft.com/office/drawing/2014/main" id="{055B57EB-E2CA-4F3E-5EBF-8441A6F12C1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10" y="3022"/>
              <a:ext cx="45" cy="4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83998" name="Group 50">
            <a:extLst>
              <a:ext uri="{FF2B5EF4-FFF2-40B4-BE49-F238E27FC236}">
                <a16:creationId xmlns:a16="http://schemas.microsoft.com/office/drawing/2014/main" id="{9EF28931-481A-EE6C-F938-0DEFC37F91D7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613025"/>
            <a:ext cx="8713787" cy="1825625"/>
            <a:chOff x="113" y="2296"/>
            <a:chExt cx="5489" cy="1150"/>
          </a:xfrm>
        </p:grpSpPr>
        <p:sp>
          <p:nvSpPr>
            <p:cNvPr id="84031" name="Line 51">
              <a:extLst>
                <a:ext uri="{FF2B5EF4-FFF2-40B4-BE49-F238E27FC236}">
                  <a16:creationId xmlns:a16="http://schemas.microsoft.com/office/drawing/2014/main" id="{95CFB3AB-B586-4D81-1B47-CC51EEF91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2296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32" name="Line 52">
              <a:extLst>
                <a:ext uri="{FF2B5EF4-FFF2-40B4-BE49-F238E27FC236}">
                  <a16:creationId xmlns:a16="http://schemas.microsoft.com/office/drawing/2014/main" id="{D64CA6C4-7836-42A1-9D1B-756714F0A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9" y="2296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84033" name="Group 53">
              <a:extLst>
                <a:ext uri="{FF2B5EF4-FFF2-40B4-BE49-F238E27FC236}">
                  <a16:creationId xmlns:a16="http://schemas.microsoft.com/office/drawing/2014/main" id="{7D062599-F543-0450-DDD3-626E0A4C99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3158"/>
              <a:ext cx="5489" cy="288"/>
              <a:chOff x="113" y="3158"/>
              <a:chExt cx="5489" cy="288"/>
            </a:xfrm>
          </p:grpSpPr>
          <p:sp>
            <p:nvSpPr>
              <p:cNvPr id="84034" name="Line 54">
                <a:extLst>
                  <a:ext uri="{FF2B5EF4-FFF2-40B4-BE49-F238E27FC236}">
                    <a16:creationId xmlns:a16="http://schemas.microsoft.com/office/drawing/2014/main" id="{4DE61495-FD99-F50B-0C79-33B3012DA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385"/>
                <a:ext cx="7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035" name="Rectangle 55">
                <a:extLst>
                  <a:ext uri="{FF2B5EF4-FFF2-40B4-BE49-F238E27FC236}">
                    <a16:creationId xmlns:a16="http://schemas.microsoft.com/office/drawing/2014/main" id="{BB2613FB-C210-4B05-5714-33DE531BA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3158"/>
                <a:ext cx="53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it-IT" altLang="it-IT">
                    <a:sym typeface="Symbol" panose="05050102010706020507" pitchFamily="18" charset="2"/>
                  </a:rPr>
                  <a:t>CD</a:t>
                </a:r>
              </a:p>
            </p:txBody>
          </p:sp>
          <p:sp>
            <p:nvSpPr>
              <p:cNvPr id="84036" name="Line 56">
                <a:extLst>
                  <a:ext uri="{FF2B5EF4-FFF2-40B4-BE49-F238E27FC236}">
                    <a16:creationId xmlns:a16="http://schemas.microsoft.com/office/drawing/2014/main" id="{30A29EF8-A8A0-321A-5681-450886819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3379"/>
                <a:ext cx="49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83999" name="Group 60">
            <a:extLst>
              <a:ext uri="{FF2B5EF4-FFF2-40B4-BE49-F238E27FC236}">
                <a16:creationId xmlns:a16="http://schemas.microsoft.com/office/drawing/2014/main" id="{F3DFF799-AA56-BD55-48AC-064ADBBB1972}"/>
              </a:ext>
            </a:extLst>
          </p:cNvPr>
          <p:cNvGrpSpPr>
            <a:grpSpLocks/>
          </p:cNvGrpSpPr>
          <p:nvPr/>
        </p:nvGrpSpPr>
        <p:grpSpPr bwMode="auto">
          <a:xfrm>
            <a:off x="100013" y="3749675"/>
            <a:ext cx="8777287" cy="1192213"/>
            <a:chOff x="63" y="3012"/>
            <a:chExt cx="5529" cy="751"/>
          </a:xfrm>
        </p:grpSpPr>
        <p:sp>
          <p:nvSpPr>
            <p:cNvPr id="84025" name="Line 61">
              <a:extLst>
                <a:ext uri="{FF2B5EF4-FFF2-40B4-BE49-F238E27FC236}">
                  <a16:creationId xmlns:a16="http://schemas.microsoft.com/office/drawing/2014/main" id="{A6B110A5-88EE-53FE-9B29-C0846430D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203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26" name="Line 62">
              <a:extLst>
                <a:ext uri="{FF2B5EF4-FFF2-40B4-BE49-F238E27FC236}">
                  <a16:creationId xmlns:a16="http://schemas.microsoft.com/office/drawing/2014/main" id="{9D9F5687-9AAC-A705-71EC-3BE77A15C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1" y="3012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84027" name="Group 63">
              <a:extLst>
                <a:ext uri="{FF2B5EF4-FFF2-40B4-BE49-F238E27FC236}">
                  <a16:creationId xmlns:a16="http://schemas.microsoft.com/office/drawing/2014/main" id="{1E13BC63-79C1-D59C-4E13-61DC6E41CE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" y="3475"/>
              <a:ext cx="5529" cy="288"/>
              <a:chOff x="63" y="3475"/>
              <a:chExt cx="5529" cy="288"/>
            </a:xfrm>
          </p:grpSpPr>
          <p:sp>
            <p:nvSpPr>
              <p:cNvPr id="84028" name="Line 64">
                <a:extLst>
                  <a:ext uri="{FF2B5EF4-FFF2-40B4-BE49-F238E27FC236}">
                    <a16:creationId xmlns:a16="http://schemas.microsoft.com/office/drawing/2014/main" id="{22368046-C337-7602-1626-F64263D07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657"/>
                <a:ext cx="453" cy="0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029" name="Rectangle 65">
                <a:extLst>
                  <a:ext uri="{FF2B5EF4-FFF2-40B4-BE49-F238E27FC236}">
                    <a16:creationId xmlns:a16="http://schemas.microsoft.com/office/drawing/2014/main" id="{1897EAB2-8959-9513-15F1-31D908187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" y="3475"/>
                <a:ext cx="92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it-IT" altLang="it-IT">
                    <a:sym typeface="Symbol" panose="05050102010706020507" pitchFamily="18" charset="2"/>
                  </a:rPr>
                  <a:t>(CD)E</a:t>
                </a:r>
              </a:p>
            </p:txBody>
          </p:sp>
          <p:sp>
            <p:nvSpPr>
              <p:cNvPr id="84030" name="Line 66">
                <a:extLst>
                  <a:ext uri="{FF2B5EF4-FFF2-40B4-BE49-F238E27FC236}">
                    <a16:creationId xmlns:a16="http://schemas.microsoft.com/office/drawing/2014/main" id="{42954581-387D-7059-CA5C-D3D41EBEF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3657"/>
                <a:ext cx="4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84000" name="Rectangle 67">
            <a:extLst>
              <a:ext uri="{FF2B5EF4-FFF2-40B4-BE49-F238E27FC236}">
                <a16:creationId xmlns:a16="http://schemas.microsoft.com/office/drawing/2014/main" id="{8F3F8C09-6D5A-314F-B707-860BED86B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01713"/>
            <a:ext cx="8766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>
                <a:sym typeface="Symbol" panose="05050102010706020507" pitchFamily="18" charset="2"/>
              </a:rPr>
              <a:t>CD,</a:t>
            </a:r>
            <a:r>
              <a:rPr lang="it-IT" altLang="it-IT" sz="2800">
                <a:solidFill>
                  <a:srgbClr val="A50021"/>
                </a:solidFill>
                <a:sym typeface="Symbol" panose="05050102010706020507" pitchFamily="18" charset="2"/>
              </a:rPr>
              <a:t> </a:t>
            </a:r>
            <a:r>
              <a:rPr lang="it-IT" altLang="it-IT" sz="2800">
                <a:sym typeface="Symbol" panose="05050102010706020507" pitchFamily="18" charset="2"/>
              </a:rPr>
              <a:t>(CD)E, CD,</a:t>
            </a:r>
            <a:r>
              <a:rPr lang="it-IT" altLang="it-IT" sz="2800">
                <a:solidFill>
                  <a:srgbClr val="A50021"/>
                </a:solidFill>
                <a:sym typeface="Symbol" panose="05050102010706020507" pitchFamily="18" charset="2"/>
              </a:rPr>
              <a:t> C(DE)</a:t>
            </a:r>
            <a:r>
              <a:rPr lang="it-IT" altLang="it-IT" sz="2800">
                <a:sym typeface="Symbol" panose="05050102010706020507" pitchFamily="18" charset="2"/>
              </a:rPr>
              <a:t>, (CD)E, (CD)  E</a:t>
            </a:r>
          </a:p>
        </p:txBody>
      </p:sp>
      <p:grpSp>
        <p:nvGrpSpPr>
          <p:cNvPr id="11" name="Group 73">
            <a:extLst>
              <a:ext uri="{FF2B5EF4-FFF2-40B4-BE49-F238E27FC236}">
                <a16:creationId xmlns:a16="http://schemas.microsoft.com/office/drawing/2014/main" id="{03279191-89D7-BBD7-2455-CF7F7F85F434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3500438"/>
            <a:ext cx="3240087" cy="288925"/>
            <a:chOff x="2971" y="2205"/>
            <a:chExt cx="2041" cy="182"/>
          </a:xfrm>
        </p:grpSpPr>
        <p:sp>
          <p:nvSpPr>
            <p:cNvPr id="84021" name="Line 68">
              <a:extLst>
                <a:ext uri="{FF2B5EF4-FFF2-40B4-BE49-F238E27FC236}">
                  <a16:creationId xmlns:a16="http://schemas.microsoft.com/office/drawing/2014/main" id="{47985F03-6E89-6E4C-2FF8-0FA983969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" y="2205"/>
              <a:ext cx="45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22" name="Line 69">
              <a:extLst>
                <a:ext uri="{FF2B5EF4-FFF2-40B4-BE49-F238E27FC236}">
                  <a16:creationId xmlns:a16="http://schemas.microsoft.com/office/drawing/2014/main" id="{8CB34E4B-6771-A789-1056-69906192BD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0" y="2206"/>
              <a:ext cx="40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23" name="Line 70">
              <a:extLst>
                <a:ext uri="{FF2B5EF4-FFF2-40B4-BE49-F238E27FC236}">
                  <a16:creationId xmlns:a16="http://schemas.microsoft.com/office/drawing/2014/main" id="{3B98EAFA-43EB-0DD5-2B6B-28BAB6A9A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5" y="2205"/>
              <a:ext cx="40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24" name="Line 71">
              <a:extLst>
                <a:ext uri="{FF2B5EF4-FFF2-40B4-BE49-F238E27FC236}">
                  <a16:creationId xmlns:a16="http://schemas.microsoft.com/office/drawing/2014/main" id="{6F6AC90E-B873-C4C5-691C-6D433704B8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0" y="2251"/>
              <a:ext cx="27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" name="Group 80">
            <a:extLst>
              <a:ext uri="{FF2B5EF4-FFF2-40B4-BE49-F238E27FC236}">
                <a16:creationId xmlns:a16="http://schemas.microsoft.com/office/drawing/2014/main" id="{14C49ED6-D9C7-3BEE-EABC-6459CCBF7313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429000"/>
            <a:ext cx="8642350" cy="1930400"/>
            <a:chOff x="158" y="2160"/>
            <a:chExt cx="5444" cy="1216"/>
          </a:xfrm>
        </p:grpSpPr>
        <p:sp>
          <p:nvSpPr>
            <p:cNvPr id="84015" name="Rectangle 72">
              <a:extLst>
                <a:ext uri="{FF2B5EF4-FFF2-40B4-BE49-F238E27FC236}">
                  <a16:creationId xmlns:a16="http://schemas.microsoft.com/office/drawing/2014/main" id="{C5583DAF-08BF-7EA7-242C-A74FDE5A0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3088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>
                  <a:sym typeface="Symbol" panose="05050102010706020507" pitchFamily="18" charset="2"/>
                </a:rPr>
                <a:t>DE</a:t>
              </a:r>
            </a:p>
          </p:txBody>
        </p:sp>
        <p:sp>
          <p:nvSpPr>
            <p:cNvPr id="84016" name="Line 74">
              <a:extLst>
                <a:ext uri="{FF2B5EF4-FFF2-40B4-BE49-F238E27FC236}">
                  <a16:creationId xmlns:a16="http://schemas.microsoft.com/office/drawing/2014/main" id="{87079FFA-48CD-3523-8E33-735E9A840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0" y="2387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17" name="Line 76">
              <a:extLst>
                <a:ext uri="{FF2B5EF4-FFF2-40B4-BE49-F238E27FC236}">
                  <a16:creationId xmlns:a16="http://schemas.microsoft.com/office/drawing/2014/main" id="{130D1C3B-8F80-238C-FB86-BE87DD3D3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2160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18" name="Line 77">
              <a:extLst>
                <a:ext uri="{FF2B5EF4-FFF2-40B4-BE49-F238E27FC236}">
                  <a16:creationId xmlns:a16="http://schemas.microsoft.com/office/drawing/2014/main" id="{668D133A-490E-E59F-DBEB-BDDB0F5E4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0" y="3239"/>
              <a:ext cx="22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19" name="Line 78">
              <a:extLst>
                <a:ext uri="{FF2B5EF4-FFF2-40B4-BE49-F238E27FC236}">
                  <a16:creationId xmlns:a16="http://schemas.microsoft.com/office/drawing/2014/main" id="{19890034-E7C7-169F-4A26-B4AC84744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3239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20" name="Oval 79">
              <a:extLst>
                <a:ext uri="{FF2B5EF4-FFF2-40B4-BE49-F238E27FC236}">
                  <a16:creationId xmlns:a16="http://schemas.microsoft.com/office/drawing/2014/main" id="{F2D0F125-18DD-5DE0-CBC4-85D910D30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" y="317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13" name="Group 85">
            <a:extLst>
              <a:ext uri="{FF2B5EF4-FFF2-40B4-BE49-F238E27FC236}">
                <a16:creationId xmlns:a16="http://schemas.microsoft.com/office/drawing/2014/main" id="{B402BCE2-9073-7EC1-026A-24AF0C062ED5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3213100"/>
            <a:ext cx="4319588" cy="1871663"/>
            <a:chOff x="2336" y="2024"/>
            <a:chExt cx="2721" cy="1179"/>
          </a:xfrm>
        </p:grpSpPr>
        <p:sp>
          <p:nvSpPr>
            <p:cNvPr id="84011" name="Line 81">
              <a:extLst>
                <a:ext uri="{FF2B5EF4-FFF2-40B4-BE49-F238E27FC236}">
                  <a16:creationId xmlns:a16="http://schemas.microsoft.com/office/drawing/2014/main" id="{967286BB-EB8A-B6A9-61B3-82E4D0BDF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1" y="2024"/>
              <a:ext cx="90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12" name="Line 82">
              <a:extLst>
                <a:ext uri="{FF2B5EF4-FFF2-40B4-BE49-F238E27FC236}">
                  <a16:creationId xmlns:a16="http://schemas.microsoft.com/office/drawing/2014/main" id="{21C8B4CC-D3D2-D24F-0EE0-89183032B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6" y="2024"/>
              <a:ext cx="2132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13" name="Line 83">
              <a:extLst>
                <a:ext uri="{FF2B5EF4-FFF2-40B4-BE49-F238E27FC236}">
                  <a16:creationId xmlns:a16="http://schemas.microsoft.com/office/drawing/2014/main" id="{264060D4-1B33-A544-0616-F0AE639C3F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4" y="2296"/>
              <a:ext cx="1633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14" name="Line 84">
              <a:extLst>
                <a:ext uri="{FF2B5EF4-FFF2-40B4-BE49-F238E27FC236}">
                  <a16:creationId xmlns:a16="http://schemas.microsoft.com/office/drawing/2014/main" id="{2631E132-A36E-DEDE-CC72-3A63B7227E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8" y="2976"/>
              <a:ext cx="454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92">
            <a:extLst>
              <a:ext uri="{FF2B5EF4-FFF2-40B4-BE49-F238E27FC236}">
                <a16:creationId xmlns:a16="http://schemas.microsoft.com/office/drawing/2014/main" id="{B10670D6-CFE7-0AD7-3B54-0710EAFFB406}"/>
              </a:ext>
            </a:extLst>
          </p:cNvPr>
          <p:cNvGrpSpPr>
            <a:grpSpLocks/>
          </p:cNvGrpSpPr>
          <p:nvPr/>
        </p:nvGrpSpPr>
        <p:grpSpPr bwMode="auto">
          <a:xfrm>
            <a:off x="0" y="3141663"/>
            <a:ext cx="8893175" cy="2689225"/>
            <a:chOff x="0" y="1979"/>
            <a:chExt cx="5602" cy="1694"/>
          </a:xfrm>
        </p:grpSpPr>
        <p:sp>
          <p:nvSpPr>
            <p:cNvPr id="84005" name="Rectangle 86">
              <a:extLst>
                <a:ext uri="{FF2B5EF4-FFF2-40B4-BE49-F238E27FC236}">
                  <a16:creationId xmlns:a16="http://schemas.microsoft.com/office/drawing/2014/main" id="{2DC55EA0-0099-EDE3-2DED-A1A8CF7AF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85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A50021"/>
                  </a:solidFill>
                  <a:sym typeface="Symbol" panose="05050102010706020507" pitchFamily="18" charset="2"/>
                </a:rPr>
                <a:t>C(DE)</a:t>
              </a:r>
            </a:p>
          </p:txBody>
        </p:sp>
        <p:sp>
          <p:nvSpPr>
            <p:cNvPr id="84006" name="Line 87">
              <a:extLst>
                <a:ext uri="{FF2B5EF4-FFF2-40B4-BE49-F238E27FC236}">
                  <a16:creationId xmlns:a16="http://schemas.microsoft.com/office/drawing/2014/main" id="{F47BA836-32D2-8B17-9590-3E52460BF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1979"/>
              <a:ext cx="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07" name="Line 88">
              <a:extLst>
                <a:ext uri="{FF2B5EF4-FFF2-40B4-BE49-F238E27FC236}">
                  <a16:creationId xmlns:a16="http://schemas.microsoft.com/office/drawing/2014/main" id="{74CADDC2-47E6-642F-C48D-5E3FE503B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3" y="3178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08" name="Oval 89">
              <a:extLst>
                <a:ext uri="{FF2B5EF4-FFF2-40B4-BE49-F238E27FC236}">
                  <a16:creationId xmlns:a16="http://schemas.microsoft.com/office/drawing/2014/main" id="{978C0341-1DD6-502B-FCA6-4A8D3E170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7" y="3460"/>
              <a:ext cx="91" cy="91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84009" name="Line 90">
              <a:extLst>
                <a:ext uri="{FF2B5EF4-FFF2-40B4-BE49-F238E27FC236}">
                  <a16:creationId xmlns:a16="http://schemas.microsoft.com/office/drawing/2014/main" id="{9FC6CB3F-584B-4868-D217-83036333B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3526"/>
              <a:ext cx="2721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10" name="Line 91">
              <a:extLst>
                <a:ext uri="{FF2B5EF4-FFF2-40B4-BE49-F238E27FC236}">
                  <a16:creationId xmlns:a16="http://schemas.microsoft.com/office/drawing/2014/main" id="{36645F34-D21F-3D36-2099-ACB8E6F60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3516"/>
              <a:ext cx="4627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>
            <a:extLst>
              <a:ext uri="{FF2B5EF4-FFF2-40B4-BE49-F238E27FC236}">
                <a16:creationId xmlns:a16="http://schemas.microsoft.com/office/drawing/2014/main" id="{7A633846-FEA8-B91F-0F69-EB2D17399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3" t="49146" r="38568" b="31021"/>
          <a:stretch>
            <a:fillRect/>
          </a:stretch>
        </p:blipFill>
        <p:spPr bwMode="auto">
          <a:xfrm>
            <a:off x="827088" y="1196975"/>
            <a:ext cx="7273925" cy="317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Text Box 5">
            <a:extLst>
              <a:ext uri="{FF2B5EF4-FFF2-40B4-BE49-F238E27FC236}">
                <a16:creationId xmlns:a16="http://schemas.microsoft.com/office/drawing/2014/main" id="{527C0C55-6E56-E38C-42E7-48F67319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5888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600">
                <a:latin typeface="Calibri" panose="020F0502020204030204" pitchFamily="34" charset="0"/>
              </a:rPr>
              <a:t>Algebra, equazioni e disequazioni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>
            <a:extLst>
              <a:ext uri="{FF2B5EF4-FFF2-40B4-BE49-F238E27FC236}">
                <a16:creationId xmlns:a16="http://schemas.microsoft.com/office/drawing/2014/main" id="{7458620E-A560-49EB-3070-52F09E1CE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3" t="49146" r="38568" b="31021"/>
          <a:stretch>
            <a:fillRect/>
          </a:stretch>
        </p:blipFill>
        <p:spPr bwMode="auto">
          <a:xfrm>
            <a:off x="827088" y="1196975"/>
            <a:ext cx="7273925" cy="317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9" name="Text Box 5">
            <a:extLst>
              <a:ext uri="{FF2B5EF4-FFF2-40B4-BE49-F238E27FC236}">
                <a16:creationId xmlns:a16="http://schemas.microsoft.com/office/drawing/2014/main" id="{6DC6055C-8AFA-81F1-466A-711DEF2A3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5888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600">
                <a:latin typeface="Calibri" panose="020F0502020204030204" pitchFamily="34" charset="0"/>
              </a:rPr>
              <a:t>Algebra, equazioni e disequazioni</a:t>
            </a:r>
          </a:p>
        </p:txBody>
      </p:sp>
      <p:sp>
        <p:nvSpPr>
          <p:cNvPr id="86020" name="CasellaDiTesto 1">
            <a:extLst>
              <a:ext uri="{FF2B5EF4-FFF2-40B4-BE49-F238E27FC236}">
                <a16:creationId xmlns:a16="http://schemas.microsoft.com/office/drawing/2014/main" id="{B94A2C88-2917-068D-16F8-8E4D72119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989138"/>
            <a:ext cx="86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000">
                <a:solidFill>
                  <a:srgbClr val="FF0000"/>
                </a:solidFill>
              </a:rPr>
              <a:t>*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1">
            <a:extLst>
              <a:ext uri="{FF2B5EF4-FFF2-40B4-BE49-F238E27FC236}">
                <a16:creationId xmlns:a16="http://schemas.microsoft.com/office/drawing/2014/main" id="{BF3A14CD-1A56-AD73-6644-13FBDE1D09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05237B-5419-4B45-9965-5D88B5DD9ADC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53A3B435-981A-84FB-1A37-E2D20521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08025"/>
            <a:ext cx="86407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Quindi, un’equazione algebrica di 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primo grado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o 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lineare</a:t>
            </a:r>
            <a:endParaRPr lang="it-IT" altLang="it-IT" i="1">
              <a:solidFill>
                <a:srgbClr val="A50021"/>
              </a:solidFill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it-IT" altLang="it-IT" sz="3600" i="1">
                <a:sym typeface="Wingdings" panose="05000000000000000000" pitchFamily="2" charset="2"/>
              </a:rPr>
              <a:t>	ax + b = </a:t>
            </a:r>
            <a:r>
              <a:rPr lang="it-IT" altLang="it-IT" sz="3600">
                <a:sym typeface="Wingdings" panose="05000000000000000000" pitchFamily="2" charset="2"/>
              </a:rPr>
              <a:t>0</a:t>
            </a:r>
            <a:r>
              <a:rPr lang="it-IT" altLang="it-IT" sz="3200">
                <a:sym typeface="Wingdings" panose="05000000000000000000" pitchFamily="2" charset="2"/>
              </a:rPr>
              <a:t>,  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con </a:t>
            </a:r>
            <a:r>
              <a:rPr lang="it-IT" altLang="it-IT" i="1">
                <a:sym typeface="Wingdings" panose="05000000000000000000" pitchFamily="2" charset="2"/>
              </a:rPr>
              <a:t>a </a:t>
            </a:r>
            <a:r>
              <a:rPr lang="it-IT" altLang="it-IT" i="1">
                <a:sym typeface="Symbol" panose="05050102010706020507" pitchFamily="18" charset="2"/>
              </a:rPr>
              <a:t></a:t>
            </a:r>
            <a:r>
              <a:rPr lang="it-IT" altLang="it-IT" i="1">
                <a:sym typeface="Wingdings" panose="05000000000000000000" pitchFamily="2" charset="2"/>
              </a:rPr>
              <a:t> 0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e </a:t>
            </a:r>
            <a:r>
              <a:rPr lang="it-IT" altLang="it-IT" i="1">
                <a:sym typeface="Wingdings" panose="05000000000000000000" pitchFamily="2" charset="2"/>
              </a:rPr>
              <a:t>b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numeri reali</a:t>
            </a:r>
          </a:p>
          <a:p>
            <a:pPr algn="ctr"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ammette sempre un’unica soluzione: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3B26928-F599-5EDF-9BBD-A0629410F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12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 grado</a:t>
            </a:r>
          </a:p>
        </p:txBody>
      </p:sp>
      <p:graphicFrame>
        <p:nvGraphicFramePr>
          <p:cNvPr id="13317" name="Object 6">
            <a:extLst>
              <a:ext uri="{FF2B5EF4-FFF2-40B4-BE49-F238E27FC236}">
                <a16:creationId xmlns:a16="http://schemas.microsoft.com/office/drawing/2014/main" id="{18B4E8B4-EA4C-492A-A230-37DD228E90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3300" y="2320925"/>
          <a:ext cx="151288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446" imgH="291973" progId="Equation.3">
                  <p:embed/>
                </p:oleObj>
              </mc:Choice>
              <mc:Fallback>
                <p:oleObj name="Equation" r:id="rId2" imgW="355446" imgH="291973" progId="Equation.3">
                  <p:embed/>
                  <p:pic>
                    <p:nvPicPr>
                      <p:cNvPr id="13317" name="Object 6">
                        <a:extLst>
                          <a:ext uri="{FF2B5EF4-FFF2-40B4-BE49-F238E27FC236}">
                            <a16:creationId xmlns:a16="http://schemas.microsoft.com/office/drawing/2014/main" id="{18B4E8B4-EA4C-492A-A230-37DD228E90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2320925"/>
                        <a:ext cx="1512888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>
            <a:extLst>
              <a:ext uri="{FF2B5EF4-FFF2-40B4-BE49-F238E27FC236}">
                <a16:creationId xmlns:a16="http://schemas.microsoft.com/office/drawing/2014/main" id="{20C969EB-3C77-979A-FD6E-854783B535E6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5016500"/>
            <a:ext cx="3240087" cy="1004888"/>
            <a:chOff x="1791" y="3250"/>
            <a:chExt cx="2041" cy="633"/>
          </a:xfrm>
        </p:grpSpPr>
        <p:sp>
          <p:nvSpPr>
            <p:cNvPr id="13320" name="Line 9">
              <a:extLst>
                <a:ext uri="{FF2B5EF4-FFF2-40B4-BE49-F238E27FC236}">
                  <a16:creationId xmlns:a16="http://schemas.microsoft.com/office/drawing/2014/main" id="{D4EEDDA4-C8D9-F7A2-1BB6-A15C52F33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3783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1" name="Line 10">
              <a:extLst>
                <a:ext uri="{FF2B5EF4-FFF2-40B4-BE49-F238E27FC236}">
                  <a16:creationId xmlns:a16="http://schemas.microsoft.com/office/drawing/2014/main" id="{C8857671-1417-9D6C-C98F-8BBF05226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7" y="370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13322" name="Object 11">
              <a:extLst>
                <a:ext uri="{FF2B5EF4-FFF2-40B4-BE49-F238E27FC236}">
                  <a16:creationId xmlns:a16="http://schemas.microsoft.com/office/drawing/2014/main" id="{49F40466-9782-453A-C755-573938C796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26" y="3250"/>
            <a:ext cx="276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6469" imgH="393359" progId="Equation.3">
                    <p:embed/>
                  </p:oleObj>
                </mc:Choice>
                <mc:Fallback>
                  <p:oleObj name="Equation" r:id="rId4" imgW="266469" imgH="393359" progId="Equation.3">
                    <p:embed/>
                    <p:pic>
                      <p:nvPicPr>
                        <p:cNvPr id="13322" name="Object 11">
                          <a:extLst>
                            <a:ext uri="{FF2B5EF4-FFF2-40B4-BE49-F238E27FC236}">
                              <a16:creationId xmlns:a16="http://schemas.microsoft.com/office/drawing/2014/main" id="{49F40466-9782-453A-C755-573938C796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3250"/>
                          <a:ext cx="276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3" name="Oval 12">
              <a:extLst>
                <a:ext uri="{FF2B5EF4-FFF2-40B4-BE49-F238E27FC236}">
                  <a16:creationId xmlns:a16="http://schemas.microsoft.com/office/drawing/2014/main" id="{A8D3527C-BF48-C878-7B0D-958FBE03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3753"/>
              <a:ext cx="46" cy="6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3079" name="Text Box 13">
            <a:extLst>
              <a:ext uri="{FF2B5EF4-FFF2-40B4-BE49-F238E27FC236}">
                <a16:creationId xmlns:a16="http://schemas.microsoft.com/office/drawing/2014/main" id="{4EB3AFFB-29C4-6D34-8E78-FB5195D92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05263"/>
            <a:ext cx="8712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Tale soluzione è rappresentata sull’asse reale dall’unico punto –</a:t>
            </a:r>
            <a:r>
              <a:rPr lang="it-IT" altLang="it-IT" sz="2800" i="1"/>
              <a:t>b/a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>
            <a:extLst>
              <a:ext uri="{FF2B5EF4-FFF2-40B4-BE49-F238E27FC236}">
                <a16:creationId xmlns:a16="http://schemas.microsoft.com/office/drawing/2014/main" id="{1BBCBD13-20F7-CB71-1366-7D0756255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5888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600">
                <a:latin typeface="Calibri" panose="020F0502020204030204" pitchFamily="34" charset="0"/>
              </a:rPr>
              <a:t>Algebra, equazioni e disequazioni</a:t>
            </a:r>
          </a:p>
        </p:txBody>
      </p:sp>
      <p:pic>
        <p:nvPicPr>
          <p:cNvPr id="87043" name="Picture 5">
            <a:extLst>
              <a:ext uri="{FF2B5EF4-FFF2-40B4-BE49-F238E27FC236}">
                <a16:creationId xmlns:a16="http://schemas.microsoft.com/office/drawing/2014/main" id="{93F2C061-2ADD-213E-62DD-1B4696A4B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3" t="26375" r="44089" b="47166"/>
          <a:stretch>
            <a:fillRect/>
          </a:stretch>
        </p:blipFill>
        <p:spPr bwMode="auto">
          <a:xfrm>
            <a:off x="1042988" y="1412875"/>
            <a:ext cx="6624637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F6A9BC5A-9E49-0538-F2F8-054648C28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5888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600">
                <a:latin typeface="Calibri" panose="020F0502020204030204" pitchFamily="34" charset="0"/>
              </a:rPr>
              <a:t>Algebra, equazioni e disequazioni</a:t>
            </a:r>
          </a:p>
        </p:txBody>
      </p:sp>
      <p:pic>
        <p:nvPicPr>
          <p:cNvPr id="88067" name="Picture 3">
            <a:extLst>
              <a:ext uri="{FF2B5EF4-FFF2-40B4-BE49-F238E27FC236}">
                <a16:creationId xmlns:a16="http://schemas.microsoft.com/office/drawing/2014/main" id="{470B02CE-AD25-45D3-0EDF-11F7E1361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3" t="28271" r="37019" b="41499"/>
          <a:stretch>
            <a:fillRect/>
          </a:stretch>
        </p:blipFill>
        <p:spPr bwMode="auto">
          <a:xfrm>
            <a:off x="395288" y="1052513"/>
            <a:ext cx="6985000" cy="421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>
            <a:extLst>
              <a:ext uri="{FF2B5EF4-FFF2-40B4-BE49-F238E27FC236}">
                <a16:creationId xmlns:a16="http://schemas.microsoft.com/office/drawing/2014/main" id="{77E6BE90-A30E-156A-5022-6C9057808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5888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600">
                <a:latin typeface="Calibri" panose="020F0502020204030204" pitchFamily="34" charset="0"/>
              </a:rPr>
              <a:t>Algebra, equazioni e disequazioni</a:t>
            </a:r>
          </a:p>
        </p:txBody>
      </p:sp>
      <p:pic>
        <p:nvPicPr>
          <p:cNvPr id="89091" name="Picture 4">
            <a:extLst>
              <a:ext uri="{FF2B5EF4-FFF2-40B4-BE49-F238E27FC236}">
                <a16:creationId xmlns:a16="http://schemas.microsoft.com/office/drawing/2014/main" id="{978C5715-59E5-5D8B-F7A5-3CF972439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7" t="50000" r="39375" b="26375"/>
          <a:stretch>
            <a:fillRect/>
          </a:stretch>
        </p:blipFill>
        <p:spPr bwMode="auto">
          <a:xfrm>
            <a:off x="468313" y="1268413"/>
            <a:ext cx="7775575" cy="38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D95FA15E-A90E-C4D0-53D7-DCCABFD7C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5888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600">
                <a:latin typeface="Calibri" panose="020F0502020204030204" pitchFamily="34" charset="0"/>
              </a:rPr>
              <a:t>Algebra, equazioni e disequazioni</a:t>
            </a:r>
          </a:p>
        </p:txBody>
      </p:sp>
      <p:pic>
        <p:nvPicPr>
          <p:cNvPr id="90115" name="Picture 4">
            <a:extLst>
              <a:ext uri="{FF2B5EF4-FFF2-40B4-BE49-F238E27FC236}">
                <a16:creationId xmlns:a16="http://schemas.microsoft.com/office/drawing/2014/main" id="{DE8C1428-1F65-1AF0-ECBA-47DD5542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8" t="28271" r="34122" b="40541"/>
          <a:stretch>
            <a:fillRect/>
          </a:stretch>
        </p:blipFill>
        <p:spPr bwMode="auto">
          <a:xfrm>
            <a:off x="468313" y="1052513"/>
            <a:ext cx="7199312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1">
            <a:extLst>
              <a:ext uri="{FF2B5EF4-FFF2-40B4-BE49-F238E27FC236}">
                <a16:creationId xmlns:a16="http://schemas.microsoft.com/office/drawing/2014/main" id="{DEDA035B-A04D-34D4-0173-FD01F1D37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4AF0A3-9903-40FB-BE02-75774477A5A1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4A054E23-3A3A-6421-6909-C484EBEC2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92375"/>
            <a:ext cx="85153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Se </a:t>
            </a:r>
            <a:r>
              <a:rPr lang="it-IT" altLang="it-IT" sz="2800" i="1">
                <a:sym typeface="Wingdings" panose="05000000000000000000" pitchFamily="2" charset="2"/>
              </a:rPr>
              <a:t>a = </a:t>
            </a:r>
            <a:r>
              <a:rPr lang="it-IT" altLang="it-IT" sz="2800">
                <a:sym typeface="Wingdings" panose="05000000000000000000" pitchFamily="2" charset="2"/>
              </a:rPr>
              <a:t>0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, si possono distinguere due casi: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</a:p>
        </p:txBody>
      </p:sp>
      <p:graphicFrame>
        <p:nvGraphicFramePr>
          <p:cNvPr id="4098" name="Object 5">
            <a:extLst>
              <a:ext uri="{FF2B5EF4-FFF2-40B4-BE49-F238E27FC236}">
                <a16:creationId xmlns:a16="http://schemas.microsoft.com/office/drawing/2014/main" id="{68AA4E3A-2968-02DF-EE70-EB8F582ADB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3644900"/>
          <a:ext cx="49276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39700" progId="Equation.3">
                  <p:embed/>
                </p:oleObj>
              </mc:Choice>
              <mc:Fallback>
                <p:oleObj name="Equation" r:id="rId2" imgW="914400" imgH="139700" progId="Equation.3">
                  <p:embed/>
                  <p:pic>
                    <p:nvPicPr>
                      <p:cNvPr id="4098" name="Object 5">
                        <a:extLst>
                          <a:ext uri="{FF2B5EF4-FFF2-40B4-BE49-F238E27FC236}">
                            <a16:creationId xmlns:a16="http://schemas.microsoft.com/office/drawing/2014/main" id="{68AA4E3A-2968-02DF-EE70-EB8F582ADB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644900"/>
                        <a:ext cx="49276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6">
            <a:extLst>
              <a:ext uri="{FF2B5EF4-FFF2-40B4-BE49-F238E27FC236}">
                <a16:creationId xmlns:a16="http://schemas.microsoft.com/office/drawing/2014/main" id="{1E1C6199-F2AD-CA3F-7B31-B2CA68087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5" y="3746500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equazione impossibile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453F83C0-8A58-3CB4-7902-C2D0231FCA36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940300"/>
            <a:ext cx="8964612" cy="720725"/>
            <a:chOff x="113" y="2160"/>
            <a:chExt cx="5647" cy="454"/>
          </a:xfrm>
        </p:grpSpPr>
        <p:graphicFrame>
          <p:nvGraphicFramePr>
            <p:cNvPr id="14345" name="Object 7">
              <a:extLst>
                <a:ext uri="{FF2B5EF4-FFF2-40B4-BE49-F238E27FC236}">
                  <a16:creationId xmlns:a16="http://schemas.microsoft.com/office/drawing/2014/main" id="{BDBE1527-87E5-74D1-70EE-33A88E06FA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3" y="2160"/>
            <a:ext cx="2965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14400" imgH="139700" progId="Equation.3">
                    <p:embed/>
                  </p:oleObj>
                </mc:Choice>
                <mc:Fallback>
                  <p:oleObj name="Equation" r:id="rId4" imgW="914400" imgH="139700" progId="Equation.3">
                    <p:embed/>
                    <p:pic>
                      <p:nvPicPr>
                        <p:cNvPr id="14345" name="Object 7">
                          <a:extLst>
                            <a:ext uri="{FF2B5EF4-FFF2-40B4-BE49-F238E27FC236}">
                              <a16:creationId xmlns:a16="http://schemas.microsoft.com/office/drawing/2014/main" id="{BDBE1527-87E5-74D1-70EE-33A88E06FA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2160"/>
                          <a:ext cx="2965" cy="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6" name="Text Box 8">
              <a:extLst>
                <a:ext uri="{FF2B5EF4-FFF2-40B4-BE49-F238E27FC236}">
                  <a16:creationId xmlns:a16="http://schemas.microsoft.com/office/drawing/2014/main" id="{537FD408-49D9-7ED5-B952-A083965B9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190"/>
              <a:ext cx="26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>
                  <a:solidFill>
                    <a:srgbClr val="A50021"/>
                  </a:solidFill>
                  <a:latin typeface="Verdana" panose="020B0604030504040204" pitchFamily="34" charset="0"/>
                </a:rPr>
                <a:t>equazione indeterminata</a:t>
              </a:r>
            </a:p>
          </p:txBody>
        </p:sp>
      </p:grpSp>
      <p:sp>
        <p:nvSpPr>
          <p:cNvPr id="14343" name="Rectangle 11">
            <a:extLst>
              <a:ext uri="{FF2B5EF4-FFF2-40B4-BE49-F238E27FC236}">
                <a16:creationId xmlns:a16="http://schemas.microsoft.com/office/drawing/2014/main" id="{5AFB96E3-E2FD-425A-467A-24ABCE3D9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25488"/>
            <a:ext cx="87137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Data un’equazione algebrica di primo grado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altLang="it-IT" sz="3600" i="1">
                <a:sym typeface="Wingdings" panose="05000000000000000000" pitchFamily="2" charset="2"/>
              </a:rPr>
              <a:t>	ax + b = </a:t>
            </a:r>
            <a:r>
              <a:rPr lang="it-IT" altLang="it-IT" sz="3600">
                <a:sym typeface="Wingdings" panose="05000000000000000000" pitchFamily="2" charset="2"/>
              </a:rPr>
              <a:t>0</a:t>
            </a:r>
            <a:r>
              <a:rPr lang="it-IT" altLang="it-IT" sz="3200">
                <a:sym typeface="Wingdings" panose="05000000000000000000" pitchFamily="2" charset="2"/>
              </a:rPr>
              <a:t>,  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con </a:t>
            </a:r>
            <a:r>
              <a:rPr lang="it-IT" altLang="it-IT" i="1">
                <a:sym typeface="Wingdings" panose="05000000000000000000" pitchFamily="2" charset="2"/>
              </a:rPr>
              <a:t>a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e </a:t>
            </a:r>
            <a:r>
              <a:rPr lang="it-IT" altLang="it-IT" i="1">
                <a:sym typeface="Wingdings" panose="05000000000000000000" pitchFamily="2" charset="2"/>
              </a:rPr>
              <a:t>b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numeri reali</a:t>
            </a:r>
          </a:p>
        </p:txBody>
      </p:sp>
      <p:sp>
        <p:nvSpPr>
          <p:cNvPr id="14344" name="Rectangle 3">
            <a:extLst>
              <a:ext uri="{FF2B5EF4-FFF2-40B4-BE49-F238E27FC236}">
                <a16:creationId xmlns:a16="http://schemas.microsoft.com/office/drawing/2014/main" id="{C3ADEB41-1E84-9407-7DF5-BCAE4AB71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12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theme/theme1.xml><?xml version="1.0" encoding="utf-8"?>
<a:theme xmlns:a="http://schemas.openxmlformats.org/drawingml/2006/main" name="schema lezione matematica">
  <a:themeElements>
    <a:clrScheme name="schema lezione matematic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chema lezione matematic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chema lezione matematic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ma lezione matematic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ema lezione matematic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ema lezione matematic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ema lezione matematic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ema lezione matematic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ema lezione matematic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ruttura predefinita">
  <a:themeElements>
    <a:clrScheme name="1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3003</Words>
  <Application>Microsoft Office PowerPoint</Application>
  <PresentationFormat>Presentazione su schermo (4:3)</PresentationFormat>
  <Paragraphs>468</Paragraphs>
  <Slides>83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83</vt:i4>
      </vt:variant>
    </vt:vector>
  </HeadingPairs>
  <TitlesOfParts>
    <vt:vector size="93" baseType="lpstr">
      <vt:lpstr>Arial</vt:lpstr>
      <vt:lpstr>Calibri</vt:lpstr>
      <vt:lpstr>Symbol</vt:lpstr>
      <vt:lpstr>Times New Roman</vt:lpstr>
      <vt:lpstr>Verdana</vt:lpstr>
      <vt:lpstr>Wingdings</vt:lpstr>
      <vt:lpstr>schema lezione matematica</vt:lpstr>
      <vt:lpstr>1_Struttura predefinita</vt:lpstr>
      <vt:lpstr>Equation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Enrico Monetti</dc:creator>
  <cp:lastModifiedBy>EMANUELE PIO RICCIO</cp:lastModifiedBy>
  <cp:revision>285</cp:revision>
  <dcterms:created xsi:type="dcterms:W3CDTF">2004-10-03T14:30:55Z</dcterms:created>
  <dcterms:modified xsi:type="dcterms:W3CDTF">2025-09-08T04:44:55Z</dcterms:modified>
</cp:coreProperties>
</file>