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42803763" cy="302752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33" d="100"/>
          <a:sy n="33" d="100"/>
        </p:scale>
        <p:origin x="163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94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31520" y="320040"/>
            <a:ext cx="28812744" cy="1371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731520" y="457200"/>
            <a:ext cx="28812744" cy="4754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5D8A3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731520" y="5212080"/>
            <a:ext cx="28812744" cy="1371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1188720" y="1005840"/>
            <a:ext cx="3657600" cy="3657600"/>
          </a:xfrm>
          <a:prstGeom prst="rect">
            <a:avLst/>
          </a:prstGeom>
          <a:solidFill>
            <a:srgbClr val="1D4A8F"/>
          </a:solidFill>
          <a:ln w="12700">
            <a:solidFill>
              <a:srgbClr val="FFFF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1188720" y="1005840"/>
            <a:ext cx="365760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Institution Logo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(replace this box) ]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303520" y="822960"/>
            <a:ext cx="19668744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4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Your Poster Title Goes Here</a:t>
            </a:r>
            <a:endParaRPr lang="en-US" sz="6400" dirty="0"/>
          </a:p>
        </p:txBody>
      </p:sp>
      <p:sp>
        <p:nvSpPr>
          <p:cNvPr id="8" name="Text 6"/>
          <p:cNvSpPr/>
          <p:nvPr/>
        </p:nvSpPr>
        <p:spPr>
          <a:xfrm>
            <a:off x="5303520" y="2286000"/>
            <a:ext cx="19668744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i="1" dirty="0">
                <a:latin typeface="Arial" pitchFamily="34" charset="0"/>
                <a:ea typeface="Arial" pitchFamily="34" charset="-122"/>
                <a:cs typeface="Arial" pitchFamily="34" charset="-120"/>
              </a:rPr>
              <a:t>A clear, </a:t>
            </a:r>
            <a:r>
              <a:rPr lang="en-US" sz="3200" i="1" dirty="0">
                <a:latin typeface="Arial" pitchFamily="34" charset="0"/>
                <a:ea typeface="Arial" pitchFamily="34" charset="-122"/>
                <a:cs typeface="Arial" pitchFamily="34" charset="-120"/>
              </a:rPr>
              <a:t>informative</a:t>
            </a:r>
            <a:r>
              <a:rPr lang="en-US" sz="2800" i="1" dirty="0">
                <a:latin typeface="Arial" pitchFamily="34" charset="0"/>
                <a:ea typeface="Arial" pitchFamily="34" charset="-122"/>
                <a:cs typeface="Arial" pitchFamily="34" charset="-120"/>
              </a:rPr>
              <a:t> subtitle if needed</a:t>
            </a:r>
            <a:endParaRPr lang="en-US" sz="2800" dirty="0"/>
          </a:p>
        </p:txBody>
      </p:sp>
      <p:sp>
        <p:nvSpPr>
          <p:cNvPr id="9" name="Text 7"/>
          <p:cNvSpPr/>
          <p:nvPr/>
        </p:nvSpPr>
        <p:spPr>
          <a:xfrm>
            <a:off x="5303520" y="3017520"/>
            <a:ext cx="1966874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First Author</a:t>
            </a:r>
            <a:r>
              <a:rPr lang="en-US" sz="2800" dirty="0">
                <a:latin typeface="Arial" pitchFamily="34" charset="0"/>
                <a:ea typeface="Arial" pitchFamily="34" charset="-122"/>
                <a:cs typeface="Arial" pitchFamily="34" charset="-120"/>
              </a:rPr>
              <a:t>¹, </a:t>
            </a:r>
            <a:r>
              <a:rPr lang="en-US" sz="28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Second Author</a:t>
            </a:r>
            <a:r>
              <a:rPr lang="en-US" sz="2800" dirty="0">
                <a:latin typeface="Arial" pitchFamily="34" charset="0"/>
                <a:ea typeface="Arial" pitchFamily="34" charset="-122"/>
                <a:cs typeface="Arial" pitchFamily="34" charset="-120"/>
              </a:rPr>
              <a:t>¹,², </a:t>
            </a:r>
            <a:r>
              <a:rPr lang="en-US" sz="28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Third Author</a:t>
            </a:r>
            <a:r>
              <a:rPr lang="en-US" sz="2800" dirty="0">
                <a:latin typeface="Arial" pitchFamily="34" charset="0"/>
                <a:ea typeface="Arial" pitchFamily="34" charset="-122"/>
                <a:cs typeface="Arial" pitchFamily="34" charset="-120"/>
              </a:rPr>
              <a:t>²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5303520" y="3566160"/>
            <a:ext cx="19668744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i="1" dirty="0">
                <a:latin typeface="Arial" pitchFamily="34" charset="0"/>
                <a:ea typeface="Arial" pitchFamily="34" charset="-122"/>
                <a:cs typeface="Arial" pitchFamily="34" charset="-120"/>
              </a:rPr>
              <a:t>¹ Department of Agricultural Sciences, University of Naples Federico II, Portici (NA), Italy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i="1" dirty="0">
                <a:latin typeface="Arial" pitchFamily="34" charset="0"/>
                <a:ea typeface="Arial" pitchFamily="34" charset="-122"/>
                <a:cs typeface="Arial" pitchFamily="34" charset="-120"/>
              </a:rPr>
              <a:t>² Institute of Agricultural Biology and Biotechnology, CNR, Italy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5303520" y="4389120"/>
            <a:ext cx="1966874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latin typeface="Arial" pitchFamily="34" charset="0"/>
                <a:ea typeface="Arial" pitchFamily="34" charset="-122"/>
                <a:cs typeface="Arial" pitchFamily="34" charset="-120"/>
              </a:rPr>
              <a:t>✉ </a:t>
            </a:r>
            <a:r>
              <a:rPr lang="en-US" sz="2000" dirty="0">
                <a:latin typeface="Arial" pitchFamily="34" charset="0"/>
                <a:ea typeface="Arial" pitchFamily="34" charset="-122"/>
                <a:cs typeface="Arial" pitchFamily="34" charset="-120"/>
              </a:rPr>
              <a:t>author</a:t>
            </a:r>
            <a:r>
              <a:rPr lang="en-US" sz="1800" dirty="0">
                <a:latin typeface="Arial" pitchFamily="34" charset="0"/>
                <a:ea typeface="Arial" pitchFamily="34" charset="-122"/>
                <a:cs typeface="Arial" pitchFamily="34" charset="-120"/>
              </a:rPr>
              <a:t>@unina.it</a:t>
            </a:r>
            <a:endParaRPr lang="en-US" sz="1800" dirty="0"/>
          </a:p>
        </p:txBody>
      </p:sp>
      <p:sp>
        <p:nvSpPr>
          <p:cNvPr id="12" name="Shape 10"/>
          <p:cNvSpPr/>
          <p:nvPr/>
        </p:nvSpPr>
        <p:spPr>
          <a:xfrm>
            <a:off x="25429464" y="1005840"/>
            <a:ext cx="3657600" cy="3657600"/>
          </a:xfrm>
          <a:prstGeom prst="rect">
            <a:avLst/>
          </a:prstGeom>
          <a:solidFill>
            <a:srgbClr val="1D4A8F"/>
          </a:solidFill>
          <a:ln w="12700">
            <a:solidFill>
              <a:srgbClr val="FFFF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25429464" y="1005840"/>
            <a:ext cx="3657600" cy="365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Conference Logo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ICDRA 2026 ]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731520" y="6766560"/>
            <a:ext cx="14132052" cy="8229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1005840" y="67665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💡  Introduction</a:t>
            </a:r>
            <a:endParaRPr lang="en-US" sz="2800" dirty="0"/>
          </a:p>
        </p:txBody>
      </p:sp>
      <p:sp>
        <p:nvSpPr>
          <p:cNvPr id="16" name="Shape 14"/>
          <p:cNvSpPr/>
          <p:nvPr/>
        </p:nvSpPr>
        <p:spPr>
          <a:xfrm>
            <a:off x="731520" y="7589520"/>
            <a:ext cx="14132052" cy="6492240"/>
          </a:xfrm>
          <a:prstGeom prst="rect">
            <a:avLst/>
          </a:prstGeom>
          <a:solidFill>
            <a:srgbClr val="F5FAF0"/>
          </a:solidFill>
          <a:ln w="1905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1097280" y="7772400"/>
            <a:ext cx="13400532" cy="6126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Background. </a:t>
            </a: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Briefly describe the context and the gap your work addresses. Cite the key references that motivate the study. Keep it short — a poster reader should grasp the "why" in under 30 seconds.</a:t>
            </a:r>
            <a:endParaRPr lang="en-US" dirty="0"/>
          </a:p>
          <a:p>
            <a:pPr marL="0" indent="0" algn="l">
              <a:spcAft>
                <a:spcPts val="600"/>
              </a:spcAft>
              <a:buNone/>
            </a:pPr>
            <a:endParaRPr lang="en-US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Hypothesis / Aim. </a:t>
            </a: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State clearly what you set out to test or demonstrate.</a:t>
            </a:r>
            <a:endParaRPr lang="en-US" dirty="0"/>
          </a:p>
          <a:p>
            <a:pPr marL="0" indent="0" algn="l">
              <a:spcAft>
                <a:spcPts val="600"/>
              </a:spcAft>
              <a:buNone/>
            </a:pPr>
            <a:endParaRPr lang="en-US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Objective 1 — characterize Lemna minor growth under stress.</a:t>
            </a:r>
            <a:endParaRPr lang="en-US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Objective 2 — identify candidate genes involved.</a:t>
            </a:r>
            <a:endParaRPr lang="en-US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Objective 3 — evaluate biomass for commercial use.</a:t>
            </a:r>
            <a:endParaRPr lang="en-US" dirty="0"/>
          </a:p>
        </p:txBody>
      </p:sp>
      <p:sp>
        <p:nvSpPr>
          <p:cNvPr id="18" name="Shape 16"/>
          <p:cNvSpPr/>
          <p:nvPr/>
        </p:nvSpPr>
        <p:spPr>
          <a:xfrm>
            <a:off x="731520" y="14538960"/>
            <a:ext cx="14132052" cy="8229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005840" y="145389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🧪  Materials &amp; Methods</a:t>
            </a:r>
            <a:endParaRPr lang="en-US" sz="2800" dirty="0"/>
          </a:p>
        </p:txBody>
      </p:sp>
      <p:sp>
        <p:nvSpPr>
          <p:cNvPr id="20" name="Shape 18"/>
          <p:cNvSpPr/>
          <p:nvPr/>
        </p:nvSpPr>
        <p:spPr>
          <a:xfrm>
            <a:off x="731520" y="15361920"/>
            <a:ext cx="14132052" cy="9235440"/>
          </a:xfrm>
          <a:prstGeom prst="rect">
            <a:avLst/>
          </a:prstGeom>
          <a:solidFill>
            <a:srgbClr val="F5FAF0"/>
          </a:solidFill>
          <a:ln w="1905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1097280" y="15544800"/>
            <a:ext cx="13400532" cy="8869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Plant material. </a:t>
            </a: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Strain, accession, growth medium, conditions (temperature, light, photoperiod).</a:t>
            </a:r>
            <a:endParaRPr lang="en-US" dirty="0"/>
          </a:p>
          <a:p>
            <a:pPr marL="0" indent="0" algn="l">
              <a:spcAft>
                <a:spcPts val="600"/>
              </a:spcAft>
              <a:buNone/>
            </a:pPr>
            <a:endParaRPr lang="en-US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Experimental design. </a:t>
            </a: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Number of biological/technical replicates, treatments, time points.</a:t>
            </a:r>
            <a:endParaRPr lang="en-US" dirty="0"/>
          </a:p>
          <a:p>
            <a:pPr marL="0" indent="0" algn="l">
              <a:spcAft>
                <a:spcPts val="600"/>
              </a:spcAft>
              <a:buNone/>
            </a:pPr>
            <a:endParaRPr lang="en-US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Analyses.</a:t>
            </a:r>
            <a:endParaRPr lang="en-US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Morphometric measurements (frond area, doubling time)</a:t>
            </a:r>
            <a:endParaRPr lang="en-US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Biochemical assays (protein, starch, pigments)</a:t>
            </a:r>
            <a:endParaRPr lang="en-US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Molecular: RNA-seq / qPCR / metabolomics</a:t>
            </a:r>
            <a:endParaRPr lang="en-US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Statistics: ANOVA + post-hoc, p &lt; 0.05 considered significant</a:t>
            </a:r>
            <a:endParaRPr lang="en-US" dirty="0"/>
          </a:p>
        </p:txBody>
      </p:sp>
      <p:sp>
        <p:nvSpPr>
          <p:cNvPr id="22" name="Shape 20"/>
          <p:cNvSpPr/>
          <p:nvPr/>
        </p:nvSpPr>
        <p:spPr>
          <a:xfrm>
            <a:off x="1280160" y="20025360"/>
            <a:ext cx="13034772" cy="4114800"/>
          </a:xfrm>
          <a:prstGeom prst="rect">
            <a:avLst/>
          </a:prstGeom>
          <a:solidFill>
            <a:srgbClr val="FFFFFF"/>
          </a:solidFill>
          <a:ln w="12700">
            <a:solidFill>
              <a:srgbClr val="5D8A35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1280160" y="20025360"/>
            <a:ext cx="13034772" cy="41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5D8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Insert workflow / experimental scheme here ]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1280160" y="24185880"/>
            <a:ext cx="130347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400" i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Fig. 1.  Experimental workflow.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731520" y="25054560"/>
            <a:ext cx="14132052" cy="8229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1005840" y="250545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  Conclusions &amp; Perspectives</a:t>
            </a:r>
            <a:endParaRPr lang="en-US" sz="2800" dirty="0"/>
          </a:p>
        </p:txBody>
      </p:sp>
      <p:sp>
        <p:nvSpPr>
          <p:cNvPr id="27" name="Shape 25"/>
          <p:cNvSpPr/>
          <p:nvPr/>
        </p:nvSpPr>
        <p:spPr>
          <a:xfrm>
            <a:off x="731520" y="25877520"/>
            <a:ext cx="14132052" cy="14182344"/>
          </a:xfrm>
          <a:prstGeom prst="rect">
            <a:avLst/>
          </a:prstGeom>
          <a:solidFill>
            <a:srgbClr val="F5FAF0"/>
          </a:solidFill>
          <a:ln w="1905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6"/>
          <p:cNvSpPr/>
          <p:nvPr/>
        </p:nvSpPr>
        <p:spPr>
          <a:xfrm>
            <a:off x="1097280" y="26060400"/>
            <a:ext cx="13400532" cy="138165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1: a single, clear take-home statement.</a:t>
            </a:r>
            <a:endParaRPr lang="en-US" sz="1600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2: practical or biological implication.</a:t>
            </a:r>
            <a:endParaRPr lang="en-US" sz="1600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Conclusion 3: how your work moves the field forward.</a:t>
            </a:r>
            <a:endParaRPr lang="en-US" sz="1600" dirty="0"/>
          </a:p>
          <a:p>
            <a:pPr marL="0" indent="0" algn="l">
              <a:spcAft>
                <a:spcPts val="600"/>
              </a:spcAft>
              <a:buNone/>
            </a:pPr>
            <a:endParaRPr lang="en-US" sz="16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Next steps: </a:t>
            </a:r>
            <a:r>
              <a:rPr lang="en-US" sz="1600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ongoing or planned experiments to extend these findings.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15412212" y="6766560"/>
            <a:ext cx="14132052" cy="8229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8"/>
          <p:cNvSpPr/>
          <p:nvPr/>
        </p:nvSpPr>
        <p:spPr>
          <a:xfrm>
            <a:off x="15686532" y="67665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📊  Results</a:t>
            </a:r>
            <a:endParaRPr lang="en-US" sz="2800" dirty="0"/>
          </a:p>
        </p:txBody>
      </p:sp>
      <p:sp>
        <p:nvSpPr>
          <p:cNvPr id="31" name="Shape 29"/>
          <p:cNvSpPr/>
          <p:nvPr/>
        </p:nvSpPr>
        <p:spPr>
          <a:xfrm>
            <a:off x="15412212" y="7589520"/>
            <a:ext cx="14132052" cy="11978640"/>
          </a:xfrm>
          <a:prstGeom prst="rect">
            <a:avLst/>
          </a:prstGeom>
          <a:solidFill>
            <a:srgbClr val="F5FAF0"/>
          </a:solidFill>
          <a:ln w="1905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30"/>
          <p:cNvSpPr/>
          <p:nvPr/>
        </p:nvSpPr>
        <p:spPr>
          <a:xfrm>
            <a:off x="15777972" y="7772400"/>
            <a:ext cx="13400532" cy="11612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 1. </a:t>
            </a: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Brief sentence summarizing the first finding, supported by Fig. 2 below.</a:t>
            </a:r>
            <a:endParaRPr lang="en-US" dirty="0"/>
          </a:p>
        </p:txBody>
      </p:sp>
      <p:sp>
        <p:nvSpPr>
          <p:cNvPr id="33" name="Shape 31"/>
          <p:cNvSpPr/>
          <p:nvPr/>
        </p:nvSpPr>
        <p:spPr>
          <a:xfrm>
            <a:off x="15960852" y="8229600"/>
            <a:ext cx="13034772" cy="5029200"/>
          </a:xfrm>
          <a:prstGeom prst="rect">
            <a:avLst/>
          </a:prstGeom>
          <a:solidFill>
            <a:srgbClr val="FFFFFF"/>
          </a:solidFill>
          <a:ln w="12700">
            <a:solidFill>
              <a:srgbClr val="5D8A35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2"/>
          <p:cNvSpPr/>
          <p:nvPr/>
        </p:nvSpPr>
        <p:spPr>
          <a:xfrm>
            <a:off x="15960852" y="8229600"/>
            <a:ext cx="13034772" cy="502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5D8A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[ Insert main figure / graph here ]</a:t>
            </a:r>
            <a:endParaRPr lang="en-US" sz="1800" dirty="0"/>
          </a:p>
        </p:txBody>
      </p:sp>
      <p:sp>
        <p:nvSpPr>
          <p:cNvPr id="35" name="Text 33"/>
          <p:cNvSpPr/>
          <p:nvPr/>
        </p:nvSpPr>
        <p:spPr>
          <a:xfrm>
            <a:off x="15960852" y="13304520"/>
            <a:ext cx="1303477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Fig. 2.  Caption explaining what is shown, the conditions, and the statistics.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15777972" y="13807440"/>
            <a:ext cx="134005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 2. </a:t>
            </a:r>
            <a:r>
              <a:rPr lang="en-US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Comparative measurements across conditions:</a:t>
            </a:r>
            <a:endParaRPr lang="en-US" dirty="0"/>
          </a:p>
        </p:txBody>
      </p:sp>
      <p:graphicFrame>
        <p:nvGraphicFramePr>
          <p:cNvPr id="3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51627"/>
              </p:ext>
            </p:extLst>
          </p:nvPr>
        </p:nvGraphicFramePr>
        <p:xfrm>
          <a:off x="15869412" y="14356080"/>
          <a:ext cx="13217651" cy="2514600"/>
        </p:xfrm>
        <a:graphic>
          <a:graphicData uri="http://schemas.openxmlformats.org/drawingml/2006/table">
            <a:tbl>
              <a:tblPr/>
              <a:tblGrid>
                <a:gridCol w="4494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7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7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Parameter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94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Control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94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Treatment A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94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Treatment B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A9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Frond area (mm²)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12.4 ± 0.8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18.7 ± 1.1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9.2 ± 0.6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Doubling time (h)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36 ± 2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28 ± 1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48 ± 3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Protein (% DW)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28 ± 1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34 ± 2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22 ± 1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Starch (% DW)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12 ± 0.5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 ± 0.4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19 ± 0.7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" name="Text 35"/>
          <p:cNvSpPr/>
          <p:nvPr/>
        </p:nvSpPr>
        <p:spPr>
          <a:xfrm>
            <a:off x="15869412" y="17465040"/>
            <a:ext cx="132176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Tab. 1.  Mean ± SE, n=4. All differences vs. control significant (p &lt; 0.01).</a:t>
            </a:r>
            <a:endParaRPr lang="en-US" sz="1600" dirty="0"/>
          </a:p>
        </p:txBody>
      </p:sp>
      <p:sp>
        <p:nvSpPr>
          <p:cNvPr id="39" name="Shape 36"/>
          <p:cNvSpPr/>
          <p:nvPr/>
        </p:nvSpPr>
        <p:spPr>
          <a:xfrm>
            <a:off x="15412212" y="20025360"/>
            <a:ext cx="14132052" cy="822960"/>
          </a:xfrm>
          <a:prstGeom prst="rect">
            <a:avLst/>
          </a:prstGeom>
          <a:solidFill>
            <a:srgbClr val="143264"/>
          </a:solidFill>
          <a:ln w="12700">
            <a:solidFill>
              <a:srgbClr val="14326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37"/>
          <p:cNvSpPr/>
          <p:nvPr/>
        </p:nvSpPr>
        <p:spPr>
          <a:xfrm>
            <a:off x="15686532" y="200253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★  Key Findings</a:t>
            </a:r>
            <a:endParaRPr lang="en-US" sz="2800" dirty="0"/>
          </a:p>
        </p:txBody>
      </p:sp>
      <p:sp>
        <p:nvSpPr>
          <p:cNvPr id="41" name="Shape 38"/>
          <p:cNvSpPr/>
          <p:nvPr/>
        </p:nvSpPr>
        <p:spPr>
          <a:xfrm>
            <a:off x="15412212" y="20848320"/>
            <a:ext cx="14132052" cy="3291840"/>
          </a:xfrm>
          <a:prstGeom prst="rect">
            <a:avLst/>
          </a:prstGeom>
          <a:solidFill>
            <a:srgbClr val="F0F5FF"/>
          </a:solidFill>
          <a:ln w="19050">
            <a:solidFill>
              <a:srgbClr val="14326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39"/>
          <p:cNvSpPr/>
          <p:nvPr/>
        </p:nvSpPr>
        <p:spPr>
          <a:xfrm>
            <a:off x="15777972" y="21031200"/>
            <a:ext cx="13400532" cy="2926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sz="1700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Headline finding 1 — in one short sentence.</a:t>
            </a:r>
            <a:endParaRPr lang="en-US" sz="1700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sz="1700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Headline finding 2 — that a non-specialist can grasp.</a:t>
            </a:r>
            <a:endParaRPr lang="en-US" sz="1700" dirty="0"/>
          </a:p>
          <a:p>
            <a:pPr marL="342900" indent="-342900" algn="l">
              <a:spcAft>
                <a:spcPts val="600"/>
              </a:spcAft>
              <a:buSzPct val="100000"/>
              <a:buChar char="•"/>
            </a:pPr>
            <a:r>
              <a:rPr lang="en-US" sz="1700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Take-home message — why this matters for the field.</a:t>
            </a:r>
            <a:endParaRPr lang="en-US" sz="1700" dirty="0"/>
          </a:p>
        </p:txBody>
      </p:sp>
      <p:sp>
        <p:nvSpPr>
          <p:cNvPr id="43" name="Shape 40"/>
          <p:cNvSpPr/>
          <p:nvPr/>
        </p:nvSpPr>
        <p:spPr>
          <a:xfrm>
            <a:off x="15412212" y="24597360"/>
            <a:ext cx="14132052" cy="8229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 41"/>
          <p:cNvSpPr/>
          <p:nvPr/>
        </p:nvSpPr>
        <p:spPr>
          <a:xfrm>
            <a:off x="15686532" y="245973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💬  Discussion</a:t>
            </a:r>
            <a:endParaRPr lang="en-US" sz="2800" dirty="0"/>
          </a:p>
        </p:txBody>
      </p:sp>
      <p:sp>
        <p:nvSpPr>
          <p:cNvPr id="45" name="Shape 42"/>
          <p:cNvSpPr/>
          <p:nvPr/>
        </p:nvSpPr>
        <p:spPr>
          <a:xfrm>
            <a:off x="15412212" y="25420320"/>
            <a:ext cx="14132052" cy="3749040"/>
          </a:xfrm>
          <a:prstGeom prst="rect">
            <a:avLst/>
          </a:prstGeom>
          <a:solidFill>
            <a:srgbClr val="F5FAF0"/>
          </a:solidFill>
          <a:ln w="1905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43"/>
          <p:cNvSpPr/>
          <p:nvPr/>
        </p:nvSpPr>
        <p:spPr>
          <a:xfrm>
            <a:off x="15777972" y="25603200"/>
            <a:ext cx="13400532" cy="3383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600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Place your results in context. How do they compare with previous work? What mechanism do you propose? What are the limitations?</a:t>
            </a:r>
            <a:endParaRPr lang="en-US" sz="1600" dirty="0"/>
          </a:p>
          <a:p>
            <a:pPr marL="0" indent="0" algn="l">
              <a:spcAft>
                <a:spcPts val="600"/>
              </a:spcAft>
              <a:buNone/>
            </a:pPr>
            <a:endParaRPr lang="en-US" sz="16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600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Two or three concise paragraphs are enough — do not duplicate the Results section.</a:t>
            </a:r>
            <a:endParaRPr lang="en-US" sz="1600" dirty="0"/>
          </a:p>
        </p:txBody>
      </p:sp>
      <p:sp>
        <p:nvSpPr>
          <p:cNvPr id="47" name="Shape 44"/>
          <p:cNvSpPr/>
          <p:nvPr/>
        </p:nvSpPr>
        <p:spPr>
          <a:xfrm>
            <a:off x="15412212" y="29626560"/>
            <a:ext cx="14132052" cy="822960"/>
          </a:xfrm>
          <a:prstGeom prst="rect">
            <a:avLst/>
          </a:prstGeom>
          <a:solidFill>
            <a:srgbClr val="75A943"/>
          </a:solidFill>
          <a:ln w="1270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45"/>
          <p:cNvSpPr/>
          <p:nvPr/>
        </p:nvSpPr>
        <p:spPr>
          <a:xfrm>
            <a:off x="15686532" y="29626560"/>
            <a:ext cx="1358341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📚  References &amp; Acknowledgments</a:t>
            </a:r>
            <a:endParaRPr lang="en-US" sz="2800" dirty="0"/>
          </a:p>
        </p:txBody>
      </p:sp>
      <p:sp>
        <p:nvSpPr>
          <p:cNvPr id="49" name="Shape 46"/>
          <p:cNvSpPr/>
          <p:nvPr/>
        </p:nvSpPr>
        <p:spPr>
          <a:xfrm>
            <a:off x="15412212" y="30449520"/>
            <a:ext cx="14132052" cy="9610344"/>
          </a:xfrm>
          <a:prstGeom prst="rect">
            <a:avLst/>
          </a:prstGeom>
          <a:solidFill>
            <a:srgbClr val="F5FAF0"/>
          </a:solidFill>
          <a:ln w="19050">
            <a:solidFill>
              <a:srgbClr val="75A943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47"/>
          <p:cNvSpPr/>
          <p:nvPr/>
        </p:nvSpPr>
        <p:spPr>
          <a:xfrm>
            <a:off x="15777972" y="30632400"/>
            <a:ext cx="13400532" cy="92445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References</a:t>
            </a:r>
            <a:endParaRPr lang="en-US" sz="16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400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Author A, Author B (2024). Title. Journal, 12(3), 123–134.</a:t>
            </a:r>
            <a:endParaRPr lang="en-US" sz="16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400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Author C et al. (2023). Title. Plant Cell, 35, 456–470.</a:t>
            </a:r>
            <a:endParaRPr lang="en-US" sz="16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400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Author D (2022). Title. Nature Plants, 8, 789–800.</a:t>
            </a:r>
            <a:endParaRPr lang="en-US" sz="1600" dirty="0"/>
          </a:p>
          <a:p>
            <a:pPr marL="0" indent="0" algn="l">
              <a:spcAft>
                <a:spcPts val="600"/>
              </a:spcAft>
              <a:buNone/>
            </a:pPr>
            <a:endParaRPr lang="en-US" sz="16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800" b="1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Acknowledgments</a:t>
            </a:r>
            <a:endParaRPr lang="en-US" sz="1600" dirty="0"/>
          </a:p>
          <a:p>
            <a:pPr marL="0" indent="0" algn="l">
              <a:spcAft>
                <a:spcPts val="600"/>
              </a:spcAft>
              <a:buNone/>
            </a:pPr>
            <a:r>
              <a:rPr lang="en-US" sz="1400" dirty="0">
                <a:solidFill>
                  <a:srgbClr val="2A3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work was supported by [Funding agency, grant n. XXXX]. We thank [collaborators, facility, technical staff] for their support.</a:t>
            </a:r>
            <a:endParaRPr lang="en-US" sz="1600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27B9C31-6D9F-7FD4-42D2-766E1332492B}"/>
              </a:ext>
            </a:extLst>
          </p:cNvPr>
          <p:cNvGrpSpPr/>
          <p:nvPr/>
        </p:nvGrpSpPr>
        <p:grpSpPr>
          <a:xfrm>
            <a:off x="731520" y="5259673"/>
            <a:ext cx="28812744" cy="1463040"/>
            <a:chOff x="731520" y="39282973"/>
            <a:chExt cx="28812744" cy="1463040"/>
          </a:xfrm>
        </p:grpSpPr>
        <p:sp>
          <p:nvSpPr>
            <p:cNvPr id="51" name="Shape 48"/>
            <p:cNvSpPr/>
            <p:nvPr/>
          </p:nvSpPr>
          <p:spPr>
            <a:xfrm>
              <a:off x="731520" y="39511224"/>
              <a:ext cx="28812744" cy="1006539"/>
            </a:xfrm>
            <a:prstGeom prst="rect">
              <a:avLst/>
            </a:prstGeom>
            <a:solidFill>
              <a:srgbClr val="F5FAF0"/>
            </a:solidFill>
            <a:ln w="19050">
              <a:solidFill>
                <a:srgbClr val="75A943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 49"/>
            <p:cNvSpPr/>
            <p:nvPr/>
          </p:nvSpPr>
          <p:spPr>
            <a:xfrm>
              <a:off x="1090422" y="39282973"/>
              <a:ext cx="28106232" cy="1463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3200" b="1" dirty="0">
                  <a:solidFill>
                    <a:srgbClr val="5D8A35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8ᵗʰ International Conference on Duckweed Research and Applications — ICDRA 2026 </a:t>
              </a:r>
              <a:r>
                <a:rPr lang="en-US" sz="2400" dirty="0">
                  <a:solidFill>
                    <a:srgbClr val="2A3A4A"/>
                  </a:solidFill>
                  <a:latin typeface="Arial" pitchFamily="34" charset="0"/>
                  <a:ea typeface="Arial" pitchFamily="34" charset="-122"/>
                  <a:cs typeface="Arial" pitchFamily="34" charset="-120"/>
                </a:rPr>
                <a:t>Portici (Naples), Italy   |   28 September – 2 October 2026   </a:t>
              </a:r>
              <a:endParaRPr lang="en-US" sz="3200" dirty="0"/>
            </a:p>
          </p:txBody>
        </p:sp>
      </p:grpSp>
      <p:sp>
        <p:nvSpPr>
          <p:cNvPr id="53" name="Shape 50"/>
          <p:cNvSpPr/>
          <p:nvPr/>
        </p:nvSpPr>
        <p:spPr>
          <a:xfrm>
            <a:off x="766907" y="40334184"/>
            <a:ext cx="28812744" cy="2012379"/>
          </a:xfrm>
          <a:prstGeom prst="rect">
            <a:avLst/>
          </a:prstGeom>
          <a:solidFill>
            <a:srgbClr val="FFFFFF"/>
          </a:solidFill>
          <a:ln w="12700">
            <a:solidFill>
              <a:srgbClr val="5D8A35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1AB037C-F8A5-145E-FB47-92B62F495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1" y="1005840"/>
            <a:ext cx="3657600" cy="20538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5F9A582-7EA1-C2E3-6C58-AA8D1B322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1" y="3017520"/>
            <a:ext cx="3657600" cy="205740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DED64007-E973-AC89-6E74-1AB7DDB46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29464" y="1021676"/>
            <a:ext cx="3657028" cy="36570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F395E1F-4EBF-7A09-4CEC-3F413FD2F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706" y="40391928"/>
            <a:ext cx="1040699" cy="176734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783CAD3-1690-4BDC-C219-E139F6801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902" y="40410722"/>
            <a:ext cx="1875256" cy="186793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8E48D92-3433-7002-6905-CE3DA8B474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3129" y="40477512"/>
            <a:ext cx="3936869" cy="16854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6C471ED-8793-0DD2-C4B7-667DFCE19F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953" y="40391928"/>
            <a:ext cx="2020628" cy="1869918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947D054-3BE4-3406-28E5-8E4510A89F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40546" y="40391928"/>
            <a:ext cx="4873961" cy="166323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00DAF3B-786D-3CD2-92A9-A40FD0E1B4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45055" y="40674936"/>
            <a:ext cx="5880507" cy="133087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9AFE9FC-3639-189F-8574-8DA0AB2AAF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256110" y="40285235"/>
            <a:ext cx="1639413" cy="1831512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A925D6C-B51E-CE34-D38B-6219B69121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626071" y="40464358"/>
            <a:ext cx="1758037" cy="18142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608</Words>
  <Application>Microsoft Office PowerPoint</Application>
  <PresentationFormat>Custom</PresentationFormat>
  <Paragraphs>80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Company>ICDRA 2026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ICDRA 2026 Poster Template</dc:title>
  <dc:subject>PptxGenJS Presentation</dc:subject>
  <dc:creator>ICDRA 2026 Organizing Committee</dc:creator>
  <cp:lastModifiedBy>LEONE ERMES ROMANO</cp:lastModifiedBy>
  <cp:revision>3</cp:revision>
  <dcterms:created xsi:type="dcterms:W3CDTF">2026-04-15T12:10:55Z</dcterms:created>
  <dcterms:modified xsi:type="dcterms:W3CDTF">2026-04-15T13:40:38Z</dcterms:modified>
</cp:coreProperties>
</file>