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88" r:id="rId4"/>
    <p:sldId id="258" r:id="rId5"/>
    <p:sldId id="259" r:id="rId6"/>
    <p:sldId id="260" r:id="rId7"/>
    <p:sldId id="261" r:id="rId8"/>
    <p:sldId id="262" r:id="rId9"/>
    <p:sldId id="263" r:id="rId10"/>
    <p:sldId id="264" r:id="rId11"/>
    <p:sldId id="278" r:id="rId12"/>
    <p:sldId id="279" r:id="rId13"/>
    <p:sldId id="280" r:id="rId14"/>
    <p:sldId id="281" r:id="rId15"/>
    <p:sldId id="282" r:id="rId16"/>
    <p:sldId id="283" r:id="rId17"/>
    <p:sldId id="284" r:id="rId18"/>
    <p:sldId id="285" r:id="rId19"/>
    <p:sldId id="286" r:id="rId20"/>
    <p:sldId id="287" r:id="rId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Stile medio 4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E3FDE45-AF77-4B5C-9715-49D594BDF05E}" styleName="Stile chiaro 1 - Color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A107856-5554-42FB-B03E-39F5DBC370BA}" styleName="Stile medio 4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2"/>
    <p:restoredTop sz="94659"/>
  </p:normalViewPr>
  <p:slideViewPr>
    <p:cSldViewPr snapToGrid="0" snapToObjects="1">
      <p:cViewPr varScale="1">
        <p:scale>
          <a:sx n="118" d="100"/>
          <a:sy n="118" d="100"/>
        </p:scale>
        <p:origin x="208" y="256"/>
      </p:cViewPr>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2E8503-399F-394E-95CD-5583B9C6FFE0}" type="doc">
      <dgm:prSet loTypeId="urn:microsoft.com/office/officeart/2005/8/layout/orgChart1" loCatId="" qsTypeId="urn:microsoft.com/office/officeart/2005/8/quickstyle/simple1" qsCatId="simple" csTypeId="urn:microsoft.com/office/officeart/2005/8/colors/colorful5" csCatId="colorful" phldr="1"/>
      <dgm:spPr/>
      <dgm:t>
        <a:bodyPr/>
        <a:lstStyle/>
        <a:p>
          <a:endParaRPr lang="it-IT"/>
        </a:p>
      </dgm:t>
    </dgm:pt>
    <dgm:pt modelId="{FB9A3467-2FE9-6E45-B964-FAC4BCD7F9A9}">
      <dgm:prSet phldrT="[Testo]" custT="1"/>
      <dgm:spPr/>
      <dgm:t>
        <a:bodyPr/>
        <a:lstStyle/>
        <a:p>
          <a:r>
            <a:rPr lang="it-IT" sz="2400" dirty="0">
              <a:solidFill>
                <a:srgbClr val="FF0000"/>
              </a:solidFill>
            </a:rPr>
            <a:t>Fisica Nucleare Fondamentale</a:t>
          </a:r>
        </a:p>
      </dgm:t>
    </dgm:pt>
    <dgm:pt modelId="{FF370297-6A04-D447-9940-444E5C48134D}" type="parTrans" cxnId="{C77800B7-CF3B-B340-8B10-502F0E1F93CE}">
      <dgm:prSet/>
      <dgm:spPr/>
      <dgm:t>
        <a:bodyPr/>
        <a:lstStyle/>
        <a:p>
          <a:endParaRPr lang="it-IT"/>
        </a:p>
      </dgm:t>
    </dgm:pt>
    <dgm:pt modelId="{E0762A3A-CFFE-634D-AE3F-85540D7CC2E7}" type="sibTrans" cxnId="{C77800B7-CF3B-B340-8B10-502F0E1F93CE}">
      <dgm:prSet/>
      <dgm:spPr/>
      <dgm:t>
        <a:bodyPr/>
        <a:lstStyle/>
        <a:p>
          <a:endParaRPr lang="it-IT"/>
        </a:p>
      </dgm:t>
    </dgm:pt>
    <dgm:pt modelId="{B4B67F2F-9028-4540-B167-C6765A8A3014}">
      <dgm:prSet phldrT="[Testo]" custT="1"/>
      <dgm:spPr/>
      <dgm:t>
        <a:bodyPr/>
        <a:lstStyle/>
        <a:p>
          <a:r>
            <a:rPr lang="it-IT" sz="2000" dirty="0"/>
            <a:t>Meccanismi di reazione</a:t>
          </a:r>
        </a:p>
      </dgm:t>
    </dgm:pt>
    <dgm:pt modelId="{C317579D-01F8-A441-8D11-E901EDD82CF2}" type="parTrans" cxnId="{80C0A529-BD2C-F34A-BFB1-999B6E3E30F5}">
      <dgm:prSet/>
      <dgm:spPr/>
      <dgm:t>
        <a:bodyPr/>
        <a:lstStyle/>
        <a:p>
          <a:endParaRPr lang="it-IT"/>
        </a:p>
      </dgm:t>
    </dgm:pt>
    <dgm:pt modelId="{B7ACC19A-D472-2C4D-8549-69F250C622BC}" type="sibTrans" cxnId="{80C0A529-BD2C-F34A-BFB1-999B6E3E30F5}">
      <dgm:prSet/>
      <dgm:spPr/>
      <dgm:t>
        <a:bodyPr/>
        <a:lstStyle/>
        <a:p>
          <a:endParaRPr lang="it-IT"/>
        </a:p>
      </dgm:t>
    </dgm:pt>
    <dgm:pt modelId="{7A6AD2CD-64DC-E64D-AAD1-462F36EDD20C}">
      <dgm:prSet phldrT="[Testo]" custT="1"/>
      <dgm:spPr/>
      <dgm:t>
        <a:bodyPr/>
        <a:lstStyle/>
        <a:p>
          <a:r>
            <a:rPr lang="it-IT" sz="2000" dirty="0"/>
            <a:t>Astrofisica Nucleare</a:t>
          </a:r>
        </a:p>
      </dgm:t>
    </dgm:pt>
    <dgm:pt modelId="{2D8FC63E-65E6-664C-B431-2E1851484BE6}" type="parTrans" cxnId="{9AB35D25-B390-E746-A7CB-4C76E5AF2A57}">
      <dgm:prSet/>
      <dgm:spPr/>
      <dgm:t>
        <a:bodyPr/>
        <a:lstStyle/>
        <a:p>
          <a:endParaRPr lang="it-IT"/>
        </a:p>
      </dgm:t>
    </dgm:pt>
    <dgm:pt modelId="{CF930D0B-8624-4F46-9616-2F8ABECAF637}" type="sibTrans" cxnId="{9AB35D25-B390-E746-A7CB-4C76E5AF2A57}">
      <dgm:prSet/>
      <dgm:spPr/>
      <dgm:t>
        <a:bodyPr/>
        <a:lstStyle/>
        <a:p>
          <a:endParaRPr lang="it-IT"/>
        </a:p>
      </dgm:t>
    </dgm:pt>
    <dgm:pt modelId="{C6B9D761-6B80-974A-B730-5F8D73400A24}">
      <dgm:prSet custT="1"/>
      <dgm:spPr/>
      <dgm:t>
        <a:bodyPr/>
        <a:lstStyle/>
        <a:p>
          <a:pPr algn="l"/>
          <a:r>
            <a:rPr lang="it-IT" sz="1600" dirty="0"/>
            <a:t> A. Di </a:t>
          </a:r>
          <a:r>
            <a:rPr lang="it-IT" sz="1600" dirty="0" err="1"/>
            <a:t>Nitto</a:t>
          </a:r>
          <a:r>
            <a:rPr lang="it-IT" sz="1600" dirty="0"/>
            <a:t> 	RTDB</a:t>
          </a:r>
        </a:p>
        <a:p>
          <a:pPr algn="l"/>
          <a:r>
            <a:rPr lang="it-IT" sz="1600" dirty="0"/>
            <a:t> G. La Rana 	PO</a:t>
          </a:r>
        </a:p>
        <a:p>
          <a:pPr algn="l"/>
          <a:r>
            <a:rPr lang="it-IT" sz="1600" dirty="0"/>
            <a:t> E. </a:t>
          </a:r>
          <a:r>
            <a:rPr lang="it-IT" sz="1600" dirty="0" err="1"/>
            <a:t>Vardaci</a:t>
          </a:r>
          <a:r>
            <a:rPr lang="it-IT" sz="1600" dirty="0"/>
            <a:t> 	PA</a:t>
          </a:r>
        </a:p>
      </dgm:t>
    </dgm:pt>
    <dgm:pt modelId="{11565D26-A174-4B42-9A7B-163F64831BDE}" type="parTrans" cxnId="{D69E0DFE-3FF0-EA44-9FAE-3081C4E825CB}">
      <dgm:prSet/>
      <dgm:spPr/>
      <dgm:t>
        <a:bodyPr/>
        <a:lstStyle/>
        <a:p>
          <a:endParaRPr lang="it-IT"/>
        </a:p>
      </dgm:t>
    </dgm:pt>
    <dgm:pt modelId="{D6E0964D-FEFC-3244-BE7F-ED520FBE87DE}" type="sibTrans" cxnId="{D69E0DFE-3FF0-EA44-9FAE-3081C4E825CB}">
      <dgm:prSet/>
      <dgm:spPr/>
      <dgm:t>
        <a:bodyPr/>
        <a:lstStyle/>
        <a:p>
          <a:endParaRPr lang="it-IT"/>
        </a:p>
      </dgm:t>
    </dgm:pt>
    <dgm:pt modelId="{CA97F09C-D262-9D4F-AF1E-93957CF9F70D}">
      <dgm:prSet custT="1"/>
      <dgm:spPr/>
      <dgm:t>
        <a:bodyPr/>
        <a:lstStyle/>
        <a:p>
          <a:pPr algn="l"/>
          <a:r>
            <a:rPr lang="it-IT" sz="1600" dirty="0"/>
            <a:t> A. Best 		RTDA</a:t>
          </a:r>
        </a:p>
        <a:p>
          <a:pPr algn="l"/>
          <a:r>
            <a:rPr lang="it-IT" sz="1600" dirty="0"/>
            <a:t> A. Di Leva 	RTDB</a:t>
          </a:r>
        </a:p>
        <a:p>
          <a:pPr algn="l"/>
          <a:r>
            <a:rPr lang="it-IT" sz="1600" dirty="0"/>
            <a:t> G. Imbriani 	PA</a:t>
          </a:r>
        </a:p>
        <a:p>
          <a:pPr algn="l"/>
          <a:r>
            <a:rPr lang="it-IT" sz="1600" dirty="0"/>
            <a:t> M. Vigilante	PA </a:t>
          </a:r>
        </a:p>
      </dgm:t>
    </dgm:pt>
    <dgm:pt modelId="{40E0C137-2716-7647-B4FE-53C65F080B33}" type="parTrans" cxnId="{4CFDB6E3-6900-7848-8887-E7934B8D213C}">
      <dgm:prSet/>
      <dgm:spPr/>
      <dgm:t>
        <a:bodyPr/>
        <a:lstStyle/>
        <a:p>
          <a:endParaRPr lang="it-IT"/>
        </a:p>
      </dgm:t>
    </dgm:pt>
    <dgm:pt modelId="{9E0048CA-7C54-0B41-A2EB-8067A7C76F49}" type="sibTrans" cxnId="{4CFDB6E3-6900-7848-8887-E7934B8D213C}">
      <dgm:prSet/>
      <dgm:spPr/>
      <dgm:t>
        <a:bodyPr/>
        <a:lstStyle/>
        <a:p>
          <a:endParaRPr lang="it-IT"/>
        </a:p>
      </dgm:t>
    </dgm:pt>
    <dgm:pt modelId="{6DBA930A-E0D8-F246-B5E8-72873E022ED6}" type="pres">
      <dgm:prSet presAssocID="{222E8503-399F-394E-95CD-5583B9C6FFE0}" presName="hierChild1" presStyleCnt="0">
        <dgm:presLayoutVars>
          <dgm:orgChart val="1"/>
          <dgm:chPref val="1"/>
          <dgm:dir/>
          <dgm:animOne val="branch"/>
          <dgm:animLvl val="lvl"/>
          <dgm:resizeHandles/>
        </dgm:presLayoutVars>
      </dgm:prSet>
      <dgm:spPr/>
    </dgm:pt>
    <dgm:pt modelId="{B2CBF163-9046-1E4E-BA48-5D44B7E44D03}" type="pres">
      <dgm:prSet presAssocID="{FB9A3467-2FE9-6E45-B964-FAC4BCD7F9A9}" presName="hierRoot1" presStyleCnt="0">
        <dgm:presLayoutVars>
          <dgm:hierBranch val="init"/>
        </dgm:presLayoutVars>
      </dgm:prSet>
      <dgm:spPr/>
    </dgm:pt>
    <dgm:pt modelId="{E9CB7CEC-DCD6-0645-A61B-0E50C71A1246}" type="pres">
      <dgm:prSet presAssocID="{FB9A3467-2FE9-6E45-B964-FAC4BCD7F9A9}" presName="rootComposite1" presStyleCnt="0"/>
      <dgm:spPr/>
    </dgm:pt>
    <dgm:pt modelId="{390B03D1-6ED9-2940-B947-1EC2E8F99E3B}" type="pres">
      <dgm:prSet presAssocID="{FB9A3467-2FE9-6E45-B964-FAC4BCD7F9A9}" presName="rootText1" presStyleLbl="node0" presStyleIdx="0" presStyleCnt="1" custScaleX="162310">
        <dgm:presLayoutVars>
          <dgm:chPref val="3"/>
        </dgm:presLayoutVars>
      </dgm:prSet>
      <dgm:spPr/>
    </dgm:pt>
    <dgm:pt modelId="{E4DF8779-1E6D-DB40-8529-DD0B6E8C3990}" type="pres">
      <dgm:prSet presAssocID="{FB9A3467-2FE9-6E45-B964-FAC4BCD7F9A9}" presName="rootConnector1" presStyleLbl="node1" presStyleIdx="0" presStyleCnt="0"/>
      <dgm:spPr/>
    </dgm:pt>
    <dgm:pt modelId="{B0E48693-7787-D646-820D-967962961444}" type="pres">
      <dgm:prSet presAssocID="{FB9A3467-2FE9-6E45-B964-FAC4BCD7F9A9}" presName="hierChild2" presStyleCnt="0"/>
      <dgm:spPr/>
    </dgm:pt>
    <dgm:pt modelId="{37D7FD61-3BA4-2342-ACF0-FECF655C29AB}" type="pres">
      <dgm:prSet presAssocID="{C317579D-01F8-A441-8D11-E901EDD82CF2}" presName="Name37" presStyleLbl="parChTrans1D2" presStyleIdx="0" presStyleCnt="2"/>
      <dgm:spPr/>
    </dgm:pt>
    <dgm:pt modelId="{9016E564-CFF6-0542-AB00-A4BC0C035873}" type="pres">
      <dgm:prSet presAssocID="{B4B67F2F-9028-4540-B167-C6765A8A3014}" presName="hierRoot2" presStyleCnt="0">
        <dgm:presLayoutVars>
          <dgm:hierBranch val="init"/>
        </dgm:presLayoutVars>
      </dgm:prSet>
      <dgm:spPr/>
    </dgm:pt>
    <dgm:pt modelId="{929F24BC-F2B0-DD42-A52E-F2D82F2F130A}" type="pres">
      <dgm:prSet presAssocID="{B4B67F2F-9028-4540-B167-C6765A8A3014}" presName="rootComposite" presStyleCnt="0"/>
      <dgm:spPr/>
    </dgm:pt>
    <dgm:pt modelId="{A3F48513-6D58-5245-8103-39A18CEADDDE}" type="pres">
      <dgm:prSet presAssocID="{B4B67F2F-9028-4540-B167-C6765A8A3014}" presName="rootText" presStyleLbl="node2" presStyleIdx="0" presStyleCnt="2">
        <dgm:presLayoutVars>
          <dgm:chPref val="3"/>
        </dgm:presLayoutVars>
      </dgm:prSet>
      <dgm:spPr/>
    </dgm:pt>
    <dgm:pt modelId="{45B59826-99DE-1841-8D71-8FEAA95DD815}" type="pres">
      <dgm:prSet presAssocID="{B4B67F2F-9028-4540-B167-C6765A8A3014}" presName="rootConnector" presStyleLbl="node2" presStyleIdx="0" presStyleCnt="2"/>
      <dgm:spPr/>
    </dgm:pt>
    <dgm:pt modelId="{7F9C5728-B1EE-6845-AA28-0021B8F27E79}" type="pres">
      <dgm:prSet presAssocID="{B4B67F2F-9028-4540-B167-C6765A8A3014}" presName="hierChild4" presStyleCnt="0"/>
      <dgm:spPr/>
    </dgm:pt>
    <dgm:pt modelId="{8BC38D8F-8432-3E48-AE2E-BBF8B35223C5}" type="pres">
      <dgm:prSet presAssocID="{11565D26-A174-4B42-9A7B-163F64831BDE}" presName="Name37" presStyleLbl="parChTrans1D3" presStyleIdx="0" presStyleCnt="2"/>
      <dgm:spPr/>
    </dgm:pt>
    <dgm:pt modelId="{A0A95A02-1C2F-0E47-A89C-5E941974E9BB}" type="pres">
      <dgm:prSet presAssocID="{C6B9D761-6B80-974A-B730-5F8D73400A24}" presName="hierRoot2" presStyleCnt="0">
        <dgm:presLayoutVars>
          <dgm:hierBranch val="init"/>
        </dgm:presLayoutVars>
      </dgm:prSet>
      <dgm:spPr/>
    </dgm:pt>
    <dgm:pt modelId="{E1DAAB29-D19E-C94F-BE7F-0B1CC7BC2167}" type="pres">
      <dgm:prSet presAssocID="{C6B9D761-6B80-974A-B730-5F8D73400A24}" presName="rootComposite" presStyleCnt="0"/>
      <dgm:spPr/>
    </dgm:pt>
    <dgm:pt modelId="{95D292AF-6AA6-0D4F-BB0E-00C01A8148AC}" type="pres">
      <dgm:prSet presAssocID="{C6B9D761-6B80-974A-B730-5F8D73400A24}" presName="rootText" presStyleLbl="node3" presStyleIdx="0" presStyleCnt="2">
        <dgm:presLayoutVars>
          <dgm:chPref val="3"/>
        </dgm:presLayoutVars>
      </dgm:prSet>
      <dgm:spPr/>
    </dgm:pt>
    <dgm:pt modelId="{1469D4E3-8512-044C-9052-CF1E4C0B3F43}" type="pres">
      <dgm:prSet presAssocID="{C6B9D761-6B80-974A-B730-5F8D73400A24}" presName="rootConnector" presStyleLbl="node3" presStyleIdx="0" presStyleCnt="2"/>
      <dgm:spPr/>
    </dgm:pt>
    <dgm:pt modelId="{EE5C87F5-D6B4-1948-B855-F60DB83594C9}" type="pres">
      <dgm:prSet presAssocID="{C6B9D761-6B80-974A-B730-5F8D73400A24}" presName="hierChild4" presStyleCnt="0"/>
      <dgm:spPr/>
    </dgm:pt>
    <dgm:pt modelId="{5D527FDF-AEB7-704D-9202-52E291075A84}" type="pres">
      <dgm:prSet presAssocID="{C6B9D761-6B80-974A-B730-5F8D73400A24}" presName="hierChild5" presStyleCnt="0"/>
      <dgm:spPr/>
    </dgm:pt>
    <dgm:pt modelId="{4DF26B3F-7816-AB45-AE2A-3BB77D0E227A}" type="pres">
      <dgm:prSet presAssocID="{B4B67F2F-9028-4540-B167-C6765A8A3014}" presName="hierChild5" presStyleCnt="0"/>
      <dgm:spPr/>
    </dgm:pt>
    <dgm:pt modelId="{73A7FF4E-3C3A-9649-9E71-14579469B715}" type="pres">
      <dgm:prSet presAssocID="{2D8FC63E-65E6-664C-B431-2E1851484BE6}" presName="Name37" presStyleLbl="parChTrans1D2" presStyleIdx="1" presStyleCnt="2"/>
      <dgm:spPr/>
    </dgm:pt>
    <dgm:pt modelId="{71A10B90-B038-774B-985A-2B78B1D1D9CB}" type="pres">
      <dgm:prSet presAssocID="{7A6AD2CD-64DC-E64D-AAD1-462F36EDD20C}" presName="hierRoot2" presStyleCnt="0">
        <dgm:presLayoutVars>
          <dgm:hierBranch val="init"/>
        </dgm:presLayoutVars>
      </dgm:prSet>
      <dgm:spPr/>
    </dgm:pt>
    <dgm:pt modelId="{A7C48B64-3C74-3146-BDE9-ECAA8A3C7727}" type="pres">
      <dgm:prSet presAssocID="{7A6AD2CD-64DC-E64D-AAD1-462F36EDD20C}" presName="rootComposite" presStyleCnt="0"/>
      <dgm:spPr/>
    </dgm:pt>
    <dgm:pt modelId="{04309FF5-4BA0-CC46-87DB-078C848C1F71}" type="pres">
      <dgm:prSet presAssocID="{7A6AD2CD-64DC-E64D-AAD1-462F36EDD20C}" presName="rootText" presStyleLbl="node2" presStyleIdx="1" presStyleCnt="2" custLinFactNeighborY="1944">
        <dgm:presLayoutVars>
          <dgm:chPref val="3"/>
        </dgm:presLayoutVars>
      </dgm:prSet>
      <dgm:spPr/>
    </dgm:pt>
    <dgm:pt modelId="{EA8BFC38-75E7-C545-9440-A9DEB97DC595}" type="pres">
      <dgm:prSet presAssocID="{7A6AD2CD-64DC-E64D-AAD1-462F36EDD20C}" presName="rootConnector" presStyleLbl="node2" presStyleIdx="1" presStyleCnt="2"/>
      <dgm:spPr/>
    </dgm:pt>
    <dgm:pt modelId="{31E6066A-22DC-034E-8BEC-FBDC20BA594D}" type="pres">
      <dgm:prSet presAssocID="{7A6AD2CD-64DC-E64D-AAD1-462F36EDD20C}" presName="hierChild4" presStyleCnt="0"/>
      <dgm:spPr/>
    </dgm:pt>
    <dgm:pt modelId="{D1BB50FA-4687-7D4D-96F6-04FEA8626966}" type="pres">
      <dgm:prSet presAssocID="{40E0C137-2716-7647-B4FE-53C65F080B33}" presName="Name37" presStyleLbl="parChTrans1D3" presStyleIdx="1" presStyleCnt="2"/>
      <dgm:spPr/>
    </dgm:pt>
    <dgm:pt modelId="{2A44A6F0-2218-424C-B89A-3318E443F293}" type="pres">
      <dgm:prSet presAssocID="{CA97F09C-D262-9D4F-AF1E-93957CF9F70D}" presName="hierRoot2" presStyleCnt="0">
        <dgm:presLayoutVars>
          <dgm:hierBranch val="init"/>
        </dgm:presLayoutVars>
      </dgm:prSet>
      <dgm:spPr/>
    </dgm:pt>
    <dgm:pt modelId="{FBFC4B59-8BC5-EE47-9E2A-51563ACBCA54}" type="pres">
      <dgm:prSet presAssocID="{CA97F09C-D262-9D4F-AF1E-93957CF9F70D}" presName="rootComposite" presStyleCnt="0"/>
      <dgm:spPr/>
    </dgm:pt>
    <dgm:pt modelId="{D8028413-D3BB-EE47-80B4-E6E2ACB0322A}" type="pres">
      <dgm:prSet presAssocID="{CA97F09C-D262-9D4F-AF1E-93957CF9F70D}" presName="rootText" presStyleLbl="node3" presStyleIdx="1" presStyleCnt="2" custScaleX="120696" custScaleY="120222">
        <dgm:presLayoutVars>
          <dgm:chPref val="3"/>
        </dgm:presLayoutVars>
      </dgm:prSet>
      <dgm:spPr/>
    </dgm:pt>
    <dgm:pt modelId="{25D69BC8-0C3F-4643-B0BD-812EFB305F25}" type="pres">
      <dgm:prSet presAssocID="{CA97F09C-D262-9D4F-AF1E-93957CF9F70D}" presName="rootConnector" presStyleLbl="node3" presStyleIdx="1" presStyleCnt="2"/>
      <dgm:spPr/>
    </dgm:pt>
    <dgm:pt modelId="{A8067418-5BED-DA4B-9B8C-ECA0512596E4}" type="pres">
      <dgm:prSet presAssocID="{CA97F09C-D262-9D4F-AF1E-93957CF9F70D}" presName="hierChild4" presStyleCnt="0"/>
      <dgm:spPr/>
    </dgm:pt>
    <dgm:pt modelId="{3B7C2A4C-ECB9-F344-AD60-27267F277337}" type="pres">
      <dgm:prSet presAssocID="{CA97F09C-D262-9D4F-AF1E-93957CF9F70D}" presName="hierChild5" presStyleCnt="0"/>
      <dgm:spPr/>
    </dgm:pt>
    <dgm:pt modelId="{F072140C-2147-2745-A875-C048C4B38984}" type="pres">
      <dgm:prSet presAssocID="{7A6AD2CD-64DC-E64D-AAD1-462F36EDD20C}" presName="hierChild5" presStyleCnt="0"/>
      <dgm:spPr/>
    </dgm:pt>
    <dgm:pt modelId="{2468D135-1E27-BD46-AA93-88C9E20C1872}" type="pres">
      <dgm:prSet presAssocID="{FB9A3467-2FE9-6E45-B964-FAC4BCD7F9A9}" presName="hierChild3" presStyleCnt="0"/>
      <dgm:spPr/>
    </dgm:pt>
  </dgm:ptLst>
  <dgm:cxnLst>
    <dgm:cxn modelId="{E2AAC805-5181-8641-89F2-E9AC916FC89F}" type="presOf" srcId="{222E8503-399F-394E-95CD-5583B9C6FFE0}" destId="{6DBA930A-E0D8-F246-B5E8-72873E022ED6}" srcOrd="0" destOrd="0" presId="urn:microsoft.com/office/officeart/2005/8/layout/orgChart1"/>
    <dgm:cxn modelId="{ED92D718-AD3F-574D-B15E-D8D92A956FD7}" type="presOf" srcId="{B4B67F2F-9028-4540-B167-C6765A8A3014}" destId="{A3F48513-6D58-5245-8103-39A18CEADDDE}" srcOrd="0" destOrd="0" presId="urn:microsoft.com/office/officeart/2005/8/layout/orgChart1"/>
    <dgm:cxn modelId="{9AB35D25-B390-E746-A7CB-4C76E5AF2A57}" srcId="{FB9A3467-2FE9-6E45-B964-FAC4BCD7F9A9}" destId="{7A6AD2CD-64DC-E64D-AAD1-462F36EDD20C}" srcOrd="1" destOrd="0" parTransId="{2D8FC63E-65E6-664C-B431-2E1851484BE6}" sibTransId="{CF930D0B-8624-4F46-9616-2F8ABECAF637}"/>
    <dgm:cxn modelId="{80C0A529-BD2C-F34A-BFB1-999B6E3E30F5}" srcId="{FB9A3467-2FE9-6E45-B964-FAC4BCD7F9A9}" destId="{B4B67F2F-9028-4540-B167-C6765A8A3014}" srcOrd="0" destOrd="0" parTransId="{C317579D-01F8-A441-8D11-E901EDD82CF2}" sibTransId="{B7ACC19A-D472-2C4D-8549-69F250C622BC}"/>
    <dgm:cxn modelId="{95655536-FC13-4246-91DC-863DB4E5F801}" type="presOf" srcId="{11565D26-A174-4B42-9A7B-163F64831BDE}" destId="{8BC38D8F-8432-3E48-AE2E-BBF8B35223C5}" srcOrd="0" destOrd="0" presId="urn:microsoft.com/office/officeart/2005/8/layout/orgChart1"/>
    <dgm:cxn modelId="{56B00E4E-6F47-DD4C-9DFC-042C726D1AED}" type="presOf" srcId="{CA97F09C-D262-9D4F-AF1E-93957CF9F70D}" destId="{25D69BC8-0C3F-4643-B0BD-812EFB305F25}" srcOrd="1" destOrd="0" presId="urn:microsoft.com/office/officeart/2005/8/layout/orgChart1"/>
    <dgm:cxn modelId="{6BE3315F-AD33-7A40-B904-A056C98F8F3F}" type="presOf" srcId="{C6B9D761-6B80-974A-B730-5F8D73400A24}" destId="{1469D4E3-8512-044C-9052-CF1E4C0B3F43}" srcOrd="1" destOrd="0" presId="urn:microsoft.com/office/officeart/2005/8/layout/orgChart1"/>
    <dgm:cxn modelId="{89ACBC60-7F94-AD48-8C50-4D17CCAC940F}" type="presOf" srcId="{7A6AD2CD-64DC-E64D-AAD1-462F36EDD20C}" destId="{EA8BFC38-75E7-C545-9440-A9DEB97DC595}" srcOrd="1" destOrd="0" presId="urn:microsoft.com/office/officeart/2005/8/layout/orgChart1"/>
    <dgm:cxn modelId="{591ADF78-3D96-3043-A07A-7CD451153E96}" type="presOf" srcId="{FB9A3467-2FE9-6E45-B964-FAC4BCD7F9A9}" destId="{E4DF8779-1E6D-DB40-8529-DD0B6E8C3990}" srcOrd="1" destOrd="0" presId="urn:microsoft.com/office/officeart/2005/8/layout/orgChart1"/>
    <dgm:cxn modelId="{C77800B7-CF3B-B340-8B10-502F0E1F93CE}" srcId="{222E8503-399F-394E-95CD-5583B9C6FFE0}" destId="{FB9A3467-2FE9-6E45-B964-FAC4BCD7F9A9}" srcOrd="0" destOrd="0" parTransId="{FF370297-6A04-D447-9940-444E5C48134D}" sibTransId="{E0762A3A-CFFE-634D-AE3F-85540D7CC2E7}"/>
    <dgm:cxn modelId="{A32E32B7-5A7C-E845-9B8C-D97D574F2C0E}" type="presOf" srcId="{40E0C137-2716-7647-B4FE-53C65F080B33}" destId="{D1BB50FA-4687-7D4D-96F6-04FEA8626966}" srcOrd="0" destOrd="0" presId="urn:microsoft.com/office/officeart/2005/8/layout/orgChart1"/>
    <dgm:cxn modelId="{B7DC4FBA-6FCD-1E40-BA2A-9666C14013B0}" type="presOf" srcId="{2D8FC63E-65E6-664C-B431-2E1851484BE6}" destId="{73A7FF4E-3C3A-9649-9E71-14579469B715}" srcOrd="0" destOrd="0" presId="urn:microsoft.com/office/officeart/2005/8/layout/orgChart1"/>
    <dgm:cxn modelId="{2B942DBE-C2D4-3644-9912-5B981E3436D0}" type="presOf" srcId="{7A6AD2CD-64DC-E64D-AAD1-462F36EDD20C}" destId="{04309FF5-4BA0-CC46-87DB-078C848C1F71}" srcOrd="0" destOrd="0" presId="urn:microsoft.com/office/officeart/2005/8/layout/orgChart1"/>
    <dgm:cxn modelId="{4CFDB6E3-6900-7848-8887-E7934B8D213C}" srcId="{7A6AD2CD-64DC-E64D-AAD1-462F36EDD20C}" destId="{CA97F09C-D262-9D4F-AF1E-93957CF9F70D}" srcOrd="0" destOrd="0" parTransId="{40E0C137-2716-7647-B4FE-53C65F080B33}" sibTransId="{9E0048CA-7C54-0B41-A2EB-8067A7C76F49}"/>
    <dgm:cxn modelId="{0550DBE3-8C6F-E746-830E-1466BD0EE328}" type="presOf" srcId="{FB9A3467-2FE9-6E45-B964-FAC4BCD7F9A9}" destId="{390B03D1-6ED9-2940-B947-1EC2E8F99E3B}" srcOrd="0" destOrd="0" presId="urn:microsoft.com/office/officeart/2005/8/layout/orgChart1"/>
    <dgm:cxn modelId="{1A27D4E5-2A9D-494F-A7FE-AB46361DC560}" type="presOf" srcId="{C317579D-01F8-A441-8D11-E901EDD82CF2}" destId="{37D7FD61-3BA4-2342-ACF0-FECF655C29AB}" srcOrd="0" destOrd="0" presId="urn:microsoft.com/office/officeart/2005/8/layout/orgChart1"/>
    <dgm:cxn modelId="{14497FE9-B584-DE42-A378-A3B238626F40}" type="presOf" srcId="{B4B67F2F-9028-4540-B167-C6765A8A3014}" destId="{45B59826-99DE-1841-8D71-8FEAA95DD815}" srcOrd="1" destOrd="0" presId="urn:microsoft.com/office/officeart/2005/8/layout/orgChart1"/>
    <dgm:cxn modelId="{91CBE1EF-8E0E-9549-A906-EE7D7F74129D}" type="presOf" srcId="{C6B9D761-6B80-974A-B730-5F8D73400A24}" destId="{95D292AF-6AA6-0D4F-BB0E-00C01A8148AC}" srcOrd="0" destOrd="0" presId="urn:microsoft.com/office/officeart/2005/8/layout/orgChart1"/>
    <dgm:cxn modelId="{2F728BF4-5733-8640-8643-10F50E7F0C8A}" type="presOf" srcId="{CA97F09C-D262-9D4F-AF1E-93957CF9F70D}" destId="{D8028413-D3BB-EE47-80B4-E6E2ACB0322A}" srcOrd="0" destOrd="0" presId="urn:microsoft.com/office/officeart/2005/8/layout/orgChart1"/>
    <dgm:cxn modelId="{D69E0DFE-3FF0-EA44-9FAE-3081C4E825CB}" srcId="{B4B67F2F-9028-4540-B167-C6765A8A3014}" destId="{C6B9D761-6B80-974A-B730-5F8D73400A24}" srcOrd="0" destOrd="0" parTransId="{11565D26-A174-4B42-9A7B-163F64831BDE}" sibTransId="{D6E0964D-FEFC-3244-BE7F-ED520FBE87DE}"/>
    <dgm:cxn modelId="{17C5A6BD-49C2-C647-A205-5F561B1A077E}" type="presParOf" srcId="{6DBA930A-E0D8-F246-B5E8-72873E022ED6}" destId="{B2CBF163-9046-1E4E-BA48-5D44B7E44D03}" srcOrd="0" destOrd="0" presId="urn:microsoft.com/office/officeart/2005/8/layout/orgChart1"/>
    <dgm:cxn modelId="{6A6B68A7-72D9-2342-987E-A7A12EFB2622}" type="presParOf" srcId="{B2CBF163-9046-1E4E-BA48-5D44B7E44D03}" destId="{E9CB7CEC-DCD6-0645-A61B-0E50C71A1246}" srcOrd="0" destOrd="0" presId="urn:microsoft.com/office/officeart/2005/8/layout/orgChart1"/>
    <dgm:cxn modelId="{D5BB4190-166A-674D-BA24-3B87F7E007DA}" type="presParOf" srcId="{E9CB7CEC-DCD6-0645-A61B-0E50C71A1246}" destId="{390B03D1-6ED9-2940-B947-1EC2E8F99E3B}" srcOrd="0" destOrd="0" presId="urn:microsoft.com/office/officeart/2005/8/layout/orgChart1"/>
    <dgm:cxn modelId="{8F869398-45F4-0341-8731-3E3D450F71A1}" type="presParOf" srcId="{E9CB7CEC-DCD6-0645-A61B-0E50C71A1246}" destId="{E4DF8779-1E6D-DB40-8529-DD0B6E8C3990}" srcOrd="1" destOrd="0" presId="urn:microsoft.com/office/officeart/2005/8/layout/orgChart1"/>
    <dgm:cxn modelId="{4E0B097E-1C45-444B-92FC-105020AC6893}" type="presParOf" srcId="{B2CBF163-9046-1E4E-BA48-5D44B7E44D03}" destId="{B0E48693-7787-D646-820D-967962961444}" srcOrd="1" destOrd="0" presId="urn:microsoft.com/office/officeart/2005/8/layout/orgChart1"/>
    <dgm:cxn modelId="{91931272-C2EB-334E-9915-5F2A8F150197}" type="presParOf" srcId="{B0E48693-7787-D646-820D-967962961444}" destId="{37D7FD61-3BA4-2342-ACF0-FECF655C29AB}" srcOrd="0" destOrd="0" presId="urn:microsoft.com/office/officeart/2005/8/layout/orgChart1"/>
    <dgm:cxn modelId="{824E4590-47A3-3543-8665-0DD96930D09B}" type="presParOf" srcId="{B0E48693-7787-D646-820D-967962961444}" destId="{9016E564-CFF6-0542-AB00-A4BC0C035873}" srcOrd="1" destOrd="0" presId="urn:microsoft.com/office/officeart/2005/8/layout/orgChart1"/>
    <dgm:cxn modelId="{82B70E0A-9107-6E49-8670-38C15B9D5DB3}" type="presParOf" srcId="{9016E564-CFF6-0542-AB00-A4BC0C035873}" destId="{929F24BC-F2B0-DD42-A52E-F2D82F2F130A}" srcOrd="0" destOrd="0" presId="urn:microsoft.com/office/officeart/2005/8/layout/orgChart1"/>
    <dgm:cxn modelId="{8F445551-58D4-534A-8026-8ECB59A9E546}" type="presParOf" srcId="{929F24BC-F2B0-DD42-A52E-F2D82F2F130A}" destId="{A3F48513-6D58-5245-8103-39A18CEADDDE}" srcOrd="0" destOrd="0" presId="urn:microsoft.com/office/officeart/2005/8/layout/orgChart1"/>
    <dgm:cxn modelId="{6CA7CB16-6905-2A42-B1D3-9FC88B4FB80B}" type="presParOf" srcId="{929F24BC-F2B0-DD42-A52E-F2D82F2F130A}" destId="{45B59826-99DE-1841-8D71-8FEAA95DD815}" srcOrd="1" destOrd="0" presId="urn:microsoft.com/office/officeart/2005/8/layout/orgChart1"/>
    <dgm:cxn modelId="{5AFC0755-E35F-FF4F-B7C1-0DB36A8C4311}" type="presParOf" srcId="{9016E564-CFF6-0542-AB00-A4BC0C035873}" destId="{7F9C5728-B1EE-6845-AA28-0021B8F27E79}" srcOrd="1" destOrd="0" presId="urn:microsoft.com/office/officeart/2005/8/layout/orgChart1"/>
    <dgm:cxn modelId="{9D8C68D0-68D8-E148-B773-A1116AD2B5D2}" type="presParOf" srcId="{7F9C5728-B1EE-6845-AA28-0021B8F27E79}" destId="{8BC38D8F-8432-3E48-AE2E-BBF8B35223C5}" srcOrd="0" destOrd="0" presId="urn:microsoft.com/office/officeart/2005/8/layout/orgChart1"/>
    <dgm:cxn modelId="{DD530E06-0B4B-8F46-BDB1-8CB917A4994A}" type="presParOf" srcId="{7F9C5728-B1EE-6845-AA28-0021B8F27E79}" destId="{A0A95A02-1C2F-0E47-A89C-5E941974E9BB}" srcOrd="1" destOrd="0" presId="urn:microsoft.com/office/officeart/2005/8/layout/orgChart1"/>
    <dgm:cxn modelId="{648CB8FF-03A3-CA43-B141-E96491492ED7}" type="presParOf" srcId="{A0A95A02-1C2F-0E47-A89C-5E941974E9BB}" destId="{E1DAAB29-D19E-C94F-BE7F-0B1CC7BC2167}" srcOrd="0" destOrd="0" presId="urn:microsoft.com/office/officeart/2005/8/layout/orgChart1"/>
    <dgm:cxn modelId="{8FB2F008-CDF7-A84C-A3BF-E82CB9485C92}" type="presParOf" srcId="{E1DAAB29-D19E-C94F-BE7F-0B1CC7BC2167}" destId="{95D292AF-6AA6-0D4F-BB0E-00C01A8148AC}" srcOrd="0" destOrd="0" presId="urn:microsoft.com/office/officeart/2005/8/layout/orgChart1"/>
    <dgm:cxn modelId="{A0CF24D0-0653-0E49-911C-BF09B2463C09}" type="presParOf" srcId="{E1DAAB29-D19E-C94F-BE7F-0B1CC7BC2167}" destId="{1469D4E3-8512-044C-9052-CF1E4C0B3F43}" srcOrd="1" destOrd="0" presId="urn:microsoft.com/office/officeart/2005/8/layout/orgChart1"/>
    <dgm:cxn modelId="{7BB01E32-205F-0D41-AFCD-3892E3CB2624}" type="presParOf" srcId="{A0A95A02-1C2F-0E47-A89C-5E941974E9BB}" destId="{EE5C87F5-D6B4-1948-B855-F60DB83594C9}" srcOrd="1" destOrd="0" presId="urn:microsoft.com/office/officeart/2005/8/layout/orgChart1"/>
    <dgm:cxn modelId="{6744EF12-04D2-A846-BF9C-FDCA0985DC8F}" type="presParOf" srcId="{A0A95A02-1C2F-0E47-A89C-5E941974E9BB}" destId="{5D527FDF-AEB7-704D-9202-52E291075A84}" srcOrd="2" destOrd="0" presId="urn:microsoft.com/office/officeart/2005/8/layout/orgChart1"/>
    <dgm:cxn modelId="{4E010A00-663B-3B4C-920A-9AEAAF5897E1}" type="presParOf" srcId="{9016E564-CFF6-0542-AB00-A4BC0C035873}" destId="{4DF26B3F-7816-AB45-AE2A-3BB77D0E227A}" srcOrd="2" destOrd="0" presId="urn:microsoft.com/office/officeart/2005/8/layout/orgChart1"/>
    <dgm:cxn modelId="{49ACE5FB-1689-4B49-9735-4D91CF4F5C6E}" type="presParOf" srcId="{B0E48693-7787-D646-820D-967962961444}" destId="{73A7FF4E-3C3A-9649-9E71-14579469B715}" srcOrd="2" destOrd="0" presId="urn:microsoft.com/office/officeart/2005/8/layout/orgChart1"/>
    <dgm:cxn modelId="{B54C5CC5-8D00-9644-8452-64899AFF9B7E}" type="presParOf" srcId="{B0E48693-7787-D646-820D-967962961444}" destId="{71A10B90-B038-774B-985A-2B78B1D1D9CB}" srcOrd="3" destOrd="0" presId="urn:microsoft.com/office/officeart/2005/8/layout/orgChart1"/>
    <dgm:cxn modelId="{51D9465C-9DA5-9745-91CB-3234995C33DE}" type="presParOf" srcId="{71A10B90-B038-774B-985A-2B78B1D1D9CB}" destId="{A7C48B64-3C74-3146-BDE9-ECAA8A3C7727}" srcOrd="0" destOrd="0" presId="urn:microsoft.com/office/officeart/2005/8/layout/orgChart1"/>
    <dgm:cxn modelId="{86678D83-F4DF-A74B-8933-49DE35C60A35}" type="presParOf" srcId="{A7C48B64-3C74-3146-BDE9-ECAA8A3C7727}" destId="{04309FF5-4BA0-CC46-87DB-078C848C1F71}" srcOrd="0" destOrd="0" presId="urn:microsoft.com/office/officeart/2005/8/layout/orgChart1"/>
    <dgm:cxn modelId="{35A20C4E-AB5D-D943-B289-C21746E2E7D4}" type="presParOf" srcId="{A7C48B64-3C74-3146-BDE9-ECAA8A3C7727}" destId="{EA8BFC38-75E7-C545-9440-A9DEB97DC595}" srcOrd="1" destOrd="0" presId="urn:microsoft.com/office/officeart/2005/8/layout/orgChart1"/>
    <dgm:cxn modelId="{87699B87-AD70-144A-A2B0-969476E6F621}" type="presParOf" srcId="{71A10B90-B038-774B-985A-2B78B1D1D9CB}" destId="{31E6066A-22DC-034E-8BEC-FBDC20BA594D}" srcOrd="1" destOrd="0" presId="urn:microsoft.com/office/officeart/2005/8/layout/orgChart1"/>
    <dgm:cxn modelId="{A8C5EB15-AFEC-0341-AFB8-B02C1ED8C255}" type="presParOf" srcId="{31E6066A-22DC-034E-8BEC-FBDC20BA594D}" destId="{D1BB50FA-4687-7D4D-96F6-04FEA8626966}" srcOrd="0" destOrd="0" presId="urn:microsoft.com/office/officeart/2005/8/layout/orgChart1"/>
    <dgm:cxn modelId="{C232BB7C-10CA-5748-95B2-7EA70CA6802E}" type="presParOf" srcId="{31E6066A-22DC-034E-8BEC-FBDC20BA594D}" destId="{2A44A6F0-2218-424C-B89A-3318E443F293}" srcOrd="1" destOrd="0" presId="urn:microsoft.com/office/officeart/2005/8/layout/orgChart1"/>
    <dgm:cxn modelId="{2C8BC9F3-6A29-2B4F-A415-D7511AA3A774}" type="presParOf" srcId="{2A44A6F0-2218-424C-B89A-3318E443F293}" destId="{FBFC4B59-8BC5-EE47-9E2A-51563ACBCA54}" srcOrd="0" destOrd="0" presId="urn:microsoft.com/office/officeart/2005/8/layout/orgChart1"/>
    <dgm:cxn modelId="{4615E95E-03D7-1D45-916E-5CEEDDA410FE}" type="presParOf" srcId="{FBFC4B59-8BC5-EE47-9E2A-51563ACBCA54}" destId="{D8028413-D3BB-EE47-80B4-E6E2ACB0322A}" srcOrd="0" destOrd="0" presId="urn:microsoft.com/office/officeart/2005/8/layout/orgChart1"/>
    <dgm:cxn modelId="{20C43E1A-DD8A-2244-B3BA-1587A2C41577}" type="presParOf" srcId="{FBFC4B59-8BC5-EE47-9E2A-51563ACBCA54}" destId="{25D69BC8-0C3F-4643-B0BD-812EFB305F25}" srcOrd="1" destOrd="0" presId="urn:microsoft.com/office/officeart/2005/8/layout/orgChart1"/>
    <dgm:cxn modelId="{D4362149-59C6-5C4E-A62A-5927193EE739}" type="presParOf" srcId="{2A44A6F0-2218-424C-B89A-3318E443F293}" destId="{A8067418-5BED-DA4B-9B8C-ECA0512596E4}" srcOrd="1" destOrd="0" presId="urn:microsoft.com/office/officeart/2005/8/layout/orgChart1"/>
    <dgm:cxn modelId="{13311940-4170-584F-A7CF-22732DF0B2D8}" type="presParOf" srcId="{2A44A6F0-2218-424C-B89A-3318E443F293}" destId="{3B7C2A4C-ECB9-F344-AD60-27267F277337}" srcOrd="2" destOrd="0" presId="urn:microsoft.com/office/officeart/2005/8/layout/orgChart1"/>
    <dgm:cxn modelId="{9AF84B0B-34FD-0145-B32A-3702687D803B}" type="presParOf" srcId="{71A10B90-B038-774B-985A-2B78B1D1D9CB}" destId="{F072140C-2147-2745-A875-C048C4B38984}" srcOrd="2" destOrd="0" presId="urn:microsoft.com/office/officeart/2005/8/layout/orgChart1"/>
    <dgm:cxn modelId="{E3130922-6596-A54A-A2E1-113276E84231}" type="presParOf" srcId="{B2CBF163-9046-1E4E-BA48-5D44B7E44D03}" destId="{2468D135-1E27-BD46-AA93-88C9E20C1872}"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2E8503-399F-394E-95CD-5583B9C6FFE0}" type="doc">
      <dgm:prSet loTypeId="urn:microsoft.com/office/officeart/2005/8/layout/orgChart1" loCatId="" qsTypeId="urn:microsoft.com/office/officeart/2005/8/quickstyle/simple1" qsCatId="simple" csTypeId="urn:microsoft.com/office/officeart/2005/8/colors/colorful3" csCatId="colorful" phldr="1"/>
      <dgm:spPr/>
      <dgm:t>
        <a:bodyPr/>
        <a:lstStyle/>
        <a:p>
          <a:endParaRPr lang="it-IT"/>
        </a:p>
      </dgm:t>
    </dgm:pt>
    <dgm:pt modelId="{FB9A3467-2FE9-6E45-B964-FAC4BCD7F9A9}">
      <dgm:prSet phldrT="[Testo]" custT="1"/>
      <dgm:spPr/>
      <dgm:t>
        <a:bodyPr/>
        <a:lstStyle/>
        <a:p>
          <a:r>
            <a:rPr lang="it-IT" sz="2400" dirty="0">
              <a:solidFill>
                <a:srgbClr val="FFC000"/>
              </a:solidFill>
            </a:rPr>
            <a:t>Fisica Nucleare Applicata</a:t>
          </a:r>
        </a:p>
      </dgm:t>
    </dgm:pt>
    <dgm:pt modelId="{FF370297-6A04-D447-9940-444E5C48134D}" type="parTrans" cxnId="{C77800B7-CF3B-B340-8B10-502F0E1F93CE}">
      <dgm:prSet/>
      <dgm:spPr/>
      <dgm:t>
        <a:bodyPr/>
        <a:lstStyle/>
        <a:p>
          <a:endParaRPr lang="it-IT"/>
        </a:p>
      </dgm:t>
    </dgm:pt>
    <dgm:pt modelId="{E0762A3A-CFFE-634D-AE3F-85540D7CC2E7}" type="sibTrans" cxnId="{C77800B7-CF3B-B340-8B10-502F0E1F93CE}">
      <dgm:prSet/>
      <dgm:spPr/>
      <dgm:t>
        <a:bodyPr/>
        <a:lstStyle/>
        <a:p>
          <a:endParaRPr lang="it-IT"/>
        </a:p>
      </dgm:t>
    </dgm:pt>
    <dgm:pt modelId="{B4B67F2F-9028-4540-B167-C6765A8A3014}">
      <dgm:prSet phldrT="[Testo]" custT="1"/>
      <dgm:spPr/>
      <dgm:t>
        <a:bodyPr/>
        <a:lstStyle/>
        <a:p>
          <a:r>
            <a:rPr lang="it-IT" sz="2000" dirty="0"/>
            <a:t>Fisica Medica</a:t>
          </a:r>
        </a:p>
      </dgm:t>
    </dgm:pt>
    <dgm:pt modelId="{C317579D-01F8-A441-8D11-E901EDD82CF2}" type="parTrans" cxnId="{80C0A529-BD2C-F34A-BFB1-999B6E3E30F5}">
      <dgm:prSet/>
      <dgm:spPr/>
      <dgm:t>
        <a:bodyPr/>
        <a:lstStyle/>
        <a:p>
          <a:endParaRPr lang="it-IT"/>
        </a:p>
      </dgm:t>
    </dgm:pt>
    <dgm:pt modelId="{B7ACC19A-D472-2C4D-8549-69F250C622BC}" type="sibTrans" cxnId="{80C0A529-BD2C-F34A-BFB1-999B6E3E30F5}">
      <dgm:prSet/>
      <dgm:spPr/>
      <dgm:t>
        <a:bodyPr/>
        <a:lstStyle/>
        <a:p>
          <a:endParaRPr lang="it-IT"/>
        </a:p>
      </dgm:t>
    </dgm:pt>
    <dgm:pt modelId="{7A6AD2CD-64DC-E64D-AAD1-462F36EDD20C}">
      <dgm:prSet phldrT="[Testo]" custT="1"/>
      <dgm:spPr/>
      <dgm:t>
        <a:bodyPr/>
        <a:lstStyle/>
        <a:p>
          <a:r>
            <a:rPr lang="it-IT" sz="2000" dirty="0"/>
            <a:t>Fisica delle radiazioni</a:t>
          </a:r>
        </a:p>
      </dgm:t>
    </dgm:pt>
    <dgm:pt modelId="{2D8FC63E-65E6-664C-B431-2E1851484BE6}" type="parTrans" cxnId="{9AB35D25-B390-E746-A7CB-4C76E5AF2A57}">
      <dgm:prSet/>
      <dgm:spPr/>
      <dgm:t>
        <a:bodyPr/>
        <a:lstStyle/>
        <a:p>
          <a:endParaRPr lang="it-IT"/>
        </a:p>
      </dgm:t>
    </dgm:pt>
    <dgm:pt modelId="{CF930D0B-8624-4F46-9616-2F8ABECAF637}" type="sibTrans" cxnId="{9AB35D25-B390-E746-A7CB-4C76E5AF2A57}">
      <dgm:prSet/>
      <dgm:spPr/>
      <dgm:t>
        <a:bodyPr/>
        <a:lstStyle/>
        <a:p>
          <a:endParaRPr lang="it-IT"/>
        </a:p>
      </dgm:t>
    </dgm:pt>
    <dgm:pt modelId="{C6B9D761-6B80-974A-B730-5F8D73400A24}">
      <dgm:prSet custT="1"/>
      <dgm:spPr/>
      <dgm:t>
        <a:bodyPr/>
        <a:lstStyle/>
        <a:p>
          <a:pPr algn="l"/>
          <a:r>
            <a:rPr lang="it-IT" sz="1600" dirty="0"/>
            <a:t> G. </a:t>
          </a:r>
          <a:r>
            <a:rPr lang="it-IT" sz="1600" dirty="0" err="1"/>
            <a:t>Mettivier</a:t>
          </a:r>
          <a:r>
            <a:rPr lang="it-IT" sz="1600" dirty="0"/>
            <a:t> 	PA</a:t>
          </a:r>
        </a:p>
        <a:p>
          <a:pPr algn="l"/>
          <a:r>
            <a:rPr lang="it-IT" sz="1600" dirty="0"/>
            <a:t> P. Russo 	PO</a:t>
          </a:r>
        </a:p>
      </dgm:t>
    </dgm:pt>
    <dgm:pt modelId="{11565D26-A174-4B42-9A7B-163F64831BDE}" type="parTrans" cxnId="{D69E0DFE-3FF0-EA44-9FAE-3081C4E825CB}">
      <dgm:prSet/>
      <dgm:spPr/>
      <dgm:t>
        <a:bodyPr/>
        <a:lstStyle/>
        <a:p>
          <a:endParaRPr lang="it-IT"/>
        </a:p>
      </dgm:t>
    </dgm:pt>
    <dgm:pt modelId="{D6E0964D-FEFC-3244-BE7F-ED520FBE87DE}" type="sibTrans" cxnId="{D69E0DFE-3FF0-EA44-9FAE-3081C4E825CB}">
      <dgm:prSet/>
      <dgm:spPr/>
      <dgm:t>
        <a:bodyPr/>
        <a:lstStyle/>
        <a:p>
          <a:endParaRPr lang="it-IT"/>
        </a:p>
      </dgm:t>
    </dgm:pt>
    <dgm:pt modelId="{CA97F09C-D262-9D4F-AF1E-93957CF9F70D}">
      <dgm:prSet custT="1"/>
      <dgm:spPr/>
      <dgm:t>
        <a:bodyPr/>
        <a:lstStyle/>
        <a:p>
          <a:pPr algn="l"/>
          <a:r>
            <a:rPr lang="it-IT" sz="1600" baseline="0" dirty="0"/>
            <a:t> L. Manti 	PA</a:t>
          </a:r>
        </a:p>
        <a:p>
          <a:pPr algn="l"/>
          <a:r>
            <a:rPr lang="it-IT" sz="1600" baseline="0" dirty="0"/>
            <a:t> M. Pugliese 	PA</a:t>
          </a:r>
          <a:endParaRPr lang="it-IT" sz="1600" dirty="0"/>
        </a:p>
      </dgm:t>
    </dgm:pt>
    <dgm:pt modelId="{40E0C137-2716-7647-B4FE-53C65F080B33}" type="parTrans" cxnId="{4CFDB6E3-6900-7848-8887-E7934B8D213C}">
      <dgm:prSet/>
      <dgm:spPr/>
      <dgm:t>
        <a:bodyPr/>
        <a:lstStyle/>
        <a:p>
          <a:endParaRPr lang="it-IT"/>
        </a:p>
      </dgm:t>
    </dgm:pt>
    <dgm:pt modelId="{9E0048CA-7C54-0B41-A2EB-8067A7C76F49}" type="sibTrans" cxnId="{4CFDB6E3-6900-7848-8887-E7934B8D213C}">
      <dgm:prSet/>
      <dgm:spPr/>
      <dgm:t>
        <a:bodyPr/>
        <a:lstStyle/>
        <a:p>
          <a:endParaRPr lang="it-IT"/>
        </a:p>
      </dgm:t>
    </dgm:pt>
    <dgm:pt modelId="{25AF9A48-AFBF-8C47-B509-E5889E2D0312}">
      <dgm:prSet custT="1"/>
      <dgm:spPr/>
      <dgm:t>
        <a:bodyPr/>
        <a:lstStyle/>
        <a:p>
          <a:r>
            <a:rPr lang="it-IT" sz="1600" dirty="0"/>
            <a:t>Fisica Applicata</a:t>
          </a:r>
        </a:p>
      </dgm:t>
    </dgm:pt>
    <dgm:pt modelId="{170B327A-671E-C349-B3A7-C4480B3A056D}" type="parTrans" cxnId="{E2C11585-8412-1944-ADDC-677FC2824F52}">
      <dgm:prSet/>
      <dgm:spPr/>
      <dgm:t>
        <a:bodyPr/>
        <a:lstStyle/>
        <a:p>
          <a:endParaRPr lang="it-IT"/>
        </a:p>
      </dgm:t>
    </dgm:pt>
    <dgm:pt modelId="{302FB108-C85D-8F40-AFFC-B5AF22FA59B8}" type="sibTrans" cxnId="{E2C11585-8412-1944-ADDC-677FC2824F52}">
      <dgm:prSet/>
      <dgm:spPr/>
      <dgm:t>
        <a:bodyPr/>
        <a:lstStyle/>
        <a:p>
          <a:endParaRPr lang="it-IT"/>
        </a:p>
      </dgm:t>
    </dgm:pt>
    <dgm:pt modelId="{463563B5-ECB2-2B44-B637-6D364A45E6C4}">
      <dgm:prSet/>
      <dgm:spPr/>
      <dgm:t>
        <a:bodyPr/>
        <a:lstStyle/>
        <a:p>
          <a:r>
            <a:rPr lang="it-IT" dirty="0"/>
            <a:t> G. </a:t>
          </a:r>
          <a:r>
            <a:rPr lang="it-IT" dirty="0" err="1"/>
            <a:t>Paternoster</a:t>
          </a:r>
          <a:r>
            <a:rPr lang="it-IT" dirty="0"/>
            <a:t> 	PA</a:t>
          </a:r>
          <a:br>
            <a:rPr lang="it-IT" dirty="0"/>
          </a:br>
          <a:r>
            <a:rPr lang="it-IT" dirty="0"/>
            <a:t> P. Scampoli 	PA</a:t>
          </a:r>
        </a:p>
      </dgm:t>
    </dgm:pt>
    <dgm:pt modelId="{54A5BDC4-00CC-C744-B642-943FAB577D30}" type="parTrans" cxnId="{EAA0FCD5-855F-CA45-99AA-A3FD12311DA6}">
      <dgm:prSet/>
      <dgm:spPr/>
      <dgm:t>
        <a:bodyPr/>
        <a:lstStyle/>
        <a:p>
          <a:endParaRPr lang="it-IT"/>
        </a:p>
      </dgm:t>
    </dgm:pt>
    <dgm:pt modelId="{385EA5D8-C333-D142-AEFC-D21E589BC2B3}" type="sibTrans" cxnId="{EAA0FCD5-855F-CA45-99AA-A3FD12311DA6}">
      <dgm:prSet/>
      <dgm:spPr/>
      <dgm:t>
        <a:bodyPr/>
        <a:lstStyle/>
        <a:p>
          <a:endParaRPr lang="it-IT"/>
        </a:p>
      </dgm:t>
    </dgm:pt>
    <dgm:pt modelId="{6DBA930A-E0D8-F246-B5E8-72873E022ED6}" type="pres">
      <dgm:prSet presAssocID="{222E8503-399F-394E-95CD-5583B9C6FFE0}" presName="hierChild1" presStyleCnt="0">
        <dgm:presLayoutVars>
          <dgm:orgChart val="1"/>
          <dgm:chPref val="1"/>
          <dgm:dir/>
          <dgm:animOne val="branch"/>
          <dgm:animLvl val="lvl"/>
          <dgm:resizeHandles/>
        </dgm:presLayoutVars>
      </dgm:prSet>
      <dgm:spPr/>
    </dgm:pt>
    <dgm:pt modelId="{B2CBF163-9046-1E4E-BA48-5D44B7E44D03}" type="pres">
      <dgm:prSet presAssocID="{FB9A3467-2FE9-6E45-B964-FAC4BCD7F9A9}" presName="hierRoot1" presStyleCnt="0">
        <dgm:presLayoutVars>
          <dgm:hierBranch val="init"/>
        </dgm:presLayoutVars>
      </dgm:prSet>
      <dgm:spPr/>
    </dgm:pt>
    <dgm:pt modelId="{E9CB7CEC-DCD6-0645-A61B-0E50C71A1246}" type="pres">
      <dgm:prSet presAssocID="{FB9A3467-2FE9-6E45-B964-FAC4BCD7F9A9}" presName="rootComposite1" presStyleCnt="0"/>
      <dgm:spPr/>
    </dgm:pt>
    <dgm:pt modelId="{390B03D1-6ED9-2940-B947-1EC2E8F99E3B}" type="pres">
      <dgm:prSet presAssocID="{FB9A3467-2FE9-6E45-B964-FAC4BCD7F9A9}" presName="rootText1" presStyleLbl="node0" presStyleIdx="0" presStyleCnt="1" custScaleX="177361" custScaleY="125707" custLinFactNeighborX="-3285" custLinFactNeighborY="-52972">
        <dgm:presLayoutVars>
          <dgm:chPref val="3"/>
        </dgm:presLayoutVars>
      </dgm:prSet>
      <dgm:spPr/>
    </dgm:pt>
    <dgm:pt modelId="{E4DF8779-1E6D-DB40-8529-DD0B6E8C3990}" type="pres">
      <dgm:prSet presAssocID="{FB9A3467-2FE9-6E45-B964-FAC4BCD7F9A9}" presName="rootConnector1" presStyleLbl="node1" presStyleIdx="0" presStyleCnt="0"/>
      <dgm:spPr/>
    </dgm:pt>
    <dgm:pt modelId="{B0E48693-7787-D646-820D-967962961444}" type="pres">
      <dgm:prSet presAssocID="{FB9A3467-2FE9-6E45-B964-FAC4BCD7F9A9}" presName="hierChild2" presStyleCnt="0"/>
      <dgm:spPr/>
    </dgm:pt>
    <dgm:pt modelId="{37D7FD61-3BA4-2342-ACF0-FECF655C29AB}" type="pres">
      <dgm:prSet presAssocID="{C317579D-01F8-A441-8D11-E901EDD82CF2}" presName="Name37" presStyleLbl="parChTrans1D2" presStyleIdx="0" presStyleCnt="3"/>
      <dgm:spPr/>
    </dgm:pt>
    <dgm:pt modelId="{9016E564-CFF6-0542-AB00-A4BC0C035873}" type="pres">
      <dgm:prSet presAssocID="{B4B67F2F-9028-4540-B167-C6765A8A3014}" presName="hierRoot2" presStyleCnt="0">
        <dgm:presLayoutVars>
          <dgm:hierBranch val="init"/>
        </dgm:presLayoutVars>
      </dgm:prSet>
      <dgm:spPr/>
    </dgm:pt>
    <dgm:pt modelId="{929F24BC-F2B0-DD42-A52E-F2D82F2F130A}" type="pres">
      <dgm:prSet presAssocID="{B4B67F2F-9028-4540-B167-C6765A8A3014}" presName="rootComposite" presStyleCnt="0"/>
      <dgm:spPr/>
    </dgm:pt>
    <dgm:pt modelId="{A3F48513-6D58-5245-8103-39A18CEADDDE}" type="pres">
      <dgm:prSet presAssocID="{B4B67F2F-9028-4540-B167-C6765A8A3014}" presName="rootText" presStyleLbl="node2" presStyleIdx="0" presStyleCnt="3" custScaleX="124117" custScaleY="115392">
        <dgm:presLayoutVars>
          <dgm:chPref val="3"/>
        </dgm:presLayoutVars>
      </dgm:prSet>
      <dgm:spPr/>
    </dgm:pt>
    <dgm:pt modelId="{45B59826-99DE-1841-8D71-8FEAA95DD815}" type="pres">
      <dgm:prSet presAssocID="{B4B67F2F-9028-4540-B167-C6765A8A3014}" presName="rootConnector" presStyleLbl="node2" presStyleIdx="0" presStyleCnt="3"/>
      <dgm:spPr/>
    </dgm:pt>
    <dgm:pt modelId="{7F9C5728-B1EE-6845-AA28-0021B8F27E79}" type="pres">
      <dgm:prSet presAssocID="{B4B67F2F-9028-4540-B167-C6765A8A3014}" presName="hierChild4" presStyleCnt="0"/>
      <dgm:spPr/>
    </dgm:pt>
    <dgm:pt modelId="{8BC38D8F-8432-3E48-AE2E-BBF8B35223C5}" type="pres">
      <dgm:prSet presAssocID="{11565D26-A174-4B42-9A7B-163F64831BDE}" presName="Name37" presStyleLbl="parChTrans1D3" presStyleIdx="0" presStyleCnt="3"/>
      <dgm:spPr/>
    </dgm:pt>
    <dgm:pt modelId="{A0A95A02-1C2F-0E47-A89C-5E941974E9BB}" type="pres">
      <dgm:prSet presAssocID="{C6B9D761-6B80-974A-B730-5F8D73400A24}" presName="hierRoot2" presStyleCnt="0">
        <dgm:presLayoutVars>
          <dgm:hierBranch val="init"/>
        </dgm:presLayoutVars>
      </dgm:prSet>
      <dgm:spPr/>
    </dgm:pt>
    <dgm:pt modelId="{E1DAAB29-D19E-C94F-BE7F-0B1CC7BC2167}" type="pres">
      <dgm:prSet presAssocID="{C6B9D761-6B80-974A-B730-5F8D73400A24}" presName="rootComposite" presStyleCnt="0"/>
      <dgm:spPr/>
    </dgm:pt>
    <dgm:pt modelId="{95D292AF-6AA6-0D4F-BB0E-00C01A8148AC}" type="pres">
      <dgm:prSet presAssocID="{C6B9D761-6B80-974A-B730-5F8D73400A24}" presName="rootText" presStyleLbl="node3" presStyleIdx="0" presStyleCnt="3" custScaleX="118713" custLinFactNeighborX="-680" custLinFactNeighborY="48948">
        <dgm:presLayoutVars>
          <dgm:chPref val="3"/>
        </dgm:presLayoutVars>
      </dgm:prSet>
      <dgm:spPr/>
    </dgm:pt>
    <dgm:pt modelId="{1469D4E3-8512-044C-9052-CF1E4C0B3F43}" type="pres">
      <dgm:prSet presAssocID="{C6B9D761-6B80-974A-B730-5F8D73400A24}" presName="rootConnector" presStyleLbl="node3" presStyleIdx="0" presStyleCnt="3"/>
      <dgm:spPr/>
    </dgm:pt>
    <dgm:pt modelId="{EE5C87F5-D6B4-1948-B855-F60DB83594C9}" type="pres">
      <dgm:prSet presAssocID="{C6B9D761-6B80-974A-B730-5F8D73400A24}" presName="hierChild4" presStyleCnt="0"/>
      <dgm:spPr/>
    </dgm:pt>
    <dgm:pt modelId="{5D527FDF-AEB7-704D-9202-52E291075A84}" type="pres">
      <dgm:prSet presAssocID="{C6B9D761-6B80-974A-B730-5F8D73400A24}" presName="hierChild5" presStyleCnt="0"/>
      <dgm:spPr/>
    </dgm:pt>
    <dgm:pt modelId="{4DF26B3F-7816-AB45-AE2A-3BB77D0E227A}" type="pres">
      <dgm:prSet presAssocID="{B4B67F2F-9028-4540-B167-C6765A8A3014}" presName="hierChild5" presStyleCnt="0"/>
      <dgm:spPr/>
    </dgm:pt>
    <dgm:pt modelId="{73A7FF4E-3C3A-9649-9E71-14579469B715}" type="pres">
      <dgm:prSet presAssocID="{2D8FC63E-65E6-664C-B431-2E1851484BE6}" presName="Name37" presStyleLbl="parChTrans1D2" presStyleIdx="1" presStyleCnt="3"/>
      <dgm:spPr/>
    </dgm:pt>
    <dgm:pt modelId="{71A10B90-B038-774B-985A-2B78B1D1D9CB}" type="pres">
      <dgm:prSet presAssocID="{7A6AD2CD-64DC-E64D-AAD1-462F36EDD20C}" presName="hierRoot2" presStyleCnt="0">
        <dgm:presLayoutVars>
          <dgm:hierBranch val="init"/>
        </dgm:presLayoutVars>
      </dgm:prSet>
      <dgm:spPr/>
    </dgm:pt>
    <dgm:pt modelId="{A7C48B64-3C74-3146-BDE9-ECAA8A3C7727}" type="pres">
      <dgm:prSet presAssocID="{7A6AD2CD-64DC-E64D-AAD1-462F36EDD20C}" presName="rootComposite" presStyleCnt="0"/>
      <dgm:spPr/>
    </dgm:pt>
    <dgm:pt modelId="{04309FF5-4BA0-CC46-87DB-078C848C1F71}" type="pres">
      <dgm:prSet presAssocID="{7A6AD2CD-64DC-E64D-AAD1-462F36EDD20C}" presName="rootText" presStyleLbl="node2" presStyleIdx="1" presStyleCnt="3" custScaleX="110919" custScaleY="108236">
        <dgm:presLayoutVars>
          <dgm:chPref val="3"/>
        </dgm:presLayoutVars>
      </dgm:prSet>
      <dgm:spPr/>
    </dgm:pt>
    <dgm:pt modelId="{EA8BFC38-75E7-C545-9440-A9DEB97DC595}" type="pres">
      <dgm:prSet presAssocID="{7A6AD2CD-64DC-E64D-AAD1-462F36EDD20C}" presName="rootConnector" presStyleLbl="node2" presStyleIdx="1" presStyleCnt="3"/>
      <dgm:spPr/>
    </dgm:pt>
    <dgm:pt modelId="{31E6066A-22DC-034E-8BEC-FBDC20BA594D}" type="pres">
      <dgm:prSet presAssocID="{7A6AD2CD-64DC-E64D-AAD1-462F36EDD20C}" presName="hierChild4" presStyleCnt="0"/>
      <dgm:spPr/>
    </dgm:pt>
    <dgm:pt modelId="{D1BB50FA-4687-7D4D-96F6-04FEA8626966}" type="pres">
      <dgm:prSet presAssocID="{40E0C137-2716-7647-B4FE-53C65F080B33}" presName="Name37" presStyleLbl="parChTrans1D3" presStyleIdx="1" presStyleCnt="3"/>
      <dgm:spPr/>
    </dgm:pt>
    <dgm:pt modelId="{2A44A6F0-2218-424C-B89A-3318E443F293}" type="pres">
      <dgm:prSet presAssocID="{CA97F09C-D262-9D4F-AF1E-93957CF9F70D}" presName="hierRoot2" presStyleCnt="0">
        <dgm:presLayoutVars>
          <dgm:hierBranch val="init"/>
        </dgm:presLayoutVars>
      </dgm:prSet>
      <dgm:spPr/>
    </dgm:pt>
    <dgm:pt modelId="{FBFC4B59-8BC5-EE47-9E2A-51563ACBCA54}" type="pres">
      <dgm:prSet presAssocID="{CA97F09C-D262-9D4F-AF1E-93957CF9F70D}" presName="rootComposite" presStyleCnt="0"/>
      <dgm:spPr/>
    </dgm:pt>
    <dgm:pt modelId="{D8028413-D3BB-EE47-80B4-E6E2ACB0322A}" type="pres">
      <dgm:prSet presAssocID="{CA97F09C-D262-9D4F-AF1E-93957CF9F70D}" presName="rootText" presStyleLbl="node3" presStyleIdx="1" presStyleCnt="3" custScaleX="122638" custLinFactNeighborX="2411" custLinFactNeighborY="53027">
        <dgm:presLayoutVars>
          <dgm:chPref val="3"/>
        </dgm:presLayoutVars>
      </dgm:prSet>
      <dgm:spPr/>
    </dgm:pt>
    <dgm:pt modelId="{25D69BC8-0C3F-4643-B0BD-812EFB305F25}" type="pres">
      <dgm:prSet presAssocID="{CA97F09C-D262-9D4F-AF1E-93957CF9F70D}" presName="rootConnector" presStyleLbl="node3" presStyleIdx="1" presStyleCnt="3"/>
      <dgm:spPr/>
    </dgm:pt>
    <dgm:pt modelId="{A8067418-5BED-DA4B-9B8C-ECA0512596E4}" type="pres">
      <dgm:prSet presAssocID="{CA97F09C-D262-9D4F-AF1E-93957CF9F70D}" presName="hierChild4" presStyleCnt="0"/>
      <dgm:spPr/>
    </dgm:pt>
    <dgm:pt modelId="{3B7C2A4C-ECB9-F344-AD60-27267F277337}" type="pres">
      <dgm:prSet presAssocID="{CA97F09C-D262-9D4F-AF1E-93957CF9F70D}" presName="hierChild5" presStyleCnt="0"/>
      <dgm:spPr/>
    </dgm:pt>
    <dgm:pt modelId="{F072140C-2147-2745-A875-C048C4B38984}" type="pres">
      <dgm:prSet presAssocID="{7A6AD2CD-64DC-E64D-AAD1-462F36EDD20C}" presName="hierChild5" presStyleCnt="0"/>
      <dgm:spPr/>
    </dgm:pt>
    <dgm:pt modelId="{CE80573E-FAC4-F248-85C0-108BC20B93EE}" type="pres">
      <dgm:prSet presAssocID="{170B327A-671E-C349-B3A7-C4480B3A056D}" presName="Name37" presStyleLbl="parChTrans1D2" presStyleIdx="2" presStyleCnt="3"/>
      <dgm:spPr/>
    </dgm:pt>
    <dgm:pt modelId="{4A2B111A-A9B8-014D-B6A0-ECBD12CF3DF3}" type="pres">
      <dgm:prSet presAssocID="{25AF9A48-AFBF-8C47-B509-E5889E2D0312}" presName="hierRoot2" presStyleCnt="0">
        <dgm:presLayoutVars>
          <dgm:hierBranch val="init"/>
        </dgm:presLayoutVars>
      </dgm:prSet>
      <dgm:spPr/>
    </dgm:pt>
    <dgm:pt modelId="{567A0923-3F22-EC4D-847A-8E56869E426D}" type="pres">
      <dgm:prSet presAssocID="{25AF9A48-AFBF-8C47-B509-E5889E2D0312}" presName="rootComposite" presStyleCnt="0"/>
      <dgm:spPr/>
    </dgm:pt>
    <dgm:pt modelId="{1D9B53EA-E5B9-3443-A0CB-258A0276D831}" type="pres">
      <dgm:prSet presAssocID="{25AF9A48-AFBF-8C47-B509-E5889E2D0312}" presName="rootText" presStyleLbl="node2" presStyleIdx="2" presStyleCnt="3" custScaleX="103882" custScaleY="108741">
        <dgm:presLayoutVars>
          <dgm:chPref val="3"/>
        </dgm:presLayoutVars>
      </dgm:prSet>
      <dgm:spPr/>
    </dgm:pt>
    <dgm:pt modelId="{D43ABDC0-378E-B540-9FFE-B95BB6A7DE92}" type="pres">
      <dgm:prSet presAssocID="{25AF9A48-AFBF-8C47-B509-E5889E2D0312}" presName="rootConnector" presStyleLbl="node2" presStyleIdx="2" presStyleCnt="3"/>
      <dgm:spPr/>
    </dgm:pt>
    <dgm:pt modelId="{C991FBD7-1B9D-724B-8007-5BD38F94DA52}" type="pres">
      <dgm:prSet presAssocID="{25AF9A48-AFBF-8C47-B509-E5889E2D0312}" presName="hierChild4" presStyleCnt="0"/>
      <dgm:spPr/>
    </dgm:pt>
    <dgm:pt modelId="{0CF906FE-20D7-834A-8A6F-35C377C38E39}" type="pres">
      <dgm:prSet presAssocID="{54A5BDC4-00CC-C744-B642-943FAB577D30}" presName="Name37" presStyleLbl="parChTrans1D3" presStyleIdx="2" presStyleCnt="3"/>
      <dgm:spPr/>
    </dgm:pt>
    <dgm:pt modelId="{C0D601E7-096D-7545-AB4A-6D6C2BB0915F}" type="pres">
      <dgm:prSet presAssocID="{463563B5-ECB2-2B44-B637-6D364A45E6C4}" presName="hierRoot2" presStyleCnt="0">
        <dgm:presLayoutVars>
          <dgm:hierBranch val="init"/>
        </dgm:presLayoutVars>
      </dgm:prSet>
      <dgm:spPr/>
    </dgm:pt>
    <dgm:pt modelId="{D3A5958E-B353-5442-B4AD-C2C679A851B5}" type="pres">
      <dgm:prSet presAssocID="{463563B5-ECB2-2B44-B637-6D364A45E6C4}" presName="rootComposite" presStyleCnt="0"/>
      <dgm:spPr/>
    </dgm:pt>
    <dgm:pt modelId="{D1363A42-B79E-8A41-A4AB-3398D1A4CF81}" type="pres">
      <dgm:prSet presAssocID="{463563B5-ECB2-2B44-B637-6D364A45E6C4}" presName="rootText" presStyleLbl="node3" presStyleIdx="2" presStyleCnt="3" custLinFactNeighborX="114" custLinFactNeighborY="59825">
        <dgm:presLayoutVars>
          <dgm:chPref val="3"/>
        </dgm:presLayoutVars>
      </dgm:prSet>
      <dgm:spPr/>
    </dgm:pt>
    <dgm:pt modelId="{535C37E8-1B1C-3A4E-BDFA-0A2DD78CD203}" type="pres">
      <dgm:prSet presAssocID="{463563B5-ECB2-2B44-B637-6D364A45E6C4}" presName="rootConnector" presStyleLbl="node3" presStyleIdx="2" presStyleCnt="3"/>
      <dgm:spPr/>
    </dgm:pt>
    <dgm:pt modelId="{A7E897EB-337C-CF4B-B096-A0760E4969DC}" type="pres">
      <dgm:prSet presAssocID="{463563B5-ECB2-2B44-B637-6D364A45E6C4}" presName="hierChild4" presStyleCnt="0"/>
      <dgm:spPr/>
    </dgm:pt>
    <dgm:pt modelId="{01DB8995-FE8A-C442-B867-B6B596ECB34A}" type="pres">
      <dgm:prSet presAssocID="{463563B5-ECB2-2B44-B637-6D364A45E6C4}" presName="hierChild5" presStyleCnt="0"/>
      <dgm:spPr/>
    </dgm:pt>
    <dgm:pt modelId="{CC7D55C3-29A0-3744-AE97-F4FC661A7ADD}" type="pres">
      <dgm:prSet presAssocID="{25AF9A48-AFBF-8C47-B509-E5889E2D0312}" presName="hierChild5" presStyleCnt="0"/>
      <dgm:spPr/>
    </dgm:pt>
    <dgm:pt modelId="{2468D135-1E27-BD46-AA93-88C9E20C1872}" type="pres">
      <dgm:prSet presAssocID="{FB9A3467-2FE9-6E45-B964-FAC4BCD7F9A9}" presName="hierChild3" presStyleCnt="0"/>
      <dgm:spPr/>
    </dgm:pt>
  </dgm:ptLst>
  <dgm:cxnLst>
    <dgm:cxn modelId="{E2AAC805-5181-8641-89F2-E9AC916FC89F}" type="presOf" srcId="{222E8503-399F-394E-95CD-5583B9C6FFE0}" destId="{6DBA930A-E0D8-F246-B5E8-72873E022ED6}" srcOrd="0" destOrd="0" presId="urn:microsoft.com/office/officeart/2005/8/layout/orgChart1"/>
    <dgm:cxn modelId="{AD64CD0C-398A-264C-B28A-72CF63381831}" type="presOf" srcId="{7A6AD2CD-64DC-E64D-AAD1-462F36EDD20C}" destId="{EA8BFC38-75E7-C545-9440-A9DEB97DC595}" srcOrd="1" destOrd="0" presId="urn:microsoft.com/office/officeart/2005/8/layout/orgChart1"/>
    <dgm:cxn modelId="{A7F1A614-7337-7248-A27D-13A06BEA5923}" type="presOf" srcId="{B4B67F2F-9028-4540-B167-C6765A8A3014}" destId="{A3F48513-6D58-5245-8103-39A18CEADDDE}" srcOrd="0" destOrd="0" presId="urn:microsoft.com/office/officeart/2005/8/layout/orgChart1"/>
    <dgm:cxn modelId="{F14E3323-1C94-2040-81BD-AEBC6610C3A2}" type="presOf" srcId="{463563B5-ECB2-2B44-B637-6D364A45E6C4}" destId="{535C37E8-1B1C-3A4E-BDFA-0A2DD78CD203}" srcOrd="1" destOrd="0" presId="urn:microsoft.com/office/officeart/2005/8/layout/orgChart1"/>
    <dgm:cxn modelId="{9AB35D25-B390-E746-A7CB-4C76E5AF2A57}" srcId="{FB9A3467-2FE9-6E45-B964-FAC4BCD7F9A9}" destId="{7A6AD2CD-64DC-E64D-AAD1-462F36EDD20C}" srcOrd="1" destOrd="0" parTransId="{2D8FC63E-65E6-664C-B431-2E1851484BE6}" sibTransId="{CF930D0B-8624-4F46-9616-2F8ABECAF637}"/>
    <dgm:cxn modelId="{80C0A529-BD2C-F34A-BFB1-999B6E3E30F5}" srcId="{FB9A3467-2FE9-6E45-B964-FAC4BCD7F9A9}" destId="{B4B67F2F-9028-4540-B167-C6765A8A3014}" srcOrd="0" destOrd="0" parTransId="{C317579D-01F8-A441-8D11-E901EDD82CF2}" sibTransId="{B7ACC19A-D472-2C4D-8549-69F250C622BC}"/>
    <dgm:cxn modelId="{552E3638-4AB0-1242-96E8-1BED255988F6}" type="presOf" srcId="{54A5BDC4-00CC-C744-B642-943FAB577D30}" destId="{0CF906FE-20D7-834A-8A6F-35C377C38E39}" srcOrd="0" destOrd="0" presId="urn:microsoft.com/office/officeart/2005/8/layout/orgChart1"/>
    <dgm:cxn modelId="{02E37638-638C-B449-A62B-6EC5CB49787F}" type="presOf" srcId="{2D8FC63E-65E6-664C-B431-2E1851484BE6}" destId="{73A7FF4E-3C3A-9649-9E71-14579469B715}" srcOrd="0" destOrd="0" presId="urn:microsoft.com/office/officeart/2005/8/layout/orgChart1"/>
    <dgm:cxn modelId="{A09B7A3C-B2E2-DC45-B22A-DFCF25E23EFD}" type="presOf" srcId="{B4B67F2F-9028-4540-B167-C6765A8A3014}" destId="{45B59826-99DE-1841-8D71-8FEAA95DD815}" srcOrd="1" destOrd="0" presId="urn:microsoft.com/office/officeart/2005/8/layout/orgChart1"/>
    <dgm:cxn modelId="{DE94A454-2861-C642-8BB8-F8EFF83D2A0B}" type="presOf" srcId="{CA97F09C-D262-9D4F-AF1E-93957CF9F70D}" destId="{25D69BC8-0C3F-4643-B0BD-812EFB305F25}" srcOrd="1" destOrd="0" presId="urn:microsoft.com/office/officeart/2005/8/layout/orgChart1"/>
    <dgm:cxn modelId="{2F351261-37C4-4543-A95B-4E1D3F6352FC}" type="presOf" srcId="{C6B9D761-6B80-974A-B730-5F8D73400A24}" destId="{95D292AF-6AA6-0D4F-BB0E-00C01A8148AC}" srcOrd="0" destOrd="0" presId="urn:microsoft.com/office/officeart/2005/8/layout/orgChart1"/>
    <dgm:cxn modelId="{E2C11585-8412-1944-ADDC-677FC2824F52}" srcId="{FB9A3467-2FE9-6E45-B964-FAC4BCD7F9A9}" destId="{25AF9A48-AFBF-8C47-B509-E5889E2D0312}" srcOrd="2" destOrd="0" parTransId="{170B327A-671E-C349-B3A7-C4480B3A056D}" sibTransId="{302FB108-C85D-8F40-AFFC-B5AF22FA59B8}"/>
    <dgm:cxn modelId="{561A2D85-6D5A-0B4D-B880-D2969DE3402C}" type="presOf" srcId="{7A6AD2CD-64DC-E64D-AAD1-462F36EDD20C}" destId="{04309FF5-4BA0-CC46-87DB-078C848C1F71}" srcOrd="0" destOrd="0" presId="urn:microsoft.com/office/officeart/2005/8/layout/orgChart1"/>
    <dgm:cxn modelId="{8486EE87-16D5-0C45-AD89-E7DC3BAEBE47}" type="presOf" srcId="{CA97F09C-D262-9D4F-AF1E-93957CF9F70D}" destId="{D8028413-D3BB-EE47-80B4-E6E2ACB0322A}" srcOrd="0" destOrd="0" presId="urn:microsoft.com/office/officeart/2005/8/layout/orgChart1"/>
    <dgm:cxn modelId="{DC31FA8B-F192-3844-B809-8F3A2611F46D}" type="presOf" srcId="{11565D26-A174-4B42-9A7B-163F64831BDE}" destId="{8BC38D8F-8432-3E48-AE2E-BBF8B35223C5}" srcOrd="0" destOrd="0" presId="urn:microsoft.com/office/officeart/2005/8/layout/orgChart1"/>
    <dgm:cxn modelId="{F5D0C8A4-2BFB-B444-B5BE-D5F828639C2B}" type="presOf" srcId="{25AF9A48-AFBF-8C47-B509-E5889E2D0312}" destId="{1D9B53EA-E5B9-3443-A0CB-258A0276D831}" srcOrd="0" destOrd="0" presId="urn:microsoft.com/office/officeart/2005/8/layout/orgChart1"/>
    <dgm:cxn modelId="{F73186B2-DCFB-CD48-84CB-85F8CDA746F5}" type="presOf" srcId="{C6B9D761-6B80-974A-B730-5F8D73400A24}" destId="{1469D4E3-8512-044C-9052-CF1E4C0B3F43}" srcOrd="1" destOrd="0" presId="urn:microsoft.com/office/officeart/2005/8/layout/orgChart1"/>
    <dgm:cxn modelId="{C77800B7-CF3B-B340-8B10-502F0E1F93CE}" srcId="{222E8503-399F-394E-95CD-5583B9C6FFE0}" destId="{FB9A3467-2FE9-6E45-B964-FAC4BCD7F9A9}" srcOrd="0" destOrd="0" parTransId="{FF370297-6A04-D447-9940-444E5C48134D}" sibTransId="{E0762A3A-CFFE-634D-AE3F-85540D7CC2E7}"/>
    <dgm:cxn modelId="{FBF8E4C8-6628-704E-A210-5A74C8FB8720}" type="presOf" srcId="{FB9A3467-2FE9-6E45-B964-FAC4BCD7F9A9}" destId="{E4DF8779-1E6D-DB40-8529-DD0B6E8C3990}" srcOrd="1" destOrd="0" presId="urn:microsoft.com/office/officeart/2005/8/layout/orgChart1"/>
    <dgm:cxn modelId="{D65F25D4-586B-B24F-8FD4-8FA7BC19C29B}" type="presOf" srcId="{C317579D-01F8-A441-8D11-E901EDD82CF2}" destId="{37D7FD61-3BA4-2342-ACF0-FECF655C29AB}" srcOrd="0" destOrd="0" presId="urn:microsoft.com/office/officeart/2005/8/layout/orgChart1"/>
    <dgm:cxn modelId="{EAA0FCD5-855F-CA45-99AA-A3FD12311DA6}" srcId="{25AF9A48-AFBF-8C47-B509-E5889E2D0312}" destId="{463563B5-ECB2-2B44-B637-6D364A45E6C4}" srcOrd="0" destOrd="0" parTransId="{54A5BDC4-00CC-C744-B642-943FAB577D30}" sibTransId="{385EA5D8-C333-D142-AEFC-D21E589BC2B3}"/>
    <dgm:cxn modelId="{D75E66DC-177F-994B-A292-AA365DBB4725}" type="presOf" srcId="{25AF9A48-AFBF-8C47-B509-E5889E2D0312}" destId="{D43ABDC0-378E-B540-9FFE-B95BB6A7DE92}" srcOrd="1" destOrd="0" presId="urn:microsoft.com/office/officeart/2005/8/layout/orgChart1"/>
    <dgm:cxn modelId="{05C560E2-5259-E648-A019-CABDEB024A65}" type="presOf" srcId="{463563B5-ECB2-2B44-B637-6D364A45E6C4}" destId="{D1363A42-B79E-8A41-A4AB-3398D1A4CF81}" srcOrd="0" destOrd="0" presId="urn:microsoft.com/office/officeart/2005/8/layout/orgChart1"/>
    <dgm:cxn modelId="{4CFDB6E3-6900-7848-8887-E7934B8D213C}" srcId="{7A6AD2CD-64DC-E64D-AAD1-462F36EDD20C}" destId="{CA97F09C-D262-9D4F-AF1E-93957CF9F70D}" srcOrd="0" destOrd="0" parTransId="{40E0C137-2716-7647-B4FE-53C65F080B33}" sibTransId="{9E0048CA-7C54-0B41-A2EB-8067A7C76F49}"/>
    <dgm:cxn modelId="{530ECDED-E24E-0C42-B0CA-73011B7EAE31}" type="presOf" srcId="{FB9A3467-2FE9-6E45-B964-FAC4BCD7F9A9}" destId="{390B03D1-6ED9-2940-B947-1EC2E8F99E3B}" srcOrd="0" destOrd="0" presId="urn:microsoft.com/office/officeart/2005/8/layout/orgChart1"/>
    <dgm:cxn modelId="{10E7A6EF-5C99-EE4A-A740-91E64F14F78F}" type="presOf" srcId="{40E0C137-2716-7647-B4FE-53C65F080B33}" destId="{D1BB50FA-4687-7D4D-96F6-04FEA8626966}" srcOrd="0" destOrd="0" presId="urn:microsoft.com/office/officeart/2005/8/layout/orgChart1"/>
    <dgm:cxn modelId="{537F27F1-07AF-C147-B32B-EFDF58CCB497}" type="presOf" srcId="{170B327A-671E-C349-B3A7-C4480B3A056D}" destId="{CE80573E-FAC4-F248-85C0-108BC20B93EE}" srcOrd="0" destOrd="0" presId="urn:microsoft.com/office/officeart/2005/8/layout/orgChart1"/>
    <dgm:cxn modelId="{D69E0DFE-3FF0-EA44-9FAE-3081C4E825CB}" srcId="{B4B67F2F-9028-4540-B167-C6765A8A3014}" destId="{C6B9D761-6B80-974A-B730-5F8D73400A24}" srcOrd="0" destOrd="0" parTransId="{11565D26-A174-4B42-9A7B-163F64831BDE}" sibTransId="{D6E0964D-FEFC-3244-BE7F-ED520FBE87DE}"/>
    <dgm:cxn modelId="{BD2E714E-CAA9-F943-B4E0-CA09FE4B98E1}" type="presParOf" srcId="{6DBA930A-E0D8-F246-B5E8-72873E022ED6}" destId="{B2CBF163-9046-1E4E-BA48-5D44B7E44D03}" srcOrd="0" destOrd="0" presId="urn:microsoft.com/office/officeart/2005/8/layout/orgChart1"/>
    <dgm:cxn modelId="{F7951BC5-1B00-5E43-B56F-D24EDC9E223C}" type="presParOf" srcId="{B2CBF163-9046-1E4E-BA48-5D44B7E44D03}" destId="{E9CB7CEC-DCD6-0645-A61B-0E50C71A1246}" srcOrd="0" destOrd="0" presId="urn:microsoft.com/office/officeart/2005/8/layout/orgChart1"/>
    <dgm:cxn modelId="{F05F0BD2-52C6-0B42-96F8-9D85553809B3}" type="presParOf" srcId="{E9CB7CEC-DCD6-0645-A61B-0E50C71A1246}" destId="{390B03D1-6ED9-2940-B947-1EC2E8F99E3B}" srcOrd="0" destOrd="0" presId="urn:microsoft.com/office/officeart/2005/8/layout/orgChart1"/>
    <dgm:cxn modelId="{C9315F05-1964-EF4A-92E9-AF4231047386}" type="presParOf" srcId="{E9CB7CEC-DCD6-0645-A61B-0E50C71A1246}" destId="{E4DF8779-1E6D-DB40-8529-DD0B6E8C3990}" srcOrd="1" destOrd="0" presId="urn:microsoft.com/office/officeart/2005/8/layout/orgChart1"/>
    <dgm:cxn modelId="{9C1B9198-21ED-6F44-A0E2-04C515A20466}" type="presParOf" srcId="{B2CBF163-9046-1E4E-BA48-5D44B7E44D03}" destId="{B0E48693-7787-D646-820D-967962961444}" srcOrd="1" destOrd="0" presId="urn:microsoft.com/office/officeart/2005/8/layout/orgChart1"/>
    <dgm:cxn modelId="{76E79622-EECB-6E4A-9975-DC098D268B8E}" type="presParOf" srcId="{B0E48693-7787-D646-820D-967962961444}" destId="{37D7FD61-3BA4-2342-ACF0-FECF655C29AB}" srcOrd="0" destOrd="0" presId="urn:microsoft.com/office/officeart/2005/8/layout/orgChart1"/>
    <dgm:cxn modelId="{82852977-91D3-484E-B534-411CF9051447}" type="presParOf" srcId="{B0E48693-7787-D646-820D-967962961444}" destId="{9016E564-CFF6-0542-AB00-A4BC0C035873}" srcOrd="1" destOrd="0" presId="urn:microsoft.com/office/officeart/2005/8/layout/orgChart1"/>
    <dgm:cxn modelId="{B3B8946B-08BF-7049-9014-F0833C6D81F7}" type="presParOf" srcId="{9016E564-CFF6-0542-AB00-A4BC0C035873}" destId="{929F24BC-F2B0-DD42-A52E-F2D82F2F130A}" srcOrd="0" destOrd="0" presId="urn:microsoft.com/office/officeart/2005/8/layout/orgChart1"/>
    <dgm:cxn modelId="{03AF2453-CE1E-C44C-8BC7-BE7759B462A0}" type="presParOf" srcId="{929F24BC-F2B0-DD42-A52E-F2D82F2F130A}" destId="{A3F48513-6D58-5245-8103-39A18CEADDDE}" srcOrd="0" destOrd="0" presId="urn:microsoft.com/office/officeart/2005/8/layout/orgChart1"/>
    <dgm:cxn modelId="{FFE440BE-1E8C-8143-A935-8698AA7777AB}" type="presParOf" srcId="{929F24BC-F2B0-DD42-A52E-F2D82F2F130A}" destId="{45B59826-99DE-1841-8D71-8FEAA95DD815}" srcOrd="1" destOrd="0" presId="urn:microsoft.com/office/officeart/2005/8/layout/orgChart1"/>
    <dgm:cxn modelId="{224374ED-FD34-B54E-9516-61D17E764D17}" type="presParOf" srcId="{9016E564-CFF6-0542-AB00-A4BC0C035873}" destId="{7F9C5728-B1EE-6845-AA28-0021B8F27E79}" srcOrd="1" destOrd="0" presId="urn:microsoft.com/office/officeart/2005/8/layout/orgChart1"/>
    <dgm:cxn modelId="{86BFBE19-9DA4-5644-8579-252290590B02}" type="presParOf" srcId="{7F9C5728-B1EE-6845-AA28-0021B8F27E79}" destId="{8BC38D8F-8432-3E48-AE2E-BBF8B35223C5}" srcOrd="0" destOrd="0" presId="urn:microsoft.com/office/officeart/2005/8/layout/orgChart1"/>
    <dgm:cxn modelId="{7ADFA888-4A8F-D046-911D-EBF569547D6A}" type="presParOf" srcId="{7F9C5728-B1EE-6845-AA28-0021B8F27E79}" destId="{A0A95A02-1C2F-0E47-A89C-5E941974E9BB}" srcOrd="1" destOrd="0" presId="urn:microsoft.com/office/officeart/2005/8/layout/orgChart1"/>
    <dgm:cxn modelId="{13E8E962-F235-BB4C-8EF0-C26ED0A24F30}" type="presParOf" srcId="{A0A95A02-1C2F-0E47-A89C-5E941974E9BB}" destId="{E1DAAB29-D19E-C94F-BE7F-0B1CC7BC2167}" srcOrd="0" destOrd="0" presId="urn:microsoft.com/office/officeart/2005/8/layout/orgChart1"/>
    <dgm:cxn modelId="{F0CD79F3-E1CE-B947-BC35-11FA5A83FE50}" type="presParOf" srcId="{E1DAAB29-D19E-C94F-BE7F-0B1CC7BC2167}" destId="{95D292AF-6AA6-0D4F-BB0E-00C01A8148AC}" srcOrd="0" destOrd="0" presId="urn:microsoft.com/office/officeart/2005/8/layout/orgChart1"/>
    <dgm:cxn modelId="{8B24F6EE-611F-3B42-8CB2-87715F0DBDC0}" type="presParOf" srcId="{E1DAAB29-D19E-C94F-BE7F-0B1CC7BC2167}" destId="{1469D4E3-8512-044C-9052-CF1E4C0B3F43}" srcOrd="1" destOrd="0" presId="urn:microsoft.com/office/officeart/2005/8/layout/orgChart1"/>
    <dgm:cxn modelId="{2C5BE158-F673-F046-912C-1685A8D492E0}" type="presParOf" srcId="{A0A95A02-1C2F-0E47-A89C-5E941974E9BB}" destId="{EE5C87F5-D6B4-1948-B855-F60DB83594C9}" srcOrd="1" destOrd="0" presId="urn:microsoft.com/office/officeart/2005/8/layout/orgChart1"/>
    <dgm:cxn modelId="{1D05B75A-7C9E-9143-9B24-A8AB81E2DD32}" type="presParOf" srcId="{A0A95A02-1C2F-0E47-A89C-5E941974E9BB}" destId="{5D527FDF-AEB7-704D-9202-52E291075A84}" srcOrd="2" destOrd="0" presId="urn:microsoft.com/office/officeart/2005/8/layout/orgChart1"/>
    <dgm:cxn modelId="{26ABECA3-9DFC-384E-B49B-542061538AA4}" type="presParOf" srcId="{9016E564-CFF6-0542-AB00-A4BC0C035873}" destId="{4DF26B3F-7816-AB45-AE2A-3BB77D0E227A}" srcOrd="2" destOrd="0" presId="urn:microsoft.com/office/officeart/2005/8/layout/orgChart1"/>
    <dgm:cxn modelId="{6443551A-C219-7444-9E76-E168F876BD9D}" type="presParOf" srcId="{B0E48693-7787-D646-820D-967962961444}" destId="{73A7FF4E-3C3A-9649-9E71-14579469B715}" srcOrd="2" destOrd="0" presId="urn:microsoft.com/office/officeart/2005/8/layout/orgChart1"/>
    <dgm:cxn modelId="{64497984-A155-9041-B6A2-37D749D06417}" type="presParOf" srcId="{B0E48693-7787-D646-820D-967962961444}" destId="{71A10B90-B038-774B-985A-2B78B1D1D9CB}" srcOrd="3" destOrd="0" presId="urn:microsoft.com/office/officeart/2005/8/layout/orgChart1"/>
    <dgm:cxn modelId="{A2E10309-93F6-3C41-88BD-38E5115FF272}" type="presParOf" srcId="{71A10B90-B038-774B-985A-2B78B1D1D9CB}" destId="{A7C48B64-3C74-3146-BDE9-ECAA8A3C7727}" srcOrd="0" destOrd="0" presId="urn:microsoft.com/office/officeart/2005/8/layout/orgChart1"/>
    <dgm:cxn modelId="{F79A57B0-802D-4E4E-B597-1B812043FEF2}" type="presParOf" srcId="{A7C48B64-3C74-3146-BDE9-ECAA8A3C7727}" destId="{04309FF5-4BA0-CC46-87DB-078C848C1F71}" srcOrd="0" destOrd="0" presId="urn:microsoft.com/office/officeart/2005/8/layout/orgChart1"/>
    <dgm:cxn modelId="{529C1F1C-FC64-0643-8452-C284ADABD760}" type="presParOf" srcId="{A7C48B64-3C74-3146-BDE9-ECAA8A3C7727}" destId="{EA8BFC38-75E7-C545-9440-A9DEB97DC595}" srcOrd="1" destOrd="0" presId="urn:microsoft.com/office/officeart/2005/8/layout/orgChart1"/>
    <dgm:cxn modelId="{321DF66E-71D9-4B42-B198-9C678BCDBC6E}" type="presParOf" srcId="{71A10B90-B038-774B-985A-2B78B1D1D9CB}" destId="{31E6066A-22DC-034E-8BEC-FBDC20BA594D}" srcOrd="1" destOrd="0" presId="urn:microsoft.com/office/officeart/2005/8/layout/orgChart1"/>
    <dgm:cxn modelId="{10ECDBE8-07A0-D24D-BC03-BDFB635ABB48}" type="presParOf" srcId="{31E6066A-22DC-034E-8BEC-FBDC20BA594D}" destId="{D1BB50FA-4687-7D4D-96F6-04FEA8626966}" srcOrd="0" destOrd="0" presId="urn:microsoft.com/office/officeart/2005/8/layout/orgChart1"/>
    <dgm:cxn modelId="{14C4F7B8-DF66-3D4D-AB6B-0B99EA1890B6}" type="presParOf" srcId="{31E6066A-22DC-034E-8BEC-FBDC20BA594D}" destId="{2A44A6F0-2218-424C-B89A-3318E443F293}" srcOrd="1" destOrd="0" presId="urn:microsoft.com/office/officeart/2005/8/layout/orgChart1"/>
    <dgm:cxn modelId="{959438FB-8350-5C4C-96A6-4952D267B6F5}" type="presParOf" srcId="{2A44A6F0-2218-424C-B89A-3318E443F293}" destId="{FBFC4B59-8BC5-EE47-9E2A-51563ACBCA54}" srcOrd="0" destOrd="0" presId="urn:microsoft.com/office/officeart/2005/8/layout/orgChart1"/>
    <dgm:cxn modelId="{F1295005-5529-7B49-9D03-4DF1F1E36967}" type="presParOf" srcId="{FBFC4B59-8BC5-EE47-9E2A-51563ACBCA54}" destId="{D8028413-D3BB-EE47-80B4-E6E2ACB0322A}" srcOrd="0" destOrd="0" presId="urn:microsoft.com/office/officeart/2005/8/layout/orgChart1"/>
    <dgm:cxn modelId="{410016E2-6665-474E-B4C8-799552015D5B}" type="presParOf" srcId="{FBFC4B59-8BC5-EE47-9E2A-51563ACBCA54}" destId="{25D69BC8-0C3F-4643-B0BD-812EFB305F25}" srcOrd="1" destOrd="0" presId="urn:microsoft.com/office/officeart/2005/8/layout/orgChart1"/>
    <dgm:cxn modelId="{534A65DC-8F59-F54B-B4E0-A4020E62BBF6}" type="presParOf" srcId="{2A44A6F0-2218-424C-B89A-3318E443F293}" destId="{A8067418-5BED-DA4B-9B8C-ECA0512596E4}" srcOrd="1" destOrd="0" presId="urn:microsoft.com/office/officeart/2005/8/layout/orgChart1"/>
    <dgm:cxn modelId="{6D42ADCA-17BD-714A-9202-0DBA4528DCD5}" type="presParOf" srcId="{2A44A6F0-2218-424C-B89A-3318E443F293}" destId="{3B7C2A4C-ECB9-F344-AD60-27267F277337}" srcOrd="2" destOrd="0" presId="urn:microsoft.com/office/officeart/2005/8/layout/orgChart1"/>
    <dgm:cxn modelId="{D4D10D57-6956-DE44-B9F4-EC37FE5C4B9B}" type="presParOf" srcId="{71A10B90-B038-774B-985A-2B78B1D1D9CB}" destId="{F072140C-2147-2745-A875-C048C4B38984}" srcOrd="2" destOrd="0" presId="urn:microsoft.com/office/officeart/2005/8/layout/orgChart1"/>
    <dgm:cxn modelId="{2F1FBFD4-6CE8-914C-B5C7-D696DCD7E978}" type="presParOf" srcId="{B0E48693-7787-D646-820D-967962961444}" destId="{CE80573E-FAC4-F248-85C0-108BC20B93EE}" srcOrd="4" destOrd="0" presId="urn:microsoft.com/office/officeart/2005/8/layout/orgChart1"/>
    <dgm:cxn modelId="{9059D7AA-8C65-B94A-B8D9-E42056664F15}" type="presParOf" srcId="{B0E48693-7787-D646-820D-967962961444}" destId="{4A2B111A-A9B8-014D-B6A0-ECBD12CF3DF3}" srcOrd="5" destOrd="0" presId="urn:microsoft.com/office/officeart/2005/8/layout/orgChart1"/>
    <dgm:cxn modelId="{B1190981-9798-874B-9687-6004F9DA695F}" type="presParOf" srcId="{4A2B111A-A9B8-014D-B6A0-ECBD12CF3DF3}" destId="{567A0923-3F22-EC4D-847A-8E56869E426D}" srcOrd="0" destOrd="0" presId="urn:microsoft.com/office/officeart/2005/8/layout/orgChart1"/>
    <dgm:cxn modelId="{48472AC1-A393-844A-8560-41F66DB709A2}" type="presParOf" srcId="{567A0923-3F22-EC4D-847A-8E56869E426D}" destId="{1D9B53EA-E5B9-3443-A0CB-258A0276D831}" srcOrd="0" destOrd="0" presId="urn:microsoft.com/office/officeart/2005/8/layout/orgChart1"/>
    <dgm:cxn modelId="{586D12A9-4C57-A646-AE54-ECBD3BFDFDFB}" type="presParOf" srcId="{567A0923-3F22-EC4D-847A-8E56869E426D}" destId="{D43ABDC0-378E-B540-9FFE-B95BB6A7DE92}" srcOrd="1" destOrd="0" presId="urn:microsoft.com/office/officeart/2005/8/layout/orgChart1"/>
    <dgm:cxn modelId="{8CEB5A68-A40F-8B45-9C37-3B40E7D751B7}" type="presParOf" srcId="{4A2B111A-A9B8-014D-B6A0-ECBD12CF3DF3}" destId="{C991FBD7-1B9D-724B-8007-5BD38F94DA52}" srcOrd="1" destOrd="0" presId="urn:microsoft.com/office/officeart/2005/8/layout/orgChart1"/>
    <dgm:cxn modelId="{613D2441-E9E5-EF4B-8781-8F43E8C0F55E}" type="presParOf" srcId="{C991FBD7-1B9D-724B-8007-5BD38F94DA52}" destId="{0CF906FE-20D7-834A-8A6F-35C377C38E39}" srcOrd="0" destOrd="0" presId="urn:microsoft.com/office/officeart/2005/8/layout/orgChart1"/>
    <dgm:cxn modelId="{796C914A-ACEF-FA48-B881-90BBD29E9B21}" type="presParOf" srcId="{C991FBD7-1B9D-724B-8007-5BD38F94DA52}" destId="{C0D601E7-096D-7545-AB4A-6D6C2BB0915F}" srcOrd="1" destOrd="0" presId="urn:microsoft.com/office/officeart/2005/8/layout/orgChart1"/>
    <dgm:cxn modelId="{BB23EFA6-C904-904D-8D21-B5C0AC7D44B7}" type="presParOf" srcId="{C0D601E7-096D-7545-AB4A-6D6C2BB0915F}" destId="{D3A5958E-B353-5442-B4AD-C2C679A851B5}" srcOrd="0" destOrd="0" presId="urn:microsoft.com/office/officeart/2005/8/layout/orgChart1"/>
    <dgm:cxn modelId="{7D811E89-FE01-A043-9094-41014F093E3D}" type="presParOf" srcId="{D3A5958E-B353-5442-B4AD-C2C679A851B5}" destId="{D1363A42-B79E-8A41-A4AB-3398D1A4CF81}" srcOrd="0" destOrd="0" presId="urn:microsoft.com/office/officeart/2005/8/layout/orgChart1"/>
    <dgm:cxn modelId="{965598DB-3199-D247-B405-68E59D52A785}" type="presParOf" srcId="{D3A5958E-B353-5442-B4AD-C2C679A851B5}" destId="{535C37E8-1B1C-3A4E-BDFA-0A2DD78CD203}" srcOrd="1" destOrd="0" presId="urn:microsoft.com/office/officeart/2005/8/layout/orgChart1"/>
    <dgm:cxn modelId="{75288EBC-498A-A24A-ABBD-949B3A6F5F55}" type="presParOf" srcId="{C0D601E7-096D-7545-AB4A-6D6C2BB0915F}" destId="{A7E897EB-337C-CF4B-B096-A0760E4969DC}" srcOrd="1" destOrd="0" presId="urn:microsoft.com/office/officeart/2005/8/layout/orgChart1"/>
    <dgm:cxn modelId="{634AB25D-5C46-574A-8B10-5E51A12571DB}" type="presParOf" srcId="{C0D601E7-096D-7545-AB4A-6D6C2BB0915F}" destId="{01DB8995-FE8A-C442-B867-B6B596ECB34A}" srcOrd="2" destOrd="0" presId="urn:microsoft.com/office/officeart/2005/8/layout/orgChart1"/>
    <dgm:cxn modelId="{01753305-90B9-C449-A591-BE18D0DCF0F7}" type="presParOf" srcId="{4A2B111A-A9B8-014D-B6A0-ECBD12CF3DF3}" destId="{CC7D55C3-29A0-3744-AE97-F4FC661A7ADD}" srcOrd="2" destOrd="0" presId="urn:microsoft.com/office/officeart/2005/8/layout/orgChart1"/>
    <dgm:cxn modelId="{B08DA31F-AB34-FD45-9E61-B88BDA1199A5}" type="presParOf" srcId="{B2CBF163-9046-1E4E-BA48-5D44B7E44D03}" destId="{2468D135-1E27-BD46-AA93-88C9E20C1872}"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B50FA-4687-7D4D-96F6-04FEA8626966}">
      <dsp:nvSpPr>
        <dsp:cNvPr id="0" name=""/>
        <dsp:cNvSpPr/>
      </dsp:nvSpPr>
      <dsp:spPr>
        <a:xfrm>
          <a:off x="2834021" y="2705593"/>
          <a:ext cx="324327" cy="1082897"/>
        </a:xfrm>
        <a:custGeom>
          <a:avLst/>
          <a:gdLst/>
          <a:ahLst/>
          <a:cxnLst/>
          <a:rect l="0" t="0" r="0" b="0"/>
          <a:pathLst>
            <a:path>
              <a:moveTo>
                <a:pt x="0" y="0"/>
              </a:moveTo>
              <a:lnTo>
                <a:pt x="0" y="1082897"/>
              </a:lnTo>
              <a:lnTo>
                <a:pt x="324327" y="1082897"/>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A7FF4E-3C3A-9649-9E71-14579469B715}">
      <dsp:nvSpPr>
        <dsp:cNvPr id="0" name=""/>
        <dsp:cNvSpPr/>
      </dsp:nvSpPr>
      <dsp:spPr>
        <a:xfrm>
          <a:off x="2390773" y="1149426"/>
          <a:ext cx="1308121" cy="475074"/>
        </a:xfrm>
        <a:custGeom>
          <a:avLst/>
          <a:gdLst/>
          <a:ahLst/>
          <a:cxnLst/>
          <a:rect l="0" t="0" r="0" b="0"/>
          <a:pathLst>
            <a:path>
              <a:moveTo>
                <a:pt x="0" y="0"/>
              </a:moveTo>
              <a:lnTo>
                <a:pt x="0" y="248045"/>
              </a:lnTo>
              <a:lnTo>
                <a:pt x="1308121" y="248045"/>
              </a:lnTo>
              <a:lnTo>
                <a:pt x="1308121" y="47507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C38D8F-8432-3E48-AE2E-BBF8B35223C5}">
      <dsp:nvSpPr>
        <dsp:cNvPr id="0" name=""/>
        <dsp:cNvSpPr/>
      </dsp:nvSpPr>
      <dsp:spPr>
        <a:xfrm>
          <a:off x="217779" y="2684576"/>
          <a:ext cx="324327" cy="994604"/>
        </a:xfrm>
        <a:custGeom>
          <a:avLst/>
          <a:gdLst/>
          <a:ahLst/>
          <a:cxnLst/>
          <a:rect l="0" t="0" r="0" b="0"/>
          <a:pathLst>
            <a:path>
              <a:moveTo>
                <a:pt x="0" y="0"/>
              </a:moveTo>
              <a:lnTo>
                <a:pt x="0" y="994604"/>
              </a:lnTo>
              <a:lnTo>
                <a:pt x="324327" y="99460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D7FD61-3BA4-2342-ACF0-FECF655C29AB}">
      <dsp:nvSpPr>
        <dsp:cNvPr id="0" name=""/>
        <dsp:cNvSpPr/>
      </dsp:nvSpPr>
      <dsp:spPr>
        <a:xfrm>
          <a:off x="1082652" y="1149426"/>
          <a:ext cx="1308121" cy="454058"/>
        </a:xfrm>
        <a:custGeom>
          <a:avLst/>
          <a:gdLst/>
          <a:ahLst/>
          <a:cxnLst/>
          <a:rect l="0" t="0" r="0" b="0"/>
          <a:pathLst>
            <a:path>
              <a:moveTo>
                <a:pt x="1308121" y="0"/>
              </a:moveTo>
              <a:lnTo>
                <a:pt x="1308121" y="227029"/>
              </a:lnTo>
              <a:lnTo>
                <a:pt x="0" y="227029"/>
              </a:lnTo>
              <a:lnTo>
                <a:pt x="0" y="454058"/>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0B03D1-6ED9-2940-B947-1EC2E8F99E3B}">
      <dsp:nvSpPr>
        <dsp:cNvPr id="0" name=""/>
        <dsp:cNvSpPr/>
      </dsp:nvSpPr>
      <dsp:spPr>
        <a:xfrm>
          <a:off x="636053" y="68334"/>
          <a:ext cx="3509440" cy="108109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solidFill>
                <a:srgbClr val="FF0000"/>
              </a:solidFill>
            </a:rPr>
            <a:t>Fisica Nucleare Fondamentale</a:t>
          </a:r>
        </a:p>
      </dsp:txBody>
      <dsp:txXfrm>
        <a:off x="636053" y="68334"/>
        <a:ext cx="3509440" cy="1081091"/>
      </dsp:txXfrm>
    </dsp:sp>
    <dsp:sp modelId="{A3F48513-6D58-5245-8103-39A18CEADDDE}">
      <dsp:nvSpPr>
        <dsp:cNvPr id="0" name=""/>
        <dsp:cNvSpPr/>
      </dsp:nvSpPr>
      <dsp:spPr>
        <a:xfrm>
          <a:off x="1560" y="1603484"/>
          <a:ext cx="2162183" cy="108109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Meccanismi di reazione</a:t>
          </a:r>
        </a:p>
      </dsp:txBody>
      <dsp:txXfrm>
        <a:off x="1560" y="1603484"/>
        <a:ext cx="2162183" cy="1081091"/>
      </dsp:txXfrm>
    </dsp:sp>
    <dsp:sp modelId="{95D292AF-6AA6-0D4F-BB0E-00C01A8148AC}">
      <dsp:nvSpPr>
        <dsp:cNvPr id="0" name=""/>
        <dsp:cNvSpPr/>
      </dsp:nvSpPr>
      <dsp:spPr>
        <a:xfrm>
          <a:off x="542106" y="3138635"/>
          <a:ext cx="2162183" cy="10810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it-IT" sz="1600" kern="1200" dirty="0"/>
            <a:t> A. Di </a:t>
          </a:r>
          <a:r>
            <a:rPr lang="it-IT" sz="1600" kern="1200" dirty="0" err="1"/>
            <a:t>Nitto</a:t>
          </a:r>
          <a:r>
            <a:rPr lang="it-IT" sz="1600" kern="1200" dirty="0"/>
            <a:t> 	RTDB</a:t>
          </a:r>
        </a:p>
        <a:p>
          <a:pPr marL="0" lvl="0" indent="0" algn="l" defTabSz="711200">
            <a:lnSpc>
              <a:spcPct val="90000"/>
            </a:lnSpc>
            <a:spcBef>
              <a:spcPct val="0"/>
            </a:spcBef>
            <a:spcAft>
              <a:spcPct val="35000"/>
            </a:spcAft>
            <a:buNone/>
          </a:pPr>
          <a:r>
            <a:rPr lang="it-IT" sz="1600" kern="1200" dirty="0"/>
            <a:t> G. La Rana 	PO</a:t>
          </a:r>
        </a:p>
        <a:p>
          <a:pPr marL="0" lvl="0" indent="0" algn="l" defTabSz="711200">
            <a:lnSpc>
              <a:spcPct val="90000"/>
            </a:lnSpc>
            <a:spcBef>
              <a:spcPct val="0"/>
            </a:spcBef>
            <a:spcAft>
              <a:spcPct val="35000"/>
            </a:spcAft>
            <a:buNone/>
          </a:pPr>
          <a:r>
            <a:rPr lang="it-IT" sz="1600" kern="1200" dirty="0"/>
            <a:t> E. </a:t>
          </a:r>
          <a:r>
            <a:rPr lang="it-IT" sz="1600" kern="1200" dirty="0" err="1"/>
            <a:t>Vardaci</a:t>
          </a:r>
          <a:r>
            <a:rPr lang="it-IT" sz="1600" kern="1200" dirty="0"/>
            <a:t> 	PA</a:t>
          </a:r>
        </a:p>
      </dsp:txBody>
      <dsp:txXfrm>
        <a:off x="542106" y="3138635"/>
        <a:ext cx="2162183" cy="1081091"/>
      </dsp:txXfrm>
    </dsp:sp>
    <dsp:sp modelId="{04309FF5-4BA0-CC46-87DB-078C848C1F71}">
      <dsp:nvSpPr>
        <dsp:cNvPr id="0" name=""/>
        <dsp:cNvSpPr/>
      </dsp:nvSpPr>
      <dsp:spPr>
        <a:xfrm>
          <a:off x="2617803" y="1624501"/>
          <a:ext cx="2162183" cy="1081091"/>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Astrofisica Nucleare</a:t>
          </a:r>
        </a:p>
      </dsp:txBody>
      <dsp:txXfrm>
        <a:off x="2617803" y="1624501"/>
        <a:ext cx="2162183" cy="1081091"/>
      </dsp:txXfrm>
    </dsp:sp>
    <dsp:sp modelId="{D8028413-D3BB-EE47-80B4-E6E2ACB0322A}">
      <dsp:nvSpPr>
        <dsp:cNvPr id="0" name=""/>
        <dsp:cNvSpPr/>
      </dsp:nvSpPr>
      <dsp:spPr>
        <a:xfrm>
          <a:off x="3158348" y="3138635"/>
          <a:ext cx="2609669" cy="12997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it-IT" sz="1600" kern="1200" dirty="0"/>
            <a:t> A. Best 		RTDA</a:t>
          </a:r>
        </a:p>
        <a:p>
          <a:pPr marL="0" lvl="0" indent="0" algn="l" defTabSz="711200">
            <a:lnSpc>
              <a:spcPct val="90000"/>
            </a:lnSpc>
            <a:spcBef>
              <a:spcPct val="0"/>
            </a:spcBef>
            <a:spcAft>
              <a:spcPct val="35000"/>
            </a:spcAft>
            <a:buNone/>
          </a:pPr>
          <a:r>
            <a:rPr lang="it-IT" sz="1600" kern="1200" dirty="0"/>
            <a:t> A. Di Leva 	RTDB</a:t>
          </a:r>
        </a:p>
        <a:p>
          <a:pPr marL="0" lvl="0" indent="0" algn="l" defTabSz="711200">
            <a:lnSpc>
              <a:spcPct val="90000"/>
            </a:lnSpc>
            <a:spcBef>
              <a:spcPct val="0"/>
            </a:spcBef>
            <a:spcAft>
              <a:spcPct val="35000"/>
            </a:spcAft>
            <a:buNone/>
          </a:pPr>
          <a:r>
            <a:rPr lang="it-IT" sz="1600" kern="1200" dirty="0"/>
            <a:t> G. Imbriani 	PA</a:t>
          </a:r>
        </a:p>
        <a:p>
          <a:pPr marL="0" lvl="0" indent="0" algn="l" defTabSz="711200">
            <a:lnSpc>
              <a:spcPct val="90000"/>
            </a:lnSpc>
            <a:spcBef>
              <a:spcPct val="0"/>
            </a:spcBef>
            <a:spcAft>
              <a:spcPct val="35000"/>
            </a:spcAft>
            <a:buNone/>
          </a:pPr>
          <a:r>
            <a:rPr lang="it-IT" sz="1600" kern="1200" dirty="0"/>
            <a:t> M. Vigilante	PA </a:t>
          </a:r>
        </a:p>
      </dsp:txBody>
      <dsp:txXfrm>
        <a:off x="3158348" y="3138635"/>
        <a:ext cx="2609669" cy="12997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906FE-20D7-834A-8A6F-35C377C38E39}">
      <dsp:nvSpPr>
        <dsp:cNvPr id="0" name=""/>
        <dsp:cNvSpPr/>
      </dsp:nvSpPr>
      <dsp:spPr>
        <a:xfrm>
          <a:off x="4562324" y="2880307"/>
          <a:ext cx="237827" cy="1150210"/>
        </a:xfrm>
        <a:custGeom>
          <a:avLst/>
          <a:gdLst/>
          <a:ahLst/>
          <a:cxnLst/>
          <a:rect l="0" t="0" r="0" b="0"/>
          <a:pathLst>
            <a:path>
              <a:moveTo>
                <a:pt x="0" y="0"/>
              </a:moveTo>
              <a:lnTo>
                <a:pt x="0" y="1150210"/>
              </a:lnTo>
              <a:lnTo>
                <a:pt x="237827" y="115021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80573E-FAC4-F248-85C0-108BC20B93EE}">
      <dsp:nvSpPr>
        <dsp:cNvPr id="0" name=""/>
        <dsp:cNvSpPr/>
      </dsp:nvSpPr>
      <dsp:spPr>
        <a:xfrm>
          <a:off x="2941244" y="1336998"/>
          <a:ext cx="2250679" cy="719498"/>
        </a:xfrm>
        <a:custGeom>
          <a:avLst/>
          <a:gdLst/>
          <a:ahLst/>
          <a:cxnLst/>
          <a:rect l="0" t="0" r="0" b="0"/>
          <a:pathLst>
            <a:path>
              <a:moveTo>
                <a:pt x="0" y="0"/>
              </a:moveTo>
              <a:lnTo>
                <a:pt x="0" y="560404"/>
              </a:lnTo>
              <a:lnTo>
                <a:pt x="2250679" y="560404"/>
              </a:lnTo>
              <a:lnTo>
                <a:pt x="2250679" y="71949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BB50FA-4687-7D4D-96F6-04FEA8626966}">
      <dsp:nvSpPr>
        <dsp:cNvPr id="0" name=""/>
        <dsp:cNvSpPr/>
      </dsp:nvSpPr>
      <dsp:spPr>
        <a:xfrm>
          <a:off x="2369958" y="2876481"/>
          <a:ext cx="288624" cy="1098709"/>
        </a:xfrm>
        <a:custGeom>
          <a:avLst/>
          <a:gdLst/>
          <a:ahLst/>
          <a:cxnLst/>
          <a:rect l="0" t="0" r="0" b="0"/>
          <a:pathLst>
            <a:path>
              <a:moveTo>
                <a:pt x="0" y="0"/>
              </a:moveTo>
              <a:lnTo>
                <a:pt x="0" y="1098709"/>
              </a:lnTo>
              <a:lnTo>
                <a:pt x="288624" y="109870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A7FF4E-3C3A-9649-9E71-14579469B715}">
      <dsp:nvSpPr>
        <dsp:cNvPr id="0" name=""/>
        <dsp:cNvSpPr/>
      </dsp:nvSpPr>
      <dsp:spPr>
        <a:xfrm>
          <a:off x="2941244" y="1336998"/>
          <a:ext cx="100962" cy="719498"/>
        </a:xfrm>
        <a:custGeom>
          <a:avLst/>
          <a:gdLst/>
          <a:ahLst/>
          <a:cxnLst/>
          <a:rect l="0" t="0" r="0" b="0"/>
          <a:pathLst>
            <a:path>
              <a:moveTo>
                <a:pt x="0" y="0"/>
              </a:moveTo>
              <a:lnTo>
                <a:pt x="0" y="560404"/>
              </a:lnTo>
              <a:lnTo>
                <a:pt x="100962" y="560404"/>
              </a:lnTo>
              <a:lnTo>
                <a:pt x="100962" y="71949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C38D8F-8432-3E48-AE2E-BBF8B35223C5}">
      <dsp:nvSpPr>
        <dsp:cNvPr id="0" name=""/>
        <dsp:cNvSpPr/>
      </dsp:nvSpPr>
      <dsp:spPr>
        <a:xfrm>
          <a:off x="191172" y="2930694"/>
          <a:ext cx="271786" cy="1067807"/>
        </a:xfrm>
        <a:custGeom>
          <a:avLst/>
          <a:gdLst/>
          <a:ahLst/>
          <a:cxnLst/>
          <a:rect l="0" t="0" r="0" b="0"/>
          <a:pathLst>
            <a:path>
              <a:moveTo>
                <a:pt x="0" y="0"/>
              </a:moveTo>
              <a:lnTo>
                <a:pt x="0" y="1067807"/>
              </a:lnTo>
              <a:lnTo>
                <a:pt x="271786" y="10678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D7FD61-3BA4-2342-ACF0-FECF655C29AB}">
      <dsp:nvSpPr>
        <dsp:cNvPr id="0" name=""/>
        <dsp:cNvSpPr/>
      </dsp:nvSpPr>
      <dsp:spPr>
        <a:xfrm>
          <a:off x="943410" y="1336998"/>
          <a:ext cx="1997833" cy="719498"/>
        </a:xfrm>
        <a:custGeom>
          <a:avLst/>
          <a:gdLst/>
          <a:ahLst/>
          <a:cxnLst/>
          <a:rect l="0" t="0" r="0" b="0"/>
          <a:pathLst>
            <a:path>
              <a:moveTo>
                <a:pt x="1997833" y="0"/>
              </a:moveTo>
              <a:lnTo>
                <a:pt x="1997833" y="560404"/>
              </a:lnTo>
              <a:lnTo>
                <a:pt x="0" y="560404"/>
              </a:lnTo>
              <a:lnTo>
                <a:pt x="0" y="719498"/>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0B03D1-6ED9-2940-B947-1EC2E8F99E3B}">
      <dsp:nvSpPr>
        <dsp:cNvPr id="0" name=""/>
        <dsp:cNvSpPr/>
      </dsp:nvSpPr>
      <dsp:spPr>
        <a:xfrm>
          <a:off x="1597576" y="384655"/>
          <a:ext cx="2687337" cy="95234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it-IT" sz="2400" kern="1200" dirty="0">
              <a:solidFill>
                <a:srgbClr val="FFC000"/>
              </a:solidFill>
            </a:rPr>
            <a:t>Fisica Nucleare Applicata</a:t>
          </a:r>
        </a:p>
      </dsp:txBody>
      <dsp:txXfrm>
        <a:off x="1597576" y="384655"/>
        <a:ext cx="2687337" cy="952343"/>
      </dsp:txXfrm>
    </dsp:sp>
    <dsp:sp modelId="{A3F48513-6D58-5245-8103-39A18CEADDDE}">
      <dsp:nvSpPr>
        <dsp:cNvPr id="0" name=""/>
        <dsp:cNvSpPr/>
      </dsp:nvSpPr>
      <dsp:spPr>
        <a:xfrm>
          <a:off x="3113" y="2056496"/>
          <a:ext cx="1880595" cy="874197"/>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Fisica Medica</a:t>
          </a:r>
        </a:p>
      </dsp:txBody>
      <dsp:txXfrm>
        <a:off x="3113" y="2056496"/>
        <a:ext cx="1880595" cy="874197"/>
      </dsp:txXfrm>
    </dsp:sp>
    <dsp:sp modelId="{95D292AF-6AA6-0D4F-BB0E-00C01A8148AC}">
      <dsp:nvSpPr>
        <dsp:cNvPr id="0" name=""/>
        <dsp:cNvSpPr/>
      </dsp:nvSpPr>
      <dsp:spPr>
        <a:xfrm>
          <a:off x="462958" y="3619707"/>
          <a:ext cx="1798714" cy="7575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it-IT" sz="1600" kern="1200" dirty="0"/>
            <a:t> G. </a:t>
          </a:r>
          <a:r>
            <a:rPr lang="it-IT" sz="1600" kern="1200" dirty="0" err="1"/>
            <a:t>Mettivier</a:t>
          </a:r>
          <a:r>
            <a:rPr lang="it-IT" sz="1600" kern="1200" dirty="0"/>
            <a:t> 	PA</a:t>
          </a:r>
        </a:p>
        <a:p>
          <a:pPr marL="0" lvl="0" indent="0" algn="l" defTabSz="711200">
            <a:lnSpc>
              <a:spcPct val="90000"/>
            </a:lnSpc>
            <a:spcBef>
              <a:spcPct val="0"/>
            </a:spcBef>
            <a:spcAft>
              <a:spcPct val="35000"/>
            </a:spcAft>
            <a:buNone/>
          </a:pPr>
          <a:r>
            <a:rPr lang="it-IT" sz="1600" kern="1200" dirty="0"/>
            <a:t> P. Russo 	PO</a:t>
          </a:r>
        </a:p>
      </dsp:txBody>
      <dsp:txXfrm>
        <a:off x="462958" y="3619707"/>
        <a:ext cx="1798714" cy="757589"/>
      </dsp:txXfrm>
    </dsp:sp>
    <dsp:sp modelId="{04309FF5-4BA0-CC46-87DB-078C848C1F71}">
      <dsp:nvSpPr>
        <dsp:cNvPr id="0" name=""/>
        <dsp:cNvSpPr/>
      </dsp:nvSpPr>
      <dsp:spPr>
        <a:xfrm>
          <a:off x="2201895" y="2056496"/>
          <a:ext cx="1680621" cy="81998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it-IT" sz="2000" kern="1200" dirty="0"/>
            <a:t>Fisica delle radiazioni</a:t>
          </a:r>
        </a:p>
      </dsp:txBody>
      <dsp:txXfrm>
        <a:off x="2201895" y="2056496"/>
        <a:ext cx="1680621" cy="819984"/>
      </dsp:txXfrm>
    </dsp:sp>
    <dsp:sp modelId="{D8028413-D3BB-EE47-80B4-E6E2ACB0322A}">
      <dsp:nvSpPr>
        <dsp:cNvPr id="0" name=""/>
        <dsp:cNvSpPr/>
      </dsp:nvSpPr>
      <dsp:spPr>
        <a:xfrm>
          <a:off x="2658582" y="3596396"/>
          <a:ext cx="1858185" cy="7575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it-IT" sz="1600" kern="1200" baseline="0" dirty="0"/>
            <a:t> L. Manti 	PA</a:t>
          </a:r>
        </a:p>
        <a:p>
          <a:pPr marL="0" lvl="0" indent="0" algn="l" defTabSz="711200">
            <a:lnSpc>
              <a:spcPct val="90000"/>
            </a:lnSpc>
            <a:spcBef>
              <a:spcPct val="0"/>
            </a:spcBef>
            <a:spcAft>
              <a:spcPct val="35000"/>
            </a:spcAft>
            <a:buNone/>
          </a:pPr>
          <a:r>
            <a:rPr lang="it-IT" sz="1600" kern="1200" baseline="0" dirty="0"/>
            <a:t> M. Pugliese 	PA</a:t>
          </a:r>
          <a:endParaRPr lang="it-IT" sz="1600" kern="1200" dirty="0"/>
        </a:p>
      </dsp:txBody>
      <dsp:txXfrm>
        <a:off x="2658582" y="3596396"/>
        <a:ext cx="1858185" cy="757589"/>
      </dsp:txXfrm>
    </dsp:sp>
    <dsp:sp modelId="{1D9B53EA-E5B9-3443-A0CB-258A0276D831}">
      <dsp:nvSpPr>
        <dsp:cNvPr id="0" name=""/>
        <dsp:cNvSpPr/>
      </dsp:nvSpPr>
      <dsp:spPr>
        <a:xfrm>
          <a:off x="4404924" y="2056496"/>
          <a:ext cx="1573998" cy="82381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it-IT" sz="1600" kern="1200" dirty="0"/>
            <a:t>Fisica Applicata</a:t>
          </a:r>
        </a:p>
      </dsp:txBody>
      <dsp:txXfrm>
        <a:off x="4404924" y="2056496"/>
        <a:ext cx="1573998" cy="823810"/>
      </dsp:txXfrm>
    </dsp:sp>
    <dsp:sp modelId="{D1363A42-B79E-8A41-A4AB-3398D1A4CF81}">
      <dsp:nvSpPr>
        <dsp:cNvPr id="0" name=""/>
        <dsp:cNvSpPr/>
      </dsp:nvSpPr>
      <dsp:spPr>
        <a:xfrm>
          <a:off x="4800151" y="3651723"/>
          <a:ext cx="1515179" cy="75758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it-IT" sz="1400" kern="1200" dirty="0"/>
            <a:t> G. </a:t>
          </a:r>
          <a:r>
            <a:rPr lang="it-IT" sz="1400" kern="1200" dirty="0" err="1"/>
            <a:t>Paternoster</a:t>
          </a:r>
          <a:r>
            <a:rPr lang="it-IT" sz="1400" kern="1200" dirty="0"/>
            <a:t> 	PA</a:t>
          </a:r>
          <a:br>
            <a:rPr lang="it-IT" sz="1400" kern="1200" dirty="0"/>
          </a:br>
          <a:r>
            <a:rPr lang="it-IT" sz="1400" kern="1200" dirty="0"/>
            <a:t> P. Scampoli 	PA</a:t>
          </a:r>
        </a:p>
      </dsp:txBody>
      <dsp:txXfrm>
        <a:off x="4800151" y="3651723"/>
        <a:ext cx="1515179" cy="75758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1F39CA-5193-E049-A5B3-800D5FF7B899}" type="datetimeFigureOut">
              <a:rPr lang="it-IT" smtClean="0"/>
              <a:t>25/06/19</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197F2-C35A-C945-A8B6-BC303C2D8695}" type="slidenum">
              <a:rPr lang="it-IT" smtClean="0"/>
              <a:t>‹N›</a:t>
            </a:fld>
            <a:endParaRPr lang="it-IT"/>
          </a:p>
        </p:txBody>
      </p:sp>
    </p:spTree>
    <p:extLst>
      <p:ext uri="{BB962C8B-B14F-4D97-AF65-F5344CB8AC3E}">
        <p14:creationId xmlns:p14="http://schemas.microsoft.com/office/powerpoint/2010/main" val="4456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dirty="0"/>
          </a:p>
        </p:txBody>
      </p:sp>
      <p:sp>
        <p:nvSpPr>
          <p:cNvPr id="4" name="Slide Number Placeholder 3"/>
          <p:cNvSpPr>
            <a:spLocks noGrp="1"/>
          </p:cNvSpPr>
          <p:nvPr>
            <p:ph type="sldNum" sz="quarter" idx="5"/>
          </p:nvPr>
        </p:nvSpPr>
        <p:spPr/>
        <p:txBody>
          <a:bodyPr/>
          <a:lstStyle/>
          <a:p>
            <a:fld id="{3AD777F1-E65E-8C42-90A7-951D2FD032F9}" type="slidenum">
              <a:rPr lang="it-IT" smtClean="0"/>
              <a:t>11</a:t>
            </a:fld>
            <a:endParaRPr lang="it-IT"/>
          </a:p>
        </p:txBody>
      </p:sp>
    </p:spTree>
    <p:extLst>
      <p:ext uri="{BB962C8B-B14F-4D97-AF65-F5344CB8AC3E}">
        <p14:creationId xmlns:p14="http://schemas.microsoft.com/office/powerpoint/2010/main" val="2641599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dirty="0"/>
          </a:p>
        </p:txBody>
      </p:sp>
      <p:sp>
        <p:nvSpPr>
          <p:cNvPr id="4" name="Slide Number Placeholder 3"/>
          <p:cNvSpPr>
            <a:spLocks noGrp="1"/>
          </p:cNvSpPr>
          <p:nvPr>
            <p:ph type="sldNum" sz="quarter" idx="5"/>
          </p:nvPr>
        </p:nvSpPr>
        <p:spPr/>
        <p:txBody>
          <a:bodyPr/>
          <a:lstStyle/>
          <a:p>
            <a:fld id="{3AD777F1-E65E-8C42-90A7-951D2FD032F9}" type="slidenum">
              <a:rPr lang="it-IT" smtClean="0"/>
              <a:t>12</a:t>
            </a:fld>
            <a:endParaRPr lang="it-IT"/>
          </a:p>
        </p:txBody>
      </p:sp>
    </p:spTree>
    <p:extLst>
      <p:ext uri="{BB962C8B-B14F-4D97-AF65-F5344CB8AC3E}">
        <p14:creationId xmlns:p14="http://schemas.microsoft.com/office/powerpoint/2010/main" val="4211125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dirty="0"/>
          </a:p>
        </p:txBody>
      </p:sp>
      <p:sp>
        <p:nvSpPr>
          <p:cNvPr id="4" name="Slide Number Placeholder 3"/>
          <p:cNvSpPr>
            <a:spLocks noGrp="1"/>
          </p:cNvSpPr>
          <p:nvPr>
            <p:ph type="sldNum" sz="quarter" idx="5"/>
          </p:nvPr>
        </p:nvSpPr>
        <p:spPr/>
        <p:txBody>
          <a:bodyPr/>
          <a:lstStyle/>
          <a:p>
            <a:fld id="{3AD777F1-E65E-8C42-90A7-951D2FD032F9}" type="slidenum">
              <a:rPr lang="it-IT" smtClean="0"/>
              <a:t>13</a:t>
            </a:fld>
            <a:endParaRPr lang="it-IT"/>
          </a:p>
        </p:txBody>
      </p:sp>
    </p:spTree>
    <p:extLst>
      <p:ext uri="{BB962C8B-B14F-4D97-AF65-F5344CB8AC3E}">
        <p14:creationId xmlns:p14="http://schemas.microsoft.com/office/powerpoint/2010/main" val="3730980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dirty="0"/>
          </a:p>
        </p:txBody>
      </p:sp>
      <p:sp>
        <p:nvSpPr>
          <p:cNvPr id="4" name="Slide Number Placeholder 3"/>
          <p:cNvSpPr>
            <a:spLocks noGrp="1"/>
          </p:cNvSpPr>
          <p:nvPr>
            <p:ph type="sldNum" sz="quarter" idx="5"/>
          </p:nvPr>
        </p:nvSpPr>
        <p:spPr/>
        <p:txBody>
          <a:bodyPr/>
          <a:lstStyle/>
          <a:p>
            <a:fld id="{3AD777F1-E65E-8C42-90A7-951D2FD032F9}" type="slidenum">
              <a:rPr lang="it-IT" smtClean="0"/>
              <a:t>16</a:t>
            </a:fld>
            <a:endParaRPr lang="it-IT"/>
          </a:p>
        </p:txBody>
      </p:sp>
    </p:spTree>
    <p:extLst>
      <p:ext uri="{BB962C8B-B14F-4D97-AF65-F5344CB8AC3E}">
        <p14:creationId xmlns:p14="http://schemas.microsoft.com/office/powerpoint/2010/main" val="266168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dirty="0"/>
          </a:p>
        </p:txBody>
      </p:sp>
      <p:sp>
        <p:nvSpPr>
          <p:cNvPr id="4" name="Slide Number Placeholder 3"/>
          <p:cNvSpPr>
            <a:spLocks noGrp="1"/>
          </p:cNvSpPr>
          <p:nvPr>
            <p:ph type="sldNum" sz="quarter" idx="5"/>
          </p:nvPr>
        </p:nvSpPr>
        <p:spPr/>
        <p:txBody>
          <a:bodyPr/>
          <a:lstStyle/>
          <a:p>
            <a:fld id="{3AD777F1-E65E-8C42-90A7-951D2FD032F9}" type="slidenum">
              <a:rPr lang="it-IT" smtClean="0"/>
              <a:t>17</a:t>
            </a:fld>
            <a:endParaRPr lang="it-IT"/>
          </a:p>
        </p:txBody>
      </p:sp>
    </p:spTree>
    <p:extLst>
      <p:ext uri="{BB962C8B-B14F-4D97-AF65-F5344CB8AC3E}">
        <p14:creationId xmlns:p14="http://schemas.microsoft.com/office/powerpoint/2010/main" val="1946480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E27EF26-CA93-A242-ABED-5EE3D3AA816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61137382-9F1D-1642-96DC-762593C16C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F72C5F3-68A6-D04E-BBF9-8F910D6D1F4B}"/>
              </a:ext>
            </a:extLst>
          </p:cNvPr>
          <p:cNvSpPr>
            <a:spLocks noGrp="1"/>
          </p:cNvSpPr>
          <p:nvPr>
            <p:ph type="dt" sz="half" idx="10"/>
          </p:nvPr>
        </p:nvSpPr>
        <p:spPr/>
        <p:txBody>
          <a:bodyPr/>
          <a:lstStyle/>
          <a:p>
            <a:fld id="{B50D7615-9FEC-F841-A1E0-EED37F03ACD0}" type="datetimeFigureOut">
              <a:rPr lang="it-IT" smtClean="0"/>
              <a:t>25/06/19</a:t>
            </a:fld>
            <a:endParaRPr lang="it-IT"/>
          </a:p>
        </p:txBody>
      </p:sp>
      <p:sp>
        <p:nvSpPr>
          <p:cNvPr id="5" name="Segnaposto piè di pagina 4">
            <a:extLst>
              <a:ext uri="{FF2B5EF4-FFF2-40B4-BE49-F238E27FC236}">
                <a16:creationId xmlns:a16="http://schemas.microsoft.com/office/drawing/2014/main" id="{2E06B7E2-CD81-AD45-AAF2-B5B568D00E6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0F530D2-C297-5F41-985F-D7616A76E7E9}"/>
              </a:ext>
            </a:extLst>
          </p:cNvPr>
          <p:cNvSpPr>
            <a:spLocks noGrp="1"/>
          </p:cNvSpPr>
          <p:nvPr>
            <p:ph type="sldNum" sz="quarter" idx="12"/>
          </p:nvPr>
        </p:nvSpPr>
        <p:spPr/>
        <p:txBody>
          <a:bodyPr/>
          <a:lstStyle/>
          <a:p>
            <a:fld id="{40603417-2570-C546-BDC1-7BED4E0A3198}" type="slidenum">
              <a:rPr lang="it-IT" smtClean="0"/>
              <a:t>‹N›</a:t>
            </a:fld>
            <a:endParaRPr lang="it-IT"/>
          </a:p>
        </p:txBody>
      </p:sp>
    </p:spTree>
    <p:extLst>
      <p:ext uri="{BB962C8B-B14F-4D97-AF65-F5344CB8AC3E}">
        <p14:creationId xmlns:p14="http://schemas.microsoft.com/office/powerpoint/2010/main" val="3660654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BE1057-D349-6247-87ED-7292D9AC2C4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222A812-7A36-9F4D-90A9-FB79A883D711}"/>
              </a:ext>
            </a:extLst>
          </p:cNvPr>
          <p:cNvSpPr>
            <a:spLocks noGrp="1"/>
          </p:cNvSpPr>
          <p:nvPr>
            <p:ph type="body" orient="vert" idx="1"/>
          </p:nvPr>
        </p:nvSpPr>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0249D2B-0273-9346-A9A0-CED2997432E2}"/>
              </a:ext>
            </a:extLst>
          </p:cNvPr>
          <p:cNvSpPr>
            <a:spLocks noGrp="1"/>
          </p:cNvSpPr>
          <p:nvPr>
            <p:ph type="dt" sz="half" idx="10"/>
          </p:nvPr>
        </p:nvSpPr>
        <p:spPr/>
        <p:txBody>
          <a:bodyPr/>
          <a:lstStyle/>
          <a:p>
            <a:fld id="{B50D7615-9FEC-F841-A1E0-EED37F03ACD0}" type="datetimeFigureOut">
              <a:rPr lang="it-IT" smtClean="0"/>
              <a:t>25/06/19</a:t>
            </a:fld>
            <a:endParaRPr lang="it-IT"/>
          </a:p>
        </p:txBody>
      </p:sp>
      <p:sp>
        <p:nvSpPr>
          <p:cNvPr id="5" name="Segnaposto piè di pagina 4">
            <a:extLst>
              <a:ext uri="{FF2B5EF4-FFF2-40B4-BE49-F238E27FC236}">
                <a16:creationId xmlns:a16="http://schemas.microsoft.com/office/drawing/2014/main" id="{9A0BDE7C-889A-354D-8B35-DB34DD47E57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852643C-CD10-1A45-A223-87A3517C11EA}"/>
              </a:ext>
            </a:extLst>
          </p:cNvPr>
          <p:cNvSpPr>
            <a:spLocks noGrp="1"/>
          </p:cNvSpPr>
          <p:nvPr>
            <p:ph type="sldNum" sz="quarter" idx="12"/>
          </p:nvPr>
        </p:nvSpPr>
        <p:spPr/>
        <p:txBody>
          <a:bodyPr/>
          <a:lstStyle/>
          <a:p>
            <a:fld id="{40603417-2570-C546-BDC1-7BED4E0A3198}" type="slidenum">
              <a:rPr lang="it-IT" smtClean="0"/>
              <a:t>‹N›</a:t>
            </a:fld>
            <a:endParaRPr lang="it-IT"/>
          </a:p>
        </p:txBody>
      </p:sp>
    </p:spTree>
    <p:extLst>
      <p:ext uri="{BB962C8B-B14F-4D97-AF65-F5344CB8AC3E}">
        <p14:creationId xmlns:p14="http://schemas.microsoft.com/office/powerpoint/2010/main" val="2273817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F804174-1DDB-FE43-9304-88DCA87974E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C6FB0618-1B6D-3F48-ADAE-E4B5A925DCCD}"/>
              </a:ext>
            </a:extLst>
          </p:cNvPr>
          <p:cNvSpPr>
            <a:spLocks noGrp="1"/>
          </p:cNvSpPr>
          <p:nvPr>
            <p:ph type="body" orient="vert" idx="1"/>
          </p:nvPr>
        </p:nvSpPr>
        <p:spPr>
          <a:xfrm>
            <a:off x="838200" y="365125"/>
            <a:ext cx="7734300" cy="5811838"/>
          </a:xfrm>
        </p:spPr>
        <p:txBody>
          <a:bodyPr vert="eaVert"/>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4C8CB4E7-FDE8-254D-BBE4-3AF807D49B5F}"/>
              </a:ext>
            </a:extLst>
          </p:cNvPr>
          <p:cNvSpPr>
            <a:spLocks noGrp="1"/>
          </p:cNvSpPr>
          <p:nvPr>
            <p:ph type="dt" sz="half" idx="10"/>
          </p:nvPr>
        </p:nvSpPr>
        <p:spPr/>
        <p:txBody>
          <a:bodyPr/>
          <a:lstStyle/>
          <a:p>
            <a:fld id="{B50D7615-9FEC-F841-A1E0-EED37F03ACD0}" type="datetimeFigureOut">
              <a:rPr lang="it-IT" smtClean="0"/>
              <a:t>25/06/19</a:t>
            </a:fld>
            <a:endParaRPr lang="it-IT"/>
          </a:p>
        </p:txBody>
      </p:sp>
      <p:sp>
        <p:nvSpPr>
          <p:cNvPr id="5" name="Segnaposto piè di pagina 4">
            <a:extLst>
              <a:ext uri="{FF2B5EF4-FFF2-40B4-BE49-F238E27FC236}">
                <a16:creationId xmlns:a16="http://schemas.microsoft.com/office/drawing/2014/main" id="{268C5C66-91DE-454E-AEA5-D16772F62F4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F986555-0728-1344-A829-CD900F9F1505}"/>
              </a:ext>
            </a:extLst>
          </p:cNvPr>
          <p:cNvSpPr>
            <a:spLocks noGrp="1"/>
          </p:cNvSpPr>
          <p:nvPr>
            <p:ph type="sldNum" sz="quarter" idx="12"/>
          </p:nvPr>
        </p:nvSpPr>
        <p:spPr/>
        <p:txBody>
          <a:bodyPr/>
          <a:lstStyle/>
          <a:p>
            <a:fld id="{40603417-2570-C546-BDC1-7BED4E0A3198}" type="slidenum">
              <a:rPr lang="it-IT" smtClean="0"/>
              <a:t>‹N›</a:t>
            </a:fld>
            <a:endParaRPr lang="it-IT"/>
          </a:p>
        </p:txBody>
      </p:sp>
    </p:spTree>
    <p:extLst>
      <p:ext uri="{BB962C8B-B14F-4D97-AF65-F5344CB8AC3E}">
        <p14:creationId xmlns:p14="http://schemas.microsoft.com/office/powerpoint/2010/main" val="320049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100E51EB-ED51-9A41-B4D8-80F6D51FDFF2}"/>
              </a:ext>
            </a:extLst>
          </p:cNvPr>
          <p:cNvSpPr>
            <a:spLocks noGrp="1"/>
          </p:cNvSpPr>
          <p:nvPr>
            <p:ph type="dt" sz="half" idx="10"/>
          </p:nvPr>
        </p:nvSpPr>
        <p:spPr/>
        <p:txBody>
          <a:bodyPr/>
          <a:lstStyle/>
          <a:p>
            <a:r>
              <a:rPr lang="it-IT"/>
              <a:t>Paola Scampoli, 04/12/18</a:t>
            </a:r>
            <a:endParaRPr lang="it-IT" dirty="0"/>
          </a:p>
        </p:txBody>
      </p:sp>
      <p:sp>
        <p:nvSpPr>
          <p:cNvPr id="8" name="Footer Placeholder 7">
            <a:extLst>
              <a:ext uri="{FF2B5EF4-FFF2-40B4-BE49-F238E27FC236}">
                <a16:creationId xmlns:a16="http://schemas.microsoft.com/office/drawing/2014/main" id="{2DF3DEAC-9552-B243-8766-F1B87F81D760}"/>
              </a:ext>
            </a:extLst>
          </p:cNvPr>
          <p:cNvSpPr>
            <a:spLocks noGrp="1"/>
          </p:cNvSpPr>
          <p:nvPr>
            <p:ph type="ftr" sz="quarter" idx="11"/>
          </p:nvPr>
        </p:nvSpPr>
        <p:spPr/>
        <p:txBody>
          <a:bodyPr/>
          <a:lstStyle/>
          <a:p>
            <a:endParaRPr lang="it-IT"/>
          </a:p>
        </p:txBody>
      </p:sp>
      <p:sp>
        <p:nvSpPr>
          <p:cNvPr id="9" name="Slide Number Placeholder 8">
            <a:extLst>
              <a:ext uri="{FF2B5EF4-FFF2-40B4-BE49-F238E27FC236}">
                <a16:creationId xmlns:a16="http://schemas.microsoft.com/office/drawing/2014/main" id="{9B0917F2-ED13-9345-BE6B-9D8767879921}"/>
              </a:ext>
            </a:extLst>
          </p:cNvPr>
          <p:cNvSpPr>
            <a:spLocks noGrp="1"/>
          </p:cNvSpPr>
          <p:nvPr>
            <p:ph type="sldNum" sz="quarter" idx="12"/>
          </p:nvPr>
        </p:nvSpPr>
        <p:spPr/>
        <p:txBody>
          <a:bodyPr/>
          <a:lstStyle/>
          <a:p>
            <a:fld id="{BC000230-B4B3-8E44-9C01-0BB8D05945BA}" type="slidenum">
              <a:rPr lang="it-IT" smtClean="0"/>
              <a:t>‹N›</a:t>
            </a:fld>
            <a:endParaRPr lang="it-IT"/>
          </a:p>
        </p:txBody>
      </p:sp>
    </p:spTree>
    <p:extLst>
      <p:ext uri="{BB962C8B-B14F-4D97-AF65-F5344CB8AC3E}">
        <p14:creationId xmlns:p14="http://schemas.microsoft.com/office/powerpoint/2010/main" val="3530691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693398-0A9F-E545-85C1-554689368F6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1AA1BA2-9783-8D49-92D0-92C0AF2B806E}"/>
              </a:ext>
            </a:extLst>
          </p:cNvPr>
          <p:cNvSpPr>
            <a:spLocks noGrp="1"/>
          </p:cNvSpPr>
          <p:nvPr>
            <p:ph idx="1"/>
          </p:nvPr>
        </p:nvSpPr>
        <p:spPr/>
        <p:txBody>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6F0D894E-E925-1A49-9E2D-4995279F8182}"/>
              </a:ext>
            </a:extLst>
          </p:cNvPr>
          <p:cNvSpPr>
            <a:spLocks noGrp="1"/>
          </p:cNvSpPr>
          <p:nvPr>
            <p:ph type="dt" sz="half" idx="10"/>
          </p:nvPr>
        </p:nvSpPr>
        <p:spPr/>
        <p:txBody>
          <a:bodyPr/>
          <a:lstStyle/>
          <a:p>
            <a:fld id="{B50D7615-9FEC-F841-A1E0-EED37F03ACD0}" type="datetimeFigureOut">
              <a:rPr lang="it-IT" smtClean="0"/>
              <a:t>25/06/19</a:t>
            </a:fld>
            <a:endParaRPr lang="it-IT"/>
          </a:p>
        </p:txBody>
      </p:sp>
      <p:sp>
        <p:nvSpPr>
          <p:cNvPr id="5" name="Segnaposto piè di pagina 4">
            <a:extLst>
              <a:ext uri="{FF2B5EF4-FFF2-40B4-BE49-F238E27FC236}">
                <a16:creationId xmlns:a16="http://schemas.microsoft.com/office/drawing/2014/main" id="{857FFD04-5281-9240-8245-E787D4B3176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0347AF9-747C-DD4F-8C6A-390701DC7322}"/>
              </a:ext>
            </a:extLst>
          </p:cNvPr>
          <p:cNvSpPr>
            <a:spLocks noGrp="1"/>
          </p:cNvSpPr>
          <p:nvPr>
            <p:ph type="sldNum" sz="quarter" idx="12"/>
          </p:nvPr>
        </p:nvSpPr>
        <p:spPr/>
        <p:txBody>
          <a:bodyPr/>
          <a:lstStyle/>
          <a:p>
            <a:fld id="{40603417-2570-C546-BDC1-7BED4E0A3198}" type="slidenum">
              <a:rPr lang="it-IT" smtClean="0"/>
              <a:t>‹N›</a:t>
            </a:fld>
            <a:endParaRPr lang="it-IT"/>
          </a:p>
        </p:txBody>
      </p:sp>
    </p:spTree>
    <p:extLst>
      <p:ext uri="{BB962C8B-B14F-4D97-AF65-F5344CB8AC3E}">
        <p14:creationId xmlns:p14="http://schemas.microsoft.com/office/powerpoint/2010/main" val="1212539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76B27D-DCEB-CD4D-8E0C-E20EC7BDE9A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62A0406-BA65-5144-B90D-E308543F8E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D55DCB8B-D37A-1640-B799-3F84316297F9}"/>
              </a:ext>
            </a:extLst>
          </p:cNvPr>
          <p:cNvSpPr>
            <a:spLocks noGrp="1"/>
          </p:cNvSpPr>
          <p:nvPr>
            <p:ph type="dt" sz="half" idx="10"/>
          </p:nvPr>
        </p:nvSpPr>
        <p:spPr/>
        <p:txBody>
          <a:bodyPr/>
          <a:lstStyle/>
          <a:p>
            <a:fld id="{B50D7615-9FEC-F841-A1E0-EED37F03ACD0}" type="datetimeFigureOut">
              <a:rPr lang="it-IT" smtClean="0"/>
              <a:t>25/06/19</a:t>
            </a:fld>
            <a:endParaRPr lang="it-IT"/>
          </a:p>
        </p:txBody>
      </p:sp>
      <p:sp>
        <p:nvSpPr>
          <p:cNvPr id="5" name="Segnaposto piè di pagina 4">
            <a:extLst>
              <a:ext uri="{FF2B5EF4-FFF2-40B4-BE49-F238E27FC236}">
                <a16:creationId xmlns:a16="http://schemas.microsoft.com/office/drawing/2014/main" id="{2668C8D3-CA36-8A40-B5C6-6D3273FDFAB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23827BF-6D34-E94B-9971-D80A48FADF3B}"/>
              </a:ext>
            </a:extLst>
          </p:cNvPr>
          <p:cNvSpPr>
            <a:spLocks noGrp="1"/>
          </p:cNvSpPr>
          <p:nvPr>
            <p:ph type="sldNum" sz="quarter" idx="12"/>
          </p:nvPr>
        </p:nvSpPr>
        <p:spPr/>
        <p:txBody>
          <a:bodyPr/>
          <a:lstStyle/>
          <a:p>
            <a:fld id="{40603417-2570-C546-BDC1-7BED4E0A3198}" type="slidenum">
              <a:rPr lang="it-IT" smtClean="0"/>
              <a:t>‹N›</a:t>
            </a:fld>
            <a:endParaRPr lang="it-IT"/>
          </a:p>
        </p:txBody>
      </p:sp>
    </p:spTree>
    <p:extLst>
      <p:ext uri="{BB962C8B-B14F-4D97-AF65-F5344CB8AC3E}">
        <p14:creationId xmlns:p14="http://schemas.microsoft.com/office/powerpoint/2010/main" val="2530974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005F1A-B767-6844-BC8B-A44153B4735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FE347A9-1305-E54A-A20E-E2FCF0B96C47}"/>
              </a:ext>
            </a:extLst>
          </p:cNvPr>
          <p:cNvSpPr>
            <a:spLocks noGrp="1"/>
          </p:cNvSpPr>
          <p:nvPr>
            <p:ph sz="half" idx="1"/>
          </p:nvPr>
        </p:nvSpPr>
        <p:spPr>
          <a:xfrm>
            <a:off x="838200" y="1825625"/>
            <a:ext cx="5181600" cy="4351338"/>
          </a:xfrm>
        </p:spPr>
        <p:txBody>
          <a:body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799261F4-CA39-2646-8F8C-6022B4E1C5AB}"/>
              </a:ext>
            </a:extLst>
          </p:cNvPr>
          <p:cNvSpPr>
            <a:spLocks noGrp="1"/>
          </p:cNvSpPr>
          <p:nvPr>
            <p:ph sz="half" idx="2"/>
          </p:nvPr>
        </p:nvSpPr>
        <p:spPr>
          <a:xfrm>
            <a:off x="6172200" y="1825625"/>
            <a:ext cx="5181600" cy="4351338"/>
          </a:xfrm>
        </p:spPr>
        <p:txBody>
          <a:body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F567FFE0-16BE-E449-A6C0-9A48648BE1A5}"/>
              </a:ext>
            </a:extLst>
          </p:cNvPr>
          <p:cNvSpPr>
            <a:spLocks noGrp="1"/>
          </p:cNvSpPr>
          <p:nvPr>
            <p:ph type="dt" sz="half" idx="10"/>
          </p:nvPr>
        </p:nvSpPr>
        <p:spPr/>
        <p:txBody>
          <a:bodyPr/>
          <a:lstStyle/>
          <a:p>
            <a:fld id="{B50D7615-9FEC-F841-A1E0-EED37F03ACD0}" type="datetimeFigureOut">
              <a:rPr lang="it-IT" smtClean="0"/>
              <a:t>25/06/19</a:t>
            </a:fld>
            <a:endParaRPr lang="it-IT"/>
          </a:p>
        </p:txBody>
      </p:sp>
      <p:sp>
        <p:nvSpPr>
          <p:cNvPr id="6" name="Segnaposto piè di pagina 5">
            <a:extLst>
              <a:ext uri="{FF2B5EF4-FFF2-40B4-BE49-F238E27FC236}">
                <a16:creationId xmlns:a16="http://schemas.microsoft.com/office/drawing/2014/main" id="{EE20B7BB-9D02-E44E-AC53-BD35DC6B8D6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393A6F0-880B-394F-B4CB-2DE43623CCAB}"/>
              </a:ext>
            </a:extLst>
          </p:cNvPr>
          <p:cNvSpPr>
            <a:spLocks noGrp="1"/>
          </p:cNvSpPr>
          <p:nvPr>
            <p:ph type="sldNum" sz="quarter" idx="12"/>
          </p:nvPr>
        </p:nvSpPr>
        <p:spPr/>
        <p:txBody>
          <a:bodyPr/>
          <a:lstStyle/>
          <a:p>
            <a:fld id="{40603417-2570-C546-BDC1-7BED4E0A3198}" type="slidenum">
              <a:rPr lang="it-IT" smtClean="0"/>
              <a:t>‹N›</a:t>
            </a:fld>
            <a:endParaRPr lang="it-IT"/>
          </a:p>
        </p:txBody>
      </p:sp>
    </p:spTree>
    <p:extLst>
      <p:ext uri="{BB962C8B-B14F-4D97-AF65-F5344CB8AC3E}">
        <p14:creationId xmlns:p14="http://schemas.microsoft.com/office/powerpoint/2010/main" val="4145560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513F3F-D4E1-1842-AF4A-44084250243C}"/>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474E060-B177-F546-BFA2-C619DF1418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4" name="Segnaposto contenuto 3">
            <a:extLst>
              <a:ext uri="{FF2B5EF4-FFF2-40B4-BE49-F238E27FC236}">
                <a16:creationId xmlns:a16="http://schemas.microsoft.com/office/drawing/2014/main" id="{F35E672F-7504-6646-A526-BB98BA4FF6DE}"/>
              </a:ext>
            </a:extLst>
          </p:cNvPr>
          <p:cNvSpPr>
            <a:spLocks noGrp="1"/>
          </p:cNvSpPr>
          <p:nvPr>
            <p:ph sz="half" idx="2"/>
          </p:nvPr>
        </p:nvSpPr>
        <p:spPr>
          <a:xfrm>
            <a:off x="839788" y="2505075"/>
            <a:ext cx="5157787" cy="3684588"/>
          </a:xfrm>
        </p:spPr>
        <p:txBody>
          <a:bodyPr/>
          <a:lstStyle/>
          <a:p>
            <a:r>
              <a:rPr lang="it-IT"/>
              <a:t>Modifica gli stili del testo dello schema
Secondo livello
Terzo livello
Quarto livello
Quinto livello</a:t>
            </a:r>
          </a:p>
        </p:txBody>
      </p:sp>
      <p:sp>
        <p:nvSpPr>
          <p:cNvPr id="5" name="Segnaposto testo 4">
            <a:extLst>
              <a:ext uri="{FF2B5EF4-FFF2-40B4-BE49-F238E27FC236}">
                <a16:creationId xmlns:a16="http://schemas.microsoft.com/office/drawing/2014/main" id="{E93FB186-08EC-034B-B95D-D00683AE35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it-IT"/>
              <a:t>Modifica gli stili del testo dello schema
Secondo livello
Terzo livello
Quarto livello
Quinto livello</a:t>
            </a:r>
          </a:p>
        </p:txBody>
      </p:sp>
      <p:sp>
        <p:nvSpPr>
          <p:cNvPr id="6" name="Segnaposto contenuto 5">
            <a:extLst>
              <a:ext uri="{FF2B5EF4-FFF2-40B4-BE49-F238E27FC236}">
                <a16:creationId xmlns:a16="http://schemas.microsoft.com/office/drawing/2014/main" id="{9FC8392C-BD7F-7A44-B387-0362DCF12A46}"/>
              </a:ext>
            </a:extLst>
          </p:cNvPr>
          <p:cNvSpPr>
            <a:spLocks noGrp="1"/>
          </p:cNvSpPr>
          <p:nvPr>
            <p:ph sz="quarter" idx="4"/>
          </p:nvPr>
        </p:nvSpPr>
        <p:spPr>
          <a:xfrm>
            <a:off x="6172200" y="2505075"/>
            <a:ext cx="5183188" cy="3684588"/>
          </a:xfrm>
        </p:spPr>
        <p:txBody>
          <a:bodyPr/>
          <a:lstStyle/>
          <a:p>
            <a:r>
              <a:rPr lang="it-IT"/>
              <a:t>Modifica gli stili del testo dello schema
Secondo livello
Terzo livello
Quarto livello
Quinto livello</a:t>
            </a:r>
          </a:p>
        </p:txBody>
      </p:sp>
      <p:sp>
        <p:nvSpPr>
          <p:cNvPr id="7" name="Segnaposto data 6">
            <a:extLst>
              <a:ext uri="{FF2B5EF4-FFF2-40B4-BE49-F238E27FC236}">
                <a16:creationId xmlns:a16="http://schemas.microsoft.com/office/drawing/2014/main" id="{F8735EAA-7D56-BC48-B69C-DBE48DE1FD4C}"/>
              </a:ext>
            </a:extLst>
          </p:cNvPr>
          <p:cNvSpPr>
            <a:spLocks noGrp="1"/>
          </p:cNvSpPr>
          <p:nvPr>
            <p:ph type="dt" sz="half" idx="10"/>
          </p:nvPr>
        </p:nvSpPr>
        <p:spPr/>
        <p:txBody>
          <a:bodyPr/>
          <a:lstStyle/>
          <a:p>
            <a:fld id="{B50D7615-9FEC-F841-A1E0-EED37F03ACD0}" type="datetimeFigureOut">
              <a:rPr lang="it-IT" smtClean="0"/>
              <a:t>25/06/19</a:t>
            </a:fld>
            <a:endParaRPr lang="it-IT"/>
          </a:p>
        </p:txBody>
      </p:sp>
      <p:sp>
        <p:nvSpPr>
          <p:cNvPr id="8" name="Segnaposto piè di pagina 7">
            <a:extLst>
              <a:ext uri="{FF2B5EF4-FFF2-40B4-BE49-F238E27FC236}">
                <a16:creationId xmlns:a16="http://schemas.microsoft.com/office/drawing/2014/main" id="{EF2F8837-4E08-E84F-B58C-68E8625980A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17B0BD8E-8976-0A44-B8D8-8E460F0202E1}"/>
              </a:ext>
            </a:extLst>
          </p:cNvPr>
          <p:cNvSpPr>
            <a:spLocks noGrp="1"/>
          </p:cNvSpPr>
          <p:nvPr>
            <p:ph type="sldNum" sz="quarter" idx="12"/>
          </p:nvPr>
        </p:nvSpPr>
        <p:spPr/>
        <p:txBody>
          <a:bodyPr/>
          <a:lstStyle/>
          <a:p>
            <a:fld id="{40603417-2570-C546-BDC1-7BED4E0A3198}" type="slidenum">
              <a:rPr lang="it-IT" smtClean="0"/>
              <a:t>‹N›</a:t>
            </a:fld>
            <a:endParaRPr lang="it-IT"/>
          </a:p>
        </p:txBody>
      </p:sp>
    </p:spTree>
    <p:extLst>
      <p:ext uri="{BB962C8B-B14F-4D97-AF65-F5344CB8AC3E}">
        <p14:creationId xmlns:p14="http://schemas.microsoft.com/office/powerpoint/2010/main" val="4107940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BE98E7-614E-5040-9115-DAA67D80BF8A}"/>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CCAE02A-CEA7-8643-8BBB-F7CA5A60E8CF}"/>
              </a:ext>
            </a:extLst>
          </p:cNvPr>
          <p:cNvSpPr>
            <a:spLocks noGrp="1"/>
          </p:cNvSpPr>
          <p:nvPr>
            <p:ph type="dt" sz="half" idx="10"/>
          </p:nvPr>
        </p:nvSpPr>
        <p:spPr/>
        <p:txBody>
          <a:bodyPr/>
          <a:lstStyle/>
          <a:p>
            <a:fld id="{B50D7615-9FEC-F841-A1E0-EED37F03ACD0}" type="datetimeFigureOut">
              <a:rPr lang="it-IT" smtClean="0"/>
              <a:t>25/06/19</a:t>
            </a:fld>
            <a:endParaRPr lang="it-IT"/>
          </a:p>
        </p:txBody>
      </p:sp>
      <p:sp>
        <p:nvSpPr>
          <p:cNvPr id="4" name="Segnaposto piè di pagina 3">
            <a:extLst>
              <a:ext uri="{FF2B5EF4-FFF2-40B4-BE49-F238E27FC236}">
                <a16:creationId xmlns:a16="http://schemas.microsoft.com/office/drawing/2014/main" id="{BF27B824-5A5D-D84F-ADAD-9CA027B0C1B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C6A6BB90-ED01-3742-97F6-DFC0547F6535}"/>
              </a:ext>
            </a:extLst>
          </p:cNvPr>
          <p:cNvSpPr>
            <a:spLocks noGrp="1"/>
          </p:cNvSpPr>
          <p:nvPr>
            <p:ph type="sldNum" sz="quarter" idx="12"/>
          </p:nvPr>
        </p:nvSpPr>
        <p:spPr/>
        <p:txBody>
          <a:bodyPr/>
          <a:lstStyle/>
          <a:p>
            <a:fld id="{40603417-2570-C546-BDC1-7BED4E0A3198}" type="slidenum">
              <a:rPr lang="it-IT" smtClean="0"/>
              <a:t>‹N›</a:t>
            </a:fld>
            <a:endParaRPr lang="it-IT"/>
          </a:p>
        </p:txBody>
      </p:sp>
    </p:spTree>
    <p:extLst>
      <p:ext uri="{BB962C8B-B14F-4D97-AF65-F5344CB8AC3E}">
        <p14:creationId xmlns:p14="http://schemas.microsoft.com/office/powerpoint/2010/main" val="142618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E7BF77C-4B57-5846-B8D3-DCDE8EF80E33}"/>
              </a:ext>
            </a:extLst>
          </p:cNvPr>
          <p:cNvSpPr>
            <a:spLocks noGrp="1"/>
          </p:cNvSpPr>
          <p:nvPr>
            <p:ph type="dt" sz="half" idx="10"/>
          </p:nvPr>
        </p:nvSpPr>
        <p:spPr/>
        <p:txBody>
          <a:bodyPr/>
          <a:lstStyle/>
          <a:p>
            <a:fld id="{B50D7615-9FEC-F841-A1E0-EED37F03ACD0}" type="datetimeFigureOut">
              <a:rPr lang="it-IT" smtClean="0"/>
              <a:t>25/06/19</a:t>
            </a:fld>
            <a:endParaRPr lang="it-IT"/>
          </a:p>
        </p:txBody>
      </p:sp>
      <p:sp>
        <p:nvSpPr>
          <p:cNvPr id="3" name="Segnaposto piè di pagina 2">
            <a:extLst>
              <a:ext uri="{FF2B5EF4-FFF2-40B4-BE49-F238E27FC236}">
                <a16:creationId xmlns:a16="http://schemas.microsoft.com/office/drawing/2014/main" id="{D2757F63-3E89-944A-8D2B-5E0CFD4D450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6121D8D-E8E2-3E49-B456-7B419C9F3EB0}"/>
              </a:ext>
            </a:extLst>
          </p:cNvPr>
          <p:cNvSpPr>
            <a:spLocks noGrp="1"/>
          </p:cNvSpPr>
          <p:nvPr>
            <p:ph type="sldNum" sz="quarter" idx="12"/>
          </p:nvPr>
        </p:nvSpPr>
        <p:spPr/>
        <p:txBody>
          <a:bodyPr/>
          <a:lstStyle/>
          <a:p>
            <a:fld id="{40603417-2570-C546-BDC1-7BED4E0A3198}" type="slidenum">
              <a:rPr lang="it-IT" smtClean="0"/>
              <a:t>‹N›</a:t>
            </a:fld>
            <a:endParaRPr lang="it-IT"/>
          </a:p>
        </p:txBody>
      </p:sp>
    </p:spTree>
    <p:extLst>
      <p:ext uri="{BB962C8B-B14F-4D97-AF65-F5344CB8AC3E}">
        <p14:creationId xmlns:p14="http://schemas.microsoft.com/office/powerpoint/2010/main" val="1669844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DA54AC-65A5-5F45-AE39-089A08012DA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F3C8B13-199F-AE48-B59A-957F1BF95F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it-IT"/>
              <a:t>Modifica gli stili del testo dello schema
Secondo livello
Terzo livello
Quarto livello
Quinto livello</a:t>
            </a:r>
          </a:p>
        </p:txBody>
      </p:sp>
      <p:sp>
        <p:nvSpPr>
          <p:cNvPr id="4" name="Segnaposto testo 3">
            <a:extLst>
              <a:ext uri="{FF2B5EF4-FFF2-40B4-BE49-F238E27FC236}">
                <a16:creationId xmlns:a16="http://schemas.microsoft.com/office/drawing/2014/main" id="{2CC9A89D-968A-A244-A105-99CE67BE88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94B10C2B-F315-DF4B-8A08-02FE17D87F21}"/>
              </a:ext>
            </a:extLst>
          </p:cNvPr>
          <p:cNvSpPr>
            <a:spLocks noGrp="1"/>
          </p:cNvSpPr>
          <p:nvPr>
            <p:ph type="dt" sz="half" idx="10"/>
          </p:nvPr>
        </p:nvSpPr>
        <p:spPr/>
        <p:txBody>
          <a:bodyPr/>
          <a:lstStyle/>
          <a:p>
            <a:fld id="{B50D7615-9FEC-F841-A1E0-EED37F03ACD0}" type="datetimeFigureOut">
              <a:rPr lang="it-IT" smtClean="0"/>
              <a:t>25/06/19</a:t>
            </a:fld>
            <a:endParaRPr lang="it-IT"/>
          </a:p>
        </p:txBody>
      </p:sp>
      <p:sp>
        <p:nvSpPr>
          <p:cNvPr id="6" name="Segnaposto piè di pagina 5">
            <a:extLst>
              <a:ext uri="{FF2B5EF4-FFF2-40B4-BE49-F238E27FC236}">
                <a16:creationId xmlns:a16="http://schemas.microsoft.com/office/drawing/2014/main" id="{1EAFB268-D8B9-3340-A7FB-F5DA806AAD5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42409D2-3B07-F340-9E4C-B9D54DAE279A}"/>
              </a:ext>
            </a:extLst>
          </p:cNvPr>
          <p:cNvSpPr>
            <a:spLocks noGrp="1"/>
          </p:cNvSpPr>
          <p:nvPr>
            <p:ph type="sldNum" sz="quarter" idx="12"/>
          </p:nvPr>
        </p:nvSpPr>
        <p:spPr/>
        <p:txBody>
          <a:bodyPr/>
          <a:lstStyle/>
          <a:p>
            <a:fld id="{40603417-2570-C546-BDC1-7BED4E0A3198}" type="slidenum">
              <a:rPr lang="it-IT" smtClean="0"/>
              <a:t>‹N›</a:t>
            </a:fld>
            <a:endParaRPr lang="it-IT"/>
          </a:p>
        </p:txBody>
      </p:sp>
    </p:spTree>
    <p:extLst>
      <p:ext uri="{BB962C8B-B14F-4D97-AF65-F5344CB8AC3E}">
        <p14:creationId xmlns:p14="http://schemas.microsoft.com/office/powerpoint/2010/main" val="278172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349280-F6F5-BB43-9E5C-19B16D040AF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2029BA7-128D-414F-ACAF-67E17A71F6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79F3F28-4C3A-864B-8AB6-53C868C99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it-IT"/>
              <a:t>Modifica gli stili del testo dello schema
Secondo livello
Terzo livello
Quarto livello
Quinto livello</a:t>
            </a:r>
          </a:p>
        </p:txBody>
      </p:sp>
      <p:sp>
        <p:nvSpPr>
          <p:cNvPr id="5" name="Segnaposto data 4">
            <a:extLst>
              <a:ext uri="{FF2B5EF4-FFF2-40B4-BE49-F238E27FC236}">
                <a16:creationId xmlns:a16="http://schemas.microsoft.com/office/drawing/2014/main" id="{EA6F5F74-982A-8745-B003-85727890A18F}"/>
              </a:ext>
            </a:extLst>
          </p:cNvPr>
          <p:cNvSpPr>
            <a:spLocks noGrp="1"/>
          </p:cNvSpPr>
          <p:nvPr>
            <p:ph type="dt" sz="half" idx="10"/>
          </p:nvPr>
        </p:nvSpPr>
        <p:spPr/>
        <p:txBody>
          <a:bodyPr/>
          <a:lstStyle/>
          <a:p>
            <a:fld id="{B50D7615-9FEC-F841-A1E0-EED37F03ACD0}" type="datetimeFigureOut">
              <a:rPr lang="it-IT" smtClean="0"/>
              <a:t>25/06/19</a:t>
            </a:fld>
            <a:endParaRPr lang="it-IT"/>
          </a:p>
        </p:txBody>
      </p:sp>
      <p:sp>
        <p:nvSpPr>
          <p:cNvPr id="6" name="Segnaposto piè di pagina 5">
            <a:extLst>
              <a:ext uri="{FF2B5EF4-FFF2-40B4-BE49-F238E27FC236}">
                <a16:creationId xmlns:a16="http://schemas.microsoft.com/office/drawing/2014/main" id="{27400C28-AC8F-684D-9F47-B76B1E0827E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F4FB278-6B23-B74F-9726-F98FC9688066}"/>
              </a:ext>
            </a:extLst>
          </p:cNvPr>
          <p:cNvSpPr>
            <a:spLocks noGrp="1"/>
          </p:cNvSpPr>
          <p:nvPr>
            <p:ph type="sldNum" sz="quarter" idx="12"/>
          </p:nvPr>
        </p:nvSpPr>
        <p:spPr/>
        <p:txBody>
          <a:bodyPr/>
          <a:lstStyle/>
          <a:p>
            <a:fld id="{40603417-2570-C546-BDC1-7BED4E0A3198}" type="slidenum">
              <a:rPr lang="it-IT" smtClean="0"/>
              <a:t>‹N›</a:t>
            </a:fld>
            <a:endParaRPr lang="it-IT"/>
          </a:p>
        </p:txBody>
      </p:sp>
    </p:spTree>
    <p:extLst>
      <p:ext uri="{BB962C8B-B14F-4D97-AF65-F5344CB8AC3E}">
        <p14:creationId xmlns:p14="http://schemas.microsoft.com/office/powerpoint/2010/main" val="1326151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F44C0CF-749C-1E4B-B9C8-7DE271879A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A5C1D0B-84CA-294D-B296-90E637D0C8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it-IT"/>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88B5814B-A2ED-C743-848D-A67870605F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0D7615-9FEC-F841-A1E0-EED37F03ACD0}" type="datetimeFigureOut">
              <a:rPr lang="it-IT" smtClean="0"/>
              <a:t>25/06/19</a:t>
            </a:fld>
            <a:endParaRPr lang="it-IT"/>
          </a:p>
        </p:txBody>
      </p:sp>
      <p:sp>
        <p:nvSpPr>
          <p:cNvPr id="5" name="Segnaposto piè di pagina 4">
            <a:extLst>
              <a:ext uri="{FF2B5EF4-FFF2-40B4-BE49-F238E27FC236}">
                <a16:creationId xmlns:a16="http://schemas.microsoft.com/office/drawing/2014/main" id="{943ED05D-6A70-1D4B-B338-9E1267E51F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5E72B35-101D-C340-B5B6-82682380DB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603417-2570-C546-BDC1-7BED4E0A3198}" type="slidenum">
              <a:rPr lang="it-IT" smtClean="0"/>
              <a:t>‹N›</a:t>
            </a:fld>
            <a:endParaRPr lang="it-IT"/>
          </a:p>
        </p:txBody>
      </p:sp>
    </p:spTree>
    <p:extLst>
      <p:ext uri="{BB962C8B-B14F-4D97-AF65-F5344CB8AC3E}">
        <p14:creationId xmlns:p14="http://schemas.microsoft.com/office/powerpoint/2010/main" val="2454609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microsoft.com/office/2007/relationships/hdphoto" Target="../media/hdphoto1.wdp"/><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microsoft.com/office/2007/relationships/hdphoto" Target="../media/hdphoto1.wdp"/><Relationship Id="rId7"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1.pn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png"/><Relationship Id="rId15" Type="http://schemas.openxmlformats.org/officeDocument/2006/relationships/image" Target="../media/image35.JPG"/><Relationship Id="rId10" Type="http://schemas.openxmlformats.org/officeDocument/2006/relationships/image" Target="../media/image30.JPG"/><Relationship Id="rId4" Type="http://schemas.microsoft.com/office/2007/relationships/hdphoto" Target="../media/hdphoto1.wdp"/><Relationship Id="rId9" Type="http://schemas.openxmlformats.org/officeDocument/2006/relationships/image" Target="../media/image29.jpeg"/><Relationship Id="rId1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1.png"/><Relationship Id="rId7"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jpg"/><Relationship Id="rId10" Type="http://schemas.openxmlformats.org/officeDocument/2006/relationships/image" Target="../media/image41.png"/><Relationship Id="rId4" Type="http://schemas.microsoft.com/office/2007/relationships/hdphoto" Target="../media/hdphoto1.wdp"/><Relationship Id="rId9"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3.em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4.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2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54.jpg"/><Relationship Id="rId4" Type="http://schemas.openxmlformats.org/officeDocument/2006/relationships/image" Target="../media/image53.jp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3.tiff"/><Relationship Id="rId5" Type="http://schemas.openxmlformats.org/officeDocument/2006/relationships/image" Target="../media/image1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4.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2D536-64B7-1C42-BFC6-49C8A87DD1CE}"/>
              </a:ext>
            </a:extLst>
          </p:cNvPr>
          <p:cNvSpPr>
            <a:spLocks noGrp="1"/>
          </p:cNvSpPr>
          <p:nvPr>
            <p:ph type="ctrTitle"/>
          </p:nvPr>
        </p:nvSpPr>
        <p:spPr>
          <a:xfrm>
            <a:off x="1212826" y="302998"/>
            <a:ext cx="9144000" cy="1519237"/>
          </a:xfrm>
        </p:spPr>
        <p:txBody>
          <a:bodyPr/>
          <a:lstStyle/>
          <a:p>
            <a:r>
              <a:rPr lang="it-IT" dirty="0"/>
              <a:t>Sezione di Fisica Nucleare</a:t>
            </a:r>
          </a:p>
        </p:txBody>
      </p:sp>
      <p:grpSp>
        <p:nvGrpSpPr>
          <p:cNvPr id="5" name="Group 8">
            <a:extLst>
              <a:ext uri="{FF2B5EF4-FFF2-40B4-BE49-F238E27FC236}">
                <a16:creationId xmlns:a16="http://schemas.microsoft.com/office/drawing/2014/main" id="{40FBC2A6-3302-3A48-9445-82FE36225FF3}"/>
              </a:ext>
            </a:extLst>
          </p:cNvPr>
          <p:cNvGrpSpPr/>
          <p:nvPr/>
        </p:nvGrpSpPr>
        <p:grpSpPr>
          <a:xfrm>
            <a:off x="0" y="3982"/>
            <a:ext cx="12192000" cy="584775"/>
            <a:chOff x="0" y="3982"/>
            <a:chExt cx="12192000" cy="584775"/>
          </a:xfrm>
        </p:grpSpPr>
        <p:pic>
          <p:nvPicPr>
            <p:cNvPr id="6" name="Picture 7">
              <a:extLst>
                <a:ext uri="{FF2B5EF4-FFF2-40B4-BE49-F238E27FC236}">
                  <a16:creationId xmlns:a16="http://schemas.microsoft.com/office/drawing/2014/main" id="{E2E43F09-78D7-E149-98DE-3A992404B4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7" name="Rectangle 11">
              <a:extLst>
                <a:ext uri="{FF2B5EF4-FFF2-40B4-BE49-F238E27FC236}">
                  <a16:creationId xmlns:a16="http://schemas.microsoft.com/office/drawing/2014/main" id="{1D92742E-AEFA-3645-BC1B-A9702A9BFEBF}"/>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tx1"/>
                  </a:solidFill>
                </a:rPr>
                <a:t>26/06/2019 Congresso Dipartimento di Fisica</a:t>
              </a:r>
            </a:p>
          </p:txBody>
        </p:sp>
        <p:cxnSp>
          <p:nvCxnSpPr>
            <p:cNvPr id="8" name="Straight Connector 10">
              <a:extLst>
                <a:ext uri="{FF2B5EF4-FFF2-40B4-BE49-F238E27FC236}">
                  <a16:creationId xmlns:a16="http://schemas.microsoft.com/office/drawing/2014/main" id="{3E8098A4-8609-C246-AE39-1E14D99CEEB4}"/>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9" name="Diagramma 8">
            <a:extLst>
              <a:ext uri="{FF2B5EF4-FFF2-40B4-BE49-F238E27FC236}">
                <a16:creationId xmlns:a16="http://schemas.microsoft.com/office/drawing/2014/main" id="{09E8932D-3413-2A40-A13D-9CC3ED174F30}"/>
              </a:ext>
            </a:extLst>
          </p:cNvPr>
          <p:cNvGraphicFramePr/>
          <p:nvPr>
            <p:extLst>
              <p:ext uri="{D42A27DB-BD31-4B8C-83A1-F6EECF244321}">
                <p14:modId xmlns:p14="http://schemas.microsoft.com/office/powerpoint/2010/main" val="197104728"/>
              </p:ext>
            </p:extLst>
          </p:nvPr>
        </p:nvGraphicFramePr>
        <p:xfrm>
          <a:off x="11111" y="2104328"/>
          <a:ext cx="5769579" cy="4506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6" name="Diagramma 15">
            <a:extLst>
              <a:ext uri="{FF2B5EF4-FFF2-40B4-BE49-F238E27FC236}">
                <a16:creationId xmlns:a16="http://schemas.microsoft.com/office/drawing/2014/main" id="{8AB35586-3094-B347-8B8A-4EF14DD5EA8B}"/>
              </a:ext>
            </a:extLst>
          </p:cNvPr>
          <p:cNvGraphicFramePr/>
          <p:nvPr>
            <p:extLst>
              <p:ext uri="{D42A27DB-BD31-4B8C-83A1-F6EECF244321}">
                <p14:modId xmlns:p14="http://schemas.microsoft.com/office/powerpoint/2010/main" val="3355693868"/>
              </p:ext>
            </p:extLst>
          </p:nvPr>
        </p:nvGraphicFramePr>
        <p:xfrm>
          <a:off x="5833241" y="1833026"/>
          <a:ext cx="6316717" cy="47924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8" name="Immagine 17">
            <a:extLst>
              <a:ext uri="{FF2B5EF4-FFF2-40B4-BE49-F238E27FC236}">
                <a16:creationId xmlns:a16="http://schemas.microsoft.com/office/drawing/2014/main" id="{5EDCF0BF-2E1E-1141-A142-71B0C5C772B2}"/>
              </a:ext>
            </a:extLst>
          </p:cNvPr>
          <p:cNvPicPr>
            <a:picLocks noChangeAspect="1"/>
          </p:cNvPicPr>
          <p:nvPr/>
        </p:nvPicPr>
        <p:blipFill>
          <a:blip r:embed="rId14"/>
          <a:stretch>
            <a:fillRect/>
          </a:stretch>
        </p:blipFill>
        <p:spPr>
          <a:xfrm>
            <a:off x="10079421" y="634672"/>
            <a:ext cx="2070537" cy="2040236"/>
          </a:xfrm>
          <a:prstGeom prst="rect">
            <a:avLst/>
          </a:prstGeom>
        </p:spPr>
      </p:pic>
    </p:spTree>
    <p:extLst>
      <p:ext uri="{BB962C8B-B14F-4D97-AF65-F5344CB8AC3E}">
        <p14:creationId xmlns:p14="http://schemas.microsoft.com/office/powerpoint/2010/main" val="2321559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
            <a:extLst>
              <a:ext uri="{FF2B5EF4-FFF2-40B4-BE49-F238E27FC236}">
                <a16:creationId xmlns:a16="http://schemas.microsoft.com/office/drawing/2014/main" id="{40FBC2A6-3302-3A48-9445-82FE36225FF3}"/>
              </a:ext>
            </a:extLst>
          </p:cNvPr>
          <p:cNvGrpSpPr/>
          <p:nvPr/>
        </p:nvGrpSpPr>
        <p:grpSpPr>
          <a:xfrm>
            <a:off x="0" y="3982"/>
            <a:ext cx="12192000" cy="584775"/>
            <a:chOff x="0" y="3982"/>
            <a:chExt cx="12192000" cy="584775"/>
          </a:xfrm>
        </p:grpSpPr>
        <p:pic>
          <p:nvPicPr>
            <p:cNvPr id="6" name="Picture 7">
              <a:extLst>
                <a:ext uri="{FF2B5EF4-FFF2-40B4-BE49-F238E27FC236}">
                  <a16:creationId xmlns:a16="http://schemas.microsoft.com/office/drawing/2014/main" id="{E2E43F09-78D7-E149-98DE-3A992404B4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7" name="Rectangle 11">
              <a:extLst>
                <a:ext uri="{FF2B5EF4-FFF2-40B4-BE49-F238E27FC236}">
                  <a16:creationId xmlns:a16="http://schemas.microsoft.com/office/drawing/2014/main" id="{1D92742E-AEFA-3645-BC1B-A9702A9BFEBF}"/>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tx1"/>
                  </a:solidFill>
                </a:rPr>
                <a:t>26/06/2019 Congresso Dipartimento di Fisica</a:t>
              </a:r>
            </a:p>
          </p:txBody>
        </p:sp>
        <p:cxnSp>
          <p:nvCxnSpPr>
            <p:cNvPr id="8" name="Straight Connector 10">
              <a:extLst>
                <a:ext uri="{FF2B5EF4-FFF2-40B4-BE49-F238E27FC236}">
                  <a16:creationId xmlns:a16="http://schemas.microsoft.com/office/drawing/2014/main" id="{3E8098A4-8609-C246-AE39-1E14D99CEEB4}"/>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2" name="Titolo 1">
            <a:extLst>
              <a:ext uri="{FF2B5EF4-FFF2-40B4-BE49-F238E27FC236}">
                <a16:creationId xmlns:a16="http://schemas.microsoft.com/office/drawing/2014/main" id="{5C84A61A-F621-754E-97C5-5E5952F9522C}"/>
              </a:ext>
            </a:extLst>
          </p:cNvPr>
          <p:cNvSpPr>
            <a:spLocks noGrp="1"/>
          </p:cNvSpPr>
          <p:nvPr>
            <p:ph type="ctrTitle"/>
          </p:nvPr>
        </p:nvSpPr>
        <p:spPr>
          <a:xfrm>
            <a:off x="1307417" y="155855"/>
            <a:ext cx="9144000" cy="1519237"/>
          </a:xfrm>
        </p:spPr>
        <p:txBody>
          <a:bodyPr/>
          <a:lstStyle/>
          <a:p>
            <a:r>
              <a:rPr lang="it-IT" dirty="0"/>
              <a:t>Astrofisica Nucleare</a:t>
            </a:r>
          </a:p>
        </p:txBody>
      </p:sp>
      <p:sp>
        <p:nvSpPr>
          <p:cNvPr id="15" name="TextBox 3">
            <a:extLst>
              <a:ext uri="{FF2B5EF4-FFF2-40B4-BE49-F238E27FC236}">
                <a16:creationId xmlns:a16="http://schemas.microsoft.com/office/drawing/2014/main" id="{D515CE76-46D7-4247-BB6C-31F2C14E6DF5}"/>
              </a:ext>
            </a:extLst>
          </p:cNvPr>
          <p:cNvSpPr txBox="1"/>
          <p:nvPr/>
        </p:nvSpPr>
        <p:spPr>
          <a:xfrm>
            <a:off x="269906" y="1501559"/>
            <a:ext cx="4761329" cy="1107996"/>
          </a:xfrm>
          <a:prstGeom prst="rect">
            <a:avLst/>
          </a:prstGeom>
          <a:noFill/>
        </p:spPr>
        <p:txBody>
          <a:bodyPr wrap="square" rtlCol="0">
            <a:spAutoFit/>
          </a:bodyPr>
          <a:lstStyle/>
          <a:p>
            <a:r>
              <a:rPr lang="en-US" sz="2400" b="1" dirty="0"/>
              <a:t>LUNA MV (LNGS facility 2020 - ):</a:t>
            </a:r>
          </a:p>
          <a:p>
            <a:endParaRPr lang="en-US" sz="2400" dirty="0"/>
          </a:p>
          <a:p>
            <a:r>
              <a:rPr lang="en-US" baseline="30000" dirty="0"/>
              <a:t>14</a:t>
            </a:r>
            <a:r>
              <a:rPr lang="en-US" dirty="0"/>
              <a:t>N(</a:t>
            </a:r>
            <a:r>
              <a:rPr lang="en-US" dirty="0" err="1"/>
              <a:t>p</a:t>
            </a:r>
            <a:r>
              <a:rPr lang="en-US" dirty="0" err="1">
                <a:latin typeface="Symbol" pitchFamily="2" charset="2"/>
              </a:rPr>
              <a:t>,g</a:t>
            </a:r>
            <a:r>
              <a:rPr lang="en-US" dirty="0"/>
              <a:t>), </a:t>
            </a:r>
            <a:r>
              <a:rPr lang="en-US" baseline="30000" dirty="0"/>
              <a:t>12</a:t>
            </a:r>
            <a:r>
              <a:rPr lang="en-US" dirty="0"/>
              <a:t>C+</a:t>
            </a:r>
            <a:r>
              <a:rPr lang="en-US" baseline="30000" dirty="0"/>
              <a:t>12</a:t>
            </a:r>
            <a:r>
              <a:rPr lang="en-US" dirty="0"/>
              <a:t>C, </a:t>
            </a:r>
            <a:r>
              <a:rPr lang="en-US" baseline="30000" dirty="0"/>
              <a:t>22</a:t>
            </a:r>
            <a:r>
              <a:rPr lang="en-US" dirty="0"/>
              <a:t>Ne(</a:t>
            </a:r>
            <a:r>
              <a:rPr lang="en-US" dirty="0" err="1">
                <a:latin typeface="Symbol" pitchFamily="2" charset="2"/>
              </a:rPr>
              <a:t>a,</a:t>
            </a:r>
            <a:r>
              <a:rPr lang="en-US" dirty="0" err="1"/>
              <a:t>n</a:t>
            </a:r>
            <a:r>
              <a:rPr lang="en-US" dirty="0"/>
              <a:t>/</a:t>
            </a:r>
            <a:r>
              <a:rPr lang="en-US" dirty="0">
                <a:latin typeface="Symbol" pitchFamily="2" charset="2"/>
              </a:rPr>
              <a:t>g</a:t>
            </a:r>
            <a:r>
              <a:rPr lang="en-US" dirty="0"/>
              <a:t>)</a:t>
            </a:r>
            <a:r>
              <a:rPr lang="en-US" baseline="30000" dirty="0"/>
              <a:t>16</a:t>
            </a:r>
            <a:r>
              <a:rPr lang="en-US" dirty="0"/>
              <a:t>O</a:t>
            </a:r>
          </a:p>
        </p:txBody>
      </p:sp>
      <p:pic>
        <p:nvPicPr>
          <p:cNvPr id="17" name="Picture 8" descr="luna-mv.png">
            <a:extLst>
              <a:ext uri="{FF2B5EF4-FFF2-40B4-BE49-F238E27FC236}">
                <a16:creationId xmlns:a16="http://schemas.microsoft.com/office/drawing/2014/main" id="{65DE1621-4880-B24B-AE63-76A22B35C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128" y="2662892"/>
            <a:ext cx="3175260" cy="2177925"/>
          </a:xfrm>
          <a:prstGeom prst="rect">
            <a:avLst/>
          </a:prstGeom>
        </p:spPr>
      </p:pic>
      <p:pic>
        <p:nvPicPr>
          <p:cNvPr id="20" name="Picture 9" descr="array.png">
            <a:extLst>
              <a:ext uri="{FF2B5EF4-FFF2-40B4-BE49-F238E27FC236}">
                <a16:creationId xmlns:a16="http://schemas.microsoft.com/office/drawing/2014/main" id="{5E1AD48B-58CA-2349-823B-D99536F050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26345" y="4603531"/>
            <a:ext cx="2497264" cy="2311421"/>
          </a:xfrm>
          <a:prstGeom prst="rect">
            <a:avLst/>
          </a:prstGeom>
        </p:spPr>
      </p:pic>
      <p:pic>
        <p:nvPicPr>
          <p:cNvPr id="21" name="Picture 10" descr="array-photo.jpg">
            <a:extLst>
              <a:ext uri="{FF2B5EF4-FFF2-40B4-BE49-F238E27FC236}">
                <a16:creationId xmlns:a16="http://schemas.microsoft.com/office/drawing/2014/main" id="{69ECB3DB-569D-7849-A89C-90C5ED1C29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128" y="5100271"/>
            <a:ext cx="2388889" cy="1343750"/>
          </a:xfrm>
          <a:prstGeom prst="rect">
            <a:avLst/>
          </a:prstGeom>
        </p:spPr>
      </p:pic>
      <p:sp>
        <p:nvSpPr>
          <p:cNvPr id="23" name="TextBox 4">
            <a:extLst>
              <a:ext uri="{FF2B5EF4-FFF2-40B4-BE49-F238E27FC236}">
                <a16:creationId xmlns:a16="http://schemas.microsoft.com/office/drawing/2014/main" id="{DF7651E8-0342-C246-85C5-138A4B76A77F}"/>
              </a:ext>
            </a:extLst>
          </p:cNvPr>
          <p:cNvSpPr txBox="1"/>
          <p:nvPr/>
        </p:nvSpPr>
        <p:spPr>
          <a:xfrm>
            <a:off x="6726621" y="1551150"/>
            <a:ext cx="4865085" cy="1077218"/>
          </a:xfrm>
          <a:prstGeom prst="rect">
            <a:avLst/>
          </a:prstGeom>
          <a:noFill/>
        </p:spPr>
        <p:txBody>
          <a:bodyPr wrap="square" rtlCol="0">
            <a:spAutoFit/>
          </a:bodyPr>
          <a:lstStyle/>
          <a:p>
            <a:r>
              <a:rPr lang="en-US" b="1" dirty="0"/>
              <a:t>		</a:t>
            </a:r>
            <a:r>
              <a:rPr lang="en-US" sz="2800" b="1" dirty="0"/>
              <a:t>ERNA</a:t>
            </a:r>
            <a:endParaRPr lang="en-US" sz="2800" dirty="0"/>
          </a:p>
          <a:p>
            <a:r>
              <a:rPr lang="en-US" dirty="0" err="1"/>
              <a:t>Nuovo</a:t>
            </a:r>
            <a:r>
              <a:rPr lang="en-US" dirty="0"/>
              <a:t> </a:t>
            </a:r>
            <a:r>
              <a:rPr lang="en-US" dirty="0" err="1"/>
              <a:t>bersaglio</a:t>
            </a:r>
            <a:r>
              <a:rPr lang="en-US" dirty="0"/>
              <a:t> </a:t>
            </a:r>
            <a:r>
              <a:rPr lang="en-US" dirty="0" err="1"/>
              <a:t>supersonico</a:t>
            </a:r>
            <a:endParaRPr lang="en-US" dirty="0"/>
          </a:p>
          <a:p>
            <a:r>
              <a:rPr lang="en-US" baseline="30000" dirty="0"/>
              <a:t>14, 15</a:t>
            </a:r>
            <a:r>
              <a:rPr lang="en-US" dirty="0"/>
              <a:t>N(</a:t>
            </a:r>
            <a:r>
              <a:rPr lang="en-US" dirty="0" err="1">
                <a:latin typeface="Symbol" pitchFamily="2" charset="2"/>
              </a:rPr>
              <a:t>a,g</a:t>
            </a:r>
            <a:r>
              <a:rPr lang="en-US" dirty="0"/>
              <a:t>), </a:t>
            </a:r>
            <a:r>
              <a:rPr lang="en-US" baseline="30000" dirty="0"/>
              <a:t>12</a:t>
            </a:r>
            <a:r>
              <a:rPr lang="en-US" dirty="0"/>
              <a:t>C+</a:t>
            </a:r>
            <a:r>
              <a:rPr lang="en-US" baseline="30000" dirty="0"/>
              <a:t>12</a:t>
            </a:r>
            <a:r>
              <a:rPr lang="en-US" dirty="0"/>
              <a:t>C, </a:t>
            </a:r>
            <a:r>
              <a:rPr lang="en-US" baseline="30000" dirty="0"/>
              <a:t>12</a:t>
            </a:r>
            <a:r>
              <a:rPr lang="en-US" dirty="0"/>
              <a:t>C (</a:t>
            </a:r>
            <a:r>
              <a:rPr lang="en-US" dirty="0" err="1">
                <a:latin typeface="Symbol" pitchFamily="2" charset="2"/>
              </a:rPr>
              <a:t>a,g</a:t>
            </a:r>
            <a:r>
              <a:rPr lang="en-US" dirty="0"/>
              <a:t>)</a:t>
            </a:r>
            <a:r>
              <a:rPr lang="en-US" baseline="30000" dirty="0"/>
              <a:t>16</a:t>
            </a:r>
            <a:r>
              <a:rPr lang="en-US" dirty="0"/>
              <a:t>O</a:t>
            </a:r>
          </a:p>
        </p:txBody>
      </p:sp>
      <p:pic>
        <p:nvPicPr>
          <p:cNvPr id="27" name="Picture 6" descr="NaIArraySupportFull.jpeg">
            <a:extLst>
              <a:ext uri="{FF2B5EF4-FFF2-40B4-BE49-F238E27FC236}">
                <a16:creationId xmlns:a16="http://schemas.microsoft.com/office/drawing/2014/main" id="{F7C0FCBF-0821-7047-8EC6-1270F5BFA7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2457" y="2654968"/>
            <a:ext cx="3293232" cy="3293232"/>
          </a:xfrm>
          <a:prstGeom prst="rect">
            <a:avLst/>
          </a:prstGeom>
        </p:spPr>
      </p:pic>
      <p:pic>
        <p:nvPicPr>
          <p:cNvPr id="29" name="Picture 7" descr="GASTLY.jpg">
            <a:extLst>
              <a:ext uri="{FF2B5EF4-FFF2-40B4-BE49-F238E27FC236}">
                <a16:creationId xmlns:a16="http://schemas.microsoft.com/office/drawing/2014/main" id="{7C43E726-19C3-FD49-911E-4234658913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2045" y="4109339"/>
            <a:ext cx="2771331" cy="2809822"/>
          </a:xfrm>
          <a:prstGeom prst="rect">
            <a:avLst/>
          </a:prstGeom>
        </p:spPr>
      </p:pic>
    </p:spTree>
    <p:extLst>
      <p:ext uri="{BB962C8B-B14F-4D97-AF65-F5344CB8AC3E}">
        <p14:creationId xmlns:p14="http://schemas.microsoft.com/office/powerpoint/2010/main" val="3683916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E4BC598-FF0E-CA49-8E2B-218342BBD8EA}"/>
              </a:ext>
            </a:extLst>
          </p:cNvPr>
          <p:cNvGrpSpPr/>
          <p:nvPr/>
        </p:nvGrpSpPr>
        <p:grpSpPr>
          <a:xfrm>
            <a:off x="0" y="3982"/>
            <a:ext cx="12192000" cy="584775"/>
            <a:chOff x="0" y="3982"/>
            <a:chExt cx="12192000" cy="584775"/>
          </a:xfrm>
        </p:grpSpPr>
        <p:pic>
          <p:nvPicPr>
            <p:cNvPr id="8" name="Picture 7">
              <a:extLst>
                <a:ext uri="{FF2B5EF4-FFF2-40B4-BE49-F238E27FC236}">
                  <a16:creationId xmlns:a16="http://schemas.microsoft.com/office/drawing/2014/main" id="{E7907C50-9644-1043-8877-7431DBFEFD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12" name="Rectangle 11">
              <a:extLst>
                <a:ext uri="{FF2B5EF4-FFF2-40B4-BE49-F238E27FC236}">
                  <a16:creationId xmlns:a16="http://schemas.microsoft.com/office/drawing/2014/main" id="{2113327B-C1C8-D441-B6B0-6DE9F8D88271}"/>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1" name="Straight Connector 10">
              <a:extLst>
                <a:ext uri="{FF2B5EF4-FFF2-40B4-BE49-F238E27FC236}">
                  <a16:creationId xmlns:a16="http://schemas.microsoft.com/office/drawing/2014/main" id="{47408552-FB0B-B04D-B289-619C73654CD0}"/>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C9B0A9B8-94E3-484F-8B6B-97833D362425}"/>
              </a:ext>
            </a:extLst>
          </p:cNvPr>
          <p:cNvSpPr txBox="1"/>
          <p:nvPr/>
        </p:nvSpPr>
        <p:spPr>
          <a:xfrm>
            <a:off x="3160466" y="68911"/>
            <a:ext cx="9031447" cy="461665"/>
          </a:xfrm>
          <a:prstGeom prst="rect">
            <a:avLst/>
          </a:prstGeom>
          <a:noFill/>
        </p:spPr>
        <p:txBody>
          <a:bodyPr wrap="none" rtlCol="0">
            <a:spAutoFit/>
          </a:bodyPr>
          <a:lstStyle/>
          <a:p>
            <a:r>
              <a:rPr lang="it-IT" sz="2400" dirty="0">
                <a:solidFill>
                  <a:srgbClr val="484B77"/>
                </a:solidFill>
                <a:cs typeface="Lucida Grande" panose="020B0600040502020204" pitchFamily="34" charset="0"/>
              </a:rPr>
              <a:t>Area di Fisica Nucleare Applicata ( 1 PO, 6 PA, 3 post-doc, 2 </a:t>
            </a:r>
            <a:r>
              <a:rPr lang="it-IT" sz="2400" dirty="0" err="1">
                <a:solidFill>
                  <a:srgbClr val="484B77"/>
                </a:solidFill>
                <a:cs typeface="Lucida Grande" panose="020B0600040502020204" pitchFamily="34" charset="0"/>
              </a:rPr>
              <a:t>bors</a:t>
            </a:r>
            <a:r>
              <a:rPr lang="it-IT" sz="2400" dirty="0">
                <a:solidFill>
                  <a:srgbClr val="484B77"/>
                </a:solidFill>
                <a:cs typeface="Lucida Grande" panose="020B0600040502020204" pitchFamily="34" charset="0"/>
              </a:rPr>
              <a:t>. INFN) </a:t>
            </a:r>
          </a:p>
        </p:txBody>
      </p:sp>
      <p:pic>
        <p:nvPicPr>
          <p:cNvPr id="20" name="Picture 3" descr="A person smiling for the camera&#10;&#10;Description automatically generated">
            <a:extLst>
              <a:ext uri="{FF2B5EF4-FFF2-40B4-BE49-F238E27FC236}">
                <a16:creationId xmlns:a16="http://schemas.microsoft.com/office/drawing/2014/main" id="{7E08835A-AB4B-4F28-A218-2863B6E6A94E}"/>
              </a:ext>
            </a:extLst>
          </p:cNvPr>
          <p:cNvPicPr>
            <a:picLocks noChangeAspect="1"/>
          </p:cNvPicPr>
          <p:nvPr/>
        </p:nvPicPr>
        <p:blipFill>
          <a:blip r:embed="rId5"/>
          <a:stretch>
            <a:fillRect/>
          </a:stretch>
        </p:blipFill>
        <p:spPr>
          <a:xfrm>
            <a:off x="114850" y="2585028"/>
            <a:ext cx="1019010" cy="1360102"/>
          </a:xfrm>
          <a:prstGeom prst="rect">
            <a:avLst/>
          </a:prstGeom>
        </p:spPr>
      </p:pic>
      <p:pic>
        <p:nvPicPr>
          <p:cNvPr id="21" name="Picture 2" descr="Risultati immagini per mariagabriella pugliese">
            <a:extLst>
              <a:ext uri="{FF2B5EF4-FFF2-40B4-BE49-F238E27FC236}">
                <a16:creationId xmlns:a16="http://schemas.microsoft.com/office/drawing/2014/main" id="{DBEAE50F-2A61-41C4-A276-8C877295D5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8363" y="1835105"/>
            <a:ext cx="1223086" cy="12230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Risultati immagini per vittoria d'avino">
            <a:extLst>
              <a:ext uri="{FF2B5EF4-FFF2-40B4-BE49-F238E27FC236}">
                <a16:creationId xmlns:a16="http://schemas.microsoft.com/office/drawing/2014/main" id="{6A263A78-909A-4D64-8E94-491E440ECE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4524" y="2782853"/>
            <a:ext cx="1134085" cy="113408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Risultati immagini per unina giovanni paternoster">
            <a:extLst>
              <a:ext uri="{FF2B5EF4-FFF2-40B4-BE49-F238E27FC236}">
                <a16:creationId xmlns:a16="http://schemas.microsoft.com/office/drawing/2014/main" id="{9C783F8E-33DF-45E9-AF61-C5BD45B647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6737" y="5078571"/>
            <a:ext cx="1428947" cy="113408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isultati immagini per mettivier giovanni">
            <a:extLst>
              <a:ext uri="{FF2B5EF4-FFF2-40B4-BE49-F238E27FC236}">
                <a16:creationId xmlns:a16="http://schemas.microsoft.com/office/drawing/2014/main" id="{A2707940-16F5-4898-804F-265B91214CA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18109" b="20551"/>
          <a:stretch/>
        </p:blipFill>
        <p:spPr bwMode="auto">
          <a:xfrm>
            <a:off x="10734907" y="4991379"/>
            <a:ext cx="1282593" cy="136010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descr="Immagine che contiene persona, interni, uomo, parete&#10;&#10;Descrizione generata automaticamente">
            <a:extLst>
              <a:ext uri="{FF2B5EF4-FFF2-40B4-BE49-F238E27FC236}">
                <a16:creationId xmlns:a16="http://schemas.microsoft.com/office/drawing/2014/main" id="{0EA5F4D4-4171-44B6-BBD7-6B3873B319EB}"/>
              </a:ext>
            </a:extLst>
          </p:cNvPr>
          <p:cNvPicPr>
            <a:picLocks noChangeAspect="1"/>
          </p:cNvPicPr>
          <p:nvPr/>
        </p:nvPicPr>
        <p:blipFill rotWithShape="1">
          <a:blip r:embed="rId10"/>
          <a:srcRect l="1" t="12101" r="27119" b="18060"/>
          <a:stretch/>
        </p:blipFill>
        <p:spPr>
          <a:xfrm rot="5400000">
            <a:off x="-83341" y="4280253"/>
            <a:ext cx="1415392" cy="1019009"/>
          </a:xfrm>
          <a:prstGeom prst="rect">
            <a:avLst/>
          </a:prstGeom>
        </p:spPr>
      </p:pic>
      <p:pic>
        <p:nvPicPr>
          <p:cNvPr id="1028" name="Picture 4" descr="Risultati immagini per antonio sarno infn napoli">
            <a:extLst>
              <a:ext uri="{FF2B5EF4-FFF2-40B4-BE49-F238E27FC236}">
                <a16:creationId xmlns:a16="http://schemas.microsoft.com/office/drawing/2014/main" id="{4D5D2CDD-2AA1-474B-ADC2-CB0E984178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999" y="5671430"/>
            <a:ext cx="1074076" cy="1074076"/>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9439A70F-B020-4E7B-B3AC-DE1418CBB96D}"/>
              </a:ext>
            </a:extLst>
          </p:cNvPr>
          <p:cNvSpPr txBox="1"/>
          <p:nvPr/>
        </p:nvSpPr>
        <p:spPr>
          <a:xfrm>
            <a:off x="862312" y="1153494"/>
            <a:ext cx="10431574" cy="400110"/>
          </a:xfrm>
          <a:prstGeom prst="rect">
            <a:avLst/>
          </a:prstGeom>
          <a:noFill/>
        </p:spPr>
        <p:txBody>
          <a:bodyPr wrap="none" rtlCol="0">
            <a:spAutoFit/>
          </a:bodyPr>
          <a:lstStyle/>
          <a:p>
            <a:pPr algn="just"/>
            <a:r>
              <a:rPr lang="it-IT" sz="2000" dirty="0">
                <a:solidFill>
                  <a:srgbClr val="484B77"/>
                </a:solidFill>
                <a:cs typeface="Lucida Grande" panose="020B0600040502020204" pitchFamily="34" charset="0"/>
              </a:rPr>
              <a:t>Archeometria, Biofisica delle radiazioni, Fisica Applicata, Fisica Medica, Radioattività Ambientale </a:t>
            </a:r>
          </a:p>
        </p:txBody>
      </p:sp>
      <p:pic>
        <p:nvPicPr>
          <p:cNvPr id="1030" name="Picture 6" descr="Risultati immagini per lorenzo manti infn napoli">
            <a:extLst>
              <a:ext uri="{FF2B5EF4-FFF2-40B4-BE49-F238E27FC236}">
                <a16:creationId xmlns:a16="http://schemas.microsoft.com/office/drawing/2014/main" id="{87BB7331-CE0D-4D89-9E18-7EDD2CCB7C9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44948" y="3621707"/>
            <a:ext cx="1223086" cy="1415392"/>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A4FF962A-B013-46E2-90E3-19AE79D3CBA6}"/>
              </a:ext>
            </a:extLst>
          </p:cNvPr>
          <p:cNvSpPr txBox="1"/>
          <p:nvPr/>
        </p:nvSpPr>
        <p:spPr>
          <a:xfrm>
            <a:off x="1127664" y="2614164"/>
            <a:ext cx="2210990" cy="1046440"/>
          </a:xfrm>
          <a:prstGeom prst="rect">
            <a:avLst/>
          </a:prstGeom>
          <a:noFill/>
        </p:spPr>
        <p:txBody>
          <a:bodyPr wrap="none" rtlCol="0">
            <a:spAutoFit/>
          </a:bodyPr>
          <a:lstStyle/>
          <a:p>
            <a:pPr algn="just"/>
            <a:r>
              <a:rPr lang="it-IT" sz="2000" dirty="0">
                <a:solidFill>
                  <a:srgbClr val="484B77"/>
                </a:solidFill>
                <a:cs typeface="Lucida Grande" panose="020B0600040502020204" pitchFamily="34" charset="0"/>
              </a:rPr>
              <a:t>Prof.ssa P. Scampoli</a:t>
            </a:r>
          </a:p>
          <a:p>
            <a:pPr algn="just"/>
            <a:r>
              <a:rPr lang="it-IT" sz="1400" dirty="0">
                <a:solidFill>
                  <a:srgbClr val="484B77"/>
                </a:solidFill>
                <a:cs typeface="Lucida Grande" panose="020B0600040502020204" pitchFamily="34" charset="0"/>
              </a:rPr>
              <a:t>Associato</a:t>
            </a:r>
          </a:p>
          <a:p>
            <a:pPr algn="just"/>
            <a:r>
              <a:rPr lang="it-IT" sz="1400" dirty="0">
                <a:solidFill>
                  <a:srgbClr val="484B77"/>
                </a:solidFill>
                <a:cs typeface="Lucida Grande" panose="020B0600040502020204" pitchFamily="34" charset="0"/>
              </a:rPr>
              <a:t>Membro </a:t>
            </a:r>
            <a:r>
              <a:rPr lang="en-GB" sz="1400" dirty="0">
                <a:solidFill>
                  <a:srgbClr val="484B77"/>
                </a:solidFill>
                <a:cs typeface="Lucida Grande" panose="020B0600040502020204" pitchFamily="34" charset="0"/>
              </a:rPr>
              <a:t>Editorial board </a:t>
            </a:r>
            <a:r>
              <a:rPr lang="it-IT" sz="1400" dirty="0">
                <a:solidFill>
                  <a:srgbClr val="484B77"/>
                </a:solidFill>
                <a:cs typeface="Lucida Grande" panose="020B0600040502020204" pitchFamily="34" charset="0"/>
              </a:rPr>
              <a:t>di</a:t>
            </a:r>
          </a:p>
          <a:p>
            <a:pPr algn="just"/>
            <a:r>
              <a:rPr lang="it-IT" sz="1400" dirty="0">
                <a:solidFill>
                  <a:srgbClr val="484B77"/>
                </a:solidFill>
                <a:cs typeface="Lucida Grande" panose="020B0600040502020204" pitchFamily="34" charset="0"/>
              </a:rPr>
              <a:t>Instruments - MDPI</a:t>
            </a:r>
          </a:p>
        </p:txBody>
      </p:sp>
      <p:sp>
        <p:nvSpPr>
          <p:cNvPr id="16" name="CasellaDiTesto 15">
            <a:extLst>
              <a:ext uri="{FF2B5EF4-FFF2-40B4-BE49-F238E27FC236}">
                <a16:creationId xmlns:a16="http://schemas.microsoft.com/office/drawing/2014/main" id="{DABA2D97-34C4-4483-81D6-60A27E073B0B}"/>
              </a:ext>
            </a:extLst>
          </p:cNvPr>
          <p:cNvSpPr txBox="1"/>
          <p:nvPr/>
        </p:nvSpPr>
        <p:spPr>
          <a:xfrm>
            <a:off x="8285944" y="4992556"/>
            <a:ext cx="2546210" cy="1261884"/>
          </a:xfrm>
          <a:prstGeom prst="rect">
            <a:avLst/>
          </a:prstGeom>
          <a:noFill/>
        </p:spPr>
        <p:txBody>
          <a:bodyPr wrap="none" rtlCol="0">
            <a:spAutoFit/>
          </a:bodyPr>
          <a:lstStyle/>
          <a:p>
            <a:pPr algn="just"/>
            <a:r>
              <a:rPr lang="it-IT" sz="2000" dirty="0">
                <a:solidFill>
                  <a:srgbClr val="484B77"/>
                </a:solidFill>
                <a:cs typeface="Lucida Grande" panose="020B0600040502020204" pitchFamily="34" charset="0"/>
              </a:rPr>
              <a:t>Prof. Paolo Russo</a:t>
            </a:r>
          </a:p>
          <a:p>
            <a:pPr algn="just"/>
            <a:r>
              <a:rPr lang="it-IT" sz="1400" dirty="0">
                <a:solidFill>
                  <a:srgbClr val="484B77"/>
                </a:solidFill>
                <a:cs typeface="Lucida Grande" panose="020B0600040502020204" pitchFamily="34" charset="0"/>
              </a:rPr>
              <a:t>Ordinario</a:t>
            </a:r>
          </a:p>
          <a:p>
            <a:pPr algn="just"/>
            <a:r>
              <a:rPr lang="it-IT" sz="1400" dirty="0">
                <a:solidFill>
                  <a:srgbClr val="484B77"/>
                </a:solidFill>
                <a:cs typeface="Lucida Grande" panose="020B0600040502020204" pitchFamily="34" charset="0"/>
              </a:rPr>
              <a:t>Editor-in-</a:t>
            </a:r>
            <a:r>
              <a:rPr lang="it-IT" sz="1400" dirty="0" err="1">
                <a:solidFill>
                  <a:srgbClr val="484B77"/>
                </a:solidFill>
                <a:cs typeface="Lucida Grande" panose="020B0600040502020204" pitchFamily="34" charset="0"/>
              </a:rPr>
              <a:t>Chief</a:t>
            </a:r>
            <a:r>
              <a:rPr lang="it-IT" sz="1400" dirty="0">
                <a:solidFill>
                  <a:srgbClr val="484B77"/>
                </a:solidFill>
                <a:cs typeface="Lucida Grande" panose="020B0600040502020204" pitchFamily="34" charset="0"/>
              </a:rPr>
              <a:t> </a:t>
            </a:r>
            <a:r>
              <a:rPr lang="it-IT" sz="1400" dirty="0" err="1">
                <a:solidFill>
                  <a:srgbClr val="484B77"/>
                </a:solidFill>
                <a:cs typeface="Lucida Grande" panose="020B0600040502020204" pitchFamily="34" charset="0"/>
              </a:rPr>
              <a:t>Physica</a:t>
            </a:r>
            <a:r>
              <a:rPr lang="it-IT" sz="1400" dirty="0">
                <a:solidFill>
                  <a:srgbClr val="484B77"/>
                </a:solidFill>
                <a:cs typeface="Lucida Grande" panose="020B0600040502020204" pitchFamily="34" charset="0"/>
              </a:rPr>
              <a:t> Medica</a:t>
            </a:r>
          </a:p>
          <a:p>
            <a:pPr algn="just"/>
            <a:r>
              <a:rPr lang="it-IT" sz="1400" dirty="0">
                <a:solidFill>
                  <a:srgbClr val="484B77"/>
                </a:solidFill>
                <a:cs typeface="Lucida Grande" panose="020B0600040502020204" pitchFamily="34" charset="0"/>
              </a:rPr>
              <a:t>Membro </a:t>
            </a:r>
            <a:r>
              <a:rPr lang="it-IT" sz="1400" dirty="0" err="1">
                <a:solidFill>
                  <a:srgbClr val="484B77"/>
                </a:solidFill>
                <a:cs typeface="Lucida Grande" panose="020B0600040502020204" pitchFamily="34" charset="0"/>
              </a:rPr>
              <a:t>ExCom</a:t>
            </a:r>
            <a:r>
              <a:rPr lang="it-IT" sz="1400" dirty="0">
                <a:solidFill>
                  <a:srgbClr val="484B77"/>
                </a:solidFill>
                <a:cs typeface="Lucida Grande" panose="020B0600040502020204" pitchFamily="34" charset="0"/>
              </a:rPr>
              <a:t> IOMP &amp; EFOMP</a:t>
            </a:r>
          </a:p>
          <a:p>
            <a:pPr algn="just"/>
            <a:r>
              <a:rPr lang="it-IT" sz="1400" dirty="0">
                <a:solidFill>
                  <a:srgbClr val="484B77"/>
                </a:solidFill>
                <a:cs typeface="Lucida Grande" panose="020B0600040502020204" pitchFamily="34" charset="0"/>
              </a:rPr>
              <a:t>Board of Directors IMPCB</a:t>
            </a:r>
          </a:p>
        </p:txBody>
      </p:sp>
      <p:sp>
        <p:nvSpPr>
          <p:cNvPr id="17" name="CasellaDiTesto 16">
            <a:extLst>
              <a:ext uri="{FF2B5EF4-FFF2-40B4-BE49-F238E27FC236}">
                <a16:creationId xmlns:a16="http://schemas.microsoft.com/office/drawing/2014/main" id="{9290D484-1A2B-4F84-92FB-9B98931E7694}"/>
              </a:ext>
            </a:extLst>
          </p:cNvPr>
          <p:cNvSpPr txBox="1"/>
          <p:nvPr/>
        </p:nvSpPr>
        <p:spPr>
          <a:xfrm>
            <a:off x="9145445" y="1811082"/>
            <a:ext cx="2309928" cy="830997"/>
          </a:xfrm>
          <a:prstGeom prst="rect">
            <a:avLst/>
          </a:prstGeom>
          <a:noFill/>
        </p:spPr>
        <p:txBody>
          <a:bodyPr wrap="none" rtlCol="0">
            <a:spAutoFit/>
          </a:bodyPr>
          <a:lstStyle/>
          <a:p>
            <a:pPr algn="just"/>
            <a:r>
              <a:rPr lang="it-IT" sz="2000" dirty="0">
                <a:solidFill>
                  <a:srgbClr val="484B77"/>
                </a:solidFill>
                <a:cs typeface="Lucida Grande" panose="020B0600040502020204" pitchFamily="34" charset="0"/>
              </a:rPr>
              <a:t>Prof.ssa M. Pugliese</a:t>
            </a:r>
          </a:p>
          <a:p>
            <a:pPr algn="just"/>
            <a:r>
              <a:rPr lang="it-IT" sz="1400" dirty="0">
                <a:solidFill>
                  <a:srgbClr val="484B77"/>
                </a:solidFill>
                <a:cs typeface="Lucida Grande" panose="020B0600040502020204" pitchFamily="34" charset="0"/>
              </a:rPr>
              <a:t>Associato</a:t>
            </a:r>
          </a:p>
          <a:p>
            <a:pPr algn="just"/>
            <a:r>
              <a:rPr lang="it-IT" sz="1400" dirty="0">
                <a:solidFill>
                  <a:srgbClr val="484B77"/>
                </a:solidFill>
                <a:cs typeface="Lucida Grande" panose="020B0600040502020204" pitchFamily="34" charset="0"/>
              </a:rPr>
              <a:t>Presidente SIRR</a:t>
            </a:r>
          </a:p>
        </p:txBody>
      </p:sp>
      <p:sp>
        <p:nvSpPr>
          <p:cNvPr id="18" name="CasellaDiTesto 17">
            <a:extLst>
              <a:ext uri="{FF2B5EF4-FFF2-40B4-BE49-F238E27FC236}">
                <a16:creationId xmlns:a16="http://schemas.microsoft.com/office/drawing/2014/main" id="{9A4A4E94-84EA-440D-A115-3D31A4B15551}"/>
              </a:ext>
            </a:extLst>
          </p:cNvPr>
          <p:cNvSpPr txBox="1"/>
          <p:nvPr/>
        </p:nvSpPr>
        <p:spPr>
          <a:xfrm>
            <a:off x="1112380" y="4032131"/>
            <a:ext cx="2665473" cy="1046440"/>
          </a:xfrm>
          <a:prstGeom prst="rect">
            <a:avLst/>
          </a:prstGeom>
          <a:noFill/>
        </p:spPr>
        <p:txBody>
          <a:bodyPr wrap="none" rtlCol="0">
            <a:spAutoFit/>
          </a:bodyPr>
          <a:lstStyle/>
          <a:p>
            <a:pPr algn="just"/>
            <a:r>
              <a:rPr lang="it-IT" sz="2000" dirty="0">
                <a:solidFill>
                  <a:srgbClr val="484B77"/>
                </a:solidFill>
                <a:cs typeface="Lucida Grande" panose="020B0600040502020204" pitchFamily="34" charset="0"/>
              </a:rPr>
              <a:t>Prof. Giovanni Mettivier</a:t>
            </a:r>
          </a:p>
          <a:p>
            <a:pPr algn="just"/>
            <a:r>
              <a:rPr lang="it-IT" sz="1400" dirty="0">
                <a:solidFill>
                  <a:srgbClr val="484B77"/>
                </a:solidFill>
                <a:cs typeface="Lucida Grande" panose="020B0600040502020204" pitchFamily="34" charset="0"/>
              </a:rPr>
              <a:t>Associato</a:t>
            </a:r>
          </a:p>
          <a:p>
            <a:pPr algn="just"/>
            <a:r>
              <a:rPr lang="it-IT" sz="1400" dirty="0" err="1">
                <a:solidFill>
                  <a:srgbClr val="484B77"/>
                </a:solidFill>
                <a:cs typeface="Lucida Grande" panose="020B0600040502020204" pitchFamily="34" charset="0"/>
              </a:rPr>
              <a:t>Cord</a:t>
            </a:r>
            <a:r>
              <a:rPr lang="it-IT" sz="1400" dirty="0">
                <a:solidFill>
                  <a:srgbClr val="484B77"/>
                </a:solidFill>
                <a:cs typeface="Lucida Grande" panose="020B0600040502020204" pitchFamily="34" charset="0"/>
              </a:rPr>
              <a:t>. Locale Gruppo V INFN</a:t>
            </a:r>
          </a:p>
          <a:p>
            <a:pPr algn="just"/>
            <a:r>
              <a:rPr lang="it-IT" sz="1400" dirty="0" err="1">
                <a:solidFill>
                  <a:srgbClr val="484B77"/>
                </a:solidFill>
                <a:cs typeface="Lucida Grande" panose="020B0600040502020204" pitchFamily="34" charset="0"/>
              </a:rPr>
              <a:t>Ass</a:t>
            </a:r>
            <a:r>
              <a:rPr lang="it-IT" sz="1400" dirty="0">
                <a:solidFill>
                  <a:srgbClr val="484B77"/>
                </a:solidFill>
                <a:cs typeface="Lucida Grande" panose="020B0600040502020204" pitchFamily="34" charset="0"/>
              </a:rPr>
              <a:t>. Editor </a:t>
            </a:r>
            <a:r>
              <a:rPr lang="it-IT" sz="1400" dirty="0" err="1">
                <a:solidFill>
                  <a:srgbClr val="484B77"/>
                </a:solidFill>
                <a:cs typeface="Lucida Grande" panose="020B0600040502020204" pitchFamily="34" charset="0"/>
              </a:rPr>
              <a:t>Physica</a:t>
            </a:r>
            <a:r>
              <a:rPr lang="it-IT" sz="1400" dirty="0">
                <a:solidFill>
                  <a:srgbClr val="484B77"/>
                </a:solidFill>
                <a:cs typeface="Lucida Grande" panose="020B0600040502020204" pitchFamily="34" charset="0"/>
              </a:rPr>
              <a:t> Medica</a:t>
            </a:r>
          </a:p>
        </p:txBody>
      </p:sp>
      <p:sp>
        <p:nvSpPr>
          <p:cNvPr id="19" name="CasellaDiTesto 18">
            <a:extLst>
              <a:ext uri="{FF2B5EF4-FFF2-40B4-BE49-F238E27FC236}">
                <a16:creationId xmlns:a16="http://schemas.microsoft.com/office/drawing/2014/main" id="{8181E2E2-21BD-4DFF-ADB8-CDB60E4AFE8F}"/>
              </a:ext>
            </a:extLst>
          </p:cNvPr>
          <p:cNvSpPr txBox="1"/>
          <p:nvPr/>
        </p:nvSpPr>
        <p:spPr>
          <a:xfrm>
            <a:off x="6280270" y="6238465"/>
            <a:ext cx="2224712" cy="615553"/>
          </a:xfrm>
          <a:prstGeom prst="rect">
            <a:avLst/>
          </a:prstGeom>
          <a:noFill/>
        </p:spPr>
        <p:txBody>
          <a:bodyPr wrap="none" rtlCol="0">
            <a:spAutoFit/>
          </a:bodyPr>
          <a:lstStyle/>
          <a:p>
            <a:pPr algn="just"/>
            <a:r>
              <a:rPr lang="it-IT" sz="2000" dirty="0">
                <a:solidFill>
                  <a:srgbClr val="484B77"/>
                </a:solidFill>
                <a:cs typeface="Lucida Grande" panose="020B0600040502020204" pitchFamily="34" charset="0"/>
              </a:rPr>
              <a:t>Prof. G. Paternoster</a:t>
            </a:r>
          </a:p>
          <a:p>
            <a:pPr algn="just"/>
            <a:r>
              <a:rPr lang="it-IT" sz="1400" dirty="0">
                <a:solidFill>
                  <a:srgbClr val="484B77"/>
                </a:solidFill>
                <a:cs typeface="Lucida Grande" panose="020B0600040502020204" pitchFamily="34" charset="0"/>
              </a:rPr>
              <a:t>Associato</a:t>
            </a:r>
          </a:p>
        </p:txBody>
      </p:sp>
      <p:sp>
        <p:nvSpPr>
          <p:cNvPr id="28" name="CasellaDiTesto 27">
            <a:extLst>
              <a:ext uri="{FF2B5EF4-FFF2-40B4-BE49-F238E27FC236}">
                <a16:creationId xmlns:a16="http://schemas.microsoft.com/office/drawing/2014/main" id="{CABD388B-3952-4116-9010-E4AE82DCC798}"/>
              </a:ext>
            </a:extLst>
          </p:cNvPr>
          <p:cNvSpPr txBox="1"/>
          <p:nvPr/>
        </p:nvSpPr>
        <p:spPr>
          <a:xfrm>
            <a:off x="5286961" y="3666562"/>
            <a:ext cx="2279727" cy="1046440"/>
          </a:xfrm>
          <a:prstGeom prst="rect">
            <a:avLst/>
          </a:prstGeom>
          <a:noFill/>
        </p:spPr>
        <p:txBody>
          <a:bodyPr wrap="none" rtlCol="0">
            <a:spAutoFit/>
          </a:bodyPr>
          <a:lstStyle/>
          <a:p>
            <a:pPr algn="just"/>
            <a:r>
              <a:rPr lang="it-IT" sz="2000" dirty="0">
                <a:solidFill>
                  <a:srgbClr val="484B77"/>
                </a:solidFill>
                <a:cs typeface="Lucida Grande" panose="020B0600040502020204" pitchFamily="34" charset="0"/>
              </a:rPr>
              <a:t>Prof. L. Manti</a:t>
            </a:r>
          </a:p>
          <a:p>
            <a:pPr algn="just"/>
            <a:r>
              <a:rPr lang="it-IT" sz="1400" dirty="0">
                <a:solidFill>
                  <a:srgbClr val="484B77"/>
                </a:solidFill>
                <a:cs typeface="Lucida Grande" panose="020B0600040502020204" pitchFamily="34" charset="0"/>
              </a:rPr>
              <a:t>Associato</a:t>
            </a:r>
          </a:p>
          <a:p>
            <a:pPr algn="just"/>
            <a:r>
              <a:rPr lang="it-IT" sz="1400" dirty="0">
                <a:solidFill>
                  <a:srgbClr val="484B77"/>
                </a:solidFill>
                <a:cs typeface="Lucida Grande" panose="020B0600040502020204" pitchFamily="34" charset="0"/>
              </a:rPr>
              <a:t>Presidente ERRS</a:t>
            </a:r>
          </a:p>
          <a:p>
            <a:pPr algn="just"/>
            <a:r>
              <a:rPr lang="it-IT" sz="1400" dirty="0">
                <a:solidFill>
                  <a:srgbClr val="484B77"/>
                </a:solidFill>
                <a:cs typeface="Lucida Grande" panose="020B0600040502020204" pitchFamily="34" charset="0"/>
              </a:rPr>
              <a:t>Membro </a:t>
            </a:r>
            <a:r>
              <a:rPr lang="it-IT" sz="1400" dirty="0" err="1">
                <a:solidFill>
                  <a:srgbClr val="484B77"/>
                </a:solidFill>
                <a:cs typeface="Lucida Grande" panose="020B0600040502020204" pitchFamily="34" charset="0"/>
              </a:rPr>
              <a:t>Editorial</a:t>
            </a:r>
            <a:r>
              <a:rPr lang="it-IT" sz="1400" dirty="0">
                <a:solidFill>
                  <a:srgbClr val="484B77"/>
                </a:solidFill>
                <a:cs typeface="Lucida Grande" panose="020B0600040502020204" pitchFamily="34" charset="0"/>
              </a:rPr>
              <a:t> Board IJRB</a:t>
            </a:r>
          </a:p>
        </p:txBody>
      </p:sp>
      <p:sp>
        <p:nvSpPr>
          <p:cNvPr id="29" name="CasellaDiTesto 28">
            <a:extLst>
              <a:ext uri="{FF2B5EF4-FFF2-40B4-BE49-F238E27FC236}">
                <a16:creationId xmlns:a16="http://schemas.microsoft.com/office/drawing/2014/main" id="{E53427B5-F77C-4362-A8DE-8E86253BA104}"/>
              </a:ext>
            </a:extLst>
          </p:cNvPr>
          <p:cNvSpPr txBox="1"/>
          <p:nvPr/>
        </p:nvSpPr>
        <p:spPr>
          <a:xfrm>
            <a:off x="1697435" y="5512345"/>
            <a:ext cx="1641219" cy="615553"/>
          </a:xfrm>
          <a:prstGeom prst="rect">
            <a:avLst/>
          </a:prstGeom>
          <a:noFill/>
        </p:spPr>
        <p:txBody>
          <a:bodyPr wrap="none" rtlCol="0">
            <a:spAutoFit/>
          </a:bodyPr>
          <a:lstStyle/>
          <a:p>
            <a:pPr algn="just"/>
            <a:r>
              <a:rPr lang="it-IT" sz="2000" dirty="0">
                <a:solidFill>
                  <a:srgbClr val="484B77"/>
                </a:solidFill>
                <a:cs typeface="Lucida Grande" panose="020B0600040502020204" pitchFamily="34" charset="0"/>
              </a:rPr>
              <a:t>Dott. A. Sarno</a:t>
            </a:r>
          </a:p>
          <a:p>
            <a:pPr algn="just"/>
            <a:r>
              <a:rPr lang="it-IT" sz="1400" dirty="0">
                <a:solidFill>
                  <a:srgbClr val="484B77"/>
                </a:solidFill>
                <a:cs typeface="Lucida Grande" panose="020B0600040502020204" pitchFamily="34" charset="0"/>
              </a:rPr>
              <a:t>Post-doc</a:t>
            </a:r>
          </a:p>
        </p:txBody>
      </p:sp>
      <p:sp>
        <p:nvSpPr>
          <p:cNvPr id="30" name="CasellaDiTesto 29">
            <a:extLst>
              <a:ext uri="{FF2B5EF4-FFF2-40B4-BE49-F238E27FC236}">
                <a16:creationId xmlns:a16="http://schemas.microsoft.com/office/drawing/2014/main" id="{B67A5CDC-D1AC-4116-84DC-A6F9639B4494}"/>
              </a:ext>
            </a:extLst>
          </p:cNvPr>
          <p:cNvSpPr txBox="1"/>
          <p:nvPr/>
        </p:nvSpPr>
        <p:spPr>
          <a:xfrm>
            <a:off x="10300410" y="3895399"/>
            <a:ext cx="1786643" cy="615553"/>
          </a:xfrm>
          <a:prstGeom prst="rect">
            <a:avLst/>
          </a:prstGeom>
          <a:noFill/>
        </p:spPr>
        <p:txBody>
          <a:bodyPr wrap="none" rtlCol="0">
            <a:spAutoFit/>
          </a:bodyPr>
          <a:lstStyle/>
          <a:p>
            <a:pPr algn="just"/>
            <a:r>
              <a:rPr lang="it-IT" sz="2000" dirty="0">
                <a:solidFill>
                  <a:srgbClr val="484B77"/>
                </a:solidFill>
                <a:cs typeface="Lucida Grande" panose="020B0600040502020204" pitchFamily="34" charset="0"/>
              </a:rPr>
              <a:t>Dott. V. D’</a:t>
            </a:r>
            <a:r>
              <a:rPr lang="it-IT" sz="2000" dirty="0" err="1">
                <a:solidFill>
                  <a:srgbClr val="484B77"/>
                </a:solidFill>
                <a:cs typeface="Lucida Grande" panose="020B0600040502020204" pitchFamily="34" charset="0"/>
              </a:rPr>
              <a:t>Avino</a:t>
            </a:r>
            <a:endParaRPr lang="it-IT" sz="2000" dirty="0">
              <a:solidFill>
                <a:srgbClr val="484B77"/>
              </a:solidFill>
              <a:cs typeface="Lucida Grande" panose="020B0600040502020204" pitchFamily="34" charset="0"/>
            </a:endParaRPr>
          </a:p>
          <a:p>
            <a:pPr algn="just"/>
            <a:r>
              <a:rPr lang="it-IT" sz="1400" dirty="0">
                <a:solidFill>
                  <a:srgbClr val="484B77"/>
                </a:solidFill>
                <a:cs typeface="Lucida Grande" panose="020B0600040502020204" pitchFamily="34" charset="0"/>
              </a:rPr>
              <a:t>Post-doc</a:t>
            </a:r>
          </a:p>
        </p:txBody>
      </p:sp>
      <p:pic>
        <p:nvPicPr>
          <p:cNvPr id="1032" name="Picture 8" descr="Risultati immagini per marco durante infn">
            <a:extLst>
              <a:ext uri="{FF2B5EF4-FFF2-40B4-BE49-F238E27FC236}">
                <a16:creationId xmlns:a16="http://schemas.microsoft.com/office/drawing/2014/main" id="{08F8045B-345E-4D4A-9B75-3877F87A25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77853" y="2096353"/>
            <a:ext cx="1089165" cy="1360102"/>
          </a:xfrm>
          <a:prstGeom prst="rect">
            <a:avLst/>
          </a:prstGeom>
          <a:noFill/>
          <a:extLst>
            <a:ext uri="{909E8E84-426E-40DD-AFC4-6F175D3DCCD1}">
              <a14:hiddenFill xmlns:a14="http://schemas.microsoft.com/office/drawing/2010/main">
                <a:solidFill>
                  <a:srgbClr val="FFFFFF"/>
                </a:solidFill>
              </a14:hiddenFill>
            </a:ext>
          </a:extLst>
        </p:spPr>
      </p:pic>
      <p:sp>
        <p:nvSpPr>
          <p:cNvPr id="32" name="CasellaDiTesto 31">
            <a:extLst>
              <a:ext uri="{FF2B5EF4-FFF2-40B4-BE49-F238E27FC236}">
                <a16:creationId xmlns:a16="http://schemas.microsoft.com/office/drawing/2014/main" id="{DC1AFADD-96FC-45EA-9043-73B1C1C6B6EC}"/>
              </a:ext>
            </a:extLst>
          </p:cNvPr>
          <p:cNvSpPr txBox="1"/>
          <p:nvPr/>
        </p:nvSpPr>
        <p:spPr>
          <a:xfrm>
            <a:off x="4898353" y="2110575"/>
            <a:ext cx="2494273" cy="830997"/>
          </a:xfrm>
          <a:prstGeom prst="rect">
            <a:avLst/>
          </a:prstGeom>
          <a:noFill/>
        </p:spPr>
        <p:txBody>
          <a:bodyPr wrap="none" rtlCol="0">
            <a:spAutoFit/>
          </a:bodyPr>
          <a:lstStyle/>
          <a:p>
            <a:pPr algn="just"/>
            <a:r>
              <a:rPr lang="it-IT" sz="2000" dirty="0">
                <a:solidFill>
                  <a:srgbClr val="484B77"/>
                </a:solidFill>
                <a:cs typeface="Lucida Grande" panose="020B0600040502020204" pitchFamily="34" charset="0"/>
              </a:rPr>
              <a:t>Prof. M. Durante</a:t>
            </a:r>
          </a:p>
          <a:p>
            <a:pPr algn="just"/>
            <a:r>
              <a:rPr lang="it-IT" sz="1400" dirty="0">
                <a:solidFill>
                  <a:srgbClr val="484B77"/>
                </a:solidFill>
                <a:cs typeface="Lucida Grande" panose="020B0600040502020204" pitchFamily="34" charset="0"/>
              </a:rPr>
              <a:t>Associato</a:t>
            </a:r>
          </a:p>
          <a:p>
            <a:pPr algn="just"/>
            <a:r>
              <a:rPr lang="it-IT" sz="1400" dirty="0">
                <a:solidFill>
                  <a:srgbClr val="484B77"/>
                </a:solidFill>
                <a:cs typeface="Lucida Grande" panose="020B0600040502020204" pitchFamily="34" charset="0"/>
              </a:rPr>
              <a:t>Dir. Lab. Biofisica GSI, Germania</a:t>
            </a:r>
          </a:p>
        </p:txBody>
      </p:sp>
      <p:sp>
        <p:nvSpPr>
          <p:cNvPr id="27" name="CasellaDiTesto 26">
            <a:extLst>
              <a:ext uri="{FF2B5EF4-FFF2-40B4-BE49-F238E27FC236}">
                <a16:creationId xmlns:a16="http://schemas.microsoft.com/office/drawing/2014/main" id="{C72687C0-55D7-4C70-B127-CD6A2166C5F6}"/>
              </a:ext>
            </a:extLst>
          </p:cNvPr>
          <p:cNvSpPr txBox="1"/>
          <p:nvPr/>
        </p:nvSpPr>
        <p:spPr>
          <a:xfrm>
            <a:off x="8858269" y="3387665"/>
            <a:ext cx="1570173" cy="615553"/>
          </a:xfrm>
          <a:prstGeom prst="rect">
            <a:avLst/>
          </a:prstGeom>
          <a:noFill/>
        </p:spPr>
        <p:txBody>
          <a:bodyPr wrap="none" rtlCol="0">
            <a:spAutoFit/>
          </a:bodyPr>
          <a:lstStyle/>
          <a:p>
            <a:pPr algn="just"/>
            <a:r>
              <a:rPr lang="it-IT" sz="2000" dirty="0">
                <a:solidFill>
                  <a:srgbClr val="484B77"/>
                </a:solidFill>
                <a:cs typeface="Lucida Grande" panose="020B0600040502020204" pitchFamily="34" charset="0"/>
              </a:rPr>
              <a:t>Dott. P. </a:t>
            </a:r>
            <a:r>
              <a:rPr lang="it-IT" sz="2000" dirty="0" err="1">
                <a:solidFill>
                  <a:srgbClr val="484B77"/>
                </a:solidFill>
                <a:cs typeface="Lucida Grande" panose="020B0600040502020204" pitchFamily="34" charset="0"/>
              </a:rPr>
              <a:t>Blaha</a:t>
            </a:r>
            <a:endParaRPr lang="it-IT" sz="2000" dirty="0">
              <a:solidFill>
                <a:srgbClr val="484B77"/>
              </a:solidFill>
              <a:cs typeface="Lucida Grande" panose="020B0600040502020204" pitchFamily="34" charset="0"/>
            </a:endParaRPr>
          </a:p>
          <a:p>
            <a:pPr algn="just"/>
            <a:r>
              <a:rPr lang="it-IT" sz="1400" dirty="0">
                <a:solidFill>
                  <a:srgbClr val="484B77"/>
                </a:solidFill>
                <a:cs typeface="Lucida Grande" panose="020B0600040502020204" pitchFamily="34" charset="0"/>
              </a:rPr>
              <a:t>Post-doc</a:t>
            </a:r>
          </a:p>
        </p:txBody>
      </p:sp>
      <p:pic>
        <p:nvPicPr>
          <p:cNvPr id="2" name="Picture 2" descr="Risultati immagini per &quot;Pavel Blaha&quot; chemistry">
            <a:extLst>
              <a:ext uri="{FF2B5EF4-FFF2-40B4-BE49-F238E27FC236}">
                <a16:creationId xmlns:a16="http://schemas.microsoft.com/office/drawing/2014/main" id="{5A703DB8-C8C8-4D7C-8979-78AACA2B993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11011" y="3414878"/>
            <a:ext cx="1278356" cy="1278356"/>
          </a:xfrm>
          <a:prstGeom prst="rect">
            <a:avLst/>
          </a:prstGeom>
          <a:noFill/>
          <a:extLst>
            <a:ext uri="{909E8E84-426E-40DD-AFC4-6F175D3DCCD1}">
              <a14:hiddenFill xmlns:a14="http://schemas.microsoft.com/office/drawing/2010/main">
                <a:solidFill>
                  <a:srgbClr val="FFFFFF"/>
                </a:solidFill>
              </a14:hiddenFill>
            </a:ext>
          </a:extLst>
        </p:spPr>
      </p:pic>
      <p:pic>
        <p:nvPicPr>
          <p:cNvPr id="31" name="Immagine 30" descr="Immagine che contiene persona, occhiali, parete, tenendo&#10;&#10;Descrizione generata automaticamente">
            <a:extLst>
              <a:ext uri="{FF2B5EF4-FFF2-40B4-BE49-F238E27FC236}">
                <a16:creationId xmlns:a16="http://schemas.microsoft.com/office/drawing/2014/main" id="{AC0C5420-E4CA-4B15-A7C7-71A31403161C}"/>
              </a:ext>
            </a:extLst>
          </p:cNvPr>
          <p:cNvPicPr>
            <a:picLocks noChangeAspect="1"/>
          </p:cNvPicPr>
          <p:nvPr/>
        </p:nvPicPr>
        <p:blipFill>
          <a:blip r:embed="rId15"/>
          <a:stretch>
            <a:fillRect/>
          </a:stretch>
        </p:blipFill>
        <p:spPr>
          <a:xfrm>
            <a:off x="3357234" y="5336678"/>
            <a:ext cx="758008" cy="1477329"/>
          </a:xfrm>
          <a:prstGeom prst="rect">
            <a:avLst/>
          </a:prstGeom>
        </p:spPr>
      </p:pic>
      <p:sp>
        <p:nvSpPr>
          <p:cNvPr id="33" name="CasellaDiTesto 32">
            <a:extLst>
              <a:ext uri="{FF2B5EF4-FFF2-40B4-BE49-F238E27FC236}">
                <a16:creationId xmlns:a16="http://schemas.microsoft.com/office/drawing/2014/main" id="{16098C55-ADA5-48BF-917D-57D33925B321}"/>
              </a:ext>
            </a:extLst>
          </p:cNvPr>
          <p:cNvSpPr txBox="1"/>
          <p:nvPr/>
        </p:nvSpPr>
        <p:spPr>
          <a:xfrm>
            <a:off x="4229919" y="6232254"/>
            <a:ext cx="1938416" cy="615553"/>
          </a:xfrm>
          <a:prstGeom prst="rect">
            <a:avLst/>
          </a:prstGeom>
          <a:noFill/>
        </p:spPr>
        <p:txBody>
          <a:bodyPr wrap="none" rtlCol="0">
            <a:spAutoFit/>
          </a:bodyPr>
          <a:lstStyle/>
          <a:p>
            <a:pPr algn="just"/>
            <a:r>
              <a:rPr lang="it-IT" sz="2000" dirty="0">
                <a:solidFill>
                  <a:srgbClr val="484B77"/>
                </a:solidFill>
                <a:cs typeface="Lucida Grande" panose="020B0600040502020204" pitchFamily="34" charset="0"/>
              </a:rPr>
              <a:t>Dott. F. di Franco</a:t>
            </a:r>
            <a:endParaRPr lang="it-IT" sz="1400" dirty="0">
              <a:solidFill>
                <a:srgbClr val="484B77"/>
              </a:solidFill>
              <a:cs typeface="Lucida Grande" panose="020B0600040502020204" pitchFamily="34" charset="0"/>
            </a:endParaRPr>
          </a:p>
          <a:p>
            <a:pPr algn="just"/>
            <a:r>
              <a:rPr lang="it-IT" sz="1400" dirty="0">
                <a:solidFill>
                  <a:srgbClr val="484B77"/>
                </a:solidFill>
                <a:cs typeface="Lucida Grande" panose="020B0600040502020204" pitchFamily="34" charset="0"/>
              </a:rPr>
              <a:t>Borsista INFN</a:t>
            </a:r>
            <a:endParaRPr lang="it-IT" sz="2000" dirty="0">
              <a:solidFill>
                <a:srgbClr val="484B77"/>
              </a:solidFill>
              <a:cs typeface="Lucida Grande" panose="020B0600040502020204" pitchFamily="34" charset="0"/>
            </a:endParaRPr>
          </a:p>
        </p:txBody>
      </p:sp>
    </p:spTree>
    <p:extLst>
      <p:ext uri="{BB962C8B-B14F-4D97-AF65-F5344CB8AC3E}">
        <p14:creationId xmlns:p14="http://schemas.microsoft.com/office/powerpoint/2010/main" val="3835564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E4BC598-FF0E-CA49-8E2B-218342BBD8EA}"/>
              </a:ext>
            </a:extLst>
          </p:cNvPr>
          <p:cNvGrpSpPr/>
          <p:nvPr/>
        </p:nvGrpSpPr>
        <p:grpSpPr>
          <a:xfrm>
            <a:off x="0" y="3982"/>
            <a:ext cx="12192000" cy="584775"/>
            <a:chOff x="0" y="3982"/>
            <a:chExt cx="12192000" cy="584775"/>
          </a:xfrm>
        </p:grpSpPr>
        <p:pic>
          <p:nvPicPr>
            <p:cNvPr id="8" name="Picture 7">
              <a:extLst>
                <a:ext uri="{FF2B5EF4-FFF2-40B4-BE49-F238E27FC236}">
                  <a16:creationId xmlns:a16="http://schemas.microsoft.com/office/drawing/2014/main" id="{E7907C50-9644-1043-8877-7431DBFEFD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12" name="Rectangle 11">
              <a:extLst>
                <a:ext uri="{FF2B5EF4-FFF2-40B4-BE49-F238E27FC236}">
                  <a16:creationId xmlns:a16="http://schemas.microsoft.com/office/drawing/2014/main" id="{2113327B-C1C8-D441-B6B0-6DE9F8D88271}"/>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1" name="Straight Connector 10">
              <a:extLst>
                <a:ext uri="{FF2B5EF4-FFF2-40B4-BE49-F238E27FC236}">
                  <a16:creationId xmlns:a16="http://schemas.microsoft.com/office/drawing/2014/main" id="{47408552-FB0B-B04D-B289-619C73654CD0}"/>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C9B0A9B8-94E3-484F-8B6B-97833D362425}"/>
              </a:ext>
            </a:extLst>
          </p:cNvPr>
          <p:cNvSpPr txBox="1"/>
          <p:nvPr/>
        </p:nvSpPr>
        <p:spPr>
          <a:xfrm>
            <a:off x="2976611" y="106736"/>
            <a:ext cx="7305846" cy="369332"/>
          </a:xfrm>
          <a:prstGeom prst="rect">
            <a:avLst/>
          </a:prstGeom>
          <a:noFill/>
        </p:spPr>
        <p:txBody>
          <a:bodyPr wrap="none" rtlCol="0">
            <a:spAutoFit/>
          </a:bodyPr>
          <a:lstStyle/>
          <a:p>
            <a:r>
              <a:rPr lang="it-IT" dirty="0">
                <a:solidFill>
                  <a:srgbClr val="484B77"/>
                </a:solidFill>
                <a:cs typeface="Lucida Grande" panose="020B0600040502020204" pitchFamily="34" charset="0"/>
              </a:rPr>
              <a:t>G. </a:t>
            </a:r>
            <a:r>
              <a:rPr lang="it-IT" dirty="0" err="1">
                <a:solidFill>
                  <a:srgbClr val="484B77"/>
                </a:solidFill>
                <a:cs typeface="Lucida Grande" panose="020B0600040502020204" pitchFamily="34" charset="0"/>
              </a:rPr>
              <a:t>Mettivier</a:t>
            </a:r>
            <a:r>
              <a:rPr lang="it-IT" dirty="0">
                <a:solidFill>
                  <a:srgbClr val="484B77"/>
                </a:solidFill>
                <a:cs typeface="Lucida Grande" panose="020B0600040502020204" pitchFamily="34" charset="0"/>
              </a:rPr>
              <a:t> (PA), P. Russo (PO), A. Sarno (Post-doc), F. di Franco (</a:t>
            </a:r>
            <a:r>
              <a:rPr lang="it-IT" dirty="0" err="1">
                <a:solidFill>
                  <a:srgbClr val="484B77"/>
                </a:solidFill>
                <a:cs typeface="Lucida Grande" panose="020B0600040502020204" pitchFamily="34" charset="0"/>
              </a:rPr>
              <a:t>Bors</a:t>
            </a:r>
            <a:r>
              <a:rPr lang="it-IT" dirty="0">
                <a:solidFill>
                  <a:srgbClr val="484B77"/>
                </a:solidFill>
                <a:cs typeface="Lucida Grande" panose="020B0600040502020204" pitchFamily="34" charset="0"/>
              </a:rPr>
              <a:t>. INFN)</a:t>
            </a:r>
            <a:endParaRPr lang="it-IT" sz="2400" dirty="0">
              <a:solidFill>
                <a:srgbClr val="484B77"/>
              </a:solidFill>
              <a:cs typeface="Lucida Grande" panose="020B0600040502020204" pitchFamily="34" charset="0"/>
            </a:endParaRPr>
          </a:p>
        </p:txBody>
      </p:sp>
      <p:sp>
        <p:nvSpPr>
          <p:cNvPr id="28" name="TextBox 27">
            <a:extLst>
              <a:ext uri="{FF2B5EF4-FFF2-40B4-BE49-F238E27FC236}">
                <a16:creationId xmlns:a16="http://schemas.microsoft.com/office/drawing/2014/main" id="{E8B4E5CE-8AA7-5E4B-B381-EF0F4635B210}"/>
              </a:ext>
            </a:extLst>
          </p:cNvPr>
          <p:cNvSpPr txBox="1"/>
          <p:nvPr/>
        </p:nvSpPr>
        <p:spPr>
          <a:xfrm>
            <a:off x="240233" y="4349148"/>
            <a:ext cx="5518310" cy="2092881"/>
          </a:xfrm>
          <a:prstGeom prst="rect">
            <a:avLst/>
          </a:prstGeom>
          <a:noFill/>
        </p:spPr>
        <p:txBody>
          <a:bodyPr wrap="square" rtlCol="0">
            <a:spAutoFit/>
          </a:bodyPr>
          <a:lstStyle/>
          <a:p>
            <a:pPr algn="just"/>
            <a:r>
              <a:rPr lang="it-IT" sz="1400" b="1" dirty="0">
                <a:cs typeface="Lucida Grande" panose="020B0600040502020204" pitchFamily="34" charset="0"/>
              </a:rPr>
              <a:t>Radioterapia a </a:t>
            </a:r>
            <a:r>
              <a:rPr lang="it-IT" sz="1400" b="1" dirty="0" err="1">
                <a:cs typeface="Lucida Grande" panose="020B0600040502020204" pitchFamily="34" charset="0"/>
              </a:rPr>
              <a:t>kilovoltaggio</a:t>
            </a:r>
            <a:r>
              <a:rPr lang="it-IT" sz="1400" b="1" dirty="0">
                <a:cs typeface="Lucida Grande" panose="020B0600040502020204" pitchFamily="34" charset="0"/>
              </a:rPr>
              <a:t>: (</a:t>
            </a:r>
            <a:r>
              <a:rPr lang="it-IT" b="1" dirty="0">
                <a:cs typeface="Lucida Grande" panose="020B0600040502020204" pitchFamily="34" charset="0"/>
              </a:rPr>
              <a:t>Esp. INFN ‘’SR3T’’</a:t>
            </a:r>
            <a:r>
              <a:rPr lang="it-IT" sz="1400" b="1" dirty="0">
                <a:cs typeface="Lucida Grande" panose="020B0600040502020204" pitchFamily="34" charset="0"/>
              </a:rPr>
              <a:t>): </a:t>
            </a:r>
            <a:r>
              <a:rPr lang="it-IT" sz="1400" dirty="0">
                <a:cs typeface="Lucida Grande" panose="020B0600040502020204" pitchFamily="34" charset="0"/>
              </a:rPr>
              <a:t>Investigare un nuovo approccio terapeutico per la radioterapia del tumore al seno che combini la tecnica della ‘’</a:t>
            </a:r>
            <a:r>
              <a:rPr lang="en-US" altLang="it-IT" sz="1400" b="1" dirty="0"/>
              <a:t>kilovoltage external beam rotational radiotherapy</a:t>
            </a:r>
            <a:r>
              <a:rPr lang="en-US" altLang="it-IT" sz="1400" dirty="0"/>
              <a:t>’’ e </a:t>
            </a:r>
            <a:r>
              <a:rPr lang="en-US" altLang="it-IT" sz="1400" dirty="0" err="1"/>
              <a:t>l’utilizzo</a:t>
            </a:r>
            <a:r>
              <a:rPr lang="en-US" altLang="it-IT" sz="1400" dirty="0"/>
              <a:t> </a:t>
            </a:r>
            <a:r>
              <a:rPr lang="en-US" altLang="it-IT" sz="1400" dirty="0" err="1"/>
              <a:t>della</a:t>
            </a:r>
            <a:r>
              <a:rPr lang="en-US" altLang="it-IT" sz="1400" dirty="0"/>
              <a:t> </a:t>
            </a:r>
            <a:r>
              <a:rPr lang="en-US" altLang="it-IT" sz="1400" b="1" dirty="0" err="1"/>
              <a:t>radiazione</a:t>
            </a:r>
            <a:r>
              <a:rPr lang="en-US" altLang="it-IT" sz="1400" b="1" dirty="0"/>
              <a:t> di </a:t>
            </a:r>
            <a:r>
              <a:rPr lang="en-US" altLang="it-IT" sz="1400" b="1" dirty="0" err="1"/>
              <a:t>sincrotrone</a:t>
            </a:r>
            <a:r>
              <a:rPr lang="en-US" altLang="it-IT" sz="1400" b="1" dirty="0"/>
              <a:t> </a:t>
            </a:r>
            <a:r>
              <a:rPr lang="en-US" altLang="it-IT" sz="1400" dirty="0"/>
              <a:t>con </a:t>
            </a:r>
            <a:r>
              <a:rPr lang="en-US" altLang="it-IT" sz="1400" dirty="0" err="1"/>
              <a:t>l’uso</a:t>
            </a:r>
            <a:r>
              <a:rPr lang="en-US" altLang="it-IT" sz="1400" dirty="0"/>
              <a:t> di </a:t>
            </a:r>
            <a:r>
              <a:rPr lang="en-US" altLang="it-IT" sz="1400" b="1" dirty="0" err="1"/>
              <a:t>nanoparticelle</a:t>
            </a:r>
            <a:r>
              <a:rPr lang="en-US" altLang="it-IT" sz="1400" b="1" dirty="0"/>
              <a:t> </a:t>
            </a:r>
            <a:r>
              <a:rPr lang="en-US" altLang="it-IT" sz="1400" b="1" dirty="0" err="1"/>
              <a:t>d’oro</a:t>
            </a:r>
            <a:r>
              <a:rPr lang="en-US" altLang="it-IT" sz="1400" b="1" dirty="0"/>
              <a:t> </a:t>
            </a:r>
            <a:r>
              <a:rPr lang="en-US" altLang="it-IT" sz="1400" dirty="0" err="1"/>
              <a:t>sia</a:t>
            </a:r>
            <a:r>
              <a:rPr lang="en-US" altLang="it-IT" sz="1400" dirty="0"/>
              <a:t> come mezzo di </a:t>
            </a:r>
            <a:r>
              <a:rPr lang="en-US" altLang="it-IT" sz="1400" dirty="0" err="1"/>
              <a:t>contrasto</a:t>
            </a:r>
            <a:r>
              <a:rPr lang="en-US" altLang="it-IT" sz="1400" dirty="0"/>
              <a:t> </a:t>
            </a:r>
            <a:r>
              <a:rPr lang="en-US" altLang="it-IT" sz="1400" dirty="0" err="1"/>
              <a:t>che</a:t>
            </a:r>
            <a:r>
              <a:rPr lang="en-US" altLang="it-IT" sz="1400" dirty="0"/>
              <a:t> come </a:t>
            </a:r>
            <a:r>
              <a:rPr lang="en-US" altLang="it-IT" sz="1400" dirty="0" err="1"/>
              <a:t>agente</a:t>
            </a:r>
            <a:r>
              <a:rPr lang="en-US" altLang="it-IT" sz="1400" dirty="0"/>
              <a:t> </a:t>
            </a:r>
            <a:r>
              <a:rPr lang="en-US" altLang="it-IT" sz="1400" dirty="0" err="1"/>
              <a:t>radiosensibilizzante</a:t>
            </a:r>
            <a:r>
              <a:rPr lang="en-US" altLang="it-IT" sz="1400" dirty="0"/>
              <a:t> (</a:t>
            </a:r>
            <a:r>
              <a:rPr lang="it-IT" sz="1400" dirty="0">
                <a:solidFill>
                  <a:srgbClr val="FF0000"/>
                </a:solidFill>
                <a:cs typeface="Lucida Grande" panose="020B0600040502020204" pitchFamily="34" charset="0"/>
              </a:rPr>
              <a:t>attività in corso</a:t>
            </a:r>
            <a:r>
              <a:rPr lang="en-US" altLang="it-IT" sz="1400" dirty="0"/>
              <a:t>).</a:t>
            </a:r>
          </a:p>
          <a:p>
            <a:pPr algn="just"/>
            <a:r>
              <a:rPr lang="it-IT" sz="1400" dirty="0"/>
              <a:t>Collaborazioni: </a:t>
            </a:r>
            <a:r>
              <a:rPr lang="it-IT" sz="1400" dirty="0" err="1"/>
              <a:t>Univ</a:t>
            </a:r>
            <a:r>
              <a:rPr lang="it-IT" sz="1400" dirty="0"/>
              <a:t>. Milano Bicocca, </a:t>
            </a:r>
            <a:r>
              <a:rPr lang="it-IT" sz="1400" dirty="0" err="1"/>
              <a:t>Univ</a:t>
            </a:r>
            <a:r>
              <a:rPr lang="it-IT" sz="1400" dirty="0"/>
              <a:t>. Tor Vergata, Canadian Light Source, </a:t>
            </a:r>
            <a:r>
              <a:rPr lang="it-IT" sz="1400" dirty="0" err="1"/>
              <a:t>Australian</a:t>
            </a:r>
            <a:r>
              <a:rPr lang="it-IT" sz="1400" dirty="0"/>
              <a:t> </a:t>
            </a:r>
            <a:r>
              <a:rPr lang="it-IT" sz="1400" dirty="0" err="1"/>
              <a:t>Synchrotron</a:t>
            </a:r>
            <a:r>
              <a:rPr lang="it-IT" sz="1400" dirty="0"/>
              <a:t>, ESRF, IRCCS Ospedale San Raffaele di Milano, INFN, </a:t>
            </a:r>
            <a:r>
              <a:rPr lang="it-IT" sz="1400" dirty="0" err="1"/>
              <a:t>Univ</a:t>
            </a:r>
            <a:r>
              <a:rPr lang="it-IT" sz="1400" dirty="0"/>
              <a:t>. Cagliari   </a:t>
            </a:r>
          </a:p>
        </p:txBody>
      </p:sp>
      <p:sp>
        <p:nvSpPr>
          <p:cNvPr id="30" name="Right Arrow 29">
            <a:extLst>
              <a:ext uri="{FF2B5EF4-FFF2-40B4-BE49-F238E27FC236}">
                <a16:creationId xmlns:a16="http://schemas.microsoft.com/office/drawing/2014/main" id="{B94D761B-7543-4145-87C2-8E5907F18A3D}"/>
              </a:ext>
            </a:extLst>
          </p:cNvPr>
          <p:cNvSpPr/>
          <p:nvPr/>
        </p:nvSpPr>
        <p:spPr>
          <a:xfrm>
            <a:off x="85224" y="4468896"/>
            <a:ext cx="188686" cy="215343"/>
          </a:xfrm>
          <a:prstGeom prst="rightArrow">
            <a:avLst/>
          </a:prstGeom>
          <a:solidFill>
            <a:srgbClr val="D6CCB0"/>
          </a:solidFill>
          <a:ln>
            <a:solidFill>
              <a:srgbClr val="C0672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sz="1400" dirty="0"/>
          </a:p>
        </p:txBody>
      </p:sp>
      <p:sp>
        <p:nvSpPr>
          <p:cNvPr id="35" name="TextBox 34">
            <a:extLst>
              <a:ext uri="{FF2B5EF4-FFF2-40B4-BE49-F238E27FC236}">
                <a16:creationId xmlns:a16="http://schemas.microsoft.com/office/drawing/2014/main" id="{B32A8751-ABB3-5949-AF03-AE411E19CD76}"/>
              </a:ext>
            </a:extLst>
          </p:cNvPr>
          <p:cNvSpPr txBox="1"/>
          <p:nvPr/>
        </p:nvSpPr>
        <p:spPr>
          <a:xfrm>
            <a:off x="273909" y="541727"/>
            <a:ext cx="7825061" cy="584775"/>
          </a:xfrm>
          <a:prstGeom prst="rect">
            <a:avLst/>
          </a:prstGeom>
          <a:noFill/>
        </p:spPr>
        <p:txBody>
          <a:bodyPr wrap="square" rtlCol="0">
            <a:spAutoFit/>
          </a:bodyPr>
          <a:lstStyle/>
          <a:p>
            <a:pPr algn="just">
              <a:spcAft>
                <a:spcPts val="600"/>
              </a:spcAft>
            </a:pPr>
            <a:r>
              <a:rPr lang="it-IT" sz="1400" b="1" dirty="0">
                <a:cs typeface="Lucida Grande" panose="020B0600040502020204" pitchFamily="34" charset="0"/>
              </a:rPr>
              <a:t>Imaging e dosimetria a raggi X: </a:t>
            </a:r>
            <a:r>
              <a:rPr lang="it-IT" b="1" dirty="0">
                <a:cs typeface="Lucida Grande" panose="020B0600040502020204" pitchFamily="34" charset="0"/>
              </a:rPr>
              <a:t>Progetto MC-INFN</a:t>
            </a:r>
            <a:r>
              <a:rPr lang="it-IT" sz="1400" dirty="0">
                <a:cs typeface="Lucida Grande" panose="020B0600040502020204" pitchFamily="34" charset="0"/>
              </a:rPr>
              <a:t>. Simulazioni Monte Carlo GEANT4 per imaging e radioterapia del cancro al seno. Trial clinico virtuale per imaging 3D del cancro al seno </a:t>
            </a:r>
            <a:r>
              <a:rPr lang="en-US" altLang="it-IT" sz="1400" dirty="0"/>
              <a:t>(</a:t>
            </a:r>
            <a:r>
              <a:rPr lang="it-IT" sz="1400" dirty="0">
                <a:solidFill>
                  <a:srgbClr val="FF0000"/>
                </a:solidFill>
                <a:cs typeface="Lucida Grande" panose="020B0600040502020204" pitchFamily="34" charset="0"/>
              </a:rPr>
              <a:t>attività in corso</a:t>
            </a:r>
            <a:r>
              <a:rPr lang="en-US" altLang="it-IT" sz="1400" dirty="0"/>
              <a:t>).</a:t>
            </a:r>
            <a:r>
              <a:rPr lang="it-IT" sz="1400" dirty="0">
                <a:cs typeface="Lucida Grande" panose="020B0600040502020204" pitchFamily="34" charset="0"/>
              </a:rPr>
              <a:t> </a:t>
            </a:r>
          </a:p>
        </p:txBody>
      </p:sp>
      <p:sp>
        <p:nvSpPr>
          <p:cNvPr id="36" name="Right Arrow 35">
            <a:extLst>
              <a:ext uri="{FF2B5EF4-FFF2-40B4-BE49-F238E27FC236}">
                <a16:creationId xmlns:a16="http://schemas.microsoft.com/office/drawing/2014/main" id="{DF5CCC5E-7D37-FB42-8A10-ECA3037BD6AE}"/>
              </a:ext>
            </a:extLst>
          </p:cNvPr>
          <p:cNvSpPr/>
          <p:nvPr/>
        </p:nvSpPr>
        <p:spPr>
          <a:xfrm>
            <a:off x="114251" y="746635"/>
            <a:ext cx="188686" cy="215343"/>
          </a:xfrm>
          <a:prstGeom prst="rightArrow">
            <a:avLst/>
          </a:prstGeom>
          <a:solidFill>
            <a:srgbClr val="D6CCB0"/>
          </a:solidFill>
          <a:ln>
            <a:solidFill>
              <a:srgbClr val="C0672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sz="1400" dirty="0"/>
          </a:p>
        </p:txBody>
      </p:sp>
      <p:sp>
        <p:nvSpPr>
          <p:cNvPr id="26" name="TextBox 34">
            <a:extLst>
              <a:ext uri="{FF2B5EF4-FFF2-40B4-BE49-F238E27FC236}">
                <a16:creationId xmlns:a16="http://schemas.microsoft.com/office/drawing/2014/main" id="{A9D901FA-0218-42EE-A54C-E633BE368604}"/>
              </a:ext>
            </a:extLst>
          </p:cNvPr>
          <p:cNvSpPr txBox="1"/>
          <p:nvPr/>
        </p:nvSpPr>
        <p:spPr>
          <a:xfrm>
            <a:off x="437198" y="6474101"/>
            <a:ext cx="11317604" cy="338554"/>
          </a:xfrm>
          <a:prstGeom prst="rect">
            <a:avLst/>
          </a:prstGeom>
          <a:noFill/>
        </p:spPr>
        <p:txBody>
          <a:bodyPr wrap="square" rtlCol="0">
            <a:spAutoFit/>
          </a:bodyPr>
          <a:lstStyle/>
          <a:p>
            <a:pPr algn="just">
              <a:spcAft>
                <a:spcPts val="600"/>
              </a:spcAft>
            </a:pPr>
            <a:r>
              <a:rPr lang="it-IT" sz="1600" b="1" dirty="0">
                <a:solidFill>
                  <a:srgbClr val="40426E"/>
                </a:solidFill>
                <a:cs typeface="Lucida Grande" panose="020B0600040502020204" pitchFamily="34" charset="0"/>
              </a:rPr>
              <a:t>Numero di Pubblicazioni (2016-2018) (</a:t>
            </a:r>
            <a:r>
              <a:rPr lang="it-IT" sz="1600" b="1" dirty="0" err="1">
                <a:solidFill>
                  <a:srgbClr val="40426E"/>
                </a:solidFill>
                <a:cs typeface="Lucida Grande" panose="020B0600040502020204" pitchFamily="34" charset="0"/>
              </a:rPr>
              <a:t>Scopus</a:t>
            </a:r>
            <a:r>
              <a:rPr lang="it-IT" sz="1600" b="1" dirty="0">
                <a:solidFill>
                  <a:srgbClr val="40426E"/>
                </a:solidFill>
                <a:cs typeface="Lucida Grande" panose="020B0600040502020204" pitchFamily="34" charset="0"/>
              </a:rPr>
              <a:t>) : 35           Abilitazioni: Giovanni </a:t>
            </a:r>
            <a:r>
              <a:rPr lang="it-IT" sz="1600" b="1" dirty="0" err="1">
                <a:solidFill>
                  <a:srgbClr val="40426E"/>
                </a:solidFill>
                <a:cs typeface="Lucida Grande" panose="020B0600040502020204" pitchFamily="34" charset="0"/>
              </a:rPr>
              <a:t>Mettivier</a:t>
            </a:r>
            <a:r>
              <a:rPr lang="it-IT" sz="1600" b="1" dirty="0">
                <a:solidFill>
                  <a:srgbClr val="40426E"/>
                </a:solidFill>
                <a:cs typeface="Lucida Grande" panose="020B0600040502020204" pitchFamily="34" charset="0"/>
              </a:rPr>
              <a:t> Prima fascia 02/D1 (</a:t>
            </a:r>
            <a:r>
              <a:rPr lang="it-IT" sz="1600" b="1" dirty="0" err="1">
                <a:solidFill>
                  <a:srgbClr val="40426E"/>
                </a:solidFill>
                <a:cs typeface="Lucida Grande" panose="020B0600040502020204" pitchFamily="34" charset="0"/>
              </a:rPr>
              <a:t>Fis</a:t>
            </a:r>
            <a:r>
              <a:rPr lang="it-IT" sz="1600" b="1" dirty="0">
                <a:solidFill>
                  <a:srgbClr val="40426E"/>
                </a:solidFill>
                <a:cs typeface="Lucida Grande" panose="020B0600040502020204" pitchFamily="34" charset="0"/>
              </a:rPr>
              <a:t> 07) dal 2018 al 2024 </a:t>
            </a:r>
            <a:endParaRPr lang="it-IT" sz="1600" dirty="0">
              <a:cs typeface="Lucida Grande" panose="020B0600040502020204" pitchFamily="34" charset="0"/>
            </a:endParaRPr>
          </a:p>
        </p:txBody>
      </p:sp>
      <p:sp>
        <p:nvSpPr>
          <p:cNvPr id="2" name="Rettangolo 1">
            <a:extLst>
              <a:ext uri="{FF2B5EF4-FFF2-40B4-BE49-F238E27FC236}">
                <a16:creationId xmlns:a16="http://schemas.microsoft.com/office/drawing/2014/main" id="{600E78F2-6102-43ED-82FF-13B631FEE430}"/>
              </a:ext>
            </a:extLst>
          </p:cNvPr>
          <p:cNvSpPr/>
          <p:nvPr/>
        </p:nvSpPr>
        <p:spPr>
          <a:xfrm>
            <a:off x="103823" y="6474101"/>
            <a:ext cx="11765756" cy="332318"/>
          </a:xfrm>
          <a:prstGeom prst="rect">
            <a:avLst/>
          </a:prstGeom>
          <a:noFill/>
          <a:ln>
            <a:solidFill>
              <a:srgbClr val="C0672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dirty="0"/>
          </a:p>
        </p:txBody>
      </p:sp>
      <p:pic>
        <p:nvPicPr>
          <p:cNvPr id="31" name="Immagine 30">
            <a:extLst>
              <a:ext uri="{FF2B5EF4-FFF2-40B4-BE49-F238E27FC236}">
                <a16:creationId xmlns:a16="http://schemas.microsoft.com/office/drawing/2014/main" id="{60071C38-248C-46D4-83CA-1481D92965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6349" y="595707"/>
            <a:ext cx="3442060" cy="2287191"/>
          </a:xfrm>
          <a:prstGeom prst="rect">
            <a:avLst/>
          </a:prstGeom>
        </p:spPr>
      </p:pic>
      <p:pic>
        <p:nvPicPr>
          <p:cNvPr id="32" name="Immagine 31">
            <a:extLst>
              <a:ext uri="{FF2B5EF4-FFF2-40B4-BE49-F238E27FC236}">
                <a16:creationId xmlns:a16="http://schemas.microsoft.com/office/drawing/2014/main" id="{423BA7CD-E3C0-0044-8F12-E0E18E0B32D2}"/>
              </a:ext>
            </a:extLst>
          </p:cNvPr>
          <p:cNvPicPr>
            <a:picLocks noChangeAspect="1"/>
          </p:cNvPicPr>
          <p:nvPr/>
        </p:nvPicPr>
        <p:blipFill>
          <a:blip r:embed="rId6"/>
          <a:stretch>
            <a:fillRect/>
          </a:stretch>
        </p:blipFill>
        <p:spPr>
          <a:xfrm>
            <a:off x="10066042" y="48002"/>
            <a:ext cx="2101080" cy="499315"/>
          </a:xfrm>
          <a:prstGeom prst="rect">
            <a:avLst/>
          </a:prstGeom>
        </p:spPr>
      </p:pic>
      <p:sp>
        <p:nvSpPr>
          <p:cNvPr id="42" name="Freccia in giù 2">
            <a:extLst>
              <a:ext uri="{FF2B5EF4-FFF2-40B4-BE49-F238E27FC236}">
                <a16:creationId xmlns:a16="http://schemas.microsoft.com/office/drawing/2014/main" id="{F48D29C8-CC75-4A08-B9F9-A6FD71D887E5}"/>
              </a:ext>
            </a:extLst>
          </p:cNvPr>
          <p:cNvSpPr/>
          <p:nvPr/>
        </p:nvSpPr>
        <p:spPr>
          <a:xfrm>
            <a:off x="1693195" y="3314032"/>
            <a:ext cx="120450" cy="258470"/>
          </a:xfrm>
          <a:prstGeom prst="downArrow">
            <a:avLst/>
          </a:prstGeom>
          <a:solidFill>
            <a:schemeClr val="accent6"/>
          </a:solidFill>
          <a:ln w="254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3" name="CasellaDiTesto 42">
            <a:extLst>
              <a:ext uri="{FF2B5EF4-FFF2-40B4-BE49-F238E27FC236}">
                <a16:creationId xmlns:a16="http://schemas.microsoft.com/office/drawing/2014/main" id="{9E4663AF-5F35-461A-9620-369C2EB6C462}"/>
              </a:ext>
            </a:extLst>
          </p:cNvPr>
          <p:cNvSpPr txBox="1"/>
          <p:nvPr/>
        </p:nvSpPr>
        <p:spPr>
          <a:xfrm>
            <a:off x="759187" y="3598089"/>
            <a:ext cx="2172180" cy="707886"/>
          </a:xfrm>
          <a:prstGeom prst="rect">
            <a:avLst/>
          </a:prstGeom>
          <a:noFill/>
          <a:ln w="50800">
            <a:solidFill>
              <a:schemeClr val="accent6"/>
            </a:solidFill>
          </a:ln>
        </p:spPr>
        <p:txBody>
          <a:bodyPr wrap="square" rtlCol="0">
            <a:spAutoFit/>
          </a:bodyPr>
          <a:lstStyle/>
          <a:p>
            <a:pPr algn="ctr"/>
            <a:r>
              <a:rPr lang="en-GB" sz="2000" dirty="0">
                <a:latin typeface="Times New Roman" panose="02020603050405020304" pitchFamily="18" charset="0"/>
                <a:cs typeface="Times New Roman" panose="02020603050405020304" pitchFamily="18" charset="0"/>
              </a:rPr>
              <a:t>Clinical breast CT </a:t>
            </a:r>
          </a:p>
          <a:p>
            <a:pPr algn="ctr"/>
            <a:r>
              <a:rPr lang="en-GB" sz="2000" dirty="0">
                <a:latin typeface="Times New Roman" panose="02020603050405020304" pitchFamily="18" charset="0"/>
                <a:cs typeface="Times New Roman" panose="02020603050405020304" pitchFamily="18" charset="0"/>
              </a:rPr>
              <a:t>80 kV – 5.00 </a:t>
            </a:r>
            <a:r>
              <a:rPr lang="en-GB" sz="2000" dirty="0" err="1">
                <a:latin typeface="Times New Roman" panose="02020603050405020304" pitchFamily="18" charset="0"/>
                <a:cs typeface="Times New Roman" panose="02020603050405020304" pitchFamily="18" charset="0"/>
              </a:rPr>
              <a:t>mGy</a:t>
            </a:r>
            <a:r>
              <a:rPr lang="en-GB" sz="2000" dirty="0">
                <a:latin typeface="Times New Roman" panose="02020603050405020304" pitchFamily="18" charset="0"/>
                <a:cs typeface="Times New Roman" panose="02020603050405020304" pitchFamily="18" charset="0"/>
              </a:rPr>
              <a:t> </a:t>
            </a:r>
          </a:p>
        </p:txBody>
      </p:sp>
      <p:sp>
        <p:nvSpPr>
          <p:cNvPr id="44" name="Freccia in giù 7">
            <a:extLst>
              <a:ext uri="{FF2B5EF4-FFF2-40B4-BE49-F238E27FC236}">
                <a16:creationId xmlns:a16="http://schemas.microsoft.com/office/drawing/2014/main" id="{47A74A6F-7013-4F53-874E-B16C453D2CB3}"/>
              </a:ext>
            </a:extLst>
          </p:cNvPr>
          <p:cNvSpPr/>
          <p:nvPr/>
        </p:nvSpPr>
        <p:spPr>
          <a:xfrm>
            <a:off x="3904102" y="3282016"/>
            <a:ext cx="120450" cy="258470"/>
          </a:xfrm>
          <a:prstGeom prst="downArrow">
            <a:avLst/>
          </a:prstGeom>
          <a:solidFill>
            <a:schemeClr val="accent6"/>
          </a:solidFill>
          <a:ln w="254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45" name="CasellaDiTesto 44">
            <a:extLst>
              <a:ext uri="{FF2B5EF4-FFF2-40B4-BE49-F238E27FC236}">
                <a16:creationId xmlns:a16="http://schemas.microsoft.com/office/drawing/2014/main" id="{423187E9-E452-46D8-84C5-DA7172EAEB57}"/>
              </a:ext>
            </a:extLst>
          </p:cNvPr>
          <p:cNvSpPr txBox="1"/>
          <p:nvPr/>
        </p:nvSpPr>
        <p:spPr>
          <a:xfrm>
            <a:off x="3113029" y="3598089"/>
            <a:ext cx="1704594" cy="707886"/>
          </a:xfrm>
          <a:prstGeom prst="rect">
            <a:avLst/>
          </a:prstGeom>
          <a:noFill/>
          <a:ln w="50800">
            <a:solidFill>
              <a:schemeClr val="accent6"/>
            </a:solidFill>
          </a:ln>
        </p:spPr>
        <p:txBody>
          <a:bodyPr wrap="square" rtlCol="0">
            <a:spAutoFit/>
          </a:bodyPr>
          <a:lstStyle/>
          <a:p>
            <a:pPr algn="ctr"/>
            <a:r>
              <a:rPr lang="it-IT" sz="2000" dirty="0">
                <a:latin typeface="Times New Roman" panose="02020603050405020304" pitchFamily="18" charset="0"/>
                <a:cs typeface="Times New Roman" panose="02020603050405020304" pitchFamily="18" charset="0"/>
              </a:rPr>
              <a:t>S</a:t>
            </a:r>
            <a:r>
              <a:rPr lang="en-GB" sz="2000" dirty="0">
                <a:latin typeface="Times New Roman" panose="02020603050405020304" pitchFamily="18" charset="0"/>
                <a:cs typeface="Times New Roman" panose="02020603050405020304" pitchFamily="18" charset="0"/>
              </a:rPr>
              <a:t>egmented CT phantom </a:t>
            </a:r>
          </a:p>
        </p:txBody>
      </p:sp>
      <p:sp>
        <p:nvSpPr>
          <p:cNvPr id="46" name="Freccia in giù 9">
            <a:extLst>
              <a:ext uri="{FF2B5EF4-FFF2-40B4-BE49-F238E27FC236}">
                <a16:creationId xmlns:a16="http://schemas.microsoft.com/office/drawing/2014/main" id="{78E48DB3-F0D9-4BBF-A663-7BB487F8AC9C}"/>
              </a:ext>
            </a:extLst>
          </p:cNvPr>
          <p:cNvSpPr/>
          <p:nvPr/>
        </p:nvSpPr>
        <p:spPr>
          <a:xfrm>
            <a:off x="6011333" y="3286739"/>
            <a:ext cx="120450" cy="258470"/>
          </a:xfrm>
          <a:prstGeom prst="downArrow">
            <a:avLst/>
          </a:prstGeom>
          <a:solidFill>
            <a:schemeClr val="accent6"/>
          </a:solidFill>
          <a:ln w="25400">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7" name="CasellaDiTesto 46">
            <a:extLst>
              <a:ext uri="{FF2B5EF4-FFF2-40B4-BE49-F238E27FC236}">
                <a16:creationId xmlns:a16="http://schemas.microsoft.com/office/drawing/2014/main" id="{078FFC38-5A78-4A00-B9AA-09AB1AE1084B}"/>
              </a:ext>
            </a:extLst>
          </p:cNvPr>
          <p:cNvSpPr txBox="1"/>
          <p:nvPr/>
        </p:nvSpPr>
        <p:spPr>
          <a:xfrm>
            <a:off x="4977873" y="3593033"/>
            <a:ext cx="2292294" cy="707886"/>
          </a:xfrm>
          <a:prstGeom prst="rect">
            <a:avLst/>
          </a:prstGeom>
          <a:noFill/>
          <a:ln w="50800">
            <a:solidFill>
              <a:schemeClr val="accent6"/>
            </a:solidFill>
          </a:ln>
        </p:spPr>
        <p:txBody>
          <a:bodyPr wrap="square" rtlCol="0">
            <a:spAutoFit/>
          </a:bodyPr>
          <a:lstStyle/>
          <a:p>
            <a:pPr algn="ctr"/>
            <a:r>
              <a:rPr lang="en-GB" sz="2000" dirty="0">
                <a:latin typeface="Times New Roman" panose="02020603050405020304" pitchFamily="18" charset="0"/>
                <a:cs typeface="Times New Roman" panose="02020603050405020304" pitchFamily="18" charset="0"/>
              </a:rPr>
              <a:t>Simulated CT scan </a:t>
            </a:r>
          </a:p>
          <a:p>
            <a:pPr algn="ctr"/>
            <a:r>
              <a:rPr lang="en-GB" sz="2000" dirty="0">
                <a:latin typeface="Times New Roman" panose="02020603050405020304" pitchFamily="18" charset="0"/>
                <a:cs typeface="Times New Roman" panose="02020603050405020304" pitchFamily="18" charset="0"/>
              </a:rPr>
              <a:t>80 kV – 0.53 </a:t>
            </a:r>
            <a:r>
              <a:rPr lang="en-GB" sz="2000" dirty="0" err="1">
                <a:latin typeface="Times New Roman" panose="02020603050405020304" pitchFamily="18" charset="0"/>
                <a:cs typeface="Times New Roman" panose="02020603050405020304" pitchFamily="18" charset="0"/>
              </a:rPr>
              <a:t>mGy</a:t>
            </a:r>
            <a:endParaRPr lang="en-GB" sz="2000" dirty="0">
              <a:latin typeface="Times New Roman" panose="02020603050405020304" pitchFamily="18" charset="0"/>
              <a:cs typeface="Times New Roman" panose="02020603050405020304" pitchFamily="18" charset="0"/>
            </a:endParaRPr>
          </a:p>
        </p:txBody>
      </p:sp>
      <p:pic>
        <p:nvPicPr>
          <p:cNvPr id="48" name="Immagine 47">
            <a:extLst>
              <a:ext uri="{FF2B5EF4-FFF2-40B4-BE49-F238E27FC236}">
                <a16:creationId xmlns:a16="http://schemas.microsoft.com/office/drawing/2014/main" id="{56CDEE41-912F-4011-A04C-7A1079AE14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5533" y="1318602"/>
            <a:ext cx="6212901" cy="1990141"/>
          </a:xfrm>
          <a:prstGeom prst="rect">
            <a:avLst/>
          </a:prstGeom>
        </p:spPr>
      </p:pic>
      <p:pic>
        <p:nvPicPr>
          <p:cNvPr id="54" name="Immagine 53">
            <a:extLst>
              <a:ext uri="{FF2B5EF4-FFF2-40B4-BE49-F238E27FC236}">
                <a16:creationId xmlns:a16="http://schemas.microsoft.com/office/drawing/2014/main" id="{20770639-F224-4512-9C1D-4472F271A299}"/>
              </a:ext>
            </a:extLst>
          </p:cNvPr>
          <p:cNvPicPr>
            <a:picLocks noChangeAspect="1"/>
          </p:cNvPicPr>
          <p:nvPr/>
        </p:nvPicPr>
        <p:blipFill>
          <a:blip r:embed="rId8"/>
          <a:stretch>
            <a:fillRect/>
          </a:stretch>
        </p:blipFill>
        <p:spPr>
          <a:xfrm>
            <a:off x="9935166" y="3683233"/>
            <a:ext cx="2172180" cy="1628864"/>
          </a:xfrm>
          <a:prstGeom prst="rect">
            <a:avLst/>
          </a:prstGeom>
        </p:spPr>
      </p:pic>
      <p:cxnSp>
        <p:nvCxnSpPr>
          <p:cNvPr id="55" name="Connettore 2 54">
            <a:extLst>
              <a:ext uri="{FF2B5EF4-FFF2-40B4-BE49-F238E27FC236}">
                <a16:creationId xmlns:a16="http://schemas.microsoft.com/office/drawing/2014/main" id="{9DE14F1B-98BF-4C84-BC91-F3703F6CD54D}"/>
              </a:ext>
            </a:extLst>
          </p:cNvPr>
          <p:cNvCxnSpPr>
            <a:cxnSpLocks/>
          </p:cNvCxnSpPr>
          <p:nvPr/>
        </p:nvCxnSpPr>
        <p:spPr>
          <a:xfrm>
            <a:off x="10628731" y="3982077"/>
            <a:ext cx="936065" cy="536061"/>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ttore 2 55">
            <a:extLst>
              <a:ext uri="{FF2B5EF4-FFF2-40B4-BE49-F238E27FC236}">
                <a16:creationId xmlns:a16="http://schemas.microsoft.com/office/drawing/2014/main" id="{7EF20F47-77EF-42A1-80A3-6C3188583EA5}"/>
              </a:ext>
            </a:extLst>
          </p:cNvPr>
          <p:cNvCxnSpPr>
            <a:cxnSpLocks/>
          </p:cNvCxnSpPr>
          <p:nvPr/>
        </p:nvCxnSpPr>
        <p:spPr>
          <a:xfrm>
            <a:off x="10472305" y="4338869"/>
            <a:ext cx="498688" cy="174699"/>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7" name="Immagine 56">
            <a:extLst>
              <a:ext uri="{FF2B5EF4-FFF2-40B4-BE49-F238E27FC236}">
                <a16:creationId xmlns:a16="http://schemas.microsoft.com/office/drawing/2014/main" id="{90BE1B5F-A406-4DDC-A63D-2CAA77E98473}"/>
              </a:ext>
            </a:extLst>
          </p:cNvPr>
          <p:cNvPicPr>
            <a:picLocks noChangeAspect="1"/>
          </p:cNvPicPr>
          <p:nvPr/>
        </p:nvPicPr>
        <p:blipFill>
          <a:blip r:embed="rId9"/>
          <a:stretch>
            <a:fillRect/>
          </a:stretch>
        </p:blipFill>
        <p:spPr>
          <a:xfrm>
            <a:off x="8636325" y="5116155"/>
            <a:ext cx="1641054" cy="1325603"/>
          </a:xfrm>
          <a:prstGeom prst="rect">
            <a:avLst/>
          </a:prstGeom>
        </p:spPr>
      </p:pic>
      <p:cxnSp>
        <p:nvCxnSpPr>
          <p:cNvPr id="58" name="Connettore 2 57">
            <a:extLst>
              <a:ext uri="{FF2B5EF4-FFF2-40B4-BE49-F238E27FC236}">
                <a16:creationId xmlns:a16="http://schemas.microsoft.com/office/drawing/2014/main" id="{5E3F8C9F-8B23-4705-9554-8722527819B3}"/>
              </a:ext>
            </a:extLst>
          </p:cNvPr>
          <p:cNvCxnSpPr>
            <a:cxnSpLocks/>
          </p:cNvCxnSpPr>
          <p:nvPr/>
        </p:nvCxnSpPr>
        <p:spPr>
          <a:xfrm flipH="1">
            <a:off x="9529412" y="5505662"/>
            <a:ext cx="415586" cy="327099"/>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9" name="CasellaDiTesto 58">
            <a:extLst>
              <a:ext uri="{FF2B5EF4-FFF2-40B4-BE49-F238E27FC236}">
                <a16:creationId xmlns:a16="http://schemas.microsoft.com/office/drawing/2014/main" id="{25F113A4-D9BB-438D-98A2-F6DCC69A97FA}"/>
              </a:ext>
            </a:extLst>
          </p:cNvPr>
          <p:cNvSpPr txBox="1"/>
          <p:nvPr/>
        </p:nvSpPr>
        <p:spPr>
          <a:xfrm>
            <a:off x="10252862" y="5286010"/>
            <a:ext cx="1972856" cy="1200329"/>
          </a:xfrm>
          <a:prstGeom prst="rect">
            <a:avLst/>
          </a:prstGeom>
          <a:noFill/>
        </p:spPr>
        <p:txBody>
          <a:bodyPr wrap="square" rtlCol="0">
            <a:spAutoFit/>
          </a:bodyPr>
          <a:lstStyle/>
          <a:p>
            <a:pPr algn="ctr"/>
            <a:r>
              <a:rPr lang="en-GB" b="1" dirty="0">
                <a:latin typeface="Times New Roman" panose="02020603050405020304" pitchFamily="18" charset="0"/>
                <a:cs typeface="Times New Roman" panose="02020603050405020304" pitchFamily="18" charset="0"/>
              </a:rPr>
              <a:t>First 3D printed breast phantoms for imaging &amp; radiotherapy!</a:t>
            </a:r>
          </a:p>
        </p:txBody>
      </p:sp>
      <p:sp>
        <p:nvSpPr>
          <p:cNvPr id="60" name="TextBox 33">
            <a:extLst>
              <a:ext uri="{FF2B5EF4-FFF2-40B4-BE49-F238E27FC236}">
                <a16:creationId xmlns:a16="http://schemas.microsoft.com/office/drawing/2014/main" id="{2DBD518D-45E3-4C9A-AA5C-7517F720C667}"/>
              </a:ext>
            </a:extLst>
          </p:cNvPr>
          <p:cNvSpPr txBox="1"/>
          <p:nvPr/>
        </p:nvSpPr>
        <p:spPr>
          <a:xfrm>
            <a:off x="7230422" y="2847706"/>
            <a:ext cx="4809178" cy="1169551"/>
          </a:xfrm>
          <a:prstGeom prst="rect">
            <a:avLst/>
          </a:prstGeom>
          <a:noFill/>
        </p:spPr>
        <p:txBody>
          <a:bodyPr wrap="square" rtlCol="0">
            <a:spAutoFit/>
          </a:bodyPr>
          <a:lstStyle/>
          <a:p>
            <a:pPr algn="just"/>
            <a:r>
              <a:rPr lang="it-IT" sz="1400" u="sng" dirty="0">
                <a:cs typeface="Lucida Grande" panose="020B0600040502020204" pitchFamily="34" charset="0"/>
              </a:rPr>
              <a:t>Collaborazioni</a:t>
            </a:r>
            <a:r>
              <a:rPr lang="it-IT" sz="1400" dirty="0">
                <a:cs typeface="Lucida Grande" panose="020B0600040502020204" pitchFamily="34" charset="0"/>
              </a:rPr>
              <a:t>: </a:t>
            </a:r>
            <a:r>
              <a:rPr lang="it-IT" sz="1400" dirty="0" err="1">
                <a:cs typeface="Lucida Grande" panose="020B0600040502020204" pitchFamily="34" charset="0"/>
              </a:rPr>
              <a:t>Univ</a:t>
            </a:r>
            <a:r>
              <a:rPr lang="it-IT" sz="1400" dirty="0">
                <a:cs typeface="Lucida Grande" panose="020B0600040502020204" pitchFamily="34" charset="0"/>
              </a:rPr>
              <a:t>. California Davis (USA), Technical University Varna (Bulgaria), </a:t>
            </a:r>
            <a:r>
              <a:rPr lang="it-IT" sz="1400" dirty="0" err="1">
                <a:cs typeface="Lucida Grande" panose="020B0600040502020204" pitchFamily="34" charset="0"/>
              </a:rPr>
              <a:t>Univ</a:t>
            </a:r>
            <a:r>
              <a:rPr lang="it-IT" sz="1400" dirty="0">
                <a:cs typeface="Lucida Grande" panose="020B0600040502020204" pitchFamily="34" charset="0"/>
              </a:rPr>
              <a:t>. Pisa. Partecipazione al </a:t>
            </a:r>
            <a:r>
              <a:rPr lang="en-GB" sz="1400" dirty="0"/>
              <a:t>Working group breast </a:t>
            </a:r>
            <a:r>
              <a:rPr lang="en-GB" sz="1400" dirty="0" err="1"/>
              <a:t>tomosynthsis</a:t>
            </a:r>
            <a:r>
              <a:rPr lang="en-GB" sz="1400" dirty="0"/>
              <a:t> QC protocol (EFOMP) ed al G4 Medical Physics Benchmarking Group.</a:t>
            </a:r>
            <a:endParaRPr lang="it-IT" sz="1400" dirty="0"/>
          </a:p>
          <a:p>
            <a:pPr algn="just"/>
            <a:endParaRPr lang="it-IT" sz="1400" dirty="0">
              <a:cs typeface="Lucida Grande" panose="020B0600040502020204" pitchFamily="34" charset="0"/>
            </a:endParaRPr>
          </a:p>
        </p:txBody>
      </p:sp>
      <p:pic>
        <p:nvPicPr>
          <p:cNvPr id="61" name="Immagine 60">
            <a:extLst>
              <a:ext uri="{FF2B5EF4-FFF2-40B4-BE49-F238E27FC236}">
                <a16:creationId xmlns:a16="http://schemas.microsoft.com/office/drawing/2014/main" id="{DF89095B-EF4B-460E-A8AB-360056AEF9B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04787" y="4468896"/>
            <a:ext cx="2979086" cy="1632021"/>
          </a:xfrm>
          <a:prstGeom prst="rect">
            <a:avLst/>
          </a:prstGeom>
        </p:spPr>
      </p:pic>
    </p:spTree>
    <p:extLst>
      <p:ext uri="{BB962C8B-B14F-4D97-AF65-F5344CB8AC3E}">
        <p14:creationId xmlns:p14="http://schemas.microsoft.com/office/powerpoint/2010/main" val="91998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0F0E1F8-ABE5-4A4C-A335-F035F7DB1C13}"/>
              </a:ext>
            </a:extLst>
          </p:cNvPr>
          <p:cNvPicPr>
            <a:picLocks noChangeAspect="1"/>
          </p:cNvPicPr>
          <p:nvPr/>
        </p:nvPicPr>
        <p:blipFill>
          <a:blip r:embed="rId3"/>
          <a:stretch>
            <a:fillRect/>
          </a:stretch>
        </p:blipFill>
        <p:spPr>
          <a:xfrm>
            <a:off x="103823" y="544024"/>
            <a:ext cx="5264295" cy="2723803"/>
          </a:xfrm>
          <a:prstGeom prst="rect">
            <a:avLst/>
          </a:prstGeom>
        </p:spPr>
      </p:pic>
      <p:grpSp>
        <p:nvGrpSpPr>
          <p:cNvPr id="9" name="Group 8">
            <a:extLst>
              <a:ext uri="{FF2B5EF4-FFF2-40B4-BE49-F238E27FC236}">
                <a16:creationId xmlns:a16="http://schemas.microsoft.com/office/drawing/2014/main" id="{EE4BC598-FF0E-CA49-8E2B-218342BBD8EA}"/>
              </a:ext>
            </a:extLst>
          </p:cNvPr>
          <p:cNvGrpSpPr/>
          <p:nvPr/>
        </p:nvGrpSpPr>
        <p:grpSpPr>
          <a:xfrm>
            <a:off x="0" y="3982"/>
            <a:ext cx="12192000" cy="584775"/>
            <a:chOff x="0" y="3982"/>
            <a:chExt cx="12192000" cy="584775"/>
          </a:xfrm>
        </p:grpSpPr>
        <p:pic>
          <p:nvPicPr>
            <p:cNvPr id="8" name="Picture 7">
              <a:extLst>
                <a:ext uri="{FF2B5EF4-FFF2-40B4-BE49-F238E27FC236}">
                  <a16:creationId xmlns:a16="http://schemas.microsoft.com/office/drawing/2014/main" id="{E7907C50-9644-1043-8877-7431DBFEFD4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12" name="Rectangle 11">
              <a:extLst>
                <a:ext uri="{FF2B5EF4-FFF2-40B4-BE49-F238E27FC236}">
                  <a16:creationId xmlns:a16="http://schemas.microsoft.com/office/drawing/2014/main" id="{2113327B-C1C8-D441-B6B0-6DE9F8D88271}"/>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1" name="Straight Connector 10">
              <a:extLst>
                <a:ext uri="{FF2B5EF4-FFF2-40B4-BE49-F238E27FC236}">
                  <a16:creationId xmlns:a16="http://schemas.microsoft.com/office/drawing/2014/main" id="{47408552-FB0B-B04D-B289-619C73654CD0}"/>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C9B0A9B8-94E3-484F-8B6B-97833D362425}"/>
              </a:ext>
            </a:extLst>
          </p:cNvPr>
          <p:cNvSpPr txBox="1"/>
          <p:nvPr/>
        </p:nvSpPr>
        <p:spPr>
          <a:xfrm>
            <a:off x="3164544" y="51581"/>
            <a:ext cx="7083670" cy="492443"/>
          </a:xfrm>
          <a:prstGeom prst="rect">
            <a:avLst/>
          </a:prstGeom>
          <a:noFill/>
        </p:spPr>
        <p:txBody>
          <a:bodyPr wrap="none" rtlCol="0">
            <a:spAutoFit/>
          </a:bodyPr>
          <a:lstStyle/>
          <a:p>
            <a:r>
              <a:rPr lang="it-IT" sz="2600" dirty="0">
                <a:solidFill>
                  <a:srgbClr val="484B77"/>
                </a:solidFill>
                <a:cs typeface="Lucida Grande" panose="020B0600040502020204" pitchFamily="34" charset="0"/>
              </a:rPr>
              <a:t>G. </a:t>
            </a:r>
            <a:r>
              <a:rPr lang="it-IT" sz="2600" dirty="0" err="1">
                <a:solidFill>
                  <a:srgbClr val="484B77"/>
                </a:solidFill>
                <a:cs typeface="Lucida Grande" panose="020B0600040502020204" pitchFamily="34" charset="0"/>
              </a:rPr>
              <a:t>Mettivier</a:t>
            </a:r>
            <a:r>
              <a:rPr lang="it-IT" sz="2600" dirty="0">
                <a:solidFill>
                  <a:srgbClr val="484B77"/>
                </a:solidFill>
                <a:cs typeface="Lucida Grande" panose="020B0600040502020204" pitchFamily="34" charset="0"/>
              </a:rPr>
              <a:t> (PA), P. Russo (PO), A. Sarno (Post-doc)</a:t>
            </a:r>
          </a:p>
        </p:txBody>
      </p:sp>
      <p:sp>
        <p:nvSpPr>
          <p:cNvPr id="21" name="TextBox 20">
            <a:extLst>
              <a:ext uri="{FF2B5EF4-FFF2-40B4-BE49-F238E27FC236}">
                <a16:creationId xmlns:a16="http://schemas.microsoft.com/office/drawing/2014/main" id="{9AFB7CEF-BE9C-AF48-B0C9-09976DE69F10}"/>
              </a:ext>
            </a:extLst>
          </p:cNvPr>
          <p:cNvSpPr txBox="1"/>
          <p:nvPr/>
        </p:nvSpPr>
        <p:spPr>
          <a:xfrm>
            <a:off x="5452377" y="880575"/>
            <a:ext cx="5984880" cy="2062103"/>
          </a:xfrm>
          <a:prstGeom prst="rect">
            <a:avLst/>
          </a:prstGeom>
          <a:noFill/>
        </p:spPr>
        <p:txBody>
          <a:bodyPr wrap="square" rtlCol="0">
            <a:spAutoFit/>
          </a:bodyPr>
          <a:lstStyle/>
          <a:p>
            <a:pPr algn="just"/>
            <a:r>
              <a:rPr lang="it-IT" sz="1600" b="1" dirty="0">
                <a:solidFill>
                  <a:srgbClr val="40426E"/>
                </a:solidFill>
                <a:cs typeface="Lucida Grande" panose="020B0600040502020204" pitchFamily="34" charset="0"/>
              </a:rPr>
              <a:t>Progetto </a:t>
            </a:r>
            <a:r>
              <a:rPr lang="it-IT" sz="1600" b="1" dirty="0" err="1">
                <a:solidFill>
                  <a:srgbClr val="40426E"/>
                </a:solidFill>
                <a:cs typeface="Lucida Grande" panose="020B0600040502020204" pitchFamily="34" charset="0"/>
              </a:rPr>
              <a:t>Marix</a:t>
            </a:r>
            <a:r>
              <a:rPr lang="it-IT" sz="1600" b="1" dirty="0">
                <a:solidFill>
                  <a:srgbClr val="40426E"/>
                </a:solidFill>
                <a:cs typeface="Lucida Grande" panose="020B0600040502020204" pitchFamily="34" charset="0"/>
              </a:rPr>
              <a:t>/</a:t>
            </a:r>
            <a:r>
              <a:rPr lang="it-IT" sz="1600" b="1" dirty="0" err="1">
                <a:solidFill>
                  <a:srgbClr val="40426E"/>
                </a:solidFill>
                <a:cs typeface="Lucida Grande" panose="020B0600040502020204" pitchFamily="34" charset="0"/>
              </a:rPr>
              <a:t>Brix</a:t>
            </a:r>
            <a:r>
              <a:rPr lang="it-IT" sz="1600" b="1" dirty="0">
                <a:solidFill>
                  <a:srgbClr val="40426E"/>
                </a:solidFill>
                <a:cs typeface="Lucida Grande" panose="020B0600040502020204" pitchFamily="34" charset="0"/>
              </a:rPr>
              <a:t> (INFN circa 40 </a:t>
            </a:r>
            <a:r>
              <a:rPr lang="it-IT" sz="1600" b="1" dirty="0" err="1">
                <a:solidFill>
                  <a:srgbClr val="40426E"/>
                </a:solidFill>
                <a:cs typeface="Lucida Grande" panose="020B0600040502020204" pitchFamily="34" charset="0"/>
              </a:rPr>
              <a:t>MEuro</a:t>
            </a:r>
            <a:r>
              <a:rPr lang="it-IT" sz="1600" b="1" dirty="0">
                <a:solidFill>
                  <a:srgbClr val="40426E"/>
                </a:solidFill>
                <a:cs typeface="Lucida Grande" panose="020B0600040502020204" pitchFamily="34" charset="0"/>
              </a:rPr>
              <a:t>)</a:t>
            </a:r>
            <a:r>
              <a:rPr lang="it-IT" sz="1600" dirty="0">
                <a:solidFill>
                  <a:srgbClr val="40426E"/>
                </a:solidFill>
                <a:cs typeface="Lucida Grande" panose="020B0600040502020204" pitchFamily="34" charset="0"/>
              </a:rPr>
              <a:t>: </a:t>
            </a:r>
            <a:r>
              <a:rPr lang="it-IT" sz="1600" dirty="0"/>
              <a:t>Lo scopo del progetto </a:t>
            </a:r>
            <a:r>
              <a:rPr lang="en-US" sz="1600" dirty="0" err="1"/>
              <a:t>MariX</a:t>
            </a:r>
            <a:r>
              <a:rPr lang="en-US" sz="1600" dirty="0"/>
              <a:t> è lo </a:t>
            </a:r>
            <a:r>
              <a:rPr lang="en-US" sz="1600" dirty="0" err="1"/>
              <a:t>sviluppo</a:t>
            </a:r>
            <a:r>
              <a:rPr lang="en-US" sz="1600" dirty="0"/>
              <a:t> di una </a:t>
            </a:r>
            <a:r>
              <a:rPr lang="en-US" sz="1600" dirty="0" err="1"/>
              <a:t>sorgente</a:t>
            </a:r>
            <a:r>
              <a:rPr lang="en-US" sz="1600" dirty="0"/>
              <a:t> X </a:t>
            </a:r>
            <a:r>
              <a:rPr lang="en-US" sz="1600" dirty="0" err="1"/>
              <a:t>basata</a:t>
            </a:r>
            <a:r>
              <a:rPr lang="en-US" sz="1600" dirty="0"/>
              <a:t> </a:t>
            </a:r>
            <a:r>
              <a:rPr lang="en-US" sz="1600" dirty="0" err="1"/>
              <a:t>su</a:t>
            </a:r>
            <a:r>
              <a:rPr lang="en-US" sz="1600" dirty="0"/>
              <a:t> Inverse Compton Scattering (ICS): </a:t>
            </a:r>
            <a:r>
              <a:rPr lang="en-US" sz="1600" dirty="0" err="1"/>
              <a:t>BriXS</a:t>
            </a:r>
            <a:r>
              <a:rPr lang="en-US" sz="1600" dirty="0"/>
              <a:t> (</a:t>
            </a:r>
            <a:r>
              <a:rPr lang="en-US" sz="1600" b="1" dirty="0"/>
              <a:t>Bright compact X-ray Source</a:t>
            </a:r>
            <a:r>
              <a:rPr lang="en-US" sz="1600" dirty="0"/>
              <a:t>). </a:t>
            </a:r>
            <a:r>
              <a:rPr lang="en-US" sz="1600" u="sng" dirty="0"/>
              <a:t>Il Gruppo di Napoli </a:t>
            </a:r>
            <a:r>
              <a:rPr lang="en-US" sz="1600" u="sng" dirty="0" err="1"/>
              <a:t>sarà</a:t>
            </a:r>
            <a:r>
              <a:rPr lang="en-US" sz="1600" u="sng" dirty="0"/>
              <a:t> </a:t>
            </a:r>
            <a:r>
              <a:rPr lang="en-US" sz="1600" u="sng" dirty="0" err="1"/>
              <a:t>impegnato</a:t>
            </a:r>
            <a:r>
              <a:rPr lang="en-US" sz="1600" u="sng" dirty="0"/>
              <a:t> </a:t>
            </a:r>
            <a:r>
              <a:rPr lang="en-US" sz="1600" u="sng" dirty="0" err="1"/>
              <a:t>nello</a:t>
            </a:r>
            <a:r>
              <a:rPr lang="en-US" sz="1600" u="sng" dirty="0"/>
              <a:t> </a:t>
            </a:r>
            <a:r>
              <a:rPr lang="en-US" sz="1600" u="sng" dirty="0" err="1"/>
              <a:t>sviluppo</a:t>
            </a:r>
            <a:r>
              <a:rPr lang="en-US" sz="1600" u="sng" dirty="0"/>
              <a:t> di </a:t>
            </a:r>
            <a:r>
              <a:rPr lang="en-US" sz="1600" u="sng" dirty="0" err="1"/>
              <a:t>tutte</a:t>
            </a:r>
            <a:r>
              <a:rPr lang="en-US" sz="1600" u="sng" dirty="0"/>
              <a:t> le </a:t>
            </a:r>
            <a:r>
              <a:rPr lang="en-US" sz="1600" u="sng" dirty="0" err="1"/>
              <a:t>possibili</a:t>
            </a:r>
            <a:r>
              <a:rPr lang="en-US" sz="1600" u="sng" dirty="0"/>
              <a:t> </a:t>
            </a:r>
            <a:r>
              <a:rPr lang="en-US" sz="1600" u="sng" dirty="0" err="1"/>
              <a:t>applicazioni</a:t>
            </a:r>
            <a:r>
              <a:rPr lang="en-US" sz="1600" u="sng" dirty="0"/>
              <a:t> </a:t>
            </a:r>
            <a:r>
              <a:rPr lang="en-US" sz="1600" u="sng" dirty="0" err="1"/>
              <a:t>mediche</a:t>
            </a:r>
            <a:r>
              <a:rPr lang="en-US" sz="1600" u="sng" dirty="0"/>
              <a:t> di </a:t>
            </a:r>
            <a:r>
              <a:rPr lang="en-US" sz="1600" u="sng" dirty="0" err="1"/>
              <a:t>questo</a:t>
            </a:r>
            <a:r>
              <a:rPr lang="en-US" sz="1600" u="sng" dirty="0"/>
              <a:t> nuovo ed </a:t>
            </a:r>
            <a:r>
              <a:rPr lang="en-US" sz="1600" u="sng" dirty="0" err="1"/>
              <a:t>unico</a:t>
            </a:r>
            <a:r>
              <a:rPr lang="en-US" sz="1600" u="sng" dirty="0"/>
              <a:t> </a:t>
            </a:r>
            <a:r>
              <a:rPr lang="en-US" sz="1600" u="sng" dirty="0" err="1"/>
              <a:t>tipo</a:t>
            </a:r>
            <a:r>
              <a:rPr lang="en-US" sz="1600" u="sng" dirty="0"/>
              <a:t> di </a:t>
            </a:r>
            <a:r>
              <a:rPr lang="en-US" sz="1600" u="sng" dirty="0" err="1"/>
              <a:t>sorgente</a:t>
            </a:r>
            <a:r>
              <a:rPr lang="en-US" sz="1600" u="sng" dirty="0"/>
              <a:t>.</a:t>
            </a:r>
            <a:endParaRPr lang="en-US" sz="1600" dirty="0"/>
          </a:p>
          <a:p>
            <a:pPr algn="just"/>
            <a:r>
              <a:rPr lang="it-IT" sz="1600" u="sng" dirty="0">
                <a:cs typeface="Lucida Grande" panose="020B0600040502020204" pitchFamily="34" charset="0"/>
              </a:rPr>
              <a:t>Collaborazioni</a:t>
            </a:r>
            <a:r>
              <a:rPr lang="it-IT" sz="1600" dirty="0">
                <a:cs typeface="Lucida Grande" panose="020B0600040502020204" pitchFamily="34" charset="0"/>
              </a:rPr>
              <a:t>: INFN Milano, Ferrara, </a:t>
            </a:r>
            <a:r>
              <a:rPr lang="it-IT" sz="1600" dirty="0" err="1">
                <a:cs typeface="Lucida Grande" panose="020B0600040502020204" pitchFamily="34" charset="0"/>
              </a:rPr>
              <a:t>Univ</a:t>
            </a:r>
            <a:r>
              <a:rPr lang="it-IT" sz="1600" dirty="0">
                <a:cs typeface="Lucida Grande" panose="020B0600040502020204" pitchFamily="34" charset="0"/>
              </a:rPr>
              <a:t>. Ferrara, DESY, IRCCS San Raffaele, Istituto Nazionale Tumori Milano, Politecnico di Milano, Elettra Trieste, ASST Niguarda </a:t>
            </a:r>
          </a:p>
        </p:txBody>
      </p:sp>
      <p:sp>
        <p:nvSpPr>
          <p:cNvPr id="29" name="Right Arrow 28">
            <a:extLst>
              <a:ext uri="{FF2B5EF4-FFF2-40B4-BE49-F238E27FC236}">
                <a16:creationId xmlns:a16="http://schemas.microsoft.com/office/drawing/2014/main" id="{67421876-D6F5-B34C-8D07-1D1981BFBD7A}"/>
              </a:ext>
            </a:extLst>
          </p:cNvPr>
          <p:cNvSpPr/>
          <p:nvPr/>
        </p:nvSpPr>
        <p:spPr>
          <a:xfrm>
            <a:off x="5179432" y="954523"/>
            <a:ext cx="188686" cy="215343"/>
          </a:xfrm>
          <a:prstGeom prst="rightArrow">
            <a:avLst/>
          </a:prstGeom>
          <a:solidFill>
            <a:srgbClr val="D6CCB0"/>
          </a:solidFill>
          <a:ln>
            <a:solidFill>
              <a:srgbClr val="C0672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sz="1400" dirty="0"/>
          </a:p>
        </p:txBody>
      </p:sp>
      <p:sp>
        <p:nvSpPr>
          <p:cNvPr id="23" name="TextBox 27">
            <a:extLst>
              <a:ext uri="{FF2B5EF4-FFF2-40B4-BE49-F238E27FC236}">
                <a16:creationId xmlns:a16="http://schemas.microsoft.com/office/drawing/2014/main" id="{462696AE-F33A-43D2-88C5-898ECB77B46E}"/>
              </a:ext>
            </a:extLst>
          </p:cNvPr>
          <p:cNvSpPr txBox="1"/>
          <p:nvPr/>
        </p:nvSpPr>
        <p:spPr>
          <a:xfrm>
            <a:off x="483712" y="4124179"/>
            <a:ext cx="5780383" cy="769441"/>
          </a:xfrm>
          <a:prstGeom prst="rect">
            <a:avLst/>
          </a:prstGeom>
          <a:noFill/>
        </p:spPr>
        <p:txBody>
          <a:bodyPr wrap="square" rtlCol="0">
            <a:spAutoFit/>
          </a:bodyPr>
          <a:lstStyle/>
          <a:p>
            <a:pPr algn="just"/>
            <a:r>
              <a:rPr lang="en-US" sz="1400" b="1" dirty="0"/>
              <a:t>PRELUDE - Preclinical Tool for Advanced Translational </a:t>
            </a:r>
            <a:r>
              <a:rPr lang="en-US" sz="1600" b="1" dirty="0"/>
              <a:t>Research</a:t>
            </a:r>
            <a:r>
              <a:rPr lang="en-US" sz="1400" b="1" dirty="0"/>
              <a:t> with Ultrashort and </a:t>
            </a:r>
            <a:r>
              <a:rPr lang="en-US" sz="1400" b="1" dirty="0" err="1"/>
              <a:t>Ultraintense</a:t>
            </a:r>
            <a:r>
              <a:rPr lang="en-US" sz="1400" b="1" dirty="0"/>
              <a:t> X-ray Pulses (PRIN 2015) </a:t>
            </a:r>
          </a:p>
          <a:p>
            <a:pPr algn="just"/>
            <a:r>
              <a:rPr lang="it-IT" sz="1400" b="1" dirty="0">
                <a:solidFill>
                  <a:srgbClr val="40426E"/>
                </a:solidFill>
                <a:cs typeface="Lucida Grande" panose="020B0600040502020204" pitchFamily="34" charset="0"/>
              </a:rPr>
              <a:t>(Feb. 2020) (Napoli, Pisa, Catania) (P. Russo Resp. Nazionale)</a:t>
            </a:r>
            <a:endParaRPr lang="it-IT" sz="1400" dirty="0">
              <a:solidFill>
                <a:srgbClr val="40426E"/>
              </a:solidFill>
              <a:cs typeface="Lucida Grande" panose="020B0600040502020204" pitchFamily="34" charset="0"/>
            </a:endParaRPr>
          </a:p>
        </p:txBody>
      </p:sp>
      <p:sp>
        <p:nvSpPr>
          <p:cNvPr id="24" name="Right Arrow 29">
            <a:extLst>
              <a:ext uri="{FF2B5EF4-FFF2-40B4-BE49-F238E27FC236}">
                <a16:creationId xmlns:a16="http://schemas.microsoft.com/office/drawing/2014/main" id="{B3E868B4-EB66-4B6C-8CC5-7698F25BBBD8}"/>
              </a:ext>
            </a:extLst>
          </p:cNvPr>
          <p:cNvSpPr/>
          <p:nvPr/>
        </p:nvSpPr>
        <p:spPr>
          <a:xfrm>
            <a:off x="260803" y="4205617"/>
            <a:ext cx="188686" cy="215343"/>
          </a:xfrm>
          <a:prstGeom prst="rightArrow">
            <a:avLst/>
          </a:prstGeom>
          <a:solidFill>
            <a:srgbClr val="D6CCB0"/>
          </a:solidFill>
          <a:ln>
            <a:solidFill>
              <a:srgbClr val="C0672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sz="1400" dirty="0"/>
          </a:p>
        </p:txBody>
      </p:sp>
      <p:sp>
        <p:nvSpPr>
          <p:cNvPr id="26" name="TextBox 34">
            <a:extLst>
              <a:ext uri="{FF2B5EF4-FFF2-40B4-BE49-F238E27FC236}">
                <a16:creationId xmlns:a16="http://schemas.microsoft.com/office/drawing/2014/main" id="{A9D901FA-0218-42EE-A54C-E633BE368604}"/>
              </a:ext>
            </a:extLst>
          </p:cNvPr>
          <p:cNvSpPr txBox="1"/>
          <p:nvPr/>
        </p:nvSpPr>
        <p:spPr>
          <a:xfrm>
            <a:off x="437198" y="6474101"/>
            <a:ext cx="11317604" cy="338554"/>
          </a:xfrm>
          <a:prstGeom prst="rect">
            <a:avLst/>
          </a:prstGeom>
          <a:noFill/>
        </p:spPr>
        <p:txBody>
          <a:bodyPr wrap="square" rtlCol="0">
            <a:spAutoFit/>
          </a:bodyPr>
          <a:lstStyle/>
          <a:p>
            <a:pPr algn="just">
              <a:spcAft>
                <a:spcPts val="600"/>
              </a:spcAft>
            </a:pPr>
            <a:r>
              <a:rPr lang="it-IT" sz="1600" b="1" dirty="0">
                <a:solidFill>
                  <a:srgbClr val="40426E"/>
                </a:solidFill>
                <a:cs typeface="Lucida Grande" panose="020B0600040502020204" pitchFamily="34" charset="0"/>
              </a:rPr>
              <a:t>Pubblicazioni del gruppo nel 2019: 7                                          Concorso </a:t>
            </a:r>
            <a:r>
              <a:rPr lang="it-IT" sz="1600" b="1" dirty="0" err="1">
                <a:solidFill>
                  <a:srgbClr val="40426E"/>
                </a:solidFill>
                <a:cs typeface="Lucida Grande" panose="020B0600040502020204" pitchFamily="34" charset="0"/>
              </a:rPr>
              <a:t>Dip</a:t>
            </a:r>
            <a:r>
              <a:rPr lang="it-IT" sz="1600" b="1" dirty="0">
                <a:solidFill>
                  <a:srgbClr val="40426E"/>
                </a:solidFill>
                <a:cs typeface="Lucida Grande" panose="020B0600040502020204" pitchFamily="34" charset="0"/>
              </a:rPr>
              <a:t>. Fisica assegno di ricerca annuale In atto </a:t>
            </a:r>
            <a:endParaRPr lang="it-IT" sz="1600" dirty="0">
              <a:cs typeface="Lucida Grande" panose="020B0600040502020204" pitchFamily="34" charset="0"/>
            </a:endParaRPr>
          </a:p>
        </p:txBody>
      </p:sp>
      <p:sp>
        <p:nvSpPr>
          <p:cNvPr id="2" name="Rettangolo 1">
            <a:extLst>
              <a:ext uri="{FF2B5EF4-FFF2-40B4-BE49-F238E27FC236}">
                <a16:creationId xmlns:a16="http://schemas.microsoft.com/office/drawing/2014/main" id="{600E78F2-6102-43ED-82FF-13B631FEE430}"/>
              </a:ext>
            </a:extLst>
          </p:cNvPr>
          <p:cNvSpPr/>
          <p:nvPr/>
        </p:nvSpPr>
        <p:spPr>
          <a:xfrm>
            <a:off x="103823" y="6420855"/>
            <a:ext cx="11807854" cy="385564"/>
          </a:xfrm>
          <a:prstGeom prst="rect">
            <a:avLst/>
          </a:prstGeom>
          <a:noFill/>
          <a:ln>
            <a:solidFill>
              <a:srgbClr val="C0672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dirty="0"/>
          </a:p>
        </p:txBody>
      </p:sp>
      <p:pic>
        <p:nvPicPr>
          <p:cNvPr id="32" name="Immagine 31">
            <a:extLst>
              <a:ext uri="{FF2B5EF4-FFF2-40B4-BE49-F238E27FC236}">
                <a16:creationId xmlns:a16="http://schemas.microsoft.com/office/drawing/2014/main" id="{423BA7CD-E3C0-0044-8F12-E0E18E0B32D2}"/>
              </a:ext>
            </a:extLst>
          </p:cNvPr>
          <p:cNvPicPr>
            <a:picLocks noChangeAspect="1"/>
          </p:cNvPicPr>
          <p:nvPr/>
        </p:nvPicPr>
        <p:blipFill>
          <a:blip r:embed="rId6"/>
          <a:stretch>
            <a:fillRect/>
          </a:stretch>
        </p:blipFill>
        <p:spPr>
          <a:xfrm>
            <a:off x="10066042" y="48002"/>
            <a:ext cx="2101080" cy="499315"/>
          </a:xfrm>
          <a:prstGeom prst="rect">
            <a:avLst/>
          </a:prstGeom>
        </p:spPr>
      </p:pic>
      <p:pic>
        <p:nvPicPr>
          <p:cNvPr id="3" name="Immagine 2">
            <a:extLst>
              <a:ext uri="{FF2B5EF4-FFF2-40B4-BE49-F238E27FC236}">
                <a16:creationId xmlns:a16="http://schemas.microsoft.com/office/drawing/2014/main" id="{97CC5201-E413-4BBB-A70E-3C20CAEDCEE2}"/>
              </a:ext>
            </a:extLst>
          </p:cNvPr>
          <p:cNvPicPr>
            <a:picLocks noChangeAspect="1"/>
          </p:cNvPicPr>
          <p:nvPr/>
        </p:nvPicPr>
        <p:blipFill>
          <a:blip r:embed="rId7"/>
          <a:stretch>
            <a:fillRect/>
          </a:stretch>
        </p:blipFill>
        <p:spPr>
          <a:xfrm>
            <a:off x="6810900" y="3446572"/>
            <a:ext cx="5108865" cy="2699884"/>
          </a:xfrm>
          <a:prstGeom prst="rect">
            <a:avLst/>
          </a:prstGeom>
        </p:spPr>
      </p:pic>
      <p:sp>
        <p:nvSpPr>
          <p:cNvPr id="5" name="CasellaDiTesto 4">
            <a:extLst>
              <a:ext uri="{FF2B5EF4-FFF2-40B4-BE49-F238E27FC236}">
                <a16:creationId xmlns:a16="http://schemas.microsoft.com/office/drawing/2014/main" id="{58D7BF3B-7FFC-495F-BECD-0BD654471CCA}"/>
              </a:ext>
            </a:extLst>
          </p:cNvPr>
          <p:cNvSpPr txBox="1"/>
          <p:nvPr/>
        </p:nvSpPr>
        <p:spPr>
          <a:xfrm>
            <a:off x="310193" y="3052384"/>
            <a:ext cx="3816046" cy="707886"/>
          </a:xfrm>
          <a:prstGeom prst="rect">
            <a:avLst/>
          </a:prstGeom>
          <a:noFill/>
        </p:spPr>
        <p:txBody>
          <a:bodyPr wrap="none" rtlCol="0">
            <a:spAutoFit/>
          </a:bodyPr>
          <a:lstStyle/>
          <a:p>
            <a:pPr algn="ctr"/>
            <a:r>
              <a:rPr lang="it-IT" sz="2000" dirty="0" err="1">
                <a:solidFill>
                  <a:srgbClr val="484B77"/>
                </a:solidFill>
                <a:cs typeface="Lucida Grande" panose="020B0600040502020204" pitchFamily="34" charset="0"/>
              </a:rPr>
              <a:t>Marix</a:t>
            </a:r>
            <a:r>
              <a:rPr lang="it-IT" sz="2000" dirty="0">
                <a:solidFill>
                  <a:srgbClr val="484B77"/>
                </a:solidFill>
                <a:cs typeface="Lucida Grande" panose="020B0600040502020204" pitchFamily="34" charset="0"/>
              </a:rPr>
              <a:t>/</a:t>
            </a:r>
            <a:r>
              <a:rPr lang="it-IT" sz="2000" dirty="0" err="1">
                <a:solidFill>
                  <a:srgbClr val="484B77"/>
                </a:solidFill>
                <a:cs typeface="Lucida Grande" panose="020B0600040502020204" pitchFamily="34" charset="0"/>
              </a:rPr>
              <a:t>Brix</a:t>
            </a:r>
            <a:endParaRPr lang="it-IT" sz="2000" dirty="0">
              <a:solidFill>
                <a:srgbClr val="484B77"/>
              </a:solidFill>
              <a:cs typeface="Lucida Grande" panose="020B0600040502020204" pitchFamily="34" charset="0"/>
            </a:endParaRPr>
          </a:p>
          <a:p>
            <a:pPr algn="ctr"/>
            <a:r>
              <a:rPr lang="it-IT" sz="2000" dirty="0">
                <a:solidFill>
                  <a:srgbClr val="484B77"/>
                </a:solidFill>
                <a:cs typeface="Lucida Grande" panose="020B0600040502020204" pitchFamily="34" charset="0"/>
              </a:rPr>
              <a:t>Documento CDR presentato a INFN</a:t>
            </a:r>
          </a:p>
        </p:txBody>
      </p:sp>
      <p:sp>
        <p:nvSpPr>
          <p:cNvPr id="27" name="TextBox 34">
            <a:extLst>
              <a:ext uri="{FF2B5EF4-FFF2-40B4-BE49-F238E27FC236}">
                <a16:creationId xmlns:a16="http://schemas.microsoft.com/office/drawing/2014/main" id="{BF85DF8B-C165-4A0F-9AE0-7406315F117B}"/>
              </a:ext>
            </a:extLst>
          </p:cNvPr>
          <p:cNvSpPr txBox="1"/>
          <p:nvPr/>
        </p:nvSpPr>
        <p:spPr>
          <a:xfrm>
            <a:off x="487757" y="5031262"/>
            <a:ext cx="5353574" cy="1400383"/>
          </a:xfrm>
          <a:prstGeom prst="rect">
            <a:avLst/>
          </a:prstGeom>
          <a:noFill/>
        </p:spPr>
        <p:txBody>
          <a:bodyPr wrap="square" rtlCol="0">
            <a:spAutoFit/>
          </a:bodyPr>
          <a:lstStyle/>
          <a:p>
            <a:pPr algn="just">
              <a:spcAft>
                <a:spcPts val="600"/>
              </a:spcAft>
            </a:pPr>
            <a:r>
              <a:rPr lang="it-IT" sz="1600" b="1" dirty="0">
                <a:cs typeface="Lucida Grande" panose="020B0600040502020204" pitchFamily="34" charset="0"/>
              </a:rPr>
              <a:t>Deep Learning per Imaging medico: </a:t>
            </a:r>
            <a:r>
              <a:rPr lang="it-IT" sz="1600" dirty="0">
                <a:cs typeface="Lucida Grande" panose="020B0600040502020204" pitchFamily="34" charset="0"/>
              </a:rPr>
              <a:t>Applicazione delle moderne tecniche di deep learning alle tematiche di interesse per l’imaging </a:t>
            </a:r>
            <a:r>
              <a:rPr lang="it-IT" sz="1600" dirty="0" err="1">
                <a:cs typeface="Lucida Grande" panose="020B0600040502020204" pitchFamily="34" charset="0"/>
              </a:rPr>
              <a:t>ibiomedico</a:t>
            </a:r>
            <a:r>
              <a:rPr lang="it-IT" sz="1600" dirty="0">
                <a:cs typeface="Lucida Grande" panose="020B0600040502020204" pitchFamily="34" charset="0"/>
              </a:rPr>
              <a:t> (</a:t>
            </a:r>
            <a:r>
              <a:rPr lang="it-IT" sz="1600" dirty="0">
                <a:solidFill>
                  <a:srgbClr val="FF0000"/>
                </a:solidFill>
                <a:cs typeface="Lucida Grande" panose="020B0600040502020204" pitchFamily="34" charset="0"/>
              </a:rPr>
              <a:t>attività in partenza</a:t>
            </a:r>
            <a:r>
              <a:rPr lang="it-IT" sz="1600" dirty="0">
                <a:cs typeface="Lucida Grande" panose="020B0600040502020204" pitchFamily="34" charset="0"/>
              </a:rPr>
              <a:t>)</a:t>
            </a:r>
          </a:p>
          <a:p>
            <a:pPr algn="just">
              <a:spcAft>
                <a:spcPts val="600"/>
              </a:spcAft>
            </a:pPr>
            <a:r>
              <a:rPr lang="it-IT" sz="1600" u="sng" dirty="0">
                <a:cs typeface="Lucida Grande" panose="020B0600040502020204" pitchFamily="34" charset="0"/>
              </a:rPr>
              <a:t>Collaborazioni</a:t>
            </a:r>
            <a:r>
              <a:rPr lang="it-IT" sz="1600" dirty="0">
                <a:cs typeface="Lucida Grande" panose="020B0600040502020204" pitchFamily="34" charset="0"/>
              </a:rPr>
              <a:t>: Prof. G. Acampora (</a:t>
            </a:r>
            <a:r>
              <a:rPr lang="it-IT" sz="1600" dirty="0" err="1">
                <a:cs typeface="Lucida Grande" panose="020B0600040502020204" pitchFamily="34" charset="0"/>
              </a:rPr>
              <a:t>Dip</a:t>
            </a:r>
            <a:r>
              <a:rPr lang="it-IT" sz="1600" dirty="0">
                <a:cs typeface="Lucida Grande" panose="020B0600040502020204" pitchFamily="34" charset="0"/>
              </a:rPr>
              <a:t>. Fisica UNINA), </a:t>
            </a:r>
            <a:r>
              <a:rPr lang="it-IT" sz="1600" dirty="0" err="1">
                <a:cs typeface="Lucida Grande" panose="020B0600040502020204" pitchFamily="34" charset="0"/>
              </a:rPr>
              <a:t>Univ</a:t>
            </a:r>
            <a:r>
              <a:rPr lang="it-IT" sz="1600" dirty="0">
                <a:cs typeface="Lucida Grande" panose="020B0600040502020204" pitchFamily="34" charset="0"/>
              </a:rPr>
              <a:t>. Pisa</a:t>
            </a:r>
          </a:p>
        </p:txBody>
      </p:sp>
      <p:sp>
        <p:nvSpPr>
          <p:cNvPr id="33" name="Right Arrow 35">
            <a:extLst>
              <a:ext uri="{FF2B5EF4-FFF2-40B4-BE49-F238E27FC236}">
                <a16:creationId xmlns:a16="http://schemas.microsoft.com/office/drawing/2014/main" id="{2083DA8B-CA95-4922-BEF7-02DEA4145DD6}"/>
              </a:ext>
            </a:extLst>
          </p:cNvPr>
          <p:cNvSpPr/>
          <p:nvPr/>
        </p:nvSpPr>
        <p:spPr>
          <a:xfrm>
            <a:off x="218815" y="5314914"/>
            <a:ext cx="188686" cy="215343"/>
          </a:xfrm>
          <a:prstGeom prst="rightArrow">
            <a:avLst/>
          </a:prstGeom>
          <a:solidFill>
            <a:srgbClr val="D6CCB0"/>
          </a:solidFill>
          <a:ln>
            <a:solidFill>
              <a:srgbClr val="C0672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sz="1400" dirty="0"/>
          </a:p>
        </p:txBody>
      </p:sp>
      <p:sp>
        <p:nvSpPr>
          <p:cNvPr id="19" name="CasellaDiTesto 18">
            <a:extLst>
              <a:ext uri="{FF2B5EF4-FFF2-40B4-BE49-F238E27FC236}">
                <a16:creationId xmlns:a16="http://schemas.microsoft.com/office/drawing/2014/main" id="{56D1B32B-AC1C-3347-96E7-FFBEDEC7A720}"/>
              </a:ext>
            </a:extLst>
          </p:cNvPr>
          <p:cNvSpPr txBox="1"/>
          <p:nvPr/>
        </p:nvSpPr>
        <p:spPr>
          <a:xfrm>
            <a:off x="7336641" y="3440336"/>
            <a:ext cx="2593723" cy="400110"/>
          </a:xfrm>
          <a:prstGeom prst="rect">
            <a:avLst/>
          </a:prstGeom>
          <a:noFill/>
        </p:spPr>
        <p:txBody>
          <a:bodyPr wrap="none" rtlCol="0">
            <a:spAutoFit/>
          </a:bodyPr>
          <a:lstStyle/>
          <a:p>
            <a:pPr algn="ctr"/>
            <a:r>
              <a:rPr lang="it-IT" sz="2000" dirty="0">
                <a:solidFill>
                  <a:srgbClr val="484B77"/>
                </a:solidFill>
                <a:cs typeface="Lucida Grande" panose="020B0600040502020204" pitchFamily="34" charset="0"/>
              </a:rPr>
              <a:t>Sorgente PRELUDE Pisa</a:t>
            </a:r>
          </a:p>
        </p:txBody>
      </p:sp>
    </p:spTree>
    <p:extLst>
      <p:ext uri="{BB962C8B-B14F-4D97-AF65-F5344CB8AC3E}">
        <p14:creationId xmlns:p14="http://schemas.microsoft.com/office/powerpoint/2010/main" val="1153213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893E50B-B179-2C4A-8B9A-A355300042A8}"/>
              </a:ext>
            </a:extLst>
          </p:cNvPr>
          <p:cNvSpPr>
            <a:spLocks noGrp="1"/>
          </p:cNvSpPr>
          <p:nvPr>
            <p:ph type="title"/>
          </p:nvPr>
        </p:nvSpPr>
        <p:spPr/>
        <p:txBody>
          <a:bodyPr/>
          <a:lstStyle/>
          <a:p>
            <a:r>
              <a:rPr lang="it-IT" dirty="0"/>
              <a:t> </a:t>
            </a:r>
          </a:p>
        </p:txBody>
      </p:sp>
      <p:sp>
        <p:nvSpPr>
          <p:cNvPr id="3" name="Segnaposto contenuto 2">
            <a:extLst>
              <a:ext uri="{FF2B5EF4-FFF2-40B4-BE49-F238E27FC236}">
                <a16:creationId xmlns:a16="http://schemas.microsoft.com/office/drawing/2014/main" id="{2EF2A413-6C53-BF4F-87DF-392985AB9441}"/>
              </a:ext>
            </a:extLst>
          </p:cNvPr>
          <p:cNvSpPr>
            <a:spLocks noGrp="1"/>
          </p:cNvSpPr>
          <p:nvPr>
            <p:ph idx="1"/>
          </p:nvPr>
        </p:nvSpPr>
        <p:spPr>
          <a:xfrm>
            <a:off x="1827831" y="664614"/>
            <a:ext cx="9603275" cy="1466618"/>
          </a:xfrm>
        </p:spPr>
        <p:txBody>
          <a:bodyPr>
            <a:normAutofit/>
          </a:bodyPr>
          <a:lstStyle/>
          <a:p>
            <a:r>
              <a:rPr lang="it-IT" dirty="0" err="1">
                <a:solidFill>
                  <a:schemeClr val="accent5">
                    <a:lumMod val="50000"/>
                  </a:schemeClr>
                </a:solidFill>
              </a:rPr>
              <a:t>Mariagabriella</a:t>
            </a:r>
            <a:r>
              <a:rPr lang="it-IT" dirty="0">
                <a:solidFill>
                  <a:schemeClr val="accent5">
                    <a:lumMod val="50000"/>
                  </a:schemeClr>
                </a:solidFill>
              </a:rPr>
              <a:t> Pugliese	PA</a:t>
            </a:r>
            <a:endParaRPr lang="it-IT" sz="1400" dirty="0">
              <a:solidFill>
                <a:schemeClr val="accent5">
                  <a:lumMod val="50000"/>
                </a:schemeClr>
              </a:solidFill>
            </a:endParaRPr>
          </a:p>
          <a:p>
            <a:pPr marL="0" indent="0">
              <a:buNone/>
            </a:pPr>
            <a:r>
              <a:rPr lang="it-IT" sz="1400" dirty="0">
                <a:solidFill>
                  <a:schemeClr val="accent5">
                    <a:lumMod val="50000"/>
                  </a:schemeClr>
                </a:solidFill>
              </a:rPr>
              <a:t>    Presidente SIRR, Responsabile </a:t>
            </a:r>
            <a:r>
              <a:rPr lang="it-IT" sz="1400" dirty="0" err="1">
                <a:solidFill>
                  <a:schemeClr val="accent5">
                    <a:lumMod val="50000"/>
                  </a:schemeClr>
                </a:solidFill>
              </a:rPr>
              <a:t>SeRa</a:t>
            </a:r>
            <a:r>
              <a:rPr lang="it-IT" sz="1400" dirty="0">
                <a:solidFill>
                  <a:schemeClr val="accent5">
                    <a:lumMod val="50000"/>
                  </a:schemeClr>
                </a:solidFill>
              </a:rPr>
              <a:t>, Membro della Commissione per abilitazione EQ, Abilitazione PO</a:t>
            </a:r>
          </a:p>
          <a:p>
            <a:r>
              <a:rPr lang="it-IT" dirty="0">
                <a:solidFill>
                  <a:schemeClr val="accent5">
                    <a:lumMod val="50000"/>
                  </a:schemeClr>
                </a:solidFill>
              </a:rPr>
              <a:t>Vittoria D’</a:t>
            </a:r>
            <a:r>
              <a:rPr lang="it-IT" dirty="0" err="1">
                <a:solidFill>
                  <a:schemeClr val="accent5">
                    <a:lumMod val="50000"/>
                  </a:schemeClr>
                </a:solidFill>
              </a:rPr>
              <a:t>Avino</a:t>
            </a:r>
            <a:r>
              <a:rPr lang="it-IT" dirty="0">
                <a:solidFill>
                  <a:schemeClr val="accent5">
                    <a:lumMod val="50000"/>
                  </a:schemeClr>
                </a:solidFill>
              </a:rPr>
              <a:t>	Post-doc (INFN, call </a:t>
            </a:r>
            <a:r>
              <a:rPr lang="it-IT" dirty="0" err="1">
                <a:solidFill>
                  <a:schemeClr val="accent5">
                    <a:lumMod val="50000"/>
                  </a:schemeClr>
                </a:solidFill>
              </a:rPr>
              <a:t>MoVE</a:t>
            </a:r>
            <a:r>
              <a:rPr lang="it-IT" dirty="0">
                <a:solidFill>
                  <a:schemeClr val="accent5">
                    <a:lumMod val="50000"/>
                  </a:schemeClr>
                </a:solidFill>
              </a:rPr>
              <a:t>-IT)</a:t>
            </a:r>
          </a:p>
          <a:p>
            <a:endParaRPr lang="it-IT" dirty="0">
              <a:solidFill>
                <a:schemeClr val="accent5">
                  <a:lumMod val="50000"/>
                </a:schemeClr>
              </a:solidFill>
            </a:endParaRPr>
          </a:p>
        </p:txBody>
      </p:sp>
      <p:pic>
        <p:nvPicPr>
          <p:cNvPr id="5" name="Picture 2" descr="Risultati immagini per laboratorio di radioattività lara unina">
            <a:extLst>
              <a:ext uri="{FF2B5EF4-FFF2-40B4-BE49-F238E27FC236}">
                <a16:creationId xmlns:a16="http://schemas.microsoft.com/office/drawing/2014/main" id="{E71278BC-F290-7042-B092-A7C91F60A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28" y="637881"/>
            <a:ext cx="1706403" cy="1287432"/>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B379ACE8-BAC4-0648-933B-768079E437BF}"/>
              </a:ext>
            </a:extLst>
          </p:cNvPr>
          <p:cNvSpPr txBox="1"/>
          <p:nvPr/>
        </p:nvSpPr>
        <p:spPr>
          <a:xfrm>
            <a:off x="121428" y="5094514"/>
            <a:ext cx="11744001" cy="954107"/>
          </a:xfrm>
          <a:prstGeom prst="rect">
            <a:avLst/>
          </a:prstGeom>
          <a:noFill/>
        </p:spPr>
        <p:txBody>
          <a:bodyPr wrap="square" rtlCol="0">
            <a:spAutoFit/>
          </a:bodyPr>
          <a:lstStyle/>
          <a:p>
            <a:r>
              <a:rPr lang="it-IT" sz="1400" dirty="0"/>
              <a:t>Progetti di ricerca:  	</a:t>
            </a:r>
            <a:r>
              <a:rPr lang="it-IT" sz="1400" dirty="0" err="1"/>
              <a:t>MoVE</a:t>
            </a:r>
            <a:r>
              <a:rPr lang="it-IT" sz="1400" dirty="0"/>
              <a:t>-IT  Call CSNV (RL M. Pugliese)              pubblicazioni su riviste internazionali (2017-2019): 28 </a:t>
            </a:r>
          </a:p>
          <a:p>
            <a:r>
              <a:rPr lang="it-IT" sz="1400" dirty="0"/>
              <a:t>		</a:t>
            </a:r>
            <a:r>
              <a:rPr lang="it-IT" sz="1400" dirty="0" err="1"/>
              <a:t>RadioLab</a:t>
            </a:r>
            <a:r>
              <a:rPr lang="it-IT" sz="1400" dirty="0"/>
              <a:t> CC3M (RN M. Pugliese).                   Collaborazioni: GSI, ASI, ESA, NASA, TIFPA, LNS, CNR, ENEA-IMRI, ISS,</a:t>
            </a:r>
          </a:p>
          <a:p>
            <a:r>
              <a:rPr lang="it-IT" sz="1400" dirty="0"/>
              <a:t>		</a:t>
            </a:r>
            <a:r>
              <a:rPr lang="it-IT" sz="1400" dirty="0" err="1"/>
              <a:t>Neptune</a:t>
            </a:r>
            <a:r>
              <a:rPr lang="it-IT" sz="1400" dirty="0"/>
              <a:t> Call CSNV (partecipante)	             Università Tor Vergata, Università della Campania «L. Vanvitelli», </a:t>
            </a:r>
            <a:r>
              <a:rPr lang="it-IT" sz="1400" dirty="0" err="1"/>
              <a:t>Ist</a:t>
            </a:r>
            <a:r>
              <a:rPr lang="it-IT" sz="1400" dirty="0"/>
              <a:t>. Tumori «Pascale»,</a:t>
            </a:r>
          </a:p>
          <a:p>
            <a:r>
              <a:rPr lang="it-IT" sz="1400" dirty="0"/>
              <a:t>		PRIN 2017 (partecipante).                               Università «</a:t>
            </a:r>
            <a:r>
              <a:rPr lang="it-IT" sz="1400" dirty="0" err="1"/>
              <a:t>Parthenope</a:t>
            </a:r>
            <a:r>
              <a:rPr lang="it-IT" sz="1400" dirty="0"/>
              <a:t>», UNINA (</a:t>
            </a:r>
            <a:r>
              <a:rPr lang="it-IT" sz="1400" dirty="0" err="1"/>
              <a:t>Dip</a:t>
            </a:r>
            <a:r>
              <a:rPr lang="it-IT" sz="1400" dirty="0"/>
              <a:t>. Biologia, DIETI, Agraria), IIT.</a:t>
            </a:r>
          </a:p>
        </p:txBody>
      </p:sp>
      <p:pic>
        <p:nvPicPr>
          <p:cNvPr id="1026" name="Picture 2" descr="Risultati immagini per mariagabriella pugliese">
            <a:extLst>
              <a:ext uri="{FF2B5EF4-FFF2-40B4-BE49-F238E27FC236}">
                <a16:creationId xmlns:a16="http://schemas.microsoft.com/office/drawing/2014/main" id="{EB1753A9-147E-C841-8934-08CA20B38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659" y="743135"/>
            <a:ext cx="1179215" cy="1179215"/>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80425971-CCD7-8C42-9461-B2DFA410E7C8}"/>
              </a:ext>
            </a:extLst>
          </p:cNvPr>
          <p:cNvSpPr txBox="1"/>
          <p:nvPr/>
        </p:nvSpPr>
        <p:spPr>
          <a:xfrm>
            <a:off x="598714" y="1922350"/>
            <a:ext cx="10559143" cy="5078313"/>
          </a:xfrm>
          <a:prstGeom prst="rect">
            <a:avLst/>
          </a:prstGeom>
          <a:noFill/>
        </p:spPr>
        <p:txBody>
          <a:bodyPr wrap="square" rtlCol="0">
            <a:spAutoFit/>
          </a:bodyPr>
          <a:lstStyle/>
          <a:p>
            <a:r>
              <a:rPr lang="it-IT" dirty="0"/>
              <a:t>Dosimetria delle radiazioni: in ambito medico e spaziale</a:t>
            </a:r>
          </a:p>
          <a:p>
            <a:r>
              <a:rPr lang="it-IT" sz="1400" dirty="0"/>
              <a:t>Nel prossimo triennio l’attività di ricerca sarà tutta incentrata sullo sviluppo di nuove tecniche dosimetriche e di possibili </a:t>
            </a:r>
            <a:r>
              <a:rPr lang="it-IT" sz="1400" i="1" dirty="0" err="1"/>
              <a:t>shield</a:t>
            </a:r>
            <a:r>
              <a:rPr lang="it-IT" sz="1400" i="1" dirty="0"/>
              <a:t> </a:t>
            </a:r>
            <a:r>
              <a:rPr lang="it-IT" sz="1400" dirty="0"/>
              <a:t>in ambito spaziale, al fine di ottimizzare la dose di esposizione per i lavoratori e i pazienti alla luce dell’imminente recepimento della Direttiva </a:t>
            </a:r>
            <a:r>
              <a:rPr lang="it-IT" sz="1400" dirty="0" err="1"/>
              <a:t>Euratom</a:t>
            </a:r>
            <a:r>
              <a:rPr lang="it-IT" sz="1400" dirty="0"/>
              <a:t> 59/2013</a:t>
            </a:r>
          </a:p>
          <a:p>
            <a:endParaRPr lang="it-IT" dirty="0"/>
          </a:p>
          <a:p>
            <a:r>
              <a:rPr lang="it-IT" dirty="0"/>
              <a:t>Radioattività ambientale</a:t>
            </a:r>
          </a:p>
          <a:p>
            <a:r>
              <a:rPr lang="it-IT" sz="1400" dirty="0"/>
              <a:t>Messa a punto di metodi di rivelazione di radionuclidi di origine naturale e studio degli effetti di tali radiazioni su piante ed estremofili.</a:t>
            </a:r>
          </a:p>
          <a:p>
            <a:endParaRPr lang="it-IT" dirty="0"/>
          </a:p>
          <a:p>
            <a:r>
              <a:rPr lang="it-IT" dirty="0" err="1"/>
              <a:t>Dissemination</a:t>
            </a:r>
            <a:endParaRPr lang="it-IT" dirty="0"/>
          </a:p>
          <a:p>
            <a:r>
              <a:rPr lang="it-IT" sz="1400" dirty="0"/>
              <a:t>ASL, progetto </a:t>
            </a:r>
            <a:r>
              <a:rPr lang="it-IT" sz="1400" dirty="0" err="1"/>
              <a:t>RadioLab</a:t>
            </a:r>
            <a:r>
              <a:rPr lang="it-IT" sz="1400" dirty="0"/>
              <a:t>, Partecipazione a Futuro Remoto, Notte dei Ricercatori</a:t>
            </a:r>
          </a:p>
          <a:p>
            <a:endParaRPr lang="it-IT" sz="1400" dirty="0"/>
          </a:p>
          <a:p>
            <a:r>
              <a:rPr lang="it-IT" sz="1400" dirty="0"/>
              <a:t>Attività di Conto Terzi: GORI, ASL NA3SUD, </a:t>
            </a:r>
            <a:r>
              <a:rPr lang="it-IT" sz="1400" dirty="0" err="1"/>
              <a:t>Italprotezione</a:t>
            </a:r>
            <a:r>
              <a:rPr lang="it-IT" sz="1400" dirty="0"/>
              <a:t>, Enti e Comuni, Soggetti privati</a:t>
            </a:r>
          </a:p>
          <a:p>
            <a:r>
              <a:rPr lang="it-IT" sz="1400" dirty="0" err="1"/>
              <a:t>LaRa</a:t>
            </a:r>
            <a:r>
              <a:rPr lang="it-IT" sz="1400" dirty="0"/>
              <a:t> (Laboratorio di Radioattività) Laboratorio certificato ISO 9001:2015</a:t>
            </a:r>
          </a:p>
          <a:p>
            <a:endParaRPr lang="it-IT" sz="1400" dirty="0"/>
          </a:p>
          <a:p>
            <a:endParaRPr lang="it-IT" dirty="0"/>
          </a:p>
          <a:p>
            <a:endParaRPr lang="it-IT" dirty="0"/>
          </a:p>
          <a:p>
            <a:endParaRPr lang="it-IT" dirty="0"/>
          </a:p>
          <a:p>
            <a:endParaRPr lang="it-IT" dirty="0"/>
          </a:p>
          <a:p>
            <a:endParaRPr lang="it-IT" dirty="0"/>
          </a:p>
          <a:p>
            <a:endParaRPr lang="it-IT" dirty="0"/>
          </a:p>
        </p:txBody>
      </p:sp>
      <p:pic>
        <p:nvPicPr>
          <p:cNvPr id="1030" name="Picture 6" descr="Risultati immagini per vittoria d'avino">
            <a:extLst>
              <a:ext uri="{FF2B5EF4-FFF2-40B4-BE49-F238E27FC236}">
                <a16:creationId xmlns:a16="http://schemas.microsoft.com/office/drawing/2014/main" id="{09483155-3F20-1549-896A-BB7A950619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0068" y="719234"/>
            <a:ext cx="1215518" cy="121551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B33E757-E917-4F2D-A347-77D308D8DE09}"/>
              </a:ext>
            </a:extLst>
          </p:cNvPr>
          <p:cNvGrpSpPr/>
          <p:nvPr/>
        </p:nvGrpSpPr>
        <p:grpSpPr>
          <a:xfrm>
            <a:off x="0" y="3982"/>
            <a:ext cx="12192000" cy="584775"/>
            <a:chOff x="0" y="3982"/>
            <a:chExt cx="12192000" cy="584775"/>
          </a:xfrm>
        </p:grpSpPr>
        <p:pic>
          <p:nvPicPr>
            <p:cNvPr id="10" name="Picture 7">
              <a:extLst>
                <a:ext uri="{FF2B5EF4-FFF2-40B4-BE49-F238E27FC236}">
                  <a16:creationId xmlns:a16="http://schemas.microsoft.com/office/drawing/2014/main" id="{68C4C563-8A12-4A48-A030-7C01D836058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11" name="Rectangle 11">
              <a:extLst>
                <a:ext uri="{FF2B5EF4-FFF2-40B4-BE49-F238E27FC236}">
                  <a16:creationId xmlns:a16="http://schemas.microsoft.com/office/drawing/2014/main" id="{E3B73345-DDE1-4B4E-BCA7-C41931C57BC7}"/>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accent5">
                      <a:lumMod val="50000"/>
                    </a:schemeClr>
                  </a:solidFill>
                </a:rPr>
                <a:t>                                                            </a:t>
              </a:r>
              <a:r>
                <a:rPr lang="it-IT" sz="2400" dirty="0" err="1">
                  <a:solidFill>
                    <a:schemeClr val="accent5">
                      <a:lumMod val="50000"/>
                    </a:schemeClr>
                  </a:solidFill>
                </a:rPr>
                <a:t>Mariagabriella</a:t>
              </a:r>
              <a:r>
                <a:rPr lang="it-IT" sz="2400" dirty="0">
                  <a:solidFill>
                    <a:schemeClr val="accent5">
                      <a:lumMod val="50000"/>
                    </a:schemeClr>
                  </a:solidFill>
                </a:rPr>
                <a:t> Pugliese PA, Vittoria D’</a:t>
              </a:r>
              <a:r>
                <a:rPr lang="it-IT" sz="2400" dirty="0" err="1">
                  <a:solidFill>
                    <a:schemeClr val="accent5">
                      <a:lumMod val="50000"/>
                    </a:schemeClr>
                  </a:solidFill>
                </a:rPr>
                <a:t>Avino</a:t>
              </a:r>
              <a:r>
                <a:rPr lang="it-IT" sz="2400" dirty="0">
                  <a:solidFill>
                    <a:schemeClr val="accent5">
                      <a:lumMod val="50000"/>
                    </a:schemeClr>
                  </a:solidFill>
                </a:rPr>
                <a:t> Post-doc</a:t>
              </a:r>
            </a:p>
            <a:p>
              <a:pPr algn="ctr"/>
              <a:endParaRPr lang="it-IT" dirty="0"/>
            </a:p>
          </p:txBody>
        </p:sp>
        <p:cxnSp>
          <p:nvCxnSpPr>
            <p:cNvPr id="12" name="Straight Connector 10">
              <a:extLst>
                <a:ext uri="{FF2B5EF4-FFF2-40B4-BE49-F238E27FC236}">
                  <a16:creationId xmlns:a16="http://schemas.microsoft.com/office/drawing/2014/main" id="{C2E4D937-BF17-46E8-BC80-861456E19156}"/>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6058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C688DF-23F5-4359-A1C4-C86A88F5A205}"/>
              </a:ext>
            </a:extLst>
          </p:cNvPr>
          <p:cNvSpPr>
            <a:spLocks noGrp="1"/>
          </p:cNvSpPr>
          <p:nvPr>
            <p:ph type="title"/>
          </p:nvPr>
        </p:nvSpPr>
        <p:spPr>
          <a:xfrm>
            <a:off x="3262530" y="0"/>
            <a:ext cx="10515600" cy="738119"/>
          </a:xfrm>
        </p:spPr>
        <p:txBody>
          <a:bodyPr>
            <a:normAutofit/>
          </a:bodyPr>
          <a:lstStyle/>
          <a:p>
            <a:r>
              <a:rPr lang="it-IT" sz="2400" dirty="0"/>
              <a:t>Biofisica delle radiazioni  L. Manti (PA), P. </a:t>
            </a:r>
            <a:r>
              <a:rPr lang="it-IT" sz="2400" dirty="0" err="1"/>
              <a:t>Blaha</a:t>
            </a:r>
            <a:r>
              <a:rPr lang="it-IT" sz="2400" dirty="0"/>
              <a:t> (AR), C. </a:t>
            </a:r>
            <a:r>
              <a:rPr lang="it-IT" sz="2400" dirty="0" err="1"/>
              <a:t>Feoli</a:t>
            </a:r>
            <a:r>
              <a:rPr lang="it-IT" sz="2400" dirty="0"/>
              <a:t> (</a:t>
            </a:r>
            <a:r>
              <a:rPr lang="it-IT" sz="2400" dirty="0" err="1"/>
              <a:t>Bors</a:t>
            </a:r>
            <a:r>
              <a:rPr lang="it-IT" sz="2400" dirty="0"/>
              <a:t>. INFN)</a:t>
            </a:r>
          </a:p>
        </p:txBody>
      </p:sp>
      <p:sp>
        <p:nvSpPr>
          <p:cNvPr id="4" name="Segnaposto numero diapositiva 3">
            <a:extLst>
              <a:ext uri="{FF2B5EF4-FFF2-40B4-BE49-F238E27FC236}">
                <a16:creationId xmlns:a16="http://schemas.microsoft.com/office/drawing/2014/main" id="{C0061061-9A75-41ED-8F3E-5F66D8CB1AC0}"/>
              </a:ext>
            </a:extLst>
          </p:cNvPr>
          <p:cNvSpPr>
            <a:spLocks noGrp="1"/>
          </p:cNvSpPr>
          <p:nvPr>
            <p:ph type="sldNum" sz="quarter" idx="12"/>
          </p:nvPr>
        </p:nvSpPr>
        <p:spPr>
          <a:xfrm>
            <a:off x="8610600" y="6400047"/>
            <a:ext cx="2743200" cy="365125"/>
          </a:xfrm>
        </p:spPr>
        <p:txBody>
          <a:bodyPr/>
          <a:lstStyle/>
          <a:p>
            <a:fld id="{BC000230-B4B3-8E44-9C01-0BB8D05945BA}" type="slidenum">
              <a:rPr lang="it-IT" smtClean="0"/>
              <a:t>15</a:t>
            </a:fld>
            <a:endParaRPr lang="it-IT"/>
          </a:p>
        </p:txBody>
      </p:sp>
      <p:sp>
        <p:nvSpPr>
          <p:cNvPr id="7" name="Analisi chimico-fisiche mediante Fluorescenza X (XRF)…">
            <a:extLst>
              <a:ext uri="{FF2B5EF4-FFF2-40B4-BE49-F238E27FC236}">
                <a16:creationId xmlns:a16="http://schemas.microsoft.com/office/drawing/2014/main" id="{A61ACA60-B432-4346-85CE-898CDECD3DEA}"/>
              </a:ext>
            </a:extLst>
          </p:cNvPr>
          <p:cNvSpPr txBox="1">
            <a:spLocks/>
          </p:cNvSpPr>
          <p:nvPr/>
        </p:nvSpPr>
        <p:spPr>
          <a:xfrm>
            <a:off x="238538" y="1713185"/>
            <a:ext cx="11753765" cy="46431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sz="2400"/>
            </a:pPr>
            <a:r>
              <a:rPr lang="it-IT" sz="2600" dirty="0"/>
              <a:t>                                  </a:t>
            </a:r>
            <a:endParaRPr lang="it-IT" sz="2000" dirty="0"/>
          </a:p>
        </p:txBody>
      </p:sp>
      <p:grpSp>
        <p:nvGrpSpPr>
          <p:cNvPr id="8" name="Group 8">
            <a:extLst>
              <a:ext uri="{FF2B5EF4-FFF2-40B4-BE49-F238E27FC236}">
                <a16:creationId xmlns:a16="http://schemas.microsoft.com/office/drawing/2014/main" id="{1BEB2075-332D-4A69-93F4-9375B6264195}"/>
              </a:ext>
            </a:extLst>
          </p:cNvPr>
          <p:cNvGrpSpPr/>
          <p:nvPr/>
        </p:nvGrpSpPr>
        <p:grpSpPr>
          <a:xfrm>
            <a:off x="20473" y="-29932"/>
            <a:ext cx="12218259" cy="611784"/>
            <a:chOff x="-26259" y="-26693"/>
            <a:chExt cx="12218259" cy="611784"/>
          </a:xfrm>
        </p:grpSpPr>
        <p:pic>
          <p:nvPicPr>
            <p:cNvPr id="9" name="Picture 7">
              <a:extLst>
                <a:ext uri="{FF2B5EF4-FFF2-40B4-BE49-F238E27FC236}">
                  <a16:creationId xmlns:a16="http://schemas.microsoft.com/office/drawing/2014/main" id="{D333E9DE-FE50-48E3-925B-A56F1C10486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10" name="Rectangle 11">
              <a:extLst>
                <a:ext uri="{FF2B5EF4-FFF2-40B4-BE49-F238E27FC236}">
                  <a16:creationId xmlns:a16="http://schemas.microsoft.com/office/drawing/2014/main" id="{3FD6FDFB-46E7-41E4-AF28-C34251DD55A6}"/>
                </a:ext>
              </a:extLst>
            </p:cNvPr>
            <p:cNvSpPr/>
            <p:nvPr/>
          </p:nvSpPr>
          <p:spPr>
            <a:xfrm>
              <a:off x="-26259" y="-26693"/>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1" name="Straight Connector 10">
              <a:extLst>
                <a:ext uri="{FF2B5EF4-FFF2-40B4-BE49-F238E27FC236}">
                  <a16:creationId xmlns:a16="http://schemas.microsoft.com/office/drawing/2014/main" id="{08C0B0D7-55E3-4E38-8FEE-A759A767A78A}"/>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Rettangolo 2">
            <a:extLst>
              <a:ext uri="{FF2B5EF4-FFF2-40B4-BE49-F238E27FC236}">
                <a16:creationId xmlns:a16="http://schemas.microsoft.com/office/drawing/2014/main" id="{F84DA8C2-1D49-4F23-A63F-B34062F8CFE7}"/>
              </a:ext>
            </a:extLst>
          </p:cNvPr>
          <p:cNvSpPr/>
          <p:nvPr/>
        </p:nvSpPr>
        <p:spPr>
          <a:xfrm>
            <a:off x="3724" y="751506"/>
            <a:ext cx="6186882" cy="6001643"/>
          </a:xfrm>
          <a:prstGeom prst="rect">
            <a:avLst/>
          </a:prstGeom>
        </p:spPr>
        <p:txBody>
          <a:bodyPr wrap="square">
            <a:spAutoFit/>
          </a:bodyPr>
          <a:lstStyle/>
          <a:p>
            <a:r>
              <a:rPr lang="it-IT" sz="1600" b="1" dirty="0">
                <a:solidFill>
                  <a:srgbClr val="FF0000"/>
                </a:solidFill>
                <a:latin typeface="Times New Roman" panose="02020603050405020304" pitchFamily="18" charset="0"/>
                <a:cs typeface="Times New Roman" panose="02020603050405020304" pitchFamily="18" charset="0"/>
              </a:rPr>
              <a:t>Altro personale</a:t>
            </a:r>
            <a:r>
              <a:rPr lang="it-IT" sz="1600" dirty="0">
                <a:latin typeface="Times New Roman" panose="02020603050405020304" pitchFamily="18" charset="0"/>
                <a:cs typeface="Times New Roman" panose="02020603050405020304" pitchFamily="18" charset="0"/>
              </a:rPr>
              <a:t>: C. </a:t>
            </a:r>
            <a:r>
              <a:rPr lang="it-IT" sz="1600" dirty="0" err="1">
                <a:latin typeface="Times New Roman" panose="02020603050405020304" pitchFamily="18" charset="0"/>
                <a:cs typeface="Times New Roman" panose="02020603050405020304" pitchFamily="18" charset="0"/>
              </a:rPr>
              <a:t>Feoli</a:t>
            </a:r>
            <a:r>
              <a:rPr lang="it-IT" sz="1600" dirty="0">
                <a:latin typeface="Times New Roman" panose="02020603050405020304" pitchFamily="18" charset="0"/>
                <a:cs typeface="Times New Roman" panose="02020603050405020304" pitchFamily="18" charset="0"/>
              </a:rPr>
              <a:t>  (specializzanda in  Fisica Medica/borsista INFN) </a:t>
            </a:r>
          </a:p>
          <a:p>
            <a:r>
              <a:rPr lang="it-IT" sz="1600" b="1" dirty="0">
                <a:solidFill>
                  <a:srgbClr val="FF0000"/>
                </a:solidFill>
                <a:latin typeface="Times New Roman" panose="02020603050405020304" pitchFamily="18" charset="0"/>
                <a:cs typeface="Times New Roman" panose="02020603050405020304" pitchFamily="18" charset="0"/>
              </a:rPr>
              <a:t>Attività di ricerca: </a:t>
            </a:r>
            <a:r>
              <a:rPr lang="it-IT" sz="1600" dirty="0">
                <a:latin typeface="Times New Roman" panose="02020603050405020304" pitchFamily="18" charset="0"/>
                <a:cs typeface="Times New Roman" panose="02020603050405020304" pitchFamily="18" charset="0"/>
              </a:rPr>
              <a:t>Studio dei meccanismi di base dell’azione biologica delle radiazioni ionizzanti, per applicazioni biomediche quali radioterapia, in particolare adroterapia, e radioprotezione,  mediante l’utilizzo di metodiche citogenetiche e microscopia a  fluorescenza. </a:t>
            </a:r>
          </a:p>
          <a:p>
            <a:r>
              <a:rPr lang="it-IT" sz="1600" u="sng" dirty="0">
                <a:latin typeface="Times New Roman" panose="02020603050405020304" pitchFamily="18" charset="0"/>
                <a:cs typeface="Times New Roman" panose="02020603050405020304" pitchFamily="18" charset="0"/>
              </a:rPr>
              <a:t>Attuali progetti includono: </a:t>
            </a:r>
          </a:p>
          <a:p>
            <a:pPr>
              <a:buFont typeface="Wingdings" panose="05000000000000000000" pitchFamily="2" charset="2"/>
              <a:buChar char="Ø"/>
            </a:pPr>
            <a:r>
              <a:rPr lang="it-IT" sz="1600" dirty="0">
                <a:latin typeface="Times New Roman" panose="02020603050405020304" pitchFamily="18" charset="0"/>
                <a:cs typeface="Times New Roman" panose="02020603050405020304" pitchFamily="18" charset="0"/>
              </a:rPr>
              <a:t>Strategie per aumentare </a:t>
            </a:r>
            <a:r>
              <a:rPr lang="it-IT" sz="1600" i="1" dirty="0">
                <a:latin typeface="Times New Roman" panose="02020603050405020304" pitchFamily="18" charset="0"/>
                <a:cs typeface="Times New Roman" panose="02020603050405020304" pitchFamily="18" charset="0"/>
              </a:rPr>
              <a:t>l’efficacia terapeutica della  protonterapia </a:t>
            </a:r>
            <a:r>
              <a:rPr lang="it-IT" sz="1600" dirty="0">
                <a:latin typeface="Times New Roman" panose="02020603050405020304" pitchFamily="18" charset="0"/>
                <a:cs typeface="Times New Roman" panose="02020603050405020304" pitchFamily="18" charset="0"/>
              </a:rPr>
              <a:t>impiegando reazioni nucleari (p+</a:t>
            </a:r>
            <a:r>
              <a:rPr lang="it-IT" sz="1600" baseline="30000" dirty="0">
                <a:latin typeface="Times New Roman" panose="02020603050405020304" pitchFamily="18" charset="0"/>
                <a:cs typeface="Times New Roman" panose="02020603050405020304" pitchFamily="18" charset="0"/>
              </a:rPr>
              <a:t>11</a:t>
            </a:r>
            <a:r>
              <a:rPr lang="it-IT" sz="1600" dirty="0">
                <a:latin typeface="Times New Roman" panose="02020603050405020304" pitchFamily="18" charset="0"/>
                <a:cs typeface="Times New Roman" panose="02020603050405020304" pitchFamily="18" charset="0"/>
              </a:rPr>
              <a:t>B e p+</a:t>
            </a:r>
            <a:r>
              <a:rPr lang="it-IT" sz="1600" baseline="30000" dirty="0">
                <a:latin typeface="Times New Roman" panose="02020603050405020304" pitchFamily="18" charset="0"/>
                <a:cs typeface="Times New Roman" panose="02020603050405020304" pitchFamily="18" charset="0"/>
              </a:rPr>
              <a:t>18</a:t>
            </a:r>
            <a:r>
              <a:rPr lang="it-IT" sz="1600" dirty="0">
                <a:latin typeface="Times New Roman" panose="02020603050405020304" pitchFamily="18" charset="0"/>
                <a:cs typeface="Times New Roman" panose="02020603050405020304" pitchFamily="18" charset="0"/>
              </a:rPr>
              <a:t>F)-oggetto della Call CSN V INFN (NEPTUNE) e PRIN (bando 2017), L. Manti (</a:t>
            </a:r>
            <a:r>
              <a:rPr lang="it-IT" sz="1600" dirty="0" err="1">
                <a:latin typeface="Times New Roman" panose="02020603050405020304" pitchFamily="18" charset="0"/>
                <a:cs typeface="Times New Roman" panose="02020603050405020304" pitchFamily="18" charset="0"/>
              </a:rPr>
              <a:t>Resp</a:t>
            </a:r>
            <a:r>
              <a:rPr lang="it-IT" sz="1600" dirty="0">
                <a:latin typeface="Times New Roman" panose="02020603050405020304" pitchFamily="18" charset="0"/>
                <a:cs typeface="Times New Roman" panose="02020603050405020304" pitchFamily="18" charset="0"/>
              </a:rPr>
              <a:t>. Locale) e di pubblicazione in </a:t>
            </a:r>
            <a:r>
              <a:rPr lang="it-IT" sz="1600" b="1" dirty="0">
                <a:latin typeface="Times New Roman" panose="02020603050405020304" pitchFamily="18" charset="0"/>
                <a:cs typeface="Times New Roman" panose="02020603050405020304" pitchFamily="18" charset="0"/>
              </a:rPr>
              <a:t>Nature-</a:t>
            </a:r>
            <a:r>
              <a:rPr lang="it-IT" sz="1600" b="1" dirty="0" err="1">
                <a:latin typeface="Times New Roman" panose="02020603050405020304" pitchFamily="18" charset="0"/>
                <a:cs typeface="Times New Roman" panose="02020603050405020304" pitchFamily="18" charset="0"/>
              </a:rPr>
              <a:t>Scientific</a:t>
            </a:r>
            <a:r>
              <a:rPr lang="it-IT" sz="1600" b="1" dirty="0">
                <a:latin typeface="Times New Roman" panose="02020603050405020304" pitchFamily="18" charset="0"/>
                <a:cs typeface="Times New Roman" panose="02020603050405020304" pitchFamily="18" charset="0"/>
              </a:rPr>
              <a:t> Reports (</a:t>
            </a:r>
            <a:r>
              <a:rPr lang="it-IT" sz="1600" dirty="0" err="1">
                <a:latin typeface="Times New Roman" panose="02020603050405020304" pitchFamily="18" charset="0"/>
                <a:cs typeface="Times New Roman" panose="02020603050405020304" pitchFamily="18" charset="0"/>
              </a:rPr>
              <a:t>Cirrone</a:t>
            </a:r>
            <a:r>
              <a:rPr lang="it-IT" sz="1600" dirty="0">
                <a:latin typeface="Times New Roman" panose="02020603050405020304" pitchFamily="18" charset="0"/>
                <a:cs typeface="Times New Roman" panose="02020603050405020304" pitchFamily="18" charset="0"/>
              </a:rPr>
              <a:t>, GAP, Manti L., et al., 8, 1141, 2018)</a:t>
            </a:r>
          </a:p>
          <a:p>
            <a:pPr>
              <a:buFont typeface="Wingdings" panose="05000000000000000000" pitchFamily="2" charset="2"/>
              <a:buChar char="Ø"/>
            </a:pPr>
            <a:r>
              <a:rPr lang="it-IT" sz="1600" dirty="0">
                <a:latin typeface="Times New Roman" panose="02020603050405020304" pitchFamily="18" charset="0"/>
                <a:cs typeface="Times New Roman" panose="02020603050405020304" pitchFamily="18" charset="0"/>
              </a:rPr>
              <a:t>Caratterizzazione delle proprietà radiobiologiche di </a:t>
            </a:r>
            <a:r>
              <a:rPr lang="it-IT" sz="1600" i="1" dirty="0">
                <a:latin typeface="Times New Roman" panose="02020603050405020304" pitchFamily="18" charset="0"/>
                <a:cs typeface="Times New Roman" panose="02020603050405020304" pitchFamily="18" charset="0"/>
              </a:rPr>
              <a:t>laser-</a:t>
            </a:r>
            <a:r>
              <a:rPr lang="it-IT" sz="1600" i="1" dirty="0" err="1">
                <a:latin typeface="Times New Roman" panose="02020603050405020304" pitchFamily="18" charset="0"/>
                <a:cs typeface="Times New Roman" panose="02020603050405020304" pitchFamily="18" charset="0"/>
              </a:rPr>
              <a:t>driven</a:t>
            </a:r>
            <a:r>
              <a:rPr lang="it-IT" sz="1600" i="1" dirty="0">
                <a:latin typeface="Times New Roman" panose="02020603050405020304" pitchFamily="18" charset="0"/>
                <a:cs typeface="Times New Roman" panose="02020603050405020304" pitchFamily="18" charset="0"/>
              </a:rPr>
              <a:t> </a:t>
            </a:r>
            <a:r>
              <a:rPr lang="it-IT" sz="1600" i="1" dirty="0" err="1">
                <a:latin typeface="Times New Roman" panose="02020603050405020304" pitchFamily="18" charset="0"/>
                <a:cs typeface="Times New Roman" panose="02020603050405020304" pitchFamily="18" charset="0"/>
              </a:rPr>
              <a:t>beams</a:t>
            </a:r>
            <a:r>
              <a:rPr lang="it-IT" sz="1600" i="1" dirty="0">
                <a:latin typeface="Times New Roman" panose="02020603050405020304" pitchFamily="18" charset="0"/>
                <a:cs typeface="Times New Roman" panose="02020603050405020304" pitchFamily="18" charset="0"/>
              </a:rPr>
              <a:t>  </a:t>
            </a:r>
            <a:r>
              <a:rPr lang="it-IT" sz="1600" dirty="0">
                <a:latin typeface="Times New Roman" panose="02020603050405020304" pitchFamily="18" charset="0"/>
                <a:cs typeface="Times New Roman" panose="02020603050405020304" pitchFamily="18" charset="0"/>
              </a:rPr>
              <a:t>per possibili applicazioni  cliniche;</a:t>
            </a:r>
          </a:p>
          <a:p>
            <a:pPr>
              <a:buFont typeface="Wingdings" panose="05000000000000000000" pitchFamily="2" charset="2"/>
              <a:buChar char="Ø"/>
            </a:pPr>
            <a:r>
              <a:rPr lang="it-IT" sz="1600" dirty="0">
                <a:latin typeface="Times New Roman" panose="02020603050405020304" pitchFamily="18" charset="0"/>
                <a:cs typeface="Times New Roman" panose="02020603050405020304" pitchFamily="18" charset="0"/>
              </a:rPr>
              <a:t>Validazione radiobiologica di tecniche vibrazionali  (</a:t>
            </a:r>
            <a:r>
              <a:rPr lang="it-IT" sz="1600" i="1" dirty="0" err="1">
                <a:latin typeface="Times New Roman" panose="02020603050405020304" pitchFamily="18" charset="0"/>
                <a:cs typeface="Times New Roman" panose="02020603050405020304" pitchFamily="18" charset="0"/>
              </a:rPr>
              <a:t>Raman</a:t>
            </a:r>
            <a:r>
              <a:rPr lang="it-IT" sz="1600" i="1" dirty="0">
                <a:latin typeface="Times New Roman" panose="02020603050405020304" pitchFamily="18" charset="0"/>
                <a:cs typeface="Times New Roman" panose="02020603050405020304" pitchFamily="18" charset="0"/>
              </a:rPr>
              <a:t> </a:t>
            </a:r>
            <a:r>
              <a:rPr lang="it-IT" sz="1600" i="1" dirty="0" err="1">
                <a:latin typeface="Times New Roman" panose="02020603050405020304" pitchFamily="18" charset="0"/>
                <a:cs typeface="Times New Roman" panose="02020603050405020304" pitchFamily="18" charset="0"/>
              </a:rPr>
              <a:t>Spectroscopy</a:t>
            </a:r>
            <a:r>
              <a:rPr lang="it-IT" sz="1600" i="1" dirty="0">
                <a:latin typeface="Times New Roman" panose="02020603050405020304" pitchFamily="18" charset="0"/>
                <a:cs typeface="Times New Roman" panose="02020603050405020304" pitchFamily="18" charset="0"/>
              </a:rPr>
              <a:t> &amp; Fourier </a:t>
            </a:r>
            <a:r>
              <a:rPr lang="it-IT" sz="1600" i="1" dirty="0" err="1">
                <a:latin typeface="Times New Roman" panose="02020603050405020304" pitchFamily="18" charset="0"/>
                <a:cs typeface="Times New Roman" panose="02020603050405020304" pitchFamily="18" charset="0"/>
              </a:rPr>
              <a:t>Transformed</a:t>
            </a:r>
            <a:r>
              <a:rPr lang="it-IT" sz="1600" i="1" dirty="0">
                <a:latin typeface="Times New Roman" panose="02020603050405020304" pitchFamily="18" charset="0"/>
                <a:cs typeface="Times New Roman" panose="02020603050405020304" pitchFamily="18" charset="0"/>
              </a:rPr>
              <a:t>  Infra-Red</a:t>
            </a:r>
            <a:r>
              <a:rPr lang="it-IT" sz="1600" dirty="0">
                <a:latin typeface="Times New Roman" panose="02020603050405020304" pitchFamily="18" charset="0"/>
                <a:cs typeface="Times New Roman" panose="02020603050405020304" pitchFamily="18" charset="0"/>
              </a:rPr>
              <a:t>) per applicazioni in radioterapia</a:t>
            </a:r>
          </a:p>
          <a:p>
            <a:pPr>
              <a:buFont typeface="Wingdings" panose="05000000000000000000" pitchFamily="2" charset="2"/>
              <a:buChar char="Ø"/>
            </a:pPr>
            <a:r>
              <a:rPr lang="it-IT" sz="1600" dirty="0">
                <a:latin typeface="Times New Roman" panose="02020603050405020304" pitchFamily="18" charset="0"/>
                <a:cs typeface="Times New Roman" panose="02020603050405020304" pitchFamily="18" charset="0"/>
              </a:rPr>
              <a:t> Proprietà radiosensibilizzanti e/o radioprotettrici di estratti  di origine vegetale</a:t>
            </a:r>
          </a:p>
          <a:p>
            <a:r>
              <a:rPr lang="it-IT" sz="1600" b="1" dirty="0">
                <a:solidFill>
                  <a:srgbClr val="FF0000"/>
                </a:solidFill>
                <a:latin typeface="Times New Roman" panose="02020603050405020304" pitchFamily="18" charset="0"/>
                <a:cs typeface="Times New Roman" panose="02020603050405020304" pitchFamily="18" charset="0"/>
              </a:rPr>
              <a:t>Produzione scientifica (2016-presente): </a:t>
            </a:r>
            <a:r>
              <a:rPr lang="it-IT" sz="1600" dirty="0">
                <a:latin typeface="Times New Roman" panose="02020603050405020304" pitchFamily="18" charset="0"/>
                <a:cs typeface="Times New Roman" panose="02020603050405020304" pitchFamily="18" charset="0"/>
              </a:rPr>
              <a:t>18 articoli su riviste </a:t>
            </a:r>
            <a:r>
              <a:rPr lang="it-IT" sz="1600" i="1" dirty="0" err="1">
                <a:latin typeface="Times New Roman" panose="02020603050405020304" pitchFamily="18" charset="0"/>
                <a:cs typeface="Times New Roman" panose="02020603050405020304" pitchFamily="18" charset="0"/>
              </a:rPr>
              <a:t>peer-reviewed</a:t>
            </a:r>
            <a:r>
              <a:rPr lang="it-IT" sz="1600" dirty="0">
                <a:latin typeface="Times New Roman" panose="02020603050405020304" pitchFamily="18" charset="0"/>
                <a:cs typeface="Times New Roman" panose="02020603050405020304" pitchFamily="18" charset="0"/>
              </a:rPr>
              <a:t>, 7 relazioni su invito e 29 comunicazioni a conferenze</a:t>
            </a:r>
          </a:p>
          <a:p>
            <a:r>
              <a:rPr lang="it-IT" sz="1600" b="1" dirty="0">
                <a:solidFill>
                  <a:srgbClr val="FF0000"/>
                </a:solidFill>
                <a:latin typeface="Times New Roman" panose="02020603050405020304" pitchFamily="18" charset="0"/>
                <a:cs typeface="Times New Roman" panose="02020603050405020304" pitchFamily="18" charset="0"/>
              </a:rPr>
              <a:t>Collaborazioni nazionali ed internazionali</a:t>
            </a:r>
            <a:r>
              <a:rPr lang="it-IT" sz="1600" i="1" dirty="0">
                <a:latin typeface="Times New Roman" panose="02020603050405020304" pitchFamily="18" charset="0"/>
                <a:cs typeface="Times New Roman" panose="02020603050405020304" pitchFamily="18" charset="0"/>
              </a:rPr>
              <a:t>: INFN-LNS, CNAO, TIFPA, Università della Campania «L. Vanvitelli», Institute of </a:t>
            </a:r>
            <a:r>
              <a:rPr lang="it-IT" sz="1600" i="1" dirty="0" err="1">
                <a:latin typeface="Times New Roman" panose="02020603050405020304" pitchFamily="18" charset="0"/>
                <a:cs typeface="Times New Roman" panose="02020603050405020304" pitchFamily="18" charset="0"/>
              </a:rPr>
              <a:t>Physics</a:t>
            </a:r>
            <a:r>
              <a:rPr lang="it-IT" sz="1600" i="1" dirty="0">
                <a:latin typeface="Times New Roman" panose="02020603050405020304" pitchFamily="18" charset="0"/>
                <a:cs typeface="Times New Roman" panose="02020603050405020304" pitchFamily="18" charset="0"/>
              </a:rPr>
              <a:t> ASCR, ELI </a:t>
            </a:r>
            <a:r>
              <a:rPr lang="it-IT" sz="1600" i="1" dirty="0" err="1">
                <a:latin typeface="Times New Roman" panose="02020603050405020304" pitchFamily="18" charset="0"/>
                <a:cs typeface="Times New Roman" panose="02020603050405020304" pitchFamily="18" charset="0"/>
              </a:rPr>
              <a:t>Beamlines</a:t>
            </a:r>
            <a:r>
              <a:rPr lang="it-IT" sz="1600" i="1" dirty="0">
                <a:latin typeface="Times New Roman" panose="02020603050405020304" pitchFamily="18" charset="0"/>
                <a:cs typeface="Times New Roman" panose="02020603050405020304" pitchFamily="18" charset="0"/>
              </a:rPr>
              <a:t>, Praga (Rep. Ceca),  Vinca </a:t>
            </a:r>
            <a:r>
              <a:rPr lang="it-IT" sz="1600" i="1" dirty="0" err="1">
                <a:latin typeface="Times New Roman" panose="02020603050405020304" pitchFamily="18" charset="0"/>
                <a:cs typeface="Times New Roman" panose="02020603050405020304" pitchFamily="18" charset="0"/>
              </a:rPr>
              <a:t>Institute</a:t>
            </a:r>
            <a:r>
              <a:rPr lang="it-IT" sz="1600" i="1" dirty="0">
                <a:latin typeface="Times New Roman" panose="02020603050405020304" pitchFamily="18" charset="0"/>
                <a:cs typeface="Times New Roman" panose="02020603050405020304" pitchFamily="18" charset="0"/>
              </a:rPr>
              <a:t>, Belgrado (Serbia)</a:t>
            </a:r>
            <a:endParaRPr lang="it-IT" sz="1600" i="1" dirty="0"/>
          </a:p>
        </p:txBody>
      </p:sp>
      <p:pic>
        <p:nvPicPr>
          <p:cNvPr id="5" name="Immagine 4"/>
          <p:cNvPicPr>
            <a:picLocks noChangeAspect="1"/>
          </p:cNvPicPr>
          <p:nvPr/>
        </p:nvPicPr>
        <p:blipFill>
          <a:blip r:embed="rId4"/>
          <a:stretch>
            <a:fillRect/>
          </a:stretch>
        </p:blipFill>
        <p:spPr>
          <a:xfrm>
            <a:off x="6341880" y="875136"/>
            <a:ext cx="2828749" cy="2878785"/>
          </a:xfrm>
          <a:prstGeom prst="rect">
            <a:avLst/>
          </a:prstGeom>
        </p:spPr>
      </p:pic>
      <p:pic>
        <p:nvPicPr>
          <p:cNvPr id="6" name="Immagine 5"/>
          <p:cNvPicPr>
            <a:picLocks noChangeAspect="1"/>
          </p:cNvPicPr>
          <p:nvPr/>
        </p:nvPicPr>
        <p:blipFill>
          <a:blip r:embed="rId5"/>
          <a:stretch>
            <a:fillRect/>
          </a:stretch>
        </p:blipFill>
        <p:spPr>
          <a:xfrm>
            <a:off x="9299325" y="886195"/>
            <a:ext cx="2738134" cy="2856668"/>
          </a:xfrm>
          <a:prstGeom prst="rect">
            <a:avLst/>
          </a:prstGeom>
        </p:spPr>
      </p:pic>
      <p:pic>
        <p:nvPicPr>
          <p:cNvPr id="12" name="Immagine 11"/>
          <p:cNvPicPr>
            <a:picLocks noChangeAspect="1"/>
          </p:cNvPicPr>
          <p:nvPr/>
        </p:nvPicPr>
        <p:blipFill>
          <a:blip r:embed="rId6"/>
          <a:stretch>
            <a:fillRect/>
          </a:stretch>
        </p:blipFill>
        <p:spPr>
          <a:xfrm>
            <a:off x="6209115" y="3875292"/>
            <a:ext cx="5850922" cy="2574889"/>
          </a:xfrm>
          <a:prstGeom prst="rect">
            <a:avLst/>
          </a:prstGeom>
        </p:spPr>
      </p:pic>
    </p:spTree>
    <p:extLst>
      <p:ext uri="{BB962C8B-B14F-4D97-AF65-F5344CB8AC3E}">
        <p14:creationId xmlns:p14="http://schemas.microsoft.com/office/powerpoint/2010/main" val="3144547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E4BC598-FF0E-CA49-8E2B-218342BBD8EA}"/>
              </a:ext>
            </a:extLst>
          </p:cNvPr>
          <p:cNvGrpSpPr/>
          <p:nvPr/>
        </p:nvGrpSpPr>
        <p:grpSpPr>
          <a:xfrm>
            <a:off x="0" y="3982"/>
            <a:ext cx="12192000" cy="584775"/>
            <a:chOff x="0" y="3982"/>
            <a:chExt cx="12192000" cy="584775"/>
          </a:xfrm>
        </p:grpSpPr>
        <p:pic>
          <p:nvPicPr>
            <p:cNvPr id="8" name="Picture 7">
              <a:extLst>
                <a:ext uri="{FF2B5EF4-FFF2-40B4-BE49-F238E27FC236}">
                  <a16:creationId xmlns:a16="http://schemas.microsoft.com/office/drawing/2014/main" id="{E7907C50-9644-1043-8877-7431DBFEFD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12" name="Rectangle 11">
              <a:extLst>
                <a:ext uri="{FF2B5EF4-FFF2-40B4-BE49-F238E27FC236}">
                  <a16:creationId xmlns:a16="http://schemas.microsoft.com/office/drawing/2014/main" id="{2113327B-C1C8-D441-B6B0-6DE9F8D88271}"/>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1" name="Straight Connector 10">
              <a:extLst>
                <a:ext uri="{FF2B5EF4-FFF2-40B4-BE49-F238E27FC236}">
                  <a16:creationId xmlns:a16="http://schemas.microsoft.com/office/drawing/2014/main" id="{47408552-FB0B-B04D-B289-619C73654CD0}"/>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C9B0A9B8-94E3-484F-8B6B-97833D362425}"/>
              </a:ext>
            </a:extLst>
          </p:cNvPr>
          <p:cNvSpPr txBox="1"/>
          <p:nvPr/>
        </p:nvSpPr>
        <p:spPr>
          <a:xfrm>
            <a:off x="3806814" y="79574"/>
            <a:ext cx="5206233" cy="492443"/>
          </a:xfrm>
          <a:prstGeom prst="rect">
            <a:avLst/>
          </a:prstGeom>
          <a:noFill/>
        </p:spPr>
        <p:txBody>
          <a:bodyPr wrap="none" rtlCol="0">
            <a:spAutoFit/>
          </a:bodyPr>
          <a:lstStyle/>
          <a:p>
            <a:r>
              <a:rPr lang="it-IT" sz="2600" dirty="0">
                <a:solidFill>
                  <a:srgbClr val="484B77"/>
                </a:solidFill>
                <a:cs typeface="Lucida Grande" panose="020B0600040502020204" pitchFamily="34" charset="0"/>
              </a:rPr>
              <a:t>Paola Scampoli (PA) - Fisica applicata </a:t>
            </a:r>
          </a:p>
        </p:txBody>
      </p:sp>
      <p:sp>
        <p:nvSpPr>
          <p:cNvPr id="34" name="TextBox 33">
            <a:extLst>
              <a:ext uri="{FF2B5EF4-FFF2-40B4-BE49-F238E27FC236}">
                <a16:creationId xmlns:a16="http://schemas.microsoft.com/office/drawing/2014/main" id="{E692E6CD-4877-4B42-B0E3-03178290463B}"/>
              </a:ext>
            </a:extLst>
          </p:cNvPr>
          <p:cNvSpPr txBox="1"/>
          <p:nvPr/>
        </p:nvSpPr>
        <p:spPr>
          <a:xfrm>
            <a:off x="2190568" y="2763599"/>
            <a:ext cx="5871608" cy="553998"/>
          </a:xfrm>
          <a:prstGeom prst="rect">
            <a:avLst/>
          </a:prstGeom>
          <a:noFill/>
        </p:spPr>
        <p:txBody>
          <a:bodyPr wrap="square" rtlCol="0">
            <a:spAutoFit/>
          </a:bodyPr>
          <a:lstStyle/>
          <a:p>
            <a:pPr algn="just"/>
            <a:r>
              <a:rPr lang="it-IT" sz="1500" u="sng" dirty="0">
                <a:solidFill>
                  <a:srgbClr val="7030A0"/>
                </a:solidFill>
                <a:cs typeface="Lucida Grande" panose="020B0600040502020204" pitchFamily="34" charset="0"/>
              </a:rPr>
              <a:t>Collaborazioni</a:t>
            </a:r>
            <a:r>
              <a:rPr lang="it-IT" sz="1500" dirty="0">
                <a:solidFill>
                  <a:srgbClr val="7030A0"/>
                </a:solidFill>
                <a:cs typeface="Lucida Grande" panose="020B0600040502020204" pitchFamily="34" charset="0"/>
              </a:rPr>
              <a:t>: Luigi </a:t>
            </a:r>
            <a:r>
              <a:rPr lang="it-IT" sz="1500" dirty="0" err="1">
                <a:solidFill>
                  <a:srgbClr val="7030A0"/>
                </a:solidFill>
                <a:cs typeface="Lucida Grande" panose="020B0600040502020204" pitchFamily="34" charset="0"/>
              </a:rPr>
              <a:t>Campajola</a:t>
            </a:r>
            <a:r>
              <a:rPr lang="it-IT" sz="1500" dirty="0">
                <a:solidFill>
                  <a:srgbClr val="7030A0"/>
                </a:solidFill>
                <a:cs typeface="Lucida Grande" panose="020B0600040502020204" pitchFamily="34" charset="0"/>
              </a:rPr>
              <a:t> (Dipartimento «E. Pancini»), Pierluigi </a:t>
            </a:r>
            <a:r>
              <a:rPr lang="it-IT" sz="1500" dirty="0" err="1">
                <a:solidFill>
                  <a:srgbClr val="7030A0"/>
                </a:solidFill>
                <a:cs typeface="Lucida Grande" panose="020B0600040502020204" pitchFamily="34" charset="0"/>
              </a:rPr>
              <a:t>Casolaro</a:t>
            </a:r>
            <a:r>
              <a:rPr lang="it-IT" sz="1500" dirty="0">
                <a:solidFill>
                  <a:srgbClr val="7030A0"/>
                </a:solidFill>
                <a:cs typeface="Lucida Grande" panose="020B0600040502020204" pitchFamily="34" charset="0"/>
              </a:rPr>
              <a:t>  (INFN Napoli) - Università di Berna</a:t>
            </a:r>
          </a:p>
        </p:txBody>
      </p:sp>
      <p:sp>
        <p:nvSpPr>
          <p:cNvPr id="35" name="TextBox 34">
            <a:extLst>
              <a:ext uri="{FF2B5EF4-FFF2-40B4-BE49-F238E27FC236}">
                <a16:creationId xmlns:a16="http://schemas.microsoft.com/office/drawing/2014/main" id="{B32A8751-ABB3-5949-AF03-AE411E19CD76}"/>
              </a:ext>
            </a:extLst>
          </p:cNvPr>
          <p:cNvSpPr txBox="1"/>
          <p:nvPr/>
        </p:nvSpPr>
        <p:spPr>
          <a:xfrm>
            <a:off x="2190568" y="776935"/>
            <a:ext cx="5871608" cy="2015936"/>
          </a:xfrm>
          <a:prstGeom prst="rect">
            <a:avLst/>
          </a:prstGeom>
          <a:noFill/>
        </p:spPr>
        <p:txBody>
          <a:bodyPr wrap="square" rtlCol="0">
            <a:spAutoFit/>
          </a:bodyPr>
          <a:lstStyle/>
          <a:p>
            <a:pPr algn="just">
              <a:spcAft>
                <a:spcPts val="600"/>
              </a:spcAft>
            </a:pPr>
            <a:r>
              <a:rPr lang="it-IT" sz="1500" b="1" dirty="0">
                <a:solidFill>
                  <a:srgbClr val="40426E"/>
                </a:solidFill>
                <a:cs typeface="Lucida Grande" panose="020B0600040502020204" pitchFamily="34" charset="0"/>
              </a:rPr>
              <a:t>Acceleratori in medicina: </a:t>
            </a:r>
            <a:r>
              <a:rPr lang="it-IT" sz="1500" dirty="0">
                <a:solidFill>
                  <a:srgbClr val="40426E"/>
                </a:solidFill>
                <a:cs typeface="Lucida Grande" panose="020B0600040502020204" pitchFamily="34" charset="0"/>
              </a:rPr>
              <a:t>Rivelatori innovativi per la caratterizzazione di fasci di protoni per la misura della sezione d’urto di radioisotopi non convenzionali. Produzione di radioisotopi per </a:t>
            </a:r>
            <a:r>
              <a:rPr lang="it-IT" sz="1500" dirty="0" err="1">
                <a:solidFill>
                  <a:srgbClr val="40426E"/>
                </a:solidFill>
                <a:cs typeface="Lucida Grande" panose="020B0600040502020204" pitchFamily="34" charset="0"/>
              </a:rPr>
              <a:t>teranostica</a:t>
            </a:r>
            <a:r>
              <a:rPr lang="it-IT" sz="1500" dirty="0">
                <a:solidFill>
                  <a:srgbClr val="40426E"/>
                </a:solidFill>
                <a:cs typeface="Lucida Grande" panose="020B0600040502020204" pitchFamily="34" charset="0"/>
              </a:rPr>
              <a:t>. Attività in corso di proseguimento.</a:t>
            </a:r>
          </a:p>
          <a:p>
            <a:pPr algn="just">
              <a:spcAft>
                <a:spcPts val="600"/>
              </a:spcAft>
            </a:pPr>
            <a:r>
              <a:rPr lang="it-IT" sz="1500" dirty="0">
                <a:solidFill>
                  <a:srgbClr val="40426E"/>
                </a:solidFill>
                <a:cs typeface="Lucida Grande" panose="020B0600040502020204" pitchFamily="34" charset="0"/>
              </a:rPr>
              <a:t>Realizzazione di fasci per studi di </a:t>
            </a:r>
            <a:r>
              <a:rPr lang="it-IT" sz="1500" i="1" dirty="0" err="1">
                <a:solidFill>
                  <a:srgbClr val="40426E"/>
                </a:solidFill>
                <a:cs typeface="Lucida Grande" panose="020B0600040502020204" pitchFamily="34" charset="0"/>
              </a:rPr>
              <a:t>radiation</a:t>
            </a:r>
            <a:r>
              <a:rPr lang="it-IT" sz="1500" i="1" dirty="0">
                <a:solidFill>
                  <a:srgbClr val="40426E"/>
                </a:solidFill>
                <a:cs typeface="Lucida Grande" panose="020B0600040502020204" pitchFamily="34" charset="0"/>
              </a:rPr>
              <a:t> </a:t>
            </a:r>
            <a:r>
              <a:rPr lang="it-IT" sz="1500" i="1" dirty="0" err="1">
                <a:solidFill>
                  <a:srgbClr val="40426E"/>
                </a:solidFill>
                <a:cs typeface="Lucida Grande" panose="020B0600040502020204" pitchFamily="34" charset="0"/>
              </a:rPr>
              <a:t>hardness</a:t>
            </a:r>
            <a:r>
              <a:rPr lang="it-IT" sz="1500" i="1" dirty="0">
                <a:solidFill>
                  <a:srgbClr val="40426E"/>
                </a:solidFill>
                <a:cs typeface="Lucida Grande" panose="020B0600040502020204" pitchFamily="34" charset="0"/>
              </a:rPr>
              <a:t> </a:t>
            </a:r>
            <a:r>
              <a:rPr lang="it-IT" sz="1500" dirty="0">
                <a:solidFill>
                  <a:srgbClr val="40426E"/>
                </a:solidFill>
                <a:cs typeface="Lucida Grande" panose="020B0600040502020204" pitchFamily="34" charset="0"/>
              </a:rPr>
              <a:t>su strumentazione di fisica delle particelle e dello spazio. È iniziato uno studio per la produzione di fasci caratterizzati di neutroni. Attività in corso di proseguimento.</a:t>
            </a:r>
          </a:p>
        </p:txBody>
      </p:sp>
      <p:sp>
        <p:nvSpPr>
          <p:cNvPr id="36" name="Right Arrow 35">
            <a:extLst>
              <a:ext uri="{FF2B5EF4-FFF2-40B4-BE49-F238E27FC236}">
                <a16:creationId xmlns:a16="http://schemas.microsoft.com/office/drawing/2014/main" id="{DF5CCC5E-7D37-FB42-8A10-ECA3037BD6AE}"/>
              </a:ext>
            </a:extLst>
          </p:cNvPr>
          <p:cNvSpPr/>
          <p:nvPr/>
        </p:nvSpPr>
        <p:spPr>
          <a:xfrm>
            <a:off x="1916131" y="872844"/>
            <a:ext cx="188686" cy="215343"/>
          </a:xfrm>
          <a:prstGeom prst="rightArrow">
            <a:avLst/>
          </a:prstGeom>
          <a:solidFill>
            <a:srgbClr val="D6CCB0"/>
          </a:solidFill>
          <a:ln>
            <a:solidFill>
              <a:srgbClr val="C0672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dirty="0"/>
          </a:p>
        </p:txBody>
      </p:sp>
      <p:pic>
        <p:nvPicPr>
          <p:cNvPr id="4" name="Picture 3" descr="A person smiling for the camera&#10;&#10;Description automatically generated">
            <a:extLst>
              <a:ext uri="{FF2B5EF4-FFF2-40B4-BE49-F238E27FC236}">
                <a16:creationId xmlns:a16="http://schemas.microsoft.com/office/drawing/2014/main" id="{EE6A44A7-DE82-B541-849C-3CD011590D88}"/>
              </a:ext>
            </a:extLst>
          </p:cNvPr>
          <p:cNvPicPr>
            <a:picLocks noChangeAspect="1"/>
          </p:cNvPicPr>
          <p:nvPr/>
        </p:nvPicPr>
        <p:blipFill>
          <a:blip r:embed="rId5"/>
          <a:stretch>
            <a:fillRect/>
          </a:stretch>
        </p:blipFill>
        <p:spPr>
          <a:xfrm>
            <a:off x="409886" y="928446"/>
            <a:ext cx="1236314" cy="1650144"/>
          </a:xfrm>
          <a:prstGeom prst="rect">
            <a:avLst/>
          </a:prstGeom>
        </p:spPr>
      </p:pic>
      <p:sp>
        <p:nvSpPr>
          <p:cNvPr id="23" name="TextBox 22">
            <a:extLst>
              <a:ext uri="{FF2B5EF4-FFF2-40B4-BE49-F238E27FC236}">
                <a16:creationId xmlns:a16="http://schemas.microsoft.com/office/drawing/2014/main" id="{E954CBE2-DD96-9843-93B4-DDE733AFFE65}"/>
              </a:ext>
            </a:extLst>
          </p:cNvPr>
          <p:cNvSpPr txBox="1"/>
          <p:nvPr/>
        </p:nvSpPr>
        <p:spPr>
          <a:xfrm>
            <a:off x="481686" y="3689559"/>
            <a:ext cx="5075343" cy="1708160"/>
          </a:xfrm>
          <a:prstGeom prst="rect">
            <a:avLst/>
          </a:prstGeom>
          <a:noFill/>
        </p:spPr>
        <p:txBody>
          <a:bodyPr wrap="square" rtlCol="0">
            <a:spAutoFit/>
          </a:bodyPr>
          <a:lstStyle/>
          <a:p>
            <a:pPr algn="just"/>
            <a:r>
              <a:rPr lang="it-IT" sz="1500" b="1" dirty="0">
                <a:solidFill>
                  <a:srgbClr val="40426E"/>
                </a:solidFill>
                <a:cs typeface="Lucida Grande" panose="020B0600040502020204" pitchFamily="34" charset="0"/>
              </a:rPr>
              <a:t>Fisica dell’antimateria</a:t>
            </a:r>
            <a:r>
              <a:rPr lang="it-IT" sz="1500" dirty="0">
                <a:solidFill>
                  <a:srgbClr val="40426E"/>
                </a:solidFill>
                <a:cs typeface="Lucida Grande" panose="020B0600040502020204" pitchFamily="34" charset="0"/>
              </a:rPr>
              <a:t>: Studio dell’interferometria quantistica di antimateria. È stato realizzato un esperimento basato su un fascio di positroni, un interferometro e un apparato di rivelazione a emulsioni nucleari che ha permesso di evidenziare per la prima volta il comportamento ondulatorio dell’antimateria (</a:t>
            </a:r>
            <a:r>
              <a:rPr lang="it-IT" sz="1500" u="sng" dirty="0">
                <a:solidFill>
                  <a:srgbClr val="C00000"/>
                </a:solidFill>
                <a:cs typeface="Lucida Grande" panose="020B0600040502020204" pitchFamily="34" charset="0"/>
              </a:rPr>
              <a:t>pubblicazione su </a:t>
            </a:r>
            <a:r>
              <a:rPr lang="it-IT" sz="1500" b="1" u="sng" dirty="0">
                <a:solidFill>
                  <a:srgbClr val="C00000"/>
                </a:solidFill>
                <a:cs typeface="Lucida Grande" panose="020B0600040502020204" pitchFamily="34" charset="0"/>
              </a:rPr>
              <a:t>Science </a:t>
            </a:r>
            <a:r>
              <a:rPr lang="it-IT" sz="1500" b="1" u="sng" dirty="0" err="1">
                <a:solidFill>
                  <a:srgbClr val="C00000"/>
                </a:solidFill>
                <a:cs typeface="Lucida Grande" panose="020B0600040502020204" pitchFamily="34" charset="0"/>
              </a:rPr>
              <a:t>Advances</a:t>
            </a:r>
            <a:r>
              <a:rPr lang="it-IT" sz="1500" b="1" u="sng" dirty="0">
                <a:solidFill>
                  <a:srgbClr val="C00000"/>
                </a:solidFill>
                <a:cs typeface="Lucida Grande" panose="020B0600040502020204" pitchFamily="34" charset="0"/>
              </a:rPr>
              <a:t> (*)</a:t>
            </a:r>
            <a:r>
              <a:rPr lang="it-IT" sz="1500" u="sng" dirty="0">
                <a:solidFill>
                  <a:srgbClr val="C00000"/>
                </a:solidFill>
                <a:cs typeface="Lucida Grande" panose="020B0600040502020204" pitchFamily="34" charset="0"/>
              </a:rPr>
              <a:t>, maggio 2019</a:t>
            </a:r>
            <a:r>
              <a:rPr lang="it-IT" sz="1500" dirty="0">
                <a:solidFill>
                  <a:srgbClr val="40426E"/>
                </a:solidFill>
                <a:cs typeface="Lucida Grande" panose="020B0600040502020204" pitchFamily="34" charset="0"/>
              </a:rPr>
              <a:t>). Attività in corso.</a:t>
            </a:r>
          </a:p>
        </p:txBody>
      </p:sp>
      <p:sp>
        <p:nvSpPr>
          <p:cNvPr id="24" name="Right Arrow 23">
            <a:extLst>
              <a:ext uri="{FF2B5EF4-FFF2-40B4-BE49-F238E27FC236}">
                <a16:creationId xmlns:a16="http://schemas.microsoft.com/office/drawing/2014/main" id="{F78578DD-3871-9848-8313-ADDDFAAF9A6C}"/>
              </a:ext>
            </a:extLst>
          </p:cNvPr>
          <p:cNvSpPr/>
          <p:nvPr/>
        </p:nvSpPr>
        <p:spPr>
          <a:xfrm>
            <a:off x="221860" y="3733692"/>
            <a:ext cx="188686" cy="215343"/>
          </a:xfrm>
          <a:prstGeom prst="rightArrow">
            <a:avLst/>
          </a:prstGeom>
          <a:solidFill>
            <a:srgbClr val="D6CCB0"/>
          </a:solidFill>
          <a:ln>
            <a:solidFill>
              <a:srgbClr val="C0672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dirty="0"/>
          </a:p>
        </p:txBody>
      </p:sp>
      <p:pic>
        <p:nvPicPr>
          <p:cNvPr id="7" name="Picture 6" descr="A close up of a map&#10;&#10;Description automatically generated">
            <a:extLst>
              <a:ext uri="{FF2B5EF4-FFF2-40B4-BE49-F238E27FC236}">
                <a16:creationId xmlns:a16="http://schemas.microsoft.com/office/drawing/2014/main" id="{DCFB10FF-FE3B-2142-814D-532B0F94C90F}"/>
              </a:ext>
            </a:extLst>
          </p:cNvPr>
          <p:cNvPicPr>
            <a:picLocks noChangeAspect="1"/>
          </p:cNvPicPr>
          <p:nvPr/>
        </p:nvPicPr>
        <p:blipFill>
          <a:blip r:embed="rId6"/>
          <a:stretch>
            <a:fillRect/>
          </a:stretch>
        </p:blipFill>
        <p:spPr>
          <a:xfrm>
            <a:off x="6089588" y="3540403"/>
            <a:ext cx="5424125" cy="2657749"/>
          </a:xfrm>
          <a:prstGeom prst="rect">
            <a:avLst/>
          </a:prstGeom>
        </p:spPr>
      </p:pic>
      <p:sp>
        <p:nvSpPr>
          <p:cNvPr id="26" name="Rectangle 25">
            <a:extLst>
              <a:ext uri="{FF2B5EF4-FFF2-40B4-BE49-F238E27FC236}">
                <a16:creationId xmlns:a16="http://schemas.microsoft.com/office/drawing/2014/main" id="{63AB36F7-885E-0B43-87C2-FF624F91A95A}"/>
              </a:ext>
            </a:extLst>
          </p:cNvPr>
          <p:cNvSpPr/>
          <p:nvPr/>
        </p:nvSpPr>
        <p:spPr>
          <a:xfrm>
            <a:off x="316203" y="6278986"/>
            <a:ext cx="11582399" cy="461665"/>
          </a:xfrm>
          <a:prstGeom prst="rect">
            <a:avLst/>
          </a:prstGeom>
          <a:noFill/>
        </p:spPr>
        <p:txBody>
          <a:bodyPr wrap="square" rtlCol="0">
            <a:spAutoFit/>
          </a:bodyPr>
          <a:lstStyle/>
          <a:p>
            <a:pPr algn="just"/>
            <a:r>
              <a:rPr lang="en-GB" sz="1200" dirty="0">
                <a:cs typeface="Lucida Grande" panose="020B0600040502020204" pitchFamily="34" charset="0"/>
              </a:rPr>
              <a:t>(*) S. Sala, A. </a:t>
            </a:r>
            <a:r>
              <a:rPr lang="en-GB" sz="1200" dirty="0" err="1">
                <a:cs typeface="Lucida Grande" panose="020B0600040502020204" pitchFamily="34" charset="0"/>
              </a:rPr>
              <a:t>Ariga</a:t>
            </a:r>
            <a:r>
              <a:rPr lang="en-GB" sz="1200" dirty="0">
                <a:cs typeface="Lucida Grande" panose="020B0600040502020204" pitchFamily="34" charset="0"/>
              </a:rPr>
              <a:t>, A. </a:t>
            </a:r>
            <a:r>
              <a:rPr lang="en-GB" sz="1200" dirty="0" err="1">
                <a:cs typeface="Lucida Grande" panose="020B0600040502020204" pitchFamily="34" charset="0"/>
              </a:rPr>
              <a:t>Ereditato</a:t>
            </a:r>
            <a:r>
              <a:rPr lang="en-GB" sz="1200" dirty="0">
                <a:cs typeface="Lucida Grande" panose="020B0600040502020204" pitchFamily="34" charset="0"/>
              </a:rPr>
              <a:t>, R. </a:t>
            </a:r>
            <a:r>
              <a:rPr lang="en-GB" sz="1200" dirty="0" err="1">
                <a:cs typeface="Lucida Grande" panose="020B0600040502020204" pitchFamily="34" charset="0"/>
              </a:rPr>
              <a:t>Ferragut</a:t>
            </a:r>
            <a:r>
              <a:rPr lang="en-GB" sz="1200" dirty="0">
                <a:cs typeface="Lucida Grande" panose="020B0600040502020204" pitchFamily="34" charset="0"/>
              </a:rPr>
              <a:t>, M. </a:t>
            </a:r>
            <a:r>
              <a:rPr lang="en-GB" sz="1200" dirty="0" err="1">
                <a:cs typeface="Lucida Grande" panose="020B0600040502020204" pitchFamily="34" charset="0"/>
              </a:rPr>
              <a:t>Giammarchi</a:t>
            </a:r>
            <a:r>
              <a:rPr lang="en-GB" sz="1200" dirty="0">
                <a:cs typeface="Lucida Grande" panose="020B0600040502020204" pitchFamily="34" charset="0"/>
              </a:rPr>
              <a:t>, M. Leone, C. </a:t>
            </a:r>
            <a:r>
              <a:rPr lang="en-GB" sz="1200" dirty="0" err="1">
                <a:cs typeface="Lucida Grande" panose="020B0600040502020204" pitchFamily="34" charset="0"/>
              </a:rPr>
              <a:t>Pistillo</a:t>
            </a:r>
            <a:r>
              <a:rPr lang="en-GB" sz="1200" dirty="0">
                <a:cs typeface="Lucida Grande" panose="020B0600040502020204" pitchFamily="34" charset="0"/>
              </a:rPr>
              <a:t>, and </a:t>
            </a:r>
            <a:r>
              <a:rPr lang="en-GB" sz="1200" b="1" dirty="0">
                <a:cs typeface="Lucida Grande" panose="020B0600040502020204" pitchFamily="34" charset="0"/>
              </a:rPr>
              <a:t>P. </a:t>
            </a:r>
            <a:r>
              <a:rPr lang="en-GB" sz="1200" b="1" dirty="0" err="1">
                <a:cs typeface="Lucida Grande" panose="020B0600040502020204" pitchFamily="34" charset="0"/>
              </a:rPr>
              <a:t>Scampoli</a:t>
            </a:r>
            <a:r>
              <a:rPr lang="en-GB" sz="1200" dirty="0">
                <a:cs typeface="Lucida Grande" panose="020B0600040502020204" pitchFamily="34" charset="0"/>
              </a:rPr>
              <a:t>, </a:t>
            </a:r>
            <a:r>
              <a:rPr lang="en-GB" sz="1200" i="1" dirty="0">
                <a:cs typeface="Lucida Grande" panose="020B0600040502020204" pitchFamily="34" charset="0"/>
              </a:rPr>
              <a:t>First demonstration of antimatter wave interferometry</a:t>
            </a:r>
            <a:r>
              <a:rPr lang="en-GB" sz="1200" dirty="0">
                <a:cs typeface="Lucida Grande" panose="020B0600040502020204" pitchFamily="34" charset="0"/>
              </a:rPr>
              <a:t>, </a:t>
            </a:r>
            <a:r>
              <a:rPr lang="en-GB" sz="1200" b="1" dirty="0">
                <a:solidFill>
                  <a:srgbClr val="C06728"/>
                </a:solidFill>
                <a:cs typeface="Lucida Grande" panose="020B0600040502020204" pitchFamily="34" charset="0"/>
              </a:rPr>
              <a:t>Science Advances (2019)</a:t>
            </a:r>
            <a:r>
              <a:rPr lang="en-GB" sz="1200" b="1" dirty="0">
                <a:solidFill>
                  <a:srgbClr val="FF0000"/>
                </a:solidFill>
                <a:cs typeface="Lucida Grande" panose="020B0600040502020204" pitchFamily="34" charset="0"/>
              </a:rPr>
              <a:t> </a:t>
            </a:r>
            <a:r>
              <a:rPr lang="en-GB" sz="1200" dirty="0">
                <a:cs typeface="Lucida Grande" panose="020B0600040502020204" pitchFamily="34" charset="0"/>
              </a:rPr>
              <a:t>019: Vol. 5, no. 5, eaav7610 DOI: 10.1126/sciadv.aav7610</a:t>
            </a:r>
            <a:endParaRPr lang="it-IT" sz="1200" dirty="0">
              <a:cs typeface="Lucida Grande" panose="020B0600040502020204" pitchFamily="34" charset="0"/>
            </a:endParaRPr>
          </a:p>
        </p:txBody>
      </p:sp>
      <p:cxnSp>
        <p:nvCxnSpPr>
          <p:cNvPr id="27" name="Straight Connector 26">
            <a:extLst>
              <a:ext uri="{FF2B5EF4-FFF2-40B4-BE49-F238E27FC236}">
                <a16:creationId xmlns:a16="http://schemas.microsoft.com/office/drawing/2014/main" id="{6EF5F776-2004-DE43-8F38-5547DAB3FF67}"/>
              </a:ext>
            </a:extLst>
          </p:cNvPr>
          <p:cNvCxnSpPr/>
          <p:nvPr/>
        </p:nvCxnSpPr>
        <p:spPr>
          <a:xfrm>
            <a:off x="-6412" y="622461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87BF5BC-BF91-2148-878F-9AEA6351AB11}"/>
              </a:ext>
            </a:extLst>
          </p:cNvPr>
          <p:cNvSpPr txBox="1"/>
          <p:nvPr/>
        </p:nvSpPr>
        <p:spPr>
          <a:xfrm>
            <a:off x="481686" y="5534824"/>
            <a:ext cx="4995513" cy="553998"/>
          </a:xfrm>
          <a:prstGeom prst="rect">
            <a:avLst/>
          </a:prstGeom>
          <a:noFill/>
        </p:spPr>
        <p:txBody>
          <a:bodyPr wrap="square" rtlCol="0">
            <a:spAutoFit/>
          </a:bodyPr>
          <a:lstStyle/>
          <a:p>
            <a:pPr algn="just"/>
            <a:r>
              <a:rPr lang="it-IT" sz="1500" u="sng" dirty="0">
                <a:solidFill>
                  <a:srgbClr val="7030A0"/>
                </a:solidFill>
                <a:cs typeface="Lucida Grande" panose="020B0600040502020204" pitchFamily="34" charset="0"/>
              </a:rPr>
              <a:t>Collaborazioni</a:t>
            </a:r>
            <a:r>
              <a:rPr lang="it-IT" sz="1500" dirty="0">
                <a:solidFill>
                  <a:srgbClr val="7030A0"/>
                </a:solidFill>
                <a:cs typeface="Lucida Grande" panose="020B0600040502020204" pitchFamily="34" charset="0"/>
              </a:rPr>
              <a:t>: Politecnico di Milano, Università di Milano, INFN Milano, Università di Berna</a:t>
            </a:r>
          </a:p>
        </p:txBody>
      </p:sp>
      <p:pic>
        <p:nvPicPr>
          <p:cNvPr id="14" name="Picture 13" descr="A desk with a computer&#10;&#10;Description automatically generated">
            <a:extLst>
              <a:ext uri="{FF2B5EF4-FFF2-40B4-BE49-F238E27FC236}">
                <a16:creationId xmlns:a16="http://schemas.microsoft.com/office/drawing/2014/main" id="{F00B45D1-8972-4149-BDE5-CAB2E380F0CA}"/>
              </a:ext>
            </a:extLst>
          </p:cNvPr>
          <p:cNvPicPr>
            <a:picLocks noChangeAspect="1"/>
          </p:cNvPicPr>
          <p:nvPr/>
        </p:nvPicPr>
        <p:blipFill>
          <a:blip r:embed="rId7"/>
          <a:stretch>
            <a:fillRect/>
          </a:stretch>
        </p:blipFill>
        <p:spPr>
          <a:xfrm>
            <a:off x="8243147" y="720881"/>
            <a:ext cx="3655455" cy="2353671"/>
          </a:xfrm>
          <a:prstGeom prst="rect">
            <a:avLst/>
          </a:prstGeom>
        </p:spPr>
      </p:pic>
      <p:sp>
        <p:nvSpPr>
          <p:cNvPr id="15" name="TextBox 14">
            <a:extLst>
              <a:ext uri="{FF2B5EF4-FFF2-40B4-BE49-F238E27FC236}">
                <a16:creationId xmlns:a16="http://schemas.microsoft.com/office/drawing/2014/main" id="{B8714C43-10E6-7B46-9260-D37C50EFB6CE}"/>
              </a:ext>
            </a:extLst>
          </p:cNvPr>
          <p:cNvSpPr txBox="1"/>
          <p:nvPr/>
        </p:nvSpPr>
        <p:spPr>
          <a:xfrm>
            <a:off x="8216166" y="3057884"/>
            <a:ext cx="3570529" cy="276999"/>
          </a:xfrm>
          <a:prstGeom prst="rect">
            <a:avLst/>
          </a:prstGeom>
          <a:noFill/>
        </p:spPr>
        <p:txBody>
          <a:bodyPr wrap="none" rtlCol="0">
            <a:spAutoFit/>
          </a:bodyPr>
          <a:lstStyle/>
          <a:p>
            <a:pPr algn="just"/>
            <a:r>
              <a:rPr lang="it-IT" sz="1200" dirty="0" err="1">
                <a:cs typeface="Lucida Grande" panose="020B0600040502020204" pitchFamily="34" charset="0"/>
              </a:rPr>
              <a:t>Beam</a:t>
            </a:r>
            <a:r>
              <a:rPr lang="it-IT" sz="1200" dirty="0">
                <a:cs typeface="Lucida Grande" panose="020B0600040502020204" pitchFamily="34" charset="0"/>
              </a:rPr>
              <a:t> transfer line del ciclotrone di Berna (E= 18 </a:t>
            </a:r>
            <a:r>
              <a:rPr lang="it-IT" sz="1200" dirty="0" err="1">
                <a:cs typeface="Lucida Grande" panose="020B0600040502020204" pitchFamily="34" charset="0"/>
              </a:rPr>
              <a:t>MeV</a:t>
            </a:r>
            <a:r>
              <a:rPr lang="it-IT" sz="1200" dirty="0">
                <a:cs typeface="Lucida Grande" panose="020B0600040502020204" pitchFamily="34" charset="0"/>
              </a:rPr>
              <a:t>)</a:t>
            </a:r>
          </a:p>
        </p:txBody>
      </p:sp>
      <p:sp>
        <p:nvSpPr>
          <p:cNvPr id="33" name="TextBox 32">
            <a:extLst>
              <a:ext uri="{FF2B5EF4-FFF2-40B4-BE49-F238E27FC236}">
                <a16:creationId xmlns:a16="http://schemas.microsoft.com/office/drawing/2014/main" id="{2200B788-250F-DC4C-9D53-6A7798EDA04D}"/>
              </a:ext>
            </a:extLst>
          </p:cNvPr>
          <p:cNvSpPr txBox="1"/>
          <p:nvPr/>
        </p:nvSpPr>
        <p:spPr>
          <a:xfrm>
            <a:off x="6819478" y="5797923"/>
            <a:ext cx="1116075" cy="276999"/>
          </a:xfrm>
          <a:prstGeom prst="rect">
            <a:avLst/>
          </a:prstGeom>
          <a:noFill/>
        </p:spPr>
        <p:txBody>
          <a:bodyPr wrap="none" rtlCol="0">
            <a:spAutoFit/>
          </a:bodyPr>
          <a:lstStyle/>
          <a:p>
            <a:pPr algn="just"/>
            <a:r>
              <a:rPr lang="it-IT" sz="1200" dirty="0">
                <a:cs typeface="Lucida Grande" panose="020B0600040502020204" pitchFamily="34" charset="0"/>
              </a:rPr>
              <a:t>Interferometro</a:t>
            </a:r>
          </a:p>
        </p:txBody>
      </p:sp>
    </p:spTree>
    <p:extLst>
      <p:ext uri="{BB962C8B-B14F-4D97-AF65-F5344CB8AC3E}">
        <p14:creationId xmlns:p14="http://schemas.microsoft.com/office/powerpoint/2010/main" val="2291608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E4BC598-FF0E-CA49-8E2B-218342BBD8EA}"/>
              </a:ext>
            </a:extLst>
          </p:cNvPr>
          <p:cNvGrpSpPr/>
          <p:nvPr/>
        </p:nvGrpSpPr>
        <p:grpSpPr>
          <a:xfrm>
            <a:off x="0" y="3982"/>
            <a:ext cx="12192000" cy="584775"/>
            <a:chOff x="0" y="3982"/>
            <a:chExt cx="12192000" cy="584775"/>
          </a:xfrm>
        </p:grpSpPr>
        <p:pic>
          <p:nvPicPr>
            <p:cNvPr id="8" name="Picture 7">
              <a:extLst>
                <a:ext uri="{FF2B5EF4-FFF2-40B4-BE49-F238E27FC236}">
                  <a16:creationId xmlns:a16="http://schemas.microsoft.com/office/drawing/2014/main" id="{E7907C50-9644-1043-8877-7431DBFEFD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12" name="Rectangle 11">
              <a:extLst>
                <a:ext uri="{FF2B5EF4-FFF2-40B4-BE49-F238E27FC236}">
                  <a16:creationId xmlns:a16="http://schemas.microsoft.com/office/drawing/2014/main" id="{2113327B-C1C8-D441-B6B0-6DE9F8D88271}"/>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1" name="Straight Connector 10">
              <a:extLst>
                <a:ext uri="{FF2B5EF4-FFF2-40B4-BE49-F238E27FC236}">
                  <a16:creationId xmlns:a16="http://schemas.microsoft.com/office/drawing/2014/main" id="{47408552-FB0B-B04D-B289-619C73654CD0}"/>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C9B0A9B8-94E3-484F-8B6B-97833D362425}"/>
              </a:ext>
            </a:extLst>
          </p:cNvPr>
          <p:cNvSpPr txBox="1"/>
          <p:nvPr/>
        </p:nvSpPr>
        <p:spPr>
          <a:xfrm>
            <a:off x="3806814" y="79574"/>
            <a:ext cx="5206233" cy="492443"/>
          </a:xfrm>
          <a:prstGeom prst="rect">
            <a:avLst/>
          </a:prstGeom>
          <a:noFill/>
        </p:spPr>
        <p:txBody>
          <a:bodyPr wrap="none" rtlCol="0">
            <a:spAutoFit/>
          </a:bodyPr>
          <a:lstStyle/>
          <a:p>
            <a:r>
              <a:rPr lang="it-IT" sz="2600" dirty="0">
                <a:solidFill>
                  <a:srgbClr val="484B77"/>
                </a:solidFill>
                <a:cs typeface="Lucida Grande" panose="020B0600040502020204" pitchFamily="34" charset="0"/>
              </a:rPr>
              <a:t>Paola Scampoli (PA) - Fisica applicata </a:t>
            </a:r>
          </a:p>
        </p:txBody>
      </p:sp>
      <p:sp>
        <p:nvSpPr>
          <p:cNvPr id="20" name="Rectangle 19">
            <a:extLst>
              <a:ext uri="{FF2B5EF4-FFF2-40B4-BE49-F238E27FC236}">
                <a16:creationId xmlns:a16="http://schemas.microsoft.com/office/drawing/2014/main" id="{D09BA4D7-C75C-D74D-8FA0-9E7C0647A00C}"/>
              </a:ext>
            </a:extLst>
          </p:cNvPr>
          <p:cNvSpPr/>
          <p:nvPr/>
        </p:nvSpPr>
        <p:spPr>
          <a:xfrm>
            <a:off x="281391" y="6325849"/>
            <a:ext cx="11625943" cy="461665"/>
          </a:xfrm>
          <a:prstGeom prst="rect">
            <a:avLst/>
          </a:prstGeom>
          <a:noFill/>
        </p:spPr>
        <p:txBody>
          <a:bodyPr wrap="square" rtlCol="0">
            <a:spAutoFit/>
          </a:bodyPr>
          <a:lstStyle/>
          <a:p>
            <a:pPr algn="just"/>
            <a:r>
              <a:rPr lang="en-GB" sz="1200" dirty="0">
                <a:cs typeface="Lucida Grande" panose="020B0600040502020204" pitchFamily="34" charset="0"/>
              </a:rPr>
              <a:t>(**) R. Nishiyama, A. </a:t>
            </a:r>
            <a:r>
              <a:rPr lang="en-GB" sz="1200" dirty="0" err="1">
                <a:cs typeface="Lucida Grande" panose="020B0600040502020204" pitchFamily="34" charset="0"/>
              </a:rPr>
              <a:t>Ariga</a:t>
            </a:r>
            <a:r>
              <a:rPr lang="en-GB" sz="1200" dirty="0">
                <a:cs typeface="Lucida Grande" panose="020B0600040502020204" pitchFamily="34" charset="0"/>
              </a:rPr>
              <a:t>, T. </a:t>
            </a:r>
            <a:r>
              <a:rPr lang="en-GB" sz="1200" dirty="0" err="1">
                <a:cs typeface="Lucida Grande" panose="020B0600040502020204" pitchFamily="34" charset="0"/>
              </a:rPr>
              <a:t>Ariga</a:t>
            </a:r>
            <a:r>
              <a:rPr lang="en-GB" sz="1200" dirty="0">
                <a:cs typeface="Lucida Grande" panose="020B0600040502020204" pitchFamily="34" charset="0"/>
              </a:rPr>
              <a:t>, A. </a:t>
            </a:r>
            <a:r>
              <a:rPr lang="en-GB" sz="1200" dirty="0" err="1">
                <a:cs typeface="Lucida Grande" panose="020B0600040502020204" pitchFamily="34" charset="0"/>
              </a:rPr>
              <a:t>Lechmann</a:t>
            </a:r>
            <a:r>
              <a:rPr lang="en-GB" sz="1200" dirty="0">
                <a:cs typeface="Lucida Grande" panose="020B0600040502020204" pitchFamily="34" charset="0"/>
              </a:rPr>
              <a:t>, D. Mair, C. </a:t>
            </a:r>
            <a:r>
              <a:rPr lang="en-GB" sz="1200" dirty="0" err="1">
                <a:cs typeface="Lucida Grande" panose="020B0600040502020204" pitchFamily="34" charset="0"/>
              </a:rPr>
              <a:t>Pistillo</a:t>
            </a:r>
            <a:r>
              <a:rPr lang="en-GB" sz="1200" dirty="0">
                <a:cs typeface="Lucida Grande" panose="020B0600040502020204" pitchFamily="34" charset="0"/>
              </a:rPr>
              <a:t>, </a:t>
            </a:r>
            <a:r>
              <a:rPr lang="en-GB" sz="1200" b="1" dirty="0">
                <a:cs typeface="Lucida Grande" panose="020B0600040502020204" pitchFamily="34" charset="0"/>
              </a:rPr>
              <a:t>P. </a:t>
            </a:r>
            <a:r>
              <a:rPr lang="en-GB" sz="1200" b="1" dirty="0" err="1">
                <a:cs typeface="Lucida Grande" panose="020B0600040502020204" pitchFamily="34" charset="0"/>
              </a:rPr>
              <a:t>Scampoli</a:t>
            </a:r>
            <a:r>
              <a:rPr lang="en-GB" sz="1200" dirty="0">
                <a:cs typeface="Lucida Grande" panose="020B0600040502020204" pitchFamily="34" charset="0"/>
              </a:rPr>
              <a:t>, P. G. Valla, M. </a:t>
            </a:r>
            <a:r>
              <a:rPr lang="en-GB" sz="1200" dirty="0" err="1">
                <a:cs typeface="Lucida Grande" panose="020B0600040502020204" pitchFamily="34" charset="0"/>
              </a:rPr>
              <a:t>Vladymyrov</a:t>
            </a:r>
            <a:r>
              <a:rPr lang="en-GB" sz="1200" dirty="0">
                <a:cs typeface="Lucida Grande" panose="020B0600040502020204" pitchFamily="34" charset="0"/>
              </a:rPr>
              <a:t>, A. </a:t>
            </a:r>
            <a:r>
              <a:rPr lang="en-GB" sz="1200" dirty="0" err="1">
                <a:cs typeface="Lucida Grande" panose="020B0600040502020204" pitchFamily="34" charset="0"/>
              </a:rPr>
              <a:t>Ereditato</a:t>
            </a:r>
            <a:r>
              <a:rPr lang="en-GB" sz="1200" dirty="0">
                <a:cs typeface="Lucida Grande" panose="020B0600040502020204" pitchFamily="34" charset="0"/>
              </a:rPr>
              <a:t> &amp; F. </a:t>
            </a:r>
            <a:r>
              <a:rPr lang="en-GB" sz="1200" dirty="0" err="1">
                <a:cs typeface="Lucida Grande" panose="020B0600040502020204" pitchFamily="34" charset="0"/>
              </a:rPr>
              <a:t>Schlunegger</a:t>
            </a:r>
            <a:r>
              <a:rPr lang="en-GB" sz="1200" dirty="0">
                <a:cs typeface="Lucida Grande" panose="020B0600040502020204" pitchFamily="34" charset="0"/>
              </a:rPr>
              <a:t>, </a:t>
            </a:r>
            <a:r>
              <a:rPr lang="en-GB" sz="1200" i="1" dirty="0">
                <a:cs typeface="Lucida Grande" panose="020B0600040502020204" pitchFamily="34" charset="0"/>
              </a:rPr>
              <a:t>Bedrock sculpting under an active alpine glacier revealed from cosmic-ray muon radiography</a:t>
            </a:r>
            <a:r>
              <a:rPr lang="en-GB" sz="1200" dirty="0">
                <a:cs typeface="Lucida Grande" panose="020B0600040502020204" pitchFamily="34" charset="0"/>
              </a:rPr>
              <a:t>, </a:t>
            </a:r>
            <a:r>
              <a:rPr lang="en-GB" sz="1200" b="1" dirty="0">
                <a:solidFill>
                  <a:srgbClr val="C06728"/>
                </a:solidFill>
                <a:cs typeface="Lucida Grande" panose="020B0600040502020204" pitchFamily="34" charset="0"/>
              </a:rPr>
              <a:t>Nature - Scientific Reports (2019) </a:t>
            </a:r>
            <a:r>
              <a:rPr lang="en-GB" sz="1200" dirty="0">
                <a:cs typeface="Lucida Grande" panose="020B0600040502020204" pitchFamily="34" charset="0"/>
              </a:rPr>
              <a:t>9, Article number: 6970</a:t>
            </a:r>
            <a:endParaRPr lang="it-IT" sz="1200" dirty="0">
              <a:cs typeface="Lucida Grande" panose="020B0600040502020204" pitchFamily="34" charset="0"/>
            </a:endParaRPr>
          </a:p>
        </p:txBody>
      </p:sp>
      <p:sp>
        <p:nvSpPr>
          <p:cNvPr id="22" name="TextBox 21">
            <a:extLst>
              <a:ext uri="{FF2B5EF4-FFF2-40B4-BE49-F238E27FC236}">
                <a16:creationId xmlns:a16="http://schemas.microsoft.com/office/drawing/2014/main" id="{67826AF4-9885-9646-9C8A-069830F15AA7}"/>
              </a:ext>
            </a:extLst>
          </p:cNvPr>
          <p:cNvSpPr txBox="1"/>
          <p:nvPr/>
        </p:nvSpPr>
        <p:spPr>
          <a:xfrm>
            <a:off x="850109" y="1524327"/>
            <a:ext cx="10359717" cy="323165"/>
          </a:xfrm>
          <a:prstGeom prst="rect">
            <a:avLst/>
          </a:prstGeom>
          <a:noFill/>
        </p:spPr>
        <p:txBody>
          <a:bodyPr wrap="square" rtlCol="0">
            <a:spAutoFit/>
          </a:bodyPr>
          <a:lstStyle>
            <a:defPPr>
              <a:defRPr lang="it-IT"/>
            </a:defPPr>
            <a:lvl1pPr algn="just">
              <a:defRPr sz="1600" u="sng">
                <a:solidFill>
                  <a:srgbClr val="00B050"/>
                </a:solidFill>
                <a:cs typeface="Lucida Grande" panose="020B0600040502020204" pitchFamily="34" charset="0"/>
              </a:defRPr>
            </a:lvl1pPr>
          </a:lstStyle>
          <a:p>
            <a:r>
              <a:rPr lang="it-IT" sz="1500" dirty="0">
                <a:solidFill>
                  <a:srgbClr val="7030A0"/>
                </a:solidFill>
              </a:rPr>
              <a:t>Collaborazioni</a:t>
            </a:r>
            <a:r>
              <a:rPr lang="it-IT" sz="1500" u="none" dirty="0">
                <a:solidFill>
                  <a:srgbClr val="7030A0"/>
                </a:solidFill>
              </a:rPr>
              <a:t>: Istituto di geologia e LHEP dell’Università di Berna</a:t>
            </a:r>
          </a:p>
        </p:txBody>
      </p:sp>
      <p:sp>
        <p:nvSpPr>
          <p:cNvPr id="28" name="TextBox 27">
            <a:extLst>
              <a:ext uri="{FF2B5EF4-FFF2-40B4-BE49-F238E27FC236}">
                <a16:creationId xmlns:a16="http://schemas.microsoft.com/office/drawing/2014/main" id="{E8B4E5CE-8AA7-5E4B-B381-EF0F4635B210}"/>
              </a:ext>
            </a:extLst>
          </p:cNvPr>
          <p:cNvSpPr txBox="1"/>
          <p:nvPr/>
        </p:nvSpPr>
        <p:spPr>
          <a:xfrm>
            <a:off x="837230" y="709804"/>
            <a:ext cx="10654083" cy="784830"/>
          </a:xfrm>
          <a:prstGeom prst="rect">
            <a:avLst/>
          </a:prstGeom>
          <a:noFill/>
        </p:spPr>
        <p:txBody>
          <a:bodyPr wrap="square" rtlCol="0">
            <a:spAutoFit/>
          </a:bodyPr>
          <a:lstStyle/>
          <a:p>
            <a:pPr algn="just"/>
            <a:r>
              <a:rPr lang="it-IT" sz="1500" b="1" dirty="0">
                <a:solidFill>
                  <a:srgbClr val="40426E"/>
                </a:solidFill>
                <a:cs typeface="Lucida Grande" panose="020B0600040502020204" pitchFamily="34" charset="0"/>
              </a:rPr>
              <a:t>Geologia: </a:t>
            </a:r>
            <a:r>
              <a:rPr lang="it-IT" sz="1500" dirty="0" err="1">
                <a:solidFill>
                  <a:srgbClr val="40426E"/>
                </a:solidFill>
                <a:cs typeface="Lucida Grande" panose="020B0600040502020204" pitchFamily="34" charset="0"/>
              </a:rPr>
              <a:t>Muografia</a:t>
            </a:r>
            <a:r>
              <a:rPr lang="it-IT" sz="1500" dirty="0">
                <a:solidFill>
                  <a:srgbClr val="40426E"/>
                </a:solidFill>
                <a:cs typeface="Lucida Grande" panose="020B0600040502020204" pitchFamily="34" charset="0"/>
              </a:rPr>
              <a:t> dei ghiacciai alpini per la ricostruzione del loro </a:t>
            </a:r>
            <a:r>
              <a:rPr lang="it-IT" sz="1500" i="1" dirty="0" err="1">
                <a:solidFill>
                  <a:srgbClr val="40426E"/>
                </a:solidFill>
                <a:cs typeface="Lucida Grande" panose="020B0600040502020204" pitchFamily="34" charset="0"/>
              </a:rPr>
              <a:t>bedrock</a:t>
            </a:r>
            <a:r>
              <a:rPr lang="it-IT" sz="1500" i="1" dirty="0">
                <a:solidFill>
                  <a:srgbClr val="40426E"/>
                </a:solidFill>
                <a:cs typeface="Lucida Grande" panose="020B0600040502020204" pitchFamily="34" charset="0"/>
              </a:rPr>
              <a:t> </a:t>
            </a:r>
            <a:r>
              <a:rPr lang="it-IT" sz="1500" dirty="0">
                <a:solidFill>
                  <a:srgbClr val="40426E"/>
                </a:solidFill>
                <a:cs typeface="Lucida Grande" panose="020B0600040502020204" pitchFamily="34" charset="0"/>
              </a:rPr>
              <a:t>con rivelatori a emulsioni. Lo studio, appena concluso, ha fornito ai geologi informazioni fondamentali sui meccanismi di erosione e su quello che è ragionevole attendersi a seguito del probabile scioglimento dei ghiacciai (</a:t>
            </a:r>
            <a:r>
              <a:rPr lang="it-IT" sz="1500" u="sng" dirty="0">
                <a:solidFill>
                  <a:srgbClr val="C00000"/>
                </a:solidFill>
                <a:cs typeface="Lucida Grande" panose="020B0600040502020204" pitchFamily="34" charset="0"/>
              </a:rPr>
              <a:t>pubblicazione su </a:t>
            </a:r>
            <a:r>
              <a:rPr lang="it-IT" sz="1500" b="1" u="sng" dirty="0">
                <a:solidFill>
                  <a:srgbClr val="C00000"/>
                </a:solidFill>
                <a:cs typeface="Lucida Grande" panose="020B0600040502020204" pitchFamily="34" charset="0"/>
              </a:rPr>
              <a:t>Nature-</a:t>
            </a:r>
            <a:r>
              <a:rPr lang="it-IT" sz="1500" b="1" u="sng" dirty="0" err="1">
                <a:solidFill>
                  <a:srgbClr val="C00000"/>
                </a:solidFill>
                <a:cs typeface="Lucida Grande" panose="020B0600040502020204" pitchFamily="34" charset="0"/>
              </a:rPr>
              <a:t>Scientific</a:t>
            </a:r>
            <a:r>
              <a:rPr lang="it-IT" sz="1500" b="1" u="sng" dirty="0">
                <a:solidFill>
                  <a:srgbClr val="C00000"/>
                </a:solidFill>
                <a:cs typeface="Lucida Grande" panose="020B0600040502020204" pitchFamily="34" charset="0"/>
              </a:rPr>
              <a:t> Reports (**)</a:t>
            </a:r>
            <a:r>
              <a:rPr lang="it-IT" sz="1500" u="sng" dirty="0">
                <a:solidFill>
                  <a:srgbClr val="C00000"/>
                </a:solidFill>
                <a:cs typeface="Lucida Grande" panose="020B0600040502020204" pitchFamily="34" charset="0"/>
              </a:rPr>
              <a:t>, maggio 2019</a:t>
            </a:r>
            <a:r>
              <a:rPr lang="it-IT" sz="1500" dirty="0">
                <a:solidFill>
                  <a:srgbClr val="40426E"/>
                </a:solidFill>
                <a:cs typeface="Lucida Grande" panose="020B0600040502020204" pitchFamily="34" charset="0"/>
              </a:rPr>
              <a:t>)</a:t>
            </a:r>
          </a:p>
        </p:txBody>
      </p:sp>
      <p:sp>
        <p:nvSpPr>
          <p:cNvPr id="30" name="Right Arrow 29">
            <a:extLst>
              <a:ext uri="{FF2B5EF4-FFF2-40B4-BE49-F238E27FC236}">
                <a16:creationId xmlns:a16="http://schemas.microsoft.com/office/drawing/2014/main" id="{B94D761B-7543-4145-87C2-8E5907F18A3D}"/>
              </a:ext>
            </a:extLst>
          </p:cNvPr>
          <p:cNvSpPr/>
          <p:nvPr/>
        </p:nvSpPr>
        <p:spPr>
          <a:xfrm>
            <a:off x="512001" y="709804"/>
            <a:ext cx="188686" cy="215343"/>
          </a:xfrm>
          <a:prstGeom prst="rightArrow">
            <a:avLst/>
          </a:prstGeom>
          <a:solidFill>
            <a:srgbClr val="D6CCB0"/>
          </a:solidFill>
          <a:ln>
            <a:solidFill>
              <a:srgbClr val="C0672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it-IT" dirty="0"/>
          </a:p>
        </p:txBody>
      </p:sp>
      <p:cxnSp>
        <p:nvCxnSpPr>
          <p:cNvPr id="37" name="Straight Connector 36">
            <a:extLst>
              <a:ext uri="{FF2B5EF4-FFF2-40B4-BE49-F238E27FC236}">
                <a16:creationId xmlns:a16="http://schemas.microsoft.com/office/drawing/2014/main" id="{C8E03516-CB0C-4A46-BEB2-66645DE17BB8}"/>
              </a:ext>
            </a:extLst>
          </p:cNvPr>
          <p:cNvCxnSpPr/>
          <p:nvPr/>
        </p:nvCxnSpPr>
        <p:spPr>
          <a:xfrm>
            <a:off x="-1635" y="6272909"/>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E7C12C7-D9FD-FB4F-8772-DA7694930429}"/>
              </a:ext>
            </a:extLst>
          </p:cNvPr>
          <p:cNvSpPr/>
          <p:nvPr/>
        </p:nvSpPr>
        <p:spPr>
          <a:xfrm>
            <a:off x="3567438" y="5796237"/>
            <a:ext cx="5053847" cy="369332"/>
          </a:xfrm>
          <a:prstGeom prst="rect">
            <a:avLst/>
          </a:prstGeom>
          <a:ln>
            <a:solidFill>
              <a:srgbClr val="AB5534"/>
            </a:solidFill>
          </a:ln>
        </p:spPr>
        <p:txBody>
          <a:bodyPr wrap="square">
            <a:spAutoFit/>
          </a:bodyPr>
          <a:lstStyle/>
          <a:p>
            <a:pPr algn="just">
              <a:spcAft>
                <a:spcPts val="600"/>
              </a:spcAft>
            </a:pPr>
            <a:r>
              <a:rPr lang="it-IT" b="1" dirty="0">
                <a:solidFill>
                  <a:srgbClr val="40426E"/>
                </a:solidFill>
                <a:cs typeface="Lucida Grande" panose="020B0600040502020204" pitchFamily="34" charset="0"/>
              </a:rPr>
              <a:t>Numero di pubblicazioni nel triennio 2016-2018: </a:t>
            </a:r>
            <a:r>
              <a:rPr lang="it-IT" b="1" dirty="0">
                <a:solidFill>
                  <a:srgbClr val="FF0000"/>
                </a:solidFill>
                <a:cs typeface="Lucida Grande" panose="020B0600040502020204" pitchFamily="34" charset="0"/>
              </a:rPr>
              <a:t>20</a:t>
            </a:r>
            <a:endParaRPr lang="it-IT" dirty="0">
              <a:solidFill>
                <a:srgbClr val="FF0000"/>
              </a:solidFill>
              <a:cs typeface="Lucida Grande" panose="020B0600040502020204" pitchFamily="34" charset="0"/>
            </a:endParaRPr>
          </a:p>
        </p:txBody>
      </p:sp>
      <p:pic>
        <p:nvPicPr>
          <p:cNvPr id="4" name="Picture 3" descr="A close up of a snow covered mountain&#10;&#10;Description automatically generated">
            <a:extLst>
              <a:ext uri="{FF2B5EF4-FFF2-40B4-BE49-F238E27FC236}">
                <a16:creationId xmlns:a16="http://schemas.microsoft.com/office/drawing/2014/main" id="{BFF17B7F-ECCC-A842-9923-82178A207481}"/>
              </a:ext>
            </a:extLst>
          </p:cNvPr>
          <p:cNvPicPr>
            <a:picLocks noChangeAspect="1"/>
          </p:cNvPicPr>
          <p:nvPr/>
        </p:nvPicPr>
        <p:blipFill>
          <a:blip r:embed="rId5"/>
          <a:stretch>
            <a:fillRect/>
          </a:stretch>
        </p:blipFill>
        <p:spPr>
          <a:xfrm>
            <a:off x="6284891" y="1944965"/>
            <a:ext cx="4275784" cy="3726465"/>
          </a:xfrm>
          <a:prstGeom prst="rect">
            <a:avLst/>
          </a:prstGeom>
        </p:spPr>
      </p:pic>
      <p:pic>
        <p:nvPicPr>
          <p:cNvPr id="7" name="Picture 6" descr="A close up of a map&#10;&#10;Description automatically generated">
            <a:extLst>
              <a:ext uri="{FF2B5EF4-FFF2-40B4-BE49-F238E27FC236}">
                <a16:creationId xmlns:a16="http://schemas.microsoft.com/office/drawing/2014/main" id="{A60CFB39-606D-5243-B91F-6EF257727477}"/>
              </a:ext>
            </a:extLst>
          </p:cNvPr>
          <p:cNvPicPr>
            <a:picLocks noChangeAspect="1"/>
          </p:cNvPicPr>
          <p:nvPr/>
        </p:nvPicPr>
        <p:blipFill>
          <a:blip r:embed="rId6"/>
          <a:stretch>
            <a:fillRect/>
          </a:stretch>
        </p:blipFill>
        <p:spPr>
          <a:xfrm>
            <a:off x="1343885" y="2016086"/>
            <a:ext cx="3542334" cy="1748988"/>
          </a:xfrm>
          <a:prstGeom prst="rect">
            <a:avLst/>
          </a:prstGeom>
        </p:spPr>
      </p:pic>
      <p:pic>
        <p:nvPicPr>
          <p:cNvPr id="13" name="Picture 12" descr="A picture containing floor, building&#10;&#10;Description automatically generated">
            <a:extLst>
              <a:ext uri="{FF2B5EF4-FFF2-40B4-BE49-F238E27FC236}">
                <a16:creationId xmlns:a16="http://schemas.microsoft.com/office/drawing/2014/main" id="{38B061D0-7FF7-F34B-B741-7A9416665C78}"/>
              </a:ext>
            </a:extLst>
          </p:cNvPr>
          <p:cNvPicPr>
            <a:picLocks noChangeAspect="1"/>
          </p:cNvPicPr>
          <p:nvPr/>
        </p:nvPicPr>
        <p:blipFill>
          <a:blip r:embed="rId7"/>
          <a:stretch>
            <a:fillRect/>
          </a:stretch>
        </p:blipFill>
        <p:spPr>
          <a:xfrm>
            <a:off x="1641090" y="3930914"/>
            <a:ext cx="2749157" cy="1748988"/>
          </a:xfrm>
          <a:prstGeom prst="rect">
            <a:avLst/>
          </a:prstGeom>
        </p:spPr>
      </p:pic>
    </p:spTree>
    <p:extLst>
      <p:ext uri="{BB962C8B-B14F-4D97-AF65-F5344CB8AC3E}">
        <p14:creationId xmlns:p14="http://schemas.microsoft.com/office/powerpoint/2010/main" val="129022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C688DF-23F5-4359-A1C4-C86A88F5A205}"/>
              </a:ext>
            </a:extLst>
          </p:cNvPr>
          <p:cNvSpPr>
            <a:spLocks noGrp="1"/>
          </p:cNvSpPr>
          <p:nvPr>
            <p:ph type="title"/>
          </p:nvPr>
        </p:nvSpPr>
        <p:spPr>
          <a:xfrm>
            <a:off x="4018100" y="-66062"/>
            <a:ext cx="10515600" cy="738119"/>
          </a:xfrm>
        </p:spPr>
        <p:txBody>
          <a:bodyPr>
            <a:normAutofit/>
          </a:bodyPr>
          <a:lstStyle/>
          <a:p>
            <a:r>
              <a:rPr lang="it-IT" sz="2800" dirty="0"/>
              <a:t>Fisica applicata ai beni culturali  G. </a:t>
            </a:r>
            <a:r>
              <a:rPr lang="it-IT" sz="2800" dirty="0" err="1"/>
              <a:t>Paternoster</a:t>
            </a:r>
            <a:r>
              <a:rPr lang="it-IT" sz="2800" dirty="0"/>
              <a:t> (PA)</a:t>
            </a:r>
          </a:p>
        </p:txBody>
      </p:sp>
      <p:sp>
        <p:nvSpPr>
          <p:cNvPr id="4" name="Segnaposto numero diapositiva 3">
            <a:extLst>
              <a:ext uri="{FF2B5EF4-FFF2-40B4-BE49-F238E27FC236}">
                <a16:creationId xmlns:a16="http://schemas.microsoft.com/office/drawing/2014/main" id="{C0061061-9A75-41ED-8F3E-5F66D8CB1AC0}"/>
              </a:ext>
            </a:extLst>
          </p:cNvPr>
          <p:cNvSpPr>
            <a:spLocks noGrp="1"/>
          </p:cNvSpPr>
          <p:nvPr>
            <p:ph type="sldNum" sz="quarter" idx="12"/>
          </p:nvPr>
        </p:nvSpPr>
        <p:spPr/>
        <p:txBody>
          <a:bodyPr/>
          <a:lstStyle/>
          <a:p>
            <a:fld id="{BC000230-B4B3-8E44-9C01-0BB8D05945BA}" type="slidenum">
              <a:rPr lang="it-IT" smtClean="0"/>
              <a:t>18</a:t>
            </a:fld>
            <a:endParaRPr lang="it-IT"/>
          </a:p>
        </p:txBody>
      </p:sp>
      <p:sp>
        <p:nvSpPr>
          <p:cNvPr id="7" name="Analisi chimico-fisiche mediante Fluorescenza X (XRF)…">
            <a:extLst>
              <a:ext uri="{FF2B5EF4-FFF2-40B4-BE49-F238E27FC236}">
                <a16:creationId xmlns:a16="http://schemas.microsoft.com/office/drawing/2014/main" id="{A61ACA60-B432-4346-85CE-898CDECD3DEA}"/>
              </a:ext>
            </a:extLst>
          </p:cNvPr>
          <p:cNvSpPr txBox="1">
            <a:spLocks/>
          </p:cNvSpPr>
          <p:nvPr/>
        </p:nvSpPr>
        <p:spPr>
          <a:xfrm>
            <a:off x="238539" y="719975"/>
            <a:ext cx="9217978" cy="160719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sz="2400"/>
            </a:pPr>
            <a:r>
              <a:rPr lang="it-IT" sz="2600" dirty="0"/>
              <a:t> Analisi chimico-fisiche mediante Fluorescenza X (XRF)</a:t>
            </a:r>
          </a:p>
          <a:p>
            <a:pPr marL="0" indent="0">
              <a:buNone/>
              <a:defRPr sz="2400"/>
            </a:pPr>
            <a:r>
              <a:rPr lang="it-IT" sz="2200" dirty="0"/>
              <a:t>L’attività è inserita nella rete </a:t>
            </a:r>
            <a:r>
              <a:rPr lang="it-IT" sz="2200" b="1" dirty="0"/>
              <a:t>CH-Net</a:t>
            </a:r>
            <a:r>
              <a:rPr lang="it-IT" sz="2200" dirty="0"/>
              <a:t> dell’INFN, che partecipa all’</a:t>
            </a:r>
            <a:r>
              <a:rPr lang="it-IT" sz="2200" b="1" dirty="0"/>
              <a:t>E-RIHS </a:t>
            </a:r>
            <a:r>
              <a:rPr lang="it-IT" sz="2200" dirty="0"/>
              <a:t>(</a:t>
            </a:r>
            <a:r>
              <a:rPr lang="it-IT" sz="2200" dirty="0" err="1"/>
              <a:t>European</a:t>
            </a:r>
            <a:r>
              <a:rPr lang="it-IT" sz="2200" dirty="0"/>
              <a:t> </a:t>
            </a:r>
            <a:r>
              <a:rPr lang="it-IT" sz="2200" dirty="0" err="1"/>
              <a:t>Research</a:t>
            </a:r>
            <a:r>
              <a:rPr lang="it-IT" sz="2200" dirty="0"/>
              <a:t> </a:t>
            </a:r>
            <a:r>
              <a:rPr lang="it-IT" sz="2200" dirty="0" err="1"/>
              <a:t>Infrastructure</a:t>
            </a:r>
            <a:r>
              <a:rPr lang="it-IT" sz="2200" dirty="0"/>
              <a:t> for Heritage Science). L’attività è principalmente rivolta allo sviluppo di sistemi fissi e mobili per l’analisi elementale mediante Fluorescenza X in dispersione di energia (</a:t>
            </a:r>
            <a:r>
              <a:rPr lang="it-IT" sz="2200" b="1" dirty="0"/>
              <a:t>ED-XRF</a:t>
            </a:r>
            <a:r>
              <a:rPr lang="it-IT" sz="2200" dirty="0"/>
              <a:t>).</a:t>
            </a:r>
            <a:endParaRPr lang="it-IT" sz="2000" dirty="0"/>
          </a:p>
        </p:txBody>
      </p:sp>
      <p:grpSp>
        <p:nvGrpSpPr>
          <p:cNvPr id="8" name="Group 8">
            <a:extLst>
              <a:ext uri="{FF2B5EF4-FFF2-40B4-BE49-F238E27FC236}">
                <a16:creationId xmlns:a16="http://schemas.microsoft.com/office/drawing/2014/main" id="{1BEB2075-332D-4A69-93F4-9375B6264195}"/>
              </a:ext>
            </a:extLst>
          </p:cNvPr>
          <p:cNvGrpSpPr/>
          <p:nvPr/>
        </p:nvGrpSpPr>
        <p:grpSpPr>
          <a:xfrm>
            <a:off x="0" y="3982"/>
            <a:ext cx="12192000" cy="584775"/>
            <a:chOff x="0" y="3982"/>
            <a:chExt cx="12192000" cy="584775"/>
          </a:xfrm>
        </p:grpSpPr>
        <p:pic>
          <p:nvPicPr>
            <p:cNvPr id="9" name="Picture 7">
              <a:extLst>
                <a:ext uri="{FF2B5EF4-FFF2-40B4-BE49-F238E27FC236}">
                  <a16:creationId xmlns:a16="http://schemas.microsoft.com/office/drawing/2014/main" id="{D333E9DE-FE50-48E3-925B-A56F1C10486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10" name="Rectangle 11">
              <a:extLst>
                <a:ext uri="{FF2B5EF4-FFF2-40B4-BE49-F238E27FC236}">
                  <a16:creationId xmlns:a16="http://schemas.microsoft.com/office/drawing/2014/main" id="{3FD6FDFB-46E7-41E4-AF28-C34251DD55A6}"/>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1" name="Straight Connector 10">
              <a:extLst>
                <a:ext uri="{FF2B5EF4-FFF2-40B4-BE49-F238E27FC236}">
                  <a16:creationId xmlns:a16="http://schemas.microsoft.com/office/drawing/2014/main" id="{08C0B0D7-55E3-4E38-8FEE-A759A767A78A}"/>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0219" y="790447"/>
            <a:ext cx="2869075" cy="3825433"/>
          </a:xfrm>
          <a:prstGeom prst="rect">
            <a:avLst/>
          </a:prstGeom>
        </p:spPr>
      </p:pic>
      <p:pic>
        <p:nvPicPr>
          <p:cNvPr id="5" name="Immagin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771" y="2179485"/>
            <a:ext cx="2786281" cy="3996434"/>
          </a:xfrm>
          <a:prstGeom prst="rect">
            <a:avLst/>
          </a:prstGeom>
        </p:spPr>
      </p:pic>
      <p:sp>
        <p:nvSpPr>
          <p:cNvPr id="6" name="CasellaDiTesto 5"/>
          <p:cNvSpPr txBox="1"/>
          <p:nvPr/>
        </p:nvSpPr>
        <p:spPr>
          <a:xfrm>
            <a:off x="3115052" y="2135282"/>
            <a:ext cx="5829972" cy="2554545"/>
          </a:xfrm>
          <a:prstGeom prst="rect">
            <a:avLst/>
          </a:prstGeom>
          <a:noFill/>
        </p:spPr>
        <p:txBody>
          <a:bodyPr wrap="square" rtlCol="0">
            <a:spAutoFit/>
          </a:bodyPr>
          <a:lstStyle/>
          <a:p>
            <a:pPr>
              <a:defRPr sz="2400"/>
            </a:pPr>
            <a:r>
              <a:rPr lang="it-IT" sz="2000" u="sng" dirty="0"/>
              <a:t>Attrezzature di Laboratorio</a:t>
            </a:r>
            <a:r>
              <a:rPr lang="it-IT" sz="2000" dirty="0"/>
              <a:t>: </a:t>
            </a:r>
          </a:p>
          <a:p>
            <a:pPr>
              <a:buSzPct val="145000"/>
              <a:defRPr sz="2400"/>
            </a:pPr>
            <a:r>
              <a:rPr lang="it-IT" sz="2000" b="1" dirty="0"/>
              <a:t>XRF</a:t>
            </a:r>
            <a:r>
              <a:rPr lang="it-IT" sz="2000" dirty="0"/>
              <a:t> e </a:t>
            </a:r>
            <a:r>
              <a:rPr lang="it-IT" sz="2000" b="1" dirty="0"/>
              <a:t>µXRF </a:t>
            </a:r>
            <a:r>
              <a:rPr lang="it-IT" sz="2000" dirty="0"/>
              <a:t>con sistemi fissi e mobili; </a:t>
            </a:r>
            <a:r>
              <a:rPr lang="it-IT" sz="2000" b="1" dirty="0"/>
              <a:t>Total </a:t>
            </a:r>
            <a:r>
              <a:rPr lang="it-IT" sz="2000" b="1" dirty="0" err="1"/>
              <a:t>Reflection</a:t>
            </a:r>
            <a:r>
              <a:rPr lang="it-IT" sz="2000" b="1" dirty="0"/>
              <a:t> XRF</a:t>
            </a:r>
            <a:r>
              <a:rPr lang="it-IT" sz="2000" dirty="0"/>
              <a:t>; </a:t>
            </a:r>
            <a:r>
              <a:rPr lang="it-IT" sz="2000" b="1" dirty="0"/>
              <a:t>Microscopia Ottica</a:t>
            </a:r>
            <a:endParaRPr lang="it-IT" sz="2000" dirty="0"/>
          </a:p>
          <a:p>
            <a:pPr>
              <a:buSzPct val="145000"/>
              <a:defRPr sz="2400"/>
            </a:pPr>
            <a:r>
              <a:rPr lang="it-IT" sz="2000" u="sng" dirty="0"/>
              <a:t>Attività pregresse e in itinere, applicazioni</a:t>
            </a:r>
            <a:r>
              <a:rPr lang="it-IT" sz="2000" dirty="0"/>
              <a:t>:</a:t>
            </a:r>
          </a:p>
          <a:p>
            <a:pPr>
              <a:defRPr sz="2200"/>
            </a:pPr>
            <a:r>
              <a:rPr lang="it-IT" sz="2000" dirty="0"/>
              <a:t>Studio delle </a:t>
            </a:r>
            <a:r>
              <a:rPr lang="it-IT" sz="2000" b="1" dirty="0"/>
              <a:t>malte</a:t>
            </a:r>
            <a:r>
              <a:rPr lang="it-IT" sz="2000" dirty="0"/>
              <a:t> del Rione Terra di Pozzuoli; Studio di </a:t>
            </a:r>
            <a:r>
              <a:rPr lang="it-IT" sz="2000" b="1" dirty="0"/>
              <a:t>ossidiane</a:t>
            </a:r>
            <a:r>
              <a:rPr lang="it-IT" sz="2000" dirty="0"/>
              <a:t> da Capri e da </a:t>
            </a:r>
            <a:r>
              <a:rPr lang="it-IT" sz="2000" dirty="0" err="1"/>
              <a:t>Pantanello</a:t>
            </a:r>
            <a:r>
              <a:rPr lang="it-IT" sz="2000" dirty="0"/>
              <a:t> di Metaponto;    </a:t>
            </a:r>
            <a:r>
              <a:rPr lang="it-IT" sz="2000" b="1" dirty="0"/>
              <a:t>Metallurgia</a:t>
            </a:r>
            <a:r>
              <a:rPr lang="it-IT" sz="2000" dirty="0"/>
              <a:t> del</a:t>
            </a:r>
            <a:r>
              <a:rPr lang="it-IT" sz="2000" b="1" dirty="0"/>
              <a:t> bronzo antico</a:t>
            </a:r>
            <a:r>
              <a:rPr lang="it-IT" sz="2000" dirty="0"/>
              <a:t> in Italia, Portogallo, Medio-Oriente; Studio di </a:t>
            </a:r>
            <a:r>
              <a:rPr lang="it-IT" sz="2000" b="1" dirty="0"/>
              <a:t>ceramiche</a:t>
            </a:r>
            <a:r>
              <a:rPr lang="it-IT" sz="2000" dirty="0"/>
              <a:t> dai Campi Flegrei.</a:t>
            </a:r>
          </a:p>
        </p:txBody>
      </p:sp>
      <p:sp>
        <p:nvSpPr>
          <p:cNvPr id="12" name="CasellaDiTesto 11"/>
          <p:cNvSpPr txBox="1"/>
          <p:nvPr/>
        </p:nvSpPr>
        <p:spPr>
          <a:xfrm>
            <a:off x="1487011" y="5003218"/>
            <a:ext cx="9217977" cy="1705461"/>
          </a:xfrm>
          <a:prstGeom prst="rect">
            <a:avLst/>
          </a:prstGeom>
          <a:noFill/>
        </p:spPr>
        <p:txBody>
          <a:bodyPr wrap="square" rtlCol="0">
            <a:noAutofit/>
          </a:bodyPr>
          <a:lstStyle/>
          <a:p>
            <a:pPr>
              <a:defRPr sz="2200"/>
            </a:pPr>
            <a:r>
              <a:rPr lang="it-IT" sz="2000" u="sng" dirty="0"/>
              <a:t>                             Progetti futuri</a:t>
            </a:r>
            <a:r>
              <a:rPr lang="it-IT" sz="2000" dirty="0"/>
              <a:t>:   </a:t>
            </a:r>
            <a:r>
              <a:rPr lang="it-IT" sz="2000" b="1" dirty="0"/>
              <a:t>Metallurgia del bronzo; Dipinti Magna Grecia</a:t>
            </a:r>
          </a:p>
          <a:p>
            <a:pPr algn="just">
              <a:defRPr sz="2200"/>
            </a:pPr>
            <a:r>
              <a:rPr lang="it-IT" sz="2000" u="sng" dirty="0"/>
              <a:t>                             Rapporti di collaborazione consolidati</a:t>
            </a:r>
            <a:r>
              <a:rPr lang="it-IT" sz="2000" dirty="0"/>
              <a:t>, </a:t>
            </a:r>
            <a:r>
              <a:rPr lang="it-IT" sz="2000" u="sng" dirty="0"/>
              <a:t>oltre </a:t>
            </a:r>
            <a:r>
              <a:rPr lang="it-IT" sz="2000" b="1" u="sng" dirty="0"/>
              <a:t>CH-Net</a:t>
            </a:r>
            <a:r>
              <a:rPr lang="it-IT" sz="2000" b="1" dirty="0"/>
              <a:t>:</a:t>
            </a:r>
            <a:r>
              <a:rPr lang="it-IT" sz="2000" dirty="0"/>
              <a:t> </a:t>
            </a:r>
            <a:r>
              <a:rPr lang="it-IT" sz="2000" b="1" dirty="0"/>
              <a:t>SOB</a:t>
            </a:r>
            <a:r>
              <a:rPr lang="it-IT" sz="2000" dirty="0"/>
              <a:t>, </a:t>
            </a:r>
          </a:p>
          <a:p>
            <a:pPr algn="just">
              <a:defRPr sz="2200"/>
            </a:pPr>
            <a:r>
              <a:rPr lang="it-IT" sz="2000" b="1" dirty="0"/>
              <a:t>                             UNILE</a:t>
            </a:r>
            <a:r>
              <a:rPr lang="it-IT" sz="2000" dirty="0"/>
              <a:t>, </a:t>
            </a:r>
            <a:r>
              <a:rPr lang="it-IT" sz="2000" b="1" dirty="0"/>
              <a:t>UNINA</a:t>
            </a:r>
            <a:r>
              <a:rPr lang="it-IT" sz="2000" dirty="0"/>
              <a:t>, Università di </a:t>
            </a:r>
            <a:r>
              <a:rPr lang="it-IT" sz="2000" b="1" dirty="0" err="1"/>
              <a:t>Èvora</a:t>
            </a:r>
            <a:r>
              <a:rPr lang="it-IT" sz="2000" dirty="0"/>
              <a:t> (</a:t>
            </a:r>
            <a:r>
              <a:rPr lang="it-IT" sz="2000" dirty="0" err="1"/>
              <a:t>Laboratório</a:t>
            </a:r>
            <a:r>
              <a:rPr lang="it-IT" sz="2000" dirty="0"/>
              <a:t> HERCULES – </a:t>
            </a:r>
          </a:p>
          <a:p>
            <a:pPr algn="just">
              <a:defRPr sz="2200"/>
            </a:pPr>
            <a:r>
              <a:rPr lang="it-IT" sz="2000" dirty="0"/>
              <a:t>                             </a:t>
            </a:r>
            <a:r>
              <a:rPr lang="it-IT" sz="2000" dirty="0" err="1"/>
              <a:t>Herança</a:t>
            </a:r>
            <a:r>
              <a:rPr lang="it-IT" sz="2000" dirty="0"/>
              <a:t>  Cultural, </a:t>
            </a:r>
            <a:r>
              <a:rPr lang="it-IT" sz="2000" dirty="0" err="1"/>
              <a:t>Estudos</a:t>
            </a:r>
            <a:r>
              <a:rPr lang="it-IT" sz="2000" dirty="0"/>
              <a:t> e Salvaguarda).</a:t>
            </a:r>
          </a:p>
          <a:p>
            <a:pPr algn="just">
              <a:defRPr sz="2200"/>
            </a:pPr>
            <a:r>
              <a:rPr lang="it-IT" sz="2000" dirty="0"/>
              <a:t>Di volta in volta </a:t>
            </a:r>
            <a:r>
              <a:rPr lang="it-IT" sz="2000" u="sng" dirty="0"/>
              <a:t>collaborazioni</a:t>
            </a:r>
            <a:r>
              <a:rPr lang="it-IT" sz="2000" dirty="0"/>
              <a:t> con </a:t>
            </a:r>
            <a:r>
              <a:rPr lang="it-IT" sz="2000" b="1" dirty="0"/>
              <a:t>Musei</a:t>
            </a:r>
            <a:r>
              <a:rPr lang="it-IT" sz="2000" dirty="0"/>
              <a:t>, </a:t>
            </a:r>
            <a:r>
              <a:rPr lang="it-IT" sz="2000" b="1" dirty="0"/>
              <a:t>Soprintendenze</a:t>
            </a:r>
            <a:r>
              <a:rPr lang="it-IT" sz="2000" dirty="0"/>
              <a:t> e </a:t>
            </a:r>
            <a:r>
              <a:rPr lang="it-IT" sz="2000" b="1" dirty="0"/>
              <a:t>Laboratori di Restauro</a:t>
            </a:r>
            <a:r>
              <a:rPr lang="it-IT" sz="2000" dirty="0"/>
              <a:t>.</a:t>
            </a:r>
          </a:p>
          <a:p>
            <a:pPr algn="just">
              <a:defRPr sz="2200"/>
            </a:pPr>
            <a:r>
              <a:rPr lang="it-IT" sz="2000" dirty="0"/>
              <a:t>Otto pubblicazioni negli ultimi tre anni (tre su riviste e/o atti, cinque capitoli su volumi)</a:t>
            </a:r>
          </a:p>
        </p:txBody>
      </p:sp>
      <p:pic>
        <p:nvPicPr>
          <p:cNvPr id="1028" name="Picture 4" descr="Risultati immagini per unina giovanni paternoster">
            <a:extLst>
              <a:ext uri="{FF2B5EF4-FFF2-40B4-BE49-F238E27FC236}">
                <a16:creationId xmlns:a16="http://schemas.microsoft.com/office/drawing/2014/main" id="{3F8DCF84-D243-49AD-B08B-C8F954B68C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76818" y="4713563"/>
            <a:ext cx="1872476" cy="1486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816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
            <a:extLst>
              <a:ext uri="{FF2B5EF4-FFF2-40B4-BE49-F238E27FC236}">
                <a16:creationId xmlns:a16="http://schemas.microsoft.com/office/drawing/2014/main" id="{40FBC2A6-3302-3A48-9445-82FE36225FF3}"/>
              </a:ext>
            </a:extLst>
          </p:cNvPr>
          <p:cNvGrpSpPr/>
          <p:nvPr/>
        </p:nvGrpSpPr>
        <p:grpSpPr>
          <a:xfrm>
            <a:off x="0" y="3982"/>
            <a:ext cx="12192000" cy="584775"/>
            <a:chOff x="0" y="3982"/>
            <a:chExt cx="12192000" cy="584775"/>
          </a:xfrm>
        </p:grpSpPr>
        <p:pic>
          <p:nvPicPr>
            <p:cNvPr id="6" name="Picture 7">
              <a:extLst>
                <a:ext uri="{FF2B5EF4-FFF2-40B4-BE49-F238E27FC236}">
                  <a16:creationId xmlns:a16="http://schemas.microsoft.com/office/drawing/2014/main" id="{E2E43F09-78D7-E149-98DE-3A992404B4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7" name="Rectangle 11">
              <a:extLst>
                <a:ext uri="{FF2B5EF4-FFF2-40B4-BE49-F238E27FC236}">
                  <a16:creationId xmlns:a16="http://schemas.microsoft.com/office/drawing/2014/main" id="{1D92742E-AEFA-3645-BC1B-A9702A9BFEBF}"/>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tx1"/>
                  </a:solidFill>
                </a:rPr>
                <a:t>26/06/2019 Congresso Dipartimento di Fisica</a:t>
              </a:r>
            </a:p>
          </p:txBody>
        </p:sp>
        <p:cxnSp>
          <p:nvCxnSpPr>
            <p:cNvPr id="8" name="Straight Connector 10">
              <a:extLst>
                <a:ext uri="{FF2B5EF4-FFF2-40B4-BE49-F238E27FC236}">
                  <a16:creationId xmlns:a16="http://schemas.microsoft.com/office/drawing/2014/main" id="{3E8098A4-8609-C246-AE39-1E14D99CEEB4}"/>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2" name="Titolo 1">
            <a:extLst>
              <a:ext uri="{FF2B5EF4-FFF2-40B4-BE49-F238E27FC236}">
                <a16:creationId xmlns:a16="http://schemas.microsoft.com/office/drawing/2014/main" id="{5C84A61A-F621-754E-97C5-5E5952F9522C}"/>
              </a:ext>
            </a:extLst>
          </p:cNvPr>
          <p:cNvSpPr>
            <a:spLocks noGrp="1"/>
          </p:cNvSpPr>
          <p:nvPr>
            <p:ph type="ctrTitle"/>
          </p:nvPr>
        </p:nvSpPr>
        <p:spPr>
          <a:xfrm>
            <a:off x="1296907" y="558471"/>
            <a:ext cx="9144000" cy="1519237"/>
          </a:xfrm>
        </p:spPr>
        <p:txBody>
          <a:bodyPr>
            <a:normAutofit fontScale="90000"/>
          </a:bodyPr>
          <a:lstStyle/>
          <a:p>
            <a:r>
              <a:rPr lang="it-IT" dirty="0"/>
              <a:t>Curriculum didattici collegati</a:t>
            </a:r>
            <a:br>
              <a:rPr lang="it-IT" dirty="0"/>
            </a:br>
            <a:r>
              <a:rPr lang="it-IT" dirty="0"/>
              <a:t>“Fisica Nucleare”</a:t>
            </a:r>
          </a:p>
        </p:txBody>
      </p:sp>
      <p:sp>
        <p:nvSpPr>
          <p:cNvPr id="10" name="Content Placeholder 2">
            <a:extLst>
              <a:ext uri="{FF2B5EF4-FFF2-40B4-BE49-F238E27FC236}">
                <a16:creationId xmlns:a16="http://schemas.microsoft.com/office/drawing/2014/main" id="{4E76BD7A-30AF-C243-9A44-10ADA0E1101D}"/>
              </a:ext>
            </a:extLst>
          </p:cNvPr>
          <p:cNvSpPr txBox="1">
            <a:spLocks/>
          </p:cNvSpPr>
          <p:nvPr/>
        </p:nvSpPr>
        <p:spPr>
          <a:xfrm>
            <a:off x="533400" y="1915884"/>
            <a:ext cx="11125200" cy="478708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it-IT" sz="1800" dirty="0"/>
              <a:t>Il Curriculum “Fisica Nucleare” in forza delle competenze presenti in Sezione (teoriche, sperimentali ed applicative) e delle tematiche interdisciplinari ad essa connesse, è orientato a fornire adeguate competenze per lo studio sperimentale e teorico dei fenomeni che coinvolgono i nuclei le loro interazioni. Si intende far sviluppare le capacità per: </a:t>
            </a:r>
          </a:p>
          <a:p>
            <a:pPr marL="285750" indent="-285750" algn="just">
              <a:buFont typeface="Arial" panose="020B0604020202020204" pitchFamily="34" charset="0"/>
              <a:buChar char="•"/>
            </a:pPr>
            <a:r>
              <a:rPr lang="it-IT" sz="1800" dirty="0"/>
              <a:t>comprendere i modelli di interazione tra nucleoni, e applicare opportune metodologie sperimentali per metterne in luce le caratteristiche;</a:t>
            </a:r>
          </a:p>
          <a:p>
            <a:pPr marL="285750" indent="-285750" algn="just">
              <a:buFont typeface="Arial" panose="020B0604020202020204" pitchFamily="34" charset="0"/>
              <a:buChar char="•"/>
            </a:pPr>
            <a:r>
              <a:rPr lang="it-IT" sz="1800" dirty="0"/>
              <a:t>sviluppare ed impiegare strumenti ed apparati di misura avanzati per il controllo e la rivelazione dei fenomeni studiati, la produzione e la rivelazione delle radiazioni, l’elaborazione dei dati sperimentali;</a:t>
            </a:r>
          </a:p>
          <a:p>
            <a:pPr marL="285750" indent="-285750" algn="just">
              <a:buFont typeface="Arial" panose="020B0604020202020204" pitchFamily="34" charset="0"/>
              <a:buChar char="•"/>
            </a:pPr>
            <a:r>
              <a:rPr lang="it-IT" sz="1800" dirty="0"/>
              <a:t>lo sviluppo e il trasferimento di tecnologie innovative, la ricerca legata agli acceleratori di particelle, ai reattori nucleari e alle sorgenti radiogene in genere, nonché nei campi della radioattività, eventualmente di origine cosmica e di rilevanza astrofisica;</a:t>
            </a:r>
          </a:p>
          <a:p>
            <a:pPr marL="285750" indent="-285750" algn="just">
              <a:buFont typeface="Arial" panose="020B0604020202020204" pitchFamily="34" charset="0"/>
              <a:buChar char="•"/>
            </a:pPr>
            <a:r>
              <a:rPr lang="it-IT" sz="1800" dirty="0"/>
              <a:t>gestire attività di ricerca fondamentale ed applicata, di pubblica utilità (ad es. prevenzione e controllo dei rischi ambientali, analisi dei beni culturali, radioprotezione), orientata alla produzione attività produttive (ad es. caratterizzazione di materiali);</a:t>
            </a:r>
          </a:p>
          <a:p>
            <a:pPr marL="285750" indent="-285750" algn="just">
              <a:buFont typeface="Arial" panose="020B0604020202020204" pitchFamily="34" charset="0"/>
              <a:buChar char="•"/>
            </a:pPr>
            <a:r>
              <a:rPr lang="en-US" sz="1800" dirty="0"/>
              <a:t>l</a:t>
            </a:r>
            <a:r>
              <a:rPr lang="it-IT" sz="1800" dirty="0"/>
              <a:t>’analisi dei dati, con particolare riguardo agli aspetti computazionali, con l’utilizzo di strumenti software aggiornati, comuni anche ad altri campi della ricerca scientifica, per un proficuo inserimento in attività anche non di carattere nucleare della ricerca fondamentale ed applicata, sia nel mondo produttivo.</a:t>
            </a:r>
          </a:p>
        </p:txBody>
      </p:sp>
    </p:spTree>
    <p:extLst>
      <p:ext uri="{BB962C8B-B14F-4D97-AF65-F5344CB8AC3E}">
        <p14:creationId xmlns:p14="http://schemas.microsoft.com/office/powerpoint/2010/main" val="3173405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
            <a:extLst>
              <a:ext uri="{FF2B5EF4-FFF2-40B4-BE49-F238E27FC236}">
                <a16:creationId xmlns:a16="http://schemas.microsoft.com/office/drawing/2014/main" id="{40FBC2A6-3302-3A48-9445-82FE36225FF3}"/>
              </a:ext>
            </a:extLst>
          </p:cNvPr>
          <p:cNvGrpSpPr/>
          <p:nvPr/>
        </p:nvGrpSpPr>
        <p:grpSpPr>
          <a:xfrm>
            <a:off x="0" y="3982"/>
            <a:ext cx="12192000" cy="584775"/>
            <a:chOff x="0" y="3982"/>
            <a:chExt cx="12192000" cy="584775"/>
          </a:xfrm>
        </p:grpSpPr>
        <p:pic>
          <p:nvPicPr>
            <p:cNvPr id="6" name="Picture 7">
              <a:extLst>
                <a:ext uri="{FF2B5EF4-FFF2-40B4-BE49-F238E27FC236}">
                  <a16:creationId xmlns:a16="http://schemas.microsoft.com/office/drawing/2014/main" id="{E2E43F09-78D7-E149-98DE-3A992404B4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7" name="Rectangle 11">
              <a:extLst>
                <a:ext uri="{FF2B5EF4-FFF2-40B4-BE49-F238E27FC236}">
                  <a16:creationId xmlns:a16="http://schemas.microsoft.com/office/drawing/2014/main" id="{1D92742E-AEFA-3645-BC1B-A9702A9BFEBF}"/>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tx1"/>
                  </a:solidFill>
                </a:rPr>
                <a:t>26/06/2019 Congresso Dipartimento di Fisica</a:t>
              </a:r>
            </a:p>
          </p:txBody>
        </p:sp>
        <p:cxnSp>
          <p:nvCxnSpPr>
            <p:cNvPr id="8" name="Straight Connector 10">
              <a:extLst>
                <a:ext uri="{FF2B5EF4-FFF2-40B4-BE49-F238E27FC236}">
                  <a16:creationId xmlns:a16="http://schemas.microsoft.com/office/drawing/2014/main" id="{3E8098A4-8609-C246-AE39-1E14D99CEEB4}"/>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2" name="Titolo 1">
            <a:extLst>
              <a:ext uri="{FF2B5EF4-FFF2-40B4-BE49-F238E27FC236}">
                <a16:creationId xmlns:a16="http://schemas.microsoft.com/office/drawing/2014/main" id="{5C84A61A-F621-754E-97C5-5E5952F9522C}"/>
              </a:ext>
            </a:extLst>
          </p:cNvPr>
          <p:cNvSpPr>
            <a:spLocks noGrp="1"/>
          </p:cNvSpPr>
          <p:nvPr>
            <p:ph type="ctrTitle"/>
          </p:nvPr>
        </p:nvSpPr>
        <p:spPr>
          <a:xfrm>
            <a:off x="1329188" y="2376541"/>
            <a:ext cx="9144000" cy="1519237"/>
          </a:xfrm>
        </p:spPr>
        <p:txBody>
          <a:bodyPr>
            <a:normAutofit fontScale="90000"/>
          </a:bodyPr>
          <a:lstStyle/>
          <a:p>
            <a:r>
              <a:rPr lang="it-IT" dirty="0"/>
              <a:t>Descrizione dei gruppi di ricerca</a:t>
            </a:r>
          </a:p>
        </p:txBody>
      </p:sp>
    </p:spTree>
    <p:extLst>
      <p:ext uri="{BB962C8B-B14F-4D97-AF65-F5344CB8AC3E}">
        <p14:creationId xmlns:p14="http://schemas.microsoft.com/office/powerpoint/2010/main" val="2855623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
            <a:extLst>
              <a:ext uri="{FF2B5EF4-FFF2-40B4-BE49-F238E27FC236}">
                <a16:creationId xmlns:a16="http://schemas.microsoft.com/office/drawing/2014/main" id="{40FBC2A6-3302-3A48-9445-82FE36225FF3}"/>
              </a:ext>
            </a:extLst>
          </p:cNvPr>
          <p:cNvGrpSpPr/>
          <p:nvPr/>
        </p:nvGrpSpPr>
        <p:grpSpPr>
          <a:xfrm>
            <a:off x="0" y="3982"/>
            <a:ext cx="12192000" cy="584775"/>
            <a:chOff x="0" y="3982"/>
            <a:chExt cx="12192000" cy="584775"/>
          </a:xfrm>
        </p:grpSpPr>
        <p:pic>
          <p:nvPicPr>
            <p:cNvPr id="6" name="Picture 7">
              <a:extLst>
                <a:ext uri="{FF2B5EF4-FFF2-40B4-BE49-F238E27FC236}">
                  <a16:creationId xmlns:a16="http://schemas.microsoft.com/office/drawing/2014/main" id="{E2E43F09-78D7-E149-98DE-3A992404B4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7" name="Rectangle 11">
              <a:extLst>
                <a:ext uri="{FF2B5EF4-FFF2-40B4-BE49-F238E27FC236}">
                  <a16:creationId xmlns:a16="http://schemas.microsoft.com/office/drawing/2014/main" id="{1D92742E-AEFA-3645-BC1B-A9702A9BFEBF}"/>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tx1"/>
                  </a:solidFill>
                </a:rPr>
                <a:t>26/06/2019 Congresso Dipartimento di Fisica</a:t>
              </a:r>
            </a:p>
          </p:txBody>
        </p:sp>
        <p:cxnSp>
          <p:nvCxnSpPr>
            <p:cNvPr id="8" name="Straight Connector 10">
              <a:extLst>
                <a:ext uri="{FF2B5EF4-FFF2-40B4-BE49-F238E27FC236}">
                  <a16:creationId xmlns:a16="http://schemas.microsoft.com/office/drawing/2014/main" id="{3E8098A4-8609-C246-AE39-1E14D99CEEB4}"/>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2" name="Titolo 1">
            <a:extLst>
              <a:ext uri="{FF2B5EF4-FFF2-40B4-BE49-F238E27FC236}">
                <a16:creationId xmlns:a16="http://schemas.microsoft.com/office/drawing/2014/main" id="{5C84A61A-F621-754E-97C5-5E5952F9522C}"/>
              </a:ext>
            </a:extLst>
          </p:cNvPr>
          <p:cNvSpPr>
            <a:spLocks noGrp="1"/>
          </p:cNvSpPr>
          <p:nvPr>
            <p:ph type="ctrTitle"/>
          </p:nvPr>
        </p:nvSpPr>
        <p:spPr>
          <a:xfrm>
            <a:off x="1296907" y="602015"/>
            <a:ext cx="9144000" cy="1519237"/>
          </a:xfrm>
        </p:spPr>
        <p:txBody>
          <a:bodyPr>
            <a:normAutofit fontScale="90000"/>
          </a:bodyPr>
          <a:lstStyle/>
          <a:p>
            <a:r>
              <a:rPr lang="it-IT" dirty="0"/>
              <a:t>Curriculum didattici collegati</a:t>
            </a:r>
            <a:br>
              <a:rPr lang="it-IT" dirty="0"/>
            </a:br>
            <a:r>
              <a:rPr lang="it-IT" dirty="0"/>
              <a:t>“Fisica Biomedica”</a:t>
            </a:r>
          </a:p>
        </p:txBody>
      </p:sp>
      <p:sp>
        <p:nvSpPr>
          <p:cNvPr id="9" name="CasellaDiTesto 8">
            <a:extLst>
              <a:ext uri="{FF2B5EF4-FFF2-40B4-BE49-F238E27FC236}">
                <a16:creationId xmlns:a16="http://schemas.microsoft.com/office/drawing/2014/main" id="{1E508B24-BAF9-E34F-9670-0725CB52FA47}"/>
              </a:ext>
            </a:extLst>
          </p:cNvPr>
          <p:cNvSpPr txBox="1"/>
          <p:nvPr/>
        </p:nvSpPr>
        <p:spPr>
          <a:xfrm>
            <a:off x="468088" y="2086284"/>
            <a:ext cx="11125200" cy="4524315"/>
          </a:xfrm>
          <a:prstGeom prst="rect">
            <a:avLst/>
          </a:prstGeom>
          <a:noFill/>
        </p:spPr>
        <p:txBody>
          <a:bodyPr wrap="square" rtlCol="0">
            <a:spAutoFit/>
          </a:bodyPr>
          <a:lstStyle/>
          <a:p>
            <a:pPr algn="ctr"/>
            <a:r>
              <a:rPr lang="it-IT" dirty="0">
                <a:cs typeface="Lucida Grande" panose="020B0600040502020204" pitchFamily="34" charset="0"/>
              </a:rPr>
              <a:t>LM Fisica - Curriculum Fisica Biomedica</a:t>
            </a:r>
          </a:p>
          <a:p>
            <a:pPr algn="ctr"/>
            <a:r>
              <a:rPr lang="it-IT" dirty="0">
                <a:cs typeface="Lucida Grande" panose="020B0600040502020204" pitchFamily="34" charset="0"/>
              </a:rPr>
              <a:t>5 corsi di indirizzo, 40 CFU, media 4 studenti/anno</a:t>
            </a:r>
          </a:p>
          <a:p>
            <a:pPr marL="342900" indent="-342900" algn="just">
              <a:buFontTx/>
              <a:buChar char="-"/>
            </a:pPr>
            <a:r>
              <a:rPr lang="it-IT" dirty="0">
                <a:cs typeface="Lucida Grande" panose="020B0600040502020204" pitchFamily="34" charset="0"/>
              </a:rPr>
              <a:t>I gruppi di fisica medica, biofisica e radioattività ambientale supportano l’organizzazione del curriculum biomedico con 4 prof di ruolo su 5 corsi (Fisica Medica, Biofisica delle radiazioni, Dosimetria delle radiazioni, Metodologie per l’analisi delle immagini, Laboratorio di Fisica Biomedica).</a:t>
            </a:r>
          </a:p>
          <a:p>
            <a:pPr marL="342900" indent="-342900" algn="just">
              <a:buFontTx/>
              <a:buChar char="-"/>
            </a:pPr>
            <a:r>
              <a:rPr lang="it-IT" dirty="0">
                <a:cs typeface="Lucida Grande" panose="020B0600040502020204" pitchFamily="34" charset="0"/>
              </a:rPr>
              <a:t>Un sesto corso attualmente offerto a scelta libera è tenuto dalla Prof. R. Massa (Basi fisiche </a:t>
            </a:r>
            <a:r>
              <a:rPr lang="it-IT" dirty="0" err="1">
                <a:cs typeface="Lucida Grande" panose="020B0600040502020204" pitchFamily="34" charset="0"/>
              </a:rPr>
              <a:t>Ris</a:t>
            </a:r>
            <a:r>
              <a:rPr lang="it-IT" dirty="0">
                <a:cs typeface="Lucida Grande" panose="020B0600040502020204" pitchFamily="34" charset="0"/>
              </a:rPr>
              <a:t>. </a:t>
            </a:r>
            <a:r>
              <a:rPr lang="it-IT" dirty="0" err="1">
                <a:cs typeface="Lucida Grande" panose="020B0600040502020204" pitchFamily="34" charset="0"/>
              </a:rPr>
              <a:t>Magn</a:t>
            </a:r>
            <a:r>
              <a:rPr lang="it-IT" dirty="0">
                <a:cs typeface="Lucida Grande" panose="020B0600040502020204" pitchFamily="34" charset="0"/>
              </a:rPr>
              <a:t>.)</a:t>
            </a:r>
          </a:p>
          <a:p>
            <a:pPr marL="342900" indent="-342900" algn="just">
              <a:buFontTx/>
              <a:buChar char="-"/>
            </a:pPr>
            <a:r>
              <a:rPr lang="it-IT" dirty="0">
                <a:cs typeface="Lucida Grande" panose="020B0600040502020204" pitchFamily="34" charset="0"/>
              </a:rPr>
              <a:t>Ritenuto a livello nazionale un eccellente curriculum, di spicco nel panorama nazionale per completezza e qualità di preparazione degli studenti che forma</a:t>
            </a:r>
          </a:p>
          <a:p>
            <a:pPr marL="342900" indent="-342900" algn="just">
              <a:buFontTx/>
              <a:buChar char="-"/>
            </a:pPr>
            <a:r>
              <a:rPr lang="it-IT" dirty="0">
                <a:cs typeface="Lucida Grande" panose="020B0600040502020204" pitchFamily="34" charset="0"/>
              </a:rPr>
              <a:t>Sbocco scelto da 80% studenti: Scuola Spec. Fisica Medica c/o </a:t>
            </a:r>
            <a:r>
              <a:rPr lang="it-IT" dirty="0" err="1">
                <a:cs typeface="Lucida Grande" panose="020B0600040502020204" pitchFamily="34" charset="0"/>
              </a:rPr>
              <a:t>Unina</a:t>
            </a:r>
            <a:r>
              <a:rPr lang="it-IT" dirty="0">
                <a:cs typeface="Lucida Grande" panose="020B0600040502020204" pitchFamily="34" charset="0"/>
              </a:rPr>
              <a:t> (docenti del gruppo: Manti, </a:t>
            </a:r>
            <a:r>
              <a:rPr lang="it-IT" dirty="0" err="1">
                <a:cs typeface="Lucida Grande" panose="020B0600040502020204" pitchFamily="34" charset="0"/>
              </a:rPr>
              <a:t>Mettivier</a:t>
            </a:r>
            <a:r>
              <a:rPr lang="it-IT" dirty="0">
                <a:cs typeface="Lucida Grande" panose="020B0600040502020204" pitchFamily="34" charset="0"/>
              </a:rPr>
              <a:t>, Pugliese, Russo) o altre sedi (es. Milano, Padova, Pisa, Roma 1, Roma 2)</a:t>
            </a:r>
          </a:p>
          <a:p>
            <a:pPr marL="342900" indent="-342900" algn="just">
              <a:buFontTx/>
              <a:buChar char="-"/>
            </a:pPr>
            <a:r>
              <a:rPr lang="it-IT" dirty="0">
                <a:cs typeface="Lucida Grande" panose="020B0600040502020204" pitchFamily="34" charset="0"/>
              </a:rPr>
              <a:t>Sbocco scelto da 20% studenti: Dottorato, insegnamento)</a:t>
            </a:r>
          </a:p>
          <a:p>
            <a:pPr algn="just"/>
            <a:endParaRPr lang="it-IT" dirty="0">
              <a:cs typeface="Lucida Grande" panose="020B0600040502020204" pitchFamily="34" charset="0"/>
            </a:endParaRPr>
          </a:p>
          <a:p>
            <a:pPr algn="just"/>
            <a:r>
              <a:rPr lang="it-IT" dirty="0">
                <a:cs typeface="Lucida Grande" panose="020B0600040502020204" pitchFamily="34" charset="0"/>
              </a:rPr>
              <a:t>LM Fisica – Curriculum Fisica Forense (in progetto, P. Russo)</a:t>
            </a:r>
          </a:p>
          <a:p>
            <a:pPr algn="just"/>
            <a:r>
              <a:rPr lang="it-IT" dirty="0">
                <a:cs typeface="Lucida Grande" panose="020B0600040502020204" pitchFamily="34" charset="0"/>
              </a:rPr>
              <a:t>3/2019: Svolta la prima tesi triennale in fisica forense (in collaborazione con </a:t>
            </a:r>
            <a:r>
              <a:rPr lang="it-IT" dirty="0" err="1">
                <a:cs typeface="Lucida Grande" panose="020B0600040502020204" pitchFamily="34" charset="0"/>
              </a:rPr>
              <a:t>Univ</a:t>
            </a:r>
            <a:r>
              <a:rPr lang="it-IT" dirty="0">
                <a:cs typeface="Lucida Grande" panose="020B0600040502020204" pitchFamily="34" charset="0"/>
              </a:rPr>
              <a:t>. Sapienza, RIS CC, </a:t>
            </a:r>
            <a:r>
              <a:rPr lang="it-IT" dirty="0" err="1">
                <a:cs typeface="Lucida Grande" panose="020B0600040502020204" pitchFamily="34" charset="0"/>
              </a:rPr>
              <a:t>Univ</a:t>
            </a:r>
            <a:r>
              <a:rPr lang="it-IT" dirty="0">
                <a:cs typeface="Lucida Grande" panose="020B0600040502020204" pitchFamily="34" charset="0"/>
              </a:rPr>
              <a:t>. Surrey)</a:t>
            </a:r>
          </a:p>
          <a:p>
            <a:pPr algn="just"/>
            <a:endParaRPr lang="it-IT" dirty="0">
              <a:cs typeface="Lucida Grande" panose="020B0600040502020204" pitchFamily="34" charset="0"/>
            </a:endParaRPr>
          </a:p>
          <a:p>
            <a:pPr algn="just"/>
            <a:r>
              <a:rPr lang="it-IT" dirty="0">
                <a:cs typeface="Lucida Grande" panose="020B0600040502020204" pitchFamily="34" charset="0"/>
              </a:rPr>
              <a:t>P. Russo ha organizzato a Roma gli Stati Generali FIS/07 che preludono al Coordinamento Nazionale FIS/07 </a:t>
            </a:r>
          </a:p>
        </p:txBody>
      </p:sp>
    </p:spTree>
    <p:extLst>
      <p:ext uri="{BB962C8B-B14F-4D97-AF65-F5344CB8AC3E}">
        <p14:creationId xmlns:p14="http://schemas.microsoft.com/office/powerpoint/2010/main" val="3722548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
            <a:extLst>
              <a:ext uri="{FF2B5EF4-FFF2-40B4-BE49-F238E27FC236}">
                <a16:creationId xmlns:a16="http://schemas.microsoft.com/office/drawing/2014/main" id="{40FBC2A6-3302-3A48-9445-82FE36225FF3}"/>
              </a:ext>
            </a:extLst>
          </p:cNvPr>
          <p:cNvGrpSpPr/>
          <p:nvPr/>
        </p:nvGrpSpPr>
        <p:grpSpPr>
          <a:xfrm>
            <a:off x="0" y="3982"/>
            <a:ext cx="12192000" cy="584775"/>
            <a:chOff x="0" y="3982"/>
            <a:chExt cx="12192000" cy="584775"/>
          </a:xfrm>
        </p:grpSpPr>
        <p:pic>
          <p:nvPicPr>
            <p:cNvPr id="6" name="Picture 7">
              <a:extLst>
                <a:ext uri="{FF2B5EF4-FFF2-40B4-BE49-F238E27FC236}">
                  <a16:creationId xmlns:a16="http://schemas.microsoft.com/office/drawing/2014/main" id="{E2E43F09-78D7-E149-98DE-3A992404B4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7" name="Rectangle 11">
              <a:extLst>
                <a:ext uri="{FF2B5EF4-FFF2-40B4-BE49-F238E27FC236}">
                  <a16:creationId xmlns:a16="http://schemas.microsoft.com/office/drawing/2014/main" id="{1D92742E-AEFA-3645-BC1B-A9702A9BFEBF}"/>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tx1"/>
                  </a:solidFill>
                </a:rPr>
                <a:t>26/06/2019 Congresso Dipartimento di Fisica</a:t>
              </a:r>
            </a:p>
          </p:txBody>
        </p:sp>
        <p:cxnSp>
          <p:nvCxnSpPr>
            <p:cNvPr id="8" name="Straight Connector 10">
              <a:extLst>
                <a:ext uri="{FF2B5EF4-FFF2-40B4-BE49-F238E27FC236}">
                  <a16:creationId xmlns:a16="http://schemas.microsoft.com/office/drawing/2014/main" id="{3E8098A4-8609-C246-AE39-1E14D99CEEB4}"/>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2" name="Titolo 1">
            <a:extLst>
              <a:ext uri="{FF2B5EF4-FFF2-40B4-BE49-F238E27FC236}">
                <a16:creationId xmlns:a16="http://schemas.microsoft.com/office/drawing/2014/main" id="{5C84A61A-F621-754E-97C5-5E5952F9522C}"/>
              </a:ext>
            </a:extLst>
          </p:cNvPr>
          <p:cNvSpPr>
            <a:spLocks noGrp="1"/>
          </p:cNvSpPr>
          <p:nvPr>
            <p:ph type="ctrTitle"/>
          </p:nvPr>
        </p:nvSpPr>
        <p:spPr>
          <a:xfrm>
            <a:off x="1307417" y="155855"/>
            <a:ext cx="9144000" cy="1519237"/>
          </a:xfrm>
        </p:spPr>
        <p:txBody>
          <a:bodyPr/>
          <a:lstStyle/>
          <a:p>
            <a:r>
              <a:rPr lang="it-IT" dirty="0"/>
              <a:t>Meccanismi di reazione</a:t>
            </a:r>
          </a:p>
        </p:txBody>
      </p:sp>
      <p:graphicFrame>
        <p:nvGraphicFramePr>
          <p:cNvPr id="13" name="Tabella 12">
            <a:extLst>
              <a:ext uri="{FF2B5EF4-FFF2-40B4-BE49-F238E27FC236}">
                <a16:creationId xmlns:a16="http://schemas.microsoft.com/office/drawing/2014/main" id="{19EDFE27-3FB4-BF4F-9C67-984B74D1E0CF}"/>
              </a:ext>
            </a:extLst>
          </p:cNvPr>
          <p:cNvGraphicFramePr>
            <a:graphicFrameLocks noGrp="1"/>
          </p:cNvGraphicFramePr>
          <p:nvPr>
            <p:extLst/>
          </p:nvPr>
        </p:nvGraphicFramePr>
        <p:xfrm>
          <a:off x="2151610" y="2086662"/>
          <a:ext cx="7455614" cy="1828800"/>
        </p:xfrm>
        <a:graphic>
          <a:graphicData uri="http://schemas.openxmlformats.org/drawingml/2006/table">
            <a:tbl>
              <a:tblPr firstRow="1" bandRow="1">
                <a:tableStyleId>{16D9F66E-5EB9-4882-86FB-DCBF35E3C3E4}</a:tableStyleId>
              </a:tblPr>
              <a:tblGrid>
                <a:gridCol w="1569821">
                  <a:extLst>
                    <a:ext uri="{9D8B030D-6E8A-4147-A177-3AD203B41FA5}">
                      <a16:colId xmlns:a16="http://schemas.microsoft.com/office/drawing/2014/main" val="2913149551"/>
                    </a:ext>
                  </a:extLst>
                </a:gridCol>
                <a:gridCol w="1635605">
                  <a:extLst>
                    <a:ext uri="{9D8B030D-6E8A-4147-A177-3AD203B41FA5}">
                      <a16:colId xmlns:a16="http://schemas.microsoft.com/office/drawing/2014/main" val="2267578422"/>
                    </a:ext>
                  </a:extLst>
                </a:gridCol>
                <a:gridCol w="2137609">
                  <a:extLst>
                    <a:ext uri="{9D8B030D-6E8A-4147-A177-3AD203B41FA5}">
                      <a16:colId xmlns:a16="http://schemas.microsoft.com/office/drawing/2014/main" val="301720989"/>
                    </a:ext>
                  </a:extLst>
                </a:gridCol>
                <a:gridCol w="2112579">
                  <a:extLst>
                    <a:ext uri="{9D8B030D-6E8A-4147-A177-3AD203B41FA5}">
                      <a16:colId xmlns:a16="http://schemas.microsoft.com/office/drawing/2014/main" val="3301530940"/>
                    </a:ext>
                  </a:extLst>
                </a:gridCol>
              </a:tblGrid>
              <a:tr h="237376">
                <a:tc>
                  <a:txBody>
                    <a:bodyPr/>
                    <a:lstStyle/>
                    <a:p>
                      <a:r>
                        <a:rPr lang="it-IT" b="0" dirty="0"/>
                        <a:t>G. La Rana</a:t>
                      </a:r>
                      <a:endParaRPr lang="en-US" b="0" dirty="0"/>
                    </a:p>
                  </a:txBody>
                  <a:tcPr/>
                </a:tc>
                <a:tc>
                  <a:txBody>
                    <a:bodyPr/>
                    <a:lstStyle/>
                    <a:p>
                      <a:r>
                        <a:rPr lang="it-IT" b="0" dirty="0"/>
                        <a:t>P.O.</a:t>
                      </a:r>
                      <a:endParaRPr lang="en-US" b="0" dirty="0"/>
                    </a:p>
                  </a:txBody>
                  <a:tcPr/>
                </a:tc>
                <a:tc>
                  <a:txBody>
                    <a:bodyPr/>
                    <a:lstStyle/>
                    <a:p>
                      <a:r>
                        <a:rPr lang="it-IT" b="0" dirty="0">
                          <a:solidFill>
                            <a:srgbClr val="FF0000"/>
                          </a:solidFill>
                        </a:rPr>
                        <a:t>L. Coraggio</a:t>
                      </a:r>
                      <a:endParaRPr lang="en-US" b="0" dirty="0">
                        <a:solidFill>
                          <a:srgbClr val="FF0000"/>
                        </a:solidFill>
                      </a:endParaRPr>
                    </a:p>
                  </a:txBody>
                  <a:tcPr/>
                </a:tc>
                <a:tc>
                  <a:txBody>
                    <a:bodyPr/>
                    <a:lstStyle/>
                    <a:p>
                      <a:pPr lvl="0"/>
                      <a:r>
                        <a:rPr lang="it-IT" b="0" dirty="0">
                          <a:solidFill>
                            <a:srgbClr val="FF0000"/>
                          </a:solidFill>
                        </a:rPr>
                        <a:t>Ric.</a:t>
                      </a:r>
                      <a:r>
                        <a:rPr lang="it-IT" b="0" baseline="0" dirty="0">
                          <a:solidFill>
                            <a:srgbClr val="FF0000"/>
                          </a:solidFill>
                        </a:rPr>
                        <a:t> INFN </a:t>
                      </a:r>
                      <a:endParaRPr lang="en-US" b="0" dirty="0">
                        <a:solidFill>
                          <a:srgbClr val="FF0000"/>
                        </a:solidFill>
                      </a:endParaRPr>
                    </a:p>
                  </a:txBody>
                  <a:tcPr/>
                </a:tc>
                <a:extLst>
                  <a:ext uri="{0D108BD9-81ED-4DB2-BD59-A6C34878D82A}">
                    <a16:rowId xmlns:a16="http://schemas.microsoft.com/office/drawing/2014/main" val="3227096006"/>
                  </a:ext>
                </a:extLst>
              </a:tr>
              <a:tr h="237376">
                <a:tc>
                  <a:txBody>
                    <a:bodyPr/>
                    <a:lstStyle/>
                    <a:p>
                      <a:r>
                        <a:rPr lang="it-IT" b="0" dirty="0"/>
                        <a:t>A. Di </a:t>
                      </a:r>
                      <a:r>
                        <a:rPr lang="it-IT" b="0" dirty="0" err="1"/>
                        <a:t>Nitto</a:t>
                      </a:r>
                      <a:endParaRPr lang="en-US" b="0" dirty="0"/>
                    </a:p>
                  </a:txBody>
                  <a:tcPr/>
                </a:tc>
                <a:tc>
                  <a:txBody>
                    <a:bodyPr/>
                    <a:lstStyle/>
                    <a:p>
                      <a:r>
                        <a:rPr lang="it-IT" b="0" dirty="0"/>
                        <a:t>RTD B (Ab. PA)</a:t>
                      </a:r>
                      <a:endParaRPr lang="en-US" b="0" dirty="0"/>
                    </a:p>
                  </a:txBody>
                  <a:tcPr/>
                </a:tc>
                <a:tc>
                  <a:txBody>
                    <a:bodyPr/>
                    <a:lstStyle/>
                    <a:p>
                      <a:r>
                        <a:rPr lang="it-IT" b="0" dirty="0">
                          <a:solidFill>
                            <a:srgbClr val="FF0000"/>
                          </a:solidFill>
                        </a:rPr>
                        <a:t>A. Gargano</a:t>
                      </a:r>
                      <a:endParaRPr lang="en-US" b="0" dirty="0">
                        <a:solidFill>
                          <a:srgbClr val="FF0000"/>
                        </a:solidFill>
                      </a:endParaRPr>
                    </a:p>
                  </a:txBody>
                  <a:tcPr/>
                </a:tc>
                <a:tc>
                  <a:txBody>
                    <a:bodyPr/>
                    <a:lstStyle/>
                    <a:p>
                      <a:r>
                        <a:rPr lang="it-IT" b="0" dirty="0">
                          <a:solidFill>
                            <a:srgbClr val="FF0000"/>
                          </a:solidFill>
                        </a:rPr>
                        <a:t>I Ric. INFN</a:t>
                      </a:r>
                      <a:endParaRPr lang="en-US" b="0" dirty="0">
                        <a:solidFill>
                          <a:srgbClr val="FF0000"/>
                        </a:solidFill>
                      </a:endParaRPr>
                    </a:p>
                  </a:txBody>
                  <a:tcPr/>
                </a:tc>
                <a:extLst>
                  <a:ext uri="{0D108BD9-81ED-4DB2-BD59-A6C34878D82A}">
                    <a16:rowId xmlns:a16="http://schemas.microsoft.com/office/drawing/2014/main" val="886027145"/>
                  </a:ext>
                </a:extLst>
              </a:tr>
              <a:tr h="237376">
                <a:tc>
                  <a:txBody>
                    <a:bodyPr/>
                    <a:lstStyle/>
                    <a:p>
                      <a:r>
                        <a:rPr lang="it-IT" b="0" dirty="0"/>
                        <a:t>E. </a:t>
                      </a:r>
                      <a:r>
                        <a:rPr lang="it-IT" b="0" dirty="0" err="1"/>
                        <a:t>Vardaci</a:t>
                      </a:r>
                      <a:endParaRPr lang="en-US" b="0" dirty="0"/>
                    </a:p>
                  </a:txBody>
                  <a:tcPr/>
                </a:tc>
                <a:tc>
                  <a:txBody>
                    <a:bodyPr/>
                    <a:lstStyle/>
                    <a:p>
                      <a:r>
                        <a:rPr lang="it-IT" b="0" dirty="0"/>
                        <a:t>P.A.</a:t>
                      </a:r>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0" dirty="0">
                          <a:solidFill>
                            <a:srgbClr val="FF0000"/>
                          </a:solidFill>
                        </a:rPr>
                        <a:t>D. </a:t>
                      </a:r>
                      <a:r>
                        <a:rPr lang="it-IT" b="0" dirty="0" err="1">
                          <a:solidFill>
                            <a:srgbClr val="FF0000"/>
                          </a:solidFill>
                        </a:rPr>
                        <a:t>Pierroutsakou</a:t>
                      </a:r>
                      <a:endParaRPr lang="en-US" b="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0" dirty="0">
                          <a:solidFill>
                            <a:srgbClr val="FF0000"/>
                          </a:solidFill>
                        </a:rPr>
                        <a:t>I Ric. INFN</a:t>
                      </a:r>
                      <a:endParaRPr lang="en-US" b="0" dirty="0">
                        <a:solidFill>
                          <a:srgbClr val="FF0000"/>
                        </a:solidFill>
                      </a:endParaRPr>
                    </a:p>
                  </a:txBody>
                  <a:tcPr/>
                </a:tc>
                <a:extLst>
                  <a:ext uri="{0D108BD9-81ED-4DB2-BD59-A6C34878D82A}">
                    <a16:rowId xmlns:a16="http://schemas.microsoft.com/office/drawing/2014/main" val="2954536242"/>
                  </a:ext>
                </a:extLst>
              </a:tr>
              <a:tr h="237376">
                <a:tc>
                  <a:txBody>
                    <a:bodyPr/>
                    <a:lstStyle/>
                    <a:p>
                      <a:pPr marL="0" indent="0">
                        <a:buNone/>
                      </a:pPr>
                      <a:r>
                        <a:rPr lang="it-IT" b="0" baseline="0" dirty="0"/>
                        <a:t>A. Pulcini</a:t>
                      </a:r>
                      <a:endParaRPr lang="en-US" b="0" dirty="0"/>
                    </a:p>
                  </a:txBody>
                  <a:tcPr/>
                </a:tc>
                <a:tc>
                  <a:txBody>
                    <a:bodyPr/>
                    <a:lstStyle/>
                    <a:p>
                      <a:r>
                        <a:rPr lang="it-IT" b="0" dirty="0" err="1"/>
                        <a:t>Ph.D</a:t>
                      </a:r>
                      <a:r>
                        <a:rPr lang="it-IT" b="0" dirty="0"/>
                        <a:t>.</a:t>
                      </a:r>
                      <a:endParaRPr lang="en-US" b="0" dirty="0"/>
                    </a:p>
                  </a:txBody>
                  <a:tcPr/>
                </a:tc>
                <a:tc>
                  <a:txBody>
                    <a:bodyPr/>
                    <a:lstStyle/>
                    <a:p>
                      <a:r>
                        <a:rPr lang="en-US" b="0" dirty="0">
                          <a:solidFill>
                            <a:srgbClr val="FF0000"/>
                          </a:solidFill>
                        </a:rPr>
                        <a:t>G. De Gregorio</a:t>
                      </a:r>
                    </a:p>
                  </a:txBody>
                  <a:tcPr/>
                </a:tc>
                <a:tc>
                  <a:txBody>
                    <a:bodyPr/>
                    <a:lstStyle/>
                    <a:p>
                      <a:r>
                        <a:rPr lang="en-US" b="0" dirty="0" err="1">
                          <a:solidFill>
                            <a:srgbClr val="FF0000"/>
                          </a:solidFill>
                        </a:rPr>
                        <a:t>AdR</a:t>
                      </a:r>
                      <a:r>
                        <a:rPr lang="en-US" b="0" dirty="0">
                          <a:solidFill>
                            <a:srgbClr val="FF0000"/>
                          </a:solidFill>
                        </a:rPr>
                        <a:t> INFN</a:t>
                      </a:r>
                    </a:p>
                  </a:txBody>
                  <a:tcPr/>
                </a:tc>
                <a:extLst>
                  <a:ext uri="{0D108BD9-81ED-4DB2-BD59-A6C34878D82A}">
                    <a16:rowId xmlns:a16="http://schemas.microsoft.com/office/drawing/2014/main" val="2436037851"/>
                  </a:ext>
                </a:extLst>
              </a:tr>
              <a:tr h="237376">
                <a:tc>
                  <a:txBody>
                    <a:bodyPr/>
                    <a:lstStyle/>
                    <a:p>
                      <a:pPr marL="0" indent="0">
                        <a:buNone/>
                      </a:pPr>
                      <a:endParaRPr lang="en-US" b="0" dirty="0"/>
                    </a:p>
                  </a:txBody>
                  <a:tcPr/>
                </a:tc>
                <a:tc>
                  <a:txBody>
                    <a:bodyPr/>
                    <a:lstStyle/>
                    <a:p>
                      <a:endParaRPr lang="en-US" b="0" dirty="0"/>
                    </a:p>
                  </a:txBody>
                  <a:tcPr/>
                </a:tc>
                <a:tc>
                  <a:txBody>
                    <a:bodyPr/>
                    <a:lstStyle/>
                    <a:p>
                      <a:pPr lvl="0"/>
                      <a:r>
                        <a:rPr lang="en-US" b="0" dirty="0">
                          <a:solidFill>
                            <a:srgbClr val="FF0000"/>
                          </a:solidFill>
                        </a:rPr>
                        <a:t>C. </a:t>
                      </a:r>
                      <a:r>
                        <a:rPr lang="en-US" b="0" dirty="0" err="1">
                          <a:solidFill>
                            <a:srgbClr val="FF0000"/>
                          </a:solidFill>
                        </a:rPr>
                        <a:t>Parascandolo</a:t>
                      </a:r>
                      <a:endParaRPr lang="en-US" b="0" dirty="0">
                        <a:solidFill>
                          <a:srgbClr val="FF0000"/>
                        </a:solidFill>
                      </a:endParaRPr>
                    </a:p>
                  </a:txBody>
                  <a:tcPr/>
                </a:tc>
                <a:tc>
                  <a:txBody>
                    <a:bodyPr/>
                    <a:lstStyle/>
                    <a:p>
                      <a:pPr lvl="0"/>
                      <a:r>
                        <a:rPr lang="en-US" b="0" dirty="0" err="1">
                          <a:solidFill>
                            <a:srgbClr val="FF0000"/>
                          </a:solidFill>
                        </a:rPr>
                        <a:t>AdR</a:t>
                      </a:r>
                      <a:r>
                        <a:rPr lang="en-US" b="0" dirty="0">
                          <a:solidFill>
                            <a:srgbClr val="FF0000"/>
                          </a:solidFill>
                        </a:rPr>
                        <a:t> INFN</a:t>
                      </a:r>
                    </a:p>
                  </a:txBody>
                  <a:tcPr/>
                </a:tc>
                <a:extLst>
                  <a:ext uri="{0D108BD9-81ED-4DB2-BD59-A6C34878D82A}">
                    <a16:rowId xmlns:a16="http://schemas.microsoft.com/office/drawing/2014/main" val="3920659053"/>
                  </a:ext>
                </a:extLst>
              </a:tr>
            </a:tbl>
          </a:graphicData>
        </a:graphic>
      </p:graphicFrame>
      <p:graphicFrame>
        <p:nvGraphicFramePr>
          <p:cNvPr id="14" name="Tabella 13">
            <a:extLst>
              <a:ext uri="{FF2B5EF4-FFF2-40B4-BE49-F238E27FC236}">
                <a16:creationId xmlns:a16="http://schemas.microsoft.com/office/drawing/2014/main" id="{E90A3215-61FB-3A4F-852D-1E16B6F9F452}"/>
              </a:ext>
            </a:extLst>
          </p:cNvPr>
          <p:cNvGraphicFramePr>
            <a:graphicFrameLocks noGrp="1"/>
          </p:cNvGraphicFramePr>
          <p:nvPr>
            <p:extLst/>
          </p:nvPr>
        </p:nvGraphicFramePr>
        <p:xfrm>
          <a:off x="335293" y="4190397"/>
          <a:ext cx="5010482" cy="2438400"/>
        </p:xfrm>
        <a:graphic>
          <a:graphicData uri="http://schemas.openxmlformats.org/drawingml/2006/table">
            <a:tbl>
              <a:tblPr firstRow="1" bandRow="1">
                <a:tableStyleId>{5C22544A-7EE6-4342-B048-85BDC9FD1C3A}</a:tableStyleId>
              </a:tblPr>
              <a:tblGrid>
                <a:gridCol w="2876882">
                  <a:extLst>
                    <a:ext uri="{9D8B030D-6E8A-4147-A177-3AD203B41FA5}">
                      <a16:colId xmlns:a16="http://schemas.microsoft.com/office/drawing/2014/main" val="2347893295"/>
                    </a:ext>
                  </a:extLst>
                </a:gridCol>
                <a:gridCol w="1008994">
                  <a:extLst>
                    <a:ext uri="{9D8B030D-6E8A-4147-A177-3AD203B41FA5}">
                      <a16:colId xmlns:a16="http://schemas.microsoft.com/office/drawing/2014/main" val="2657669057"/>
                    </a:ext>
                  </a:extLst>
                </a:gridCol>
                <a:gridCol w="1124606">
                  <a:extLst>
                    <a:ext uri="{9D8B030D-6E8A-4147-A177-3AD203B41FA5}">
                      <a16:colId xmlns:a16="http://schemas.microsoft.com/office/drawing/2014/main" val="768416124"/>
                    </a:ext>
                  </a:extLst>
                </a:gridCol>
              </a:tblGrid>
              <a:tr h="299391">
                <a:tc gridSpan="2">
                  <a:txBody>
                    <a:bodyPr/>
                    <a:lstStyle/>
                    <a:p>
                      <a:r>
                        <a:rPr lang="it-IT" sz="1400" dirty="0"/>
                        <a:t>Partecipazione</a:t>
                      </a:r>
                      <a:r>
                        <a:rPr lang="it-IT" sz="1400" baseline="0" dirty="0"/>
                        <a:t> a Comitati </a:t>
                      </a:r>
                      <a:r>
                        <a:rPr lang="it-IT" sz="1400" dirty="0"/>
                        <a:t>Scientifici (2016-2019)</a:t>
                      </a:r>
                      <a:endParaRPr lang="en-US" sz="1400" dirty="0"/>
                    </a:p>
                  </a:txBody>
                  <a:tcPr/>
                </a:tc>
                <a:tc hMerge="1">
                  <a:txBody>
                    <a:bodyPr/>
                    <a:lstStyle/>
                    <a:p>
                      <a:endParaRPr lang="en-US" dirty="0"/>
                    </a:p>
                  </a:txBody>
                  <a:tcPr/>
                </a:tc>
                <a:tc>
                  <a:txBody>
                    <a:bodyPr/>
                    <a:lstStyle/>
                    <a:p>
                      <a:r>
                        <a:rPr lang="it-IT" sz="1400" dirty="0"/>
                        <a:t>Periodo</a:t>
                      </a:r>
                      <a:endParaRPr lang="en-US" sz="1400" dirty="0"/>
                    </a:p>
                  </a:txBody>
                  <a:tcPr/>
                </a:tc>
                <a:extLst>
                  <a:ext uri="{0D108BD9-81ED-4DB2-BD59-A6C34878D82A}">
                    <a16:rowId xmlns:a16="http://schemas.microsoft.com/office/drawing/2014/main" val="1190559689"/>
                  </a:ext>
                </a:extLst>
              </a:tr>
              <a:tr h="2993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a:t>IUPAC </a:t>
                      </a:r>
                      <a:r>
                        <a:rPr lang="it-IT" sz="1400" dirty="0" err="1"/>
                        <a:t>Committee</a:t>
                      </a:r>
                      <a:r>
                        <a:rPr lang="it-IT" sz="1400" dirty="0"/>
                        <a:t> New </a:t>
                      </a:r>
                      <a:r>
                        <a:rPr lang="it-IT" sz="1400" dirty="0" err="1"/>
                        <a:t>Elements</a:t>
                      </a:r>
                      <a:endParaRPr lang="en-US" sz="1400" dirty="0"/>
                    </a:p>
                  </a:txBody>
                  <a:tcPr/>
                </a:tc>
                <a:tc>
                  <a:txBody>
                    <a:bodyPr/>
                    <a:lstStyle/>
                    <a:p>
                      <a:r>
                        <a:rPr lang="it-IT" sz="1400" dirty="0"/>
                        <a:t>E. V.</a:t>
                      </a:r>
                      <a:endParaRPr lang="en-US" sz="1400" dirty="0"/>
                    </a:p>
                  </a:txBody>
                  <a:tcPr/>
                </a:tc>
                <a:tc>
                  <a:txBody>
                    <a:bodyPr/>
                    <a:lstStyle/>
                    <a:p>
                      <a:r>
                        <a:rPr lang="it-IT" sz="1400" dirty="0"/>
                        <a:t>dal</a:t>
                      </a:r>
                      <a:r>
                        <a:rPr lang="it-IT" sz="1400" baseline="0" dirty="0"/>
                        <a:t> 2010</a:t>
                      </a:r>
                      <a:endParaRPr lang="en-US" sz="1400" dirty="0"/>
                    </a:p>
                  </a:txBody>
                  <a:tcPr/>
                </a:tc>
                <a:extLst>
                  <a:ext uri="{0D108BD9-81ED-4DB2-BD59-A6C34878D82A}">
                    <a16:rowId xmlns:a16="http://schemas.microsoft.com/office/drawing/2014/main" val="2568450500"/>
                  </a:ext>
                </a:extLst>
              </a:tr>
              <a:tr h="299391">
                <a:tc>
                  <a:txBody>
                    <a:bodyPr/>
                    <a:lstStyle/>
                    <a:p>
                      <a:r>
                        <a:rPr lang="it-IT" sz="1400" dirty="0"/>
                        <a:t>Direttore</a:t>
                      </a:r>
                      <a:r>
                        <a:rPr lang="it-IT" sz="1400" baseline="0" dirty="0"/>
                        <a:t> Sez. INFN Na</a:t>
                      </a:r>
                      <a:endParaRPr lang="en-US" sz="1400" dirty="0"/>
                    </a:p>
                  </a:txBody>
                  <a:tcPr/>
                </a:tc>
                <a:tc>
                  <a:txBody>
                    <a:bodyPr/>
                    <a:lstStyle/>
                    <a:p>
                      <a:r>
                        <a:rPr lang="it-IT" sz="1400" dirty="0"/>
                        <a:t>G.</a:t>
                      </a:r>
                      <a:r>
                        <a:rPr lang="it-IT" sz="1400" baseline="0" dirty="0"/>
                        <a:t> L. R.</a:t>
                      </a:r>
                      <a:endParaRPr lang="en-US" sz="1400" dirty="0"/>
                    </a:p>
                  </a:txBody>
                  <a:tcPr/>
                </a:tc>
                <a:tc>
                  <a:txBody>
                    <a:bodyPr/>
                    <a:lstStyle/>
                    <a:p>
                      <a:r>
                        <a:rPr lang="it-IT" sz="1400" dirty="0"/>
                        <a:t>2011-2019</a:t>
                      </a:r>
                      <a:endParaRPr lang="en-US" sz="1400" dirty="0"/>
                    </a:p>
                  </a:txBody>
                  <a:tcPr/>
                </a:tc>
                <a:extLst>
                  <a:ext uri="{0D108BD9-81ED-4DB2-BD59-A6C34878D82A}">
                    <a16:rowId xmlns:a16="http://schemas.microsoft.com/office/drawing/2014/main" val="2074040760"/>
                  </a:ext>
                </a:extLst>
              </a:tr>
              <a:tr h="299391">
                <a:tc>
                  <a:txBody>
                    <a:bodyPr/>
                    <a:lstStyle/>
                    <a:p>
                      <a:r>
                        <a:rPr lang="it-IT" sz="1400" dirty="0"/>
                        <a:t>PAC FLNR JINR (</a:t>
                      </a:r>
                      <a:r>
                        <a:rPr lang="it-IT" sz="1400" dirty="0" err="1"/>
                        <a:t>Dubna</a:t>
                      </a:r>
                      <a:r>
                        <a:rPr lang="it-IT" sz="1400" dirty="0"/>
                        <a:t>)</a:t>
                      </a:r>
                      <a:endParaRPr lang="en-US" sz="1400" dirty="0"/>
                    </a:p>
                  </a:txBody>
                  <a:tcPr/>
                </a:tc>
                <a:tc>
                  <a:txBody>
                    <a:bodyPr/>
                    <a:lstStyle/>
                    <a:p>
                      <a:r>
                        <a:rPr lang="it-IT" sz="1400" dirty="0"/>
                        <a:t>E.</a:t>
                      </a:r>
                      <a:r>
                        <a:rPr lang="it-IT" sz="1400" baseline="0" dirty="0"/>
                        <a:t> V.</a:t>
                      </a:r>
                      <a:endParaRPr lang="en-US" sz="1400" dirty="0"/>
                    </a:p>
                  </a:txBody>
                  <a:tcPr/>
                </a:tc>
                <a:tc>
                  <a:txBody>
                    <a:bodyPr/>
                    <a:lstStyle/>
                    <a:p>
                      <a:r>
                        <a:rPr lang="it-IT" sz="1400" dirty="0"/>
                        <a:t>dal</a:t>
                      </a:r>
                      <a:r>
                        <a:rPr lang="it-IT" sz="1400" baseline="0" dirty="0"/>
                        <a:t> 2012</a:t>
                      </a:r>
                      <a:endParaRPr lang="en-US" sz="1400" dirty="0"/>
                    </a:p>
                  </a:txBody>
                  <a:tcPr/>
                </a:tc>
                <a:extLst>
                  <a:ext uri="{0D108BD9-81ED-4DB2-BD59-A6C34878D82A}">
                    <a16:rowId xmlns:a16="http://schemas.microsoft.com/office/drawing/2014/main" val="812949199"/>
                  </a:ext>
                </a:extLst>
              </a:tr>
              <a:tr h="2993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a:t>PAC</a:t>
                      </a:r>
                      <a:r>
                        <a:rPr lang="it-IT" sz="1400" baseline="0" dirty="0"/>
                        <a:t> LNL-INFN</a:t>
                      </a:r>
                      <a:endParaRPr lang="it-IT" sz="1400" dirty="0"/>
                    </a:p>
                  </a:txBody>
                  <a:tcPr/>
                </a:tc>
                <a:tc>
                  <a:txBody>
                    <a:bodyPr/>
                    <a:lstStyle/>
                    <a:p>
                      <a:pPr marL="0" indent="0">
                        <a:buNone/>
                      </a:pPr>
                      <a:r>
                        <a:rPr lang="it-IT" sz="1400" dirty="0"/>
                        <a:t>A. G.</a:t>
                      </a:r>
                      <a:endParaRPr lang="en-US" sz="1400" dirty="0"/>
                    </a:p>
                  </a:txBody>
                  <a:tcPr/>
                </a:tc>
                <a:tc>
                  <a:txBody>
                    <a:bodyPr/>
                    <a:lstStyle/>
                    <a:p>
                      <a:r>
                        <a:rPr lang="it-IT" sz="1400" dirty="0"/>
                        <a:t>dal 2017</a:t>
                      </a:r>
                      <a:endParaRPr lang="en-US" sz="1400" dirty="0"/>
                    </a:p>
                  </a:txBody>
                  <a:tcPr/>
                </a:tc>
                <a:extLst>
                  <a:ext uri="{0D108BD9-81ED-4DB2-BD59-A6C34878D82A}">
                    <a16:rowId xmlns:a16="http://schemas.microsoft.com/office/drawing/2014/main" val="3204525845"/>
                  </a:ext>
                </a:extLst>
              </a:tr>
              <a:tr h="299391">
                <a:tc>
                  <a:txBody>
                    <a:bodyPr/>
                    <a:lstStyle/>
                    <a:p>
                      <a:r>
                        <a:rPr lang="it-IT" sz="1400" dirty="0"/>
                        <a:t>Editor</a:t>
                      </a:r>
                      <a:r>
                        <a:rPr lang="it-IT" sz="1400" baseline="0" dirty="0"/>
                        <a:t> EPJ A</a:t>
                      </a:r>
                      <a:endParaRPr lang="en-US" sz="1400" dirty="0"/>
                    </a:p>
                  </a:txBody>
                  <a:tcPr/>
                </a:tc>
                <a:tc>
                  <a:txBody>
                    <a:bodyPr/>
                    <a:lstStyle/>
                    <a:p>
                      <a:r>
                        <a:rPr lang="it-IT" sz="1400" dirty="0"/>
                        <a:t>D. P.</a:t>
                      </a:r>
                      <a:endParaRPr lang="en-US" sz="1400" dirty="0"/>
                    </a:p>
                  </a:txBody>
                  <a:tcPr/>
                </a:tc>
                <a:tc>
                  <a:txBody>
                    <a:bodyPr/>
                    <a:lstStyle/>
                    <a:p>
                      <a:r>
                        <a:rPr lang="it-IT" sz="1400" dirty="0"/>
                        <a:t>2011-2017</a:t>
                      </a:r>
                      <a:endParaRPr lang="en-US" sz="1400" dirty="0"/>
                    </a:p>
                  </a:txBody>
                  <a:tcPr/>
                </a:tc>
                <a:extLst>
                  <a:ext uri="{0D108BD9-81ED-4DB2-BD59-A6C34878D82A}">
                    <a16:rowId xmlns:a16="http://schemas.microsoft.com/office/drawing/2014/main" val="323411248"/>
                  </a:ext>
                </a:extLst>
              </a:tr>
              <a:tr h="299391">
                <a:tc>
                  <a:txBody>
                    <a:bodyPr/>
                    <a:lstStyle/>
                    <a:p>
                      <a:r>
                        <a:rPr lang="it-IT" sz="1400" dirty="0"/>
                        <a:t>PAC ALTO</a:t>
                      </a:r>
                      <a:r>
                        <a:rPr lang="it-IT" sz="1400" baseline="0" dirty="0"/>
                        <a:t> (Orsay)</a:t>
                      </a:r>
                      <a:endParaRPr lang="en-US" sz="1400" dirty="0"/>
                    </a:p>
                  </a:txBody>
                  <a:tcPr/>
                </a:tc>
                <a:tc>
                  <a:txBody>
                    <a:bodyPr/>
                    <a:lstStyle/>
                    <a:p>
                      <a:r>
                        <a:rPr lang="it-IT" sz="1400" dirty="0"/>
                        <a:t>E. V.</a:t>
                      </a:r>
                      <a:endParaRPr lang="en-US" sz="1400" dirty="0"/>
                    </a:p>
                  </a:txBody>
                  <a:tcPr/>
                </a:tc>
                <a:tc>
                  <a:txBody>
                    <a:bodyPr/>
                    <a:lstStyle/>
                    <a:p>
                      <a:r>
                        <a:rPr lang="it-IT" sz="1400" dirty="0"/>
                        <a:t>dal</a:t>
                      </a:r>
                      <a:r>
                        <a:rPr lang="it-IT" sz="1400" baseline="0" dirty="0"/>
                        <a:t> 2017</a:t>
                      </a:r>
                      <a:endParaRPr lang="en-US" sz="1400" dirty="0"/>
                    </a:p>
                  </a:txBody>
                  <a:tcPr/>
                </a:tc>
                <a:extLst>
                  <a:ext uri="{0D108BD9-81ED-4DB2-BD59-A6C34878D82A}">
                    <a16:rowId xmlns:a16="http://schemas.microsoft.com/office/drawing/2014/main" val="3374788629"/>
                  </a:ext>
                </a:extLst>
              </a:tr>
              <a:tr h="2993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400" dirty="0"/>
                        <a:t>PAC </a:t>
                      </a:r>
                      <a:r>
                        <a:rPr lang="it-IT" sz="1400" dirty="0" err="1"/>
                        <a:t>iThemba</a:t>
                      </a:r>
                      <a:r>
                        <a:rPr lang="it-IT" sz="1400" dirty="0"/>
                        <a:t> LABS (S. Africa)</a:t>
                      </a:r>
                      <a:endParaRPr lang="en-US" sz="1400" dirty="0"/>
                    </a:p>
                  </a:txBody>
                  <a:tcPr/>
                </a:tc>
                <a:tc>
                  <a:txBody>
                    <a:bodyPr/>
                    <a:lstStyle/>
                    <a:p>
                      <a:r>
                        <a:rPr lang="it-IT" sz="1400" dirty="0"/>
                        <a:t>E. V.</a:t>
                      </a:r>
                      <a:endParaRPr lang="en-US" sz="1400" dirty="0"/>
                    </a:p>
                  </a:txBody>
                  <a:tcPr/>
                </a:tc>
                <a:tc>
                  <a:txBody>
                    <a:bodyPr/>
                    <a:lstStyle/>
                    <a:p>
                      <a:r>
                        <a:rPr lang="it-IT" sz="1400" dirty="0"/>
                        <a:t>20xx-2018</a:t>
                      </a:r>
                      <a:endParaRPr lang="en-US" sz="1400" dirty="0"/>
                    </a:p>
                  </a:txBody>
                  <a:tcPr/>
                </a:tc>
                <a:extLst>
                  <a:ext uri="{0D108BD9-81ED-4DB2-BD59-A6C34878D82A}">
                    <a16:rowId xmlns:a16="http://schemas.microsoft.com/office/drawing/2014/main" val="969696959"/>
                  </a:ext>
                </a:extLst>
              </a:tr>
            </a:tbl>
          </a:graphicData>
        </a:graphic>
      </p:graphicFrame>
      <p:sp>
        <p:nvSpPr>
          <p:cNvPr id="15" name="CasellaDiTesto 14">
            <a:extLst>
              <a:ext uri="{FF2B5EF4-FFF2-40B4-BE49-F238E27FC236}">
                <a16:creationId xmlns:a16="http://schemas.microsoft.com/office/drawing/2014/main" id="{B04FA259-A9F6-C74C-B975-4983A9F212E3}"/>
              </a:ext>
            </a:extLst>
          </p:cNvPr>
          <p:cNvSpPr txBox="1"/>
          <p:nvPr/>
        </p:nvSpPr>
        <p:spPr>
          <a:xfrm>
            <a:off x="7681442" y="4501656"/>
            <a:ext cx="3851563" cy="1815882"/>
          </a:xfrm>
          <a:prstGeom prst="rect">
            <a:avLst/>
          </a:prstGeom>
          <a:solidFill>
            <a:schemeClr val="accent1">
              <a:lumMod val="60000"/>
              <a:lumOff val="40000"/>
            </a:schemeClr>
          </a:solidFill>
          <a:ln>
            <a:solidFill>
              <a:srgbClr val="0000FF"/>
            </a:solidFill>
          </a:ln>
        </p:spPr>
        <p:txBody>
          <a:bodyPr wrap="square" rtlCol="0">
            <a:spAutoFit/>
          </a:bodyPr>
          <a:lstStyle/>
          <a:p>
            <a:r>
              <a:rPr lang="it-IT" sz="1400" dirty="0"/>
              <a:t>Altri studenti afferenti:</a:t>
            </a:r>
          </a:p>
          <a:p>
            <a:pPr marL="285750" indent="-285750">
              <a:buFontTx/>
              <a:buChar char="-"/>
            </a:pPr>
            <a:r>
              <a:rPr lang="it-IT" sz="1400" dirty="0"/>
              <a:t>2 Magistrali;</a:t>
            </a:r>
          </a:p>
          <a:p>
            <a:r>
              <a:rPr lang="it-IT" sz="1400" dirty="0"/>
              <a:t>- 1 </a:t>
            </a:r>
            <a:r>
              <a:rPr lang="it-IT" sz="1400" dirty="0" err="1"/>
              <a:t>Ph.D</a:t>
            </a:r>
            <a:r>
              <a:rPr lang="it-IT" sz="1400" dirty="0"/>
              <a:t>. in Ingegneria (G.L.R.)</a:t>
            </a:r>
          </a:p>
          <a:p>
            <a:r>
              <a:rPr lang="it-IT" sz="1400" dirty="0"/>
              <a:t>Studenti formati nell’ultimo triennio:</a:t>
            </a:r>
          </a:p>
          <a:p>
            <a:pPr marL="285750" indent="-285750">
              <a:buFontTx/>
              <a:buChar char="-"/>
            </a:pPr>
            <a:r>
              <a:rPr lang="it-IT" sz="1400" dirty="0"/>
              <a:t>4 </a:t>
            </a:r>
            <a:r>
              <a:rPr lang="it-IT" sz="1400" dirty="0" err="1"/>
              <a:t>Ph</a:t>
            </a:r>
            <a:r>
              <a:rPr lang="it-IT" sz="1400" dirty="0"/>
              <a:t>. D. (</a:t>
            </a:r>
            <a:r>
              <a:rPr lang="it-IT" sz="1400" dirty="0" err="1"/>
              <a:t>Asad</a:t>
            </a:r>
            <a:r>
              <a:rPr lang="it-IT" sz="1400" dirty="0"/>
              <a:t> 2018, F. Davide, P. </a:t>
            </a:r>
            <a:r>
              <a:rPr lang="it-IT" sz="1400" dirty="0" err="1"/>
              <a:t>Casolaro</a:t>
            </a:r>
            <a:r>
              <a:rPr lang="it-IT" sz="1400" dirty="0"/>
              <a:t> e  D. Quero 2019);</a:t>
            </a:r>
          </a:p>
          <a:p>
            <a:pPr marL="285750" indent="-285750">
              <a:buFontTx/>
              <a:buChar char="-"/>
            </a:pPr>
            <a:r>
              <a:rPr lang="it-IT" sz="1400" dirty="0"/>
              <a:t>7 Magistrali;</a:t>
            </a:r>
          </a:p>
          <a:p>
            <a:pPr marL="285750" indent="-285750">
              <a:buFontTx/>
              <a:buChar char="-"/>
            </a:pPr>
            <a:r>
              <a:rPr lang="it-IT" sz="1400" dirty="0"/>
              <a:t>5 Triennali.</a:t>
            </a:r>
            <a:endParaRPr lang="en-US" sz="1400" dirty="0"/>
          </a:p>
        </p:txBody>
      </p:sp>
    </p:spTree>
    <p:extLst>
      <p:ext uri="{BB962C8B-B14F-4D97-AF65-F5344CB8AC3E}">
        <p14:creationId xmlns:p14="http://schemas.microsoft.com/office/powerpoint/2010/main" val="1106285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
            <a:extLst>
              <a:ext uri="{FF2B5EF4-FFF2-40B4-BE49-F238E27FC236}">
                <a16:creationId xmlns:a16="http://schemas.microsoft.com/office/drawing/2014/main" id="{40FBC2A6-3302-3A48-9445-82FE36225FF3}"/>
              </a:ext>
            </a:extLst>
          </p:cNvPr>
          <p:cNvGrpSpPr/>
          <p:nvPr/>
        </p:nvGrpSpPr>
        <p:grpSpPr>
          <a:xfrm>
            <a:off x="0" y="3982"/>
            <a:ext cx="12192000" cy="584775"/>
            <a:chOff x="0" y="3982"/>
            <a:chExt cx="12192000" cy="584775"/>
          </a:xfrm>
        </p:grpSpPr>
        <p:pic>
          <p:nvPicPr>
            <p:cNvPr id="6" name="Picture 7">
              <a:extLst>
                <a:ext uri="{FF2B5EF4-FFF2-40B4-BE49-F238E27FC236}">
                  <a16:creationId xmlns:a16="http://schemas.microsoft.com/office/drawing/2014/main" id="{E2E43F09-78D7-E149-98DE-3A992404B4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7" name="Rectangle 11">
              <a:extLst>
                <a:ext uri="{FF2B5EF4-FFF2-40B4-BE49-F238E27FC236}">
                  <a16:creationId xmlns:a16="http://schemas.microsoft.com/office/drawing/2014/main" id="{1D92742E-AEFA-3645-BC1B-A9702A9BFEBF}"/>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tx1"/>
                  </a:solidFill>
                </a:rPr>
                <a:t>26/06/2019 Congresso Dipartimento di Fisica</a:t>
              </a:r>
            </a:p>
          </p:txBody>
        </p:sp>
        <p:cxnSp>
          <p:nvCxnSpPr>
            <p:cNvPr id="8" name="Straight Connector 10">
              <a:extLst>
                <a:ext uri="{FF2B5EF4-FFF2-40B4-BE49-F238E27FC236}">
                  <a16:creationId xmlns:a16="http://schemas.microsoft.com/office/drawing/2014/main" id="{3E8098A4-8609-C246-AE39-1E14D99CEEB4}"/>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0" name="Rettangolo 9">
            <a:extLst>
              <a:ext uri="{FF2B5EF4-FFF2-40B4-BE49-F238E27FC236}">
                <a16:creationId xmlns:a16="http://schemas.microsoft.com/office/drawing/2014/main" id="{F0590866-3A77-7B44-A72D-85412FE6B55A}"/>
              </a:ext>
            </a:extLst>
          </p:cNvPr>
          <p:cNvSpPr/>
          <p:nvPr/>
        </p:nvSpPr>
        <p:spPr>
          <a:xfrm>
            <a:off x="3272197" y="5514657"/>
            <a:ext cx="6391567" cy="938258"/>
          </a:xfrm>
          <a:prstGeom prst="rect">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tangolo 10">
            <a:extLst>
              <a:ext uri="{FF2B5EF4-FFF2-40B4-BE49-F238E27FC236}">
                <a16:creationId xmlns:a16="http://schemas.microsoft.com/office/drawing/2014/main" id="{7057E27B-B059-F24C-BA69-9B3C08278945}"/>
              </a:ext>
            </a:extLst>
          </p:cNvPr>
          <p:cNvSpPr/>
          <p:nvPr/>
        </p:nvSpPr>
        <p:spPr>
          <a:xfrm>
            <a:off x="5965349" y="5584108"/>
            <a:ext cx="3521915" cy="830997"/>
          </a:xfrm>
          <a:prstGeom prst="rect">
            <a:avLst/>
          </a:prstGeom>
        </p:spPr>
        <p:txBody>
          <a:bodyPr wrap="square">
            <a:spAutoFit/>
          </a:bodyPr>
          <a:lstStyle/>
          <a:p>
            <a:r>
              <a:rPr lang="it-IT" sz="1600" b="0" i="0" dirty="0">
                <a:solidFill>
                  <a:srgbClr val="000000"/>
                </a:solidFill>
                <a:effectLst/>
                <a:latin typeface="Arial" panose="020B0604020202020204" pitchFamily="34" charset="0"/>
                <a:cs typeface="Arial" panose="020B0604020202020204" pitchFamily="34" charset="0"/>
              </a:rPr>
              <a:t>Partecipazione alle </a:t>
            </a:r>
            <a:r>
              <a:rPr lang="it-IT" sz="1600" b="0" i="0" dirty="0" err="1">
                <a:solidFill>
                  <a:srgbClr val="000000"/>
                </a:solidFill>
                <a:effectLst/>
                <a:latin typeface="Arial" panose="020B0604020202020204" pitchFamily="34" charset="0"/>
                <a:cs typeface="Arial" panose="020B0604020202020204" pitchFamily="34" charset="0"/>
              </a:rPr>
              <a:t>inziative</a:t>
            </a:r>
            <a:r>
              <a:rPr lang="it-IT" sz="1600" b="0" i="0" dirty="0">
                <a:solidFill>
                  <a:srgbClr val="000000"/>
                </a:solidFill>
                <a:effectLst/>
                <a:latin typeface="Arial" panose="020B0604020202020204" pitchFamily="34" charset="0"/>
                <a:cs typeface="Arial" panose="020B0604020202020204" pitchFamily="34" charset="0"/>
              </a:rPr>
              <a:t> per </a:t>
            </a:r>
            <a:r>
              <a:rPr lang="it-IT" sz="1600" b="1" i="0" dirty="0">
                <a:solidFill>
                  <a:srgbClr val="000000"/>
                </a:solidFill>
                <a:effectLst/>
                <a:latin typeface="Arial" panose="020B0604020202020204" pitchFamily="34" charset="0"/>
                <a:cs typeface="Arial" panose="020B0604020202020204" pitchFamily="34" charset="0"/>
              </a:rPr>
              <a:t>SPES@LNL</a:t>
            </a:r>
            <a:r>
              <a:rPr lang="it-IT" sz="1600" b="0" i="0" dirty="0">
                <a:solidFill>
                  <a:srgbClr val="000000"/>
                </a:solidFill>
                <a:effectLst/>
                <a:latin typeface="Arial" panose="020B0604020202020204" pitchFamily="34" charset="0"/>
                <a:cs typeface="Arial" panose="020B0604020202020204" pitchFamily="34" charset="0"/>
              </a:rPr>
              <a:t> (</a:t>
            </a:r>
            <a:r>
              <a:rPr lang="en-US" sz="1600" b="0" i="0" dirty="0" err="1">
                <a:solidFill>
                  <a:srgbClr val="000000"/>
                </a:solidFill>
                <a:effectLst/>
                <a:latin typeface="Arial" panose="020B0604020202020204" pitchFamily="34" charset="0"/>
                <a:cs typeface="Arial" panose="020B0604020202020204" pitchFamily="34" charset="0"/>
              </a:rPr>
              <a:t>Acceleratore</a:t>
            </a:r>
            <a:r>
              <a:rPr lang="en-US" sz="1600" b="0" i="0" dirty="0">
                <a:solidFill>
                  <a:srgbClr val="000000"/>
                </a:solidFill>
                <a:effectLst/>
                <a:latin typeface="Arial" panose="020B0604020202020204" pitchFamily="34" charset="0"/>
                <a:cs typeface="Arial" panose="020B0604020202020204" pitchFamily="34" charset="0"/>
              </a:rPr>
              <a:t> di </a:t>
            </a:r>
            <a:r>
              <a:rPr lang="en-US" sz="1600" b="0" i="0" dirty="0" err="1">
                <a:solidFill>
                  <a:srgbClr val="000000"/>
                </a:solidFill>
                <a:effectLst/>
                <a:latin typeface="Arial" panose="020B0604020202020204" pitchFamily="34" charset="0"/>
                <a:cs typeface="Arial" panose="020B0604020202020204" pitchFamily="34" charset="0"/>
              </a:rPr>
              <a:t>seconda</a:t>
            </a:r>
            <a:r>
              <a:rPr lang="en-US" sz="1600" b="0" i="0" dirty="0">
                <a:solidFill>
                  <a:srgbClr val="000000"/>
                </a:solidFill>
                <a:effectLst/>
                <a:latin typeface="Arial" panose="020B0604020202020204" pitchFamily="34" charset="0"/>
                <a:cs typeface="Arial" panose="020B0604020202020204" pitchFamily="34" charset="0"/>
              </a:rPr>
              <a:t> </a:t>
            </a:r>
            <a:r>
              <a:rPr lang="en-US" sz="1600" b="0" i="0" dirty="0" err="1">
                <a:solidFill>
                  <a:srgbClr val="000000"/>
                </a:solidFill>
                <a:effectLst/>
                <a:latin typeface="Arial" panose="020B0604020202020204" pitchFamily="34" charset="0"/>
                <a:cs typeface="Arial" panose="020B0604020202020204" pitchFamily="34" charset="0"/>
              </a:rPr>
              <a:t>generazione</a:t>
            </a:r>
            <a:r>
              <a:rPr lang="en-US" sz="1600" b="0" i="0" dirty="0">
                <a:solidFill>
                  <a:srgbClr val="000000"/>
                </a:solidFill>
                <a:effectLst/>
                <a:latin typeface="Arial" panose="020B0604020202020204" pitchFamily="34" charset="0"/>
                <a:cs typeface="Arial" panose="020B0604020202020204" pitchFamily="34" charset="0"/>
              </a:rPr>
              <a:t> di </a:t>
            </a:r>
            <a:r>
              <a:rPr lang="en-US" sz="1600" b="0" i="0" dirty="0" err="1">
                <a:solidFill>
                  <a:srgbClr val="000000"/>
                </a:solidFill>
                <a:effectLst/>
                <a:latin typeface="Arial" panose="020B0604020202020204" pitchFamily="34" charset="0"/>
                <a:cs typeface="Arial" panose="020B0604020202020204" pitchFamily="34" charset="0"/>
              </a:rPr>
              <a:t>fasci</a:t>
            </a:r>
            <a:r>
              <a:rPr lang="en-US" sz="1600" b="0" i="0" dirty="0">
                <a:solidFill>
                  <a:srgbClr val="000000"/>
                </a:solidFill>
                <a:effectLst/>
                <a:latin typeface="Arial" panose="020B0604020202020204" pitchFamily="34" charset="0"/>
                <a:cs typeface="Arial" panose="020B0604020202020204" pitchFamily="34" charset="0"/>
              </a:rPr>
              <a:t> </a:t>
            </a:r>
            <a:r>
              <a:rPr lang="en-US" sz="1600" b="0" i="0" dirty="0" err="1">
                <a:solidFill>
                  <a:srgbClr val="000000"/>
                </a:solidFill>
                <a:effectLst/>
                <a:latin typeface="Arial" panose="020B0604020202020204" pitchFamily="34" charset="0"/>
                <a:cs typeface="Arial" panose="020B0604020202020204" pitchFamily="34" charset="0"/>
              </a:rPr>
              <a:t>esotici</a:t>
            </a:r>
            <a:r>
              <a:rPr lang="en-US" sz="1600" b="0" i="0" dirty="0">
                <a:solidFill>
                  <a:srgbClr val="000000"/>
                </a:solidFill>
                <a:effectLst/>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pic>
        <p:nvPicPr>
          <p:cNvPr id="16" name="Immagine 1">
            <a:extLst>
              <a:ext uri="{FF2B5EF4-FFF2-40B4-BE49-F238E27FC236}">
                <a16:creationId xmlns:a16="http://schemas.microsoft.com/office/drawing/2014/main" id="{C9DB958B-002B-AD4F-8A21-A3CFF7A50F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273" y="5570073"/>
            <a:ext cx="2606076" cy="746509"/>
          </a:xfrm>
          <a:prstGeom prst="rect">
            <a:avLst/>
          </a:prstGeom>
        </p:spPr>
      </p:pic>
      <p:pic>
        <p:nvPicPr>
          <p:cNvPr id="17" name="Immagine 3">
            <a:extLst>
              <a:ext uri="{FF2B5EF4-FFF2-40B4-BE49-F238E27FC236}">
                <a16:creationId xmlns:a16="http://schemas.microsoft.com/office/drawing/2014/main" id="{3E2AE1B3-2914-E84D-B793-16C183A711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9512" y="819246"/>
            <a:ext cx="5807561" cy="4490014"/>
          </a:xfrm>
          <a:prstGeom prst="rect">
            <a:avLst/>
          </a:prstGeom>
        </p:spPr>
      </p:pic>
      <p:grpSp>
        <p:nvGrpSpPr>
          <p:cNvPr id="18" name="Gruppo 17">
            <a:extLst>
              <a:ext uri="{FF2B5EF4-FFF2-40B4-BE49-F238E27FC236}">
                <a16:creationId xmlns:a16="http://schemas.microsoft.com/office/drawing/2014/main" id="{5B61937E-75A0-4842-9517-EF43763F76C0}"/>
              </a:ext>
            </a:extLst>
          </p:cNvPr>
          <p:cNvGrpSpPr/>
          <p:nvPr/>
        </p:nvGrpSpPr>
        <p:grpSpPr>
          <a:xfrm>
            <a:off x="51113" y="795576"/>
            <a:ext cx="4310803" cy="3439280"/>
            <a:chOff x="51113" y="795576"/>
            <a:chExt cx="4310803" cy="3439280"/>
          </a:xfrm>
        </p:grpSpPr>
        <p:pic>
          <p:nvPicPr>
            <p:cNvPr id="19" name="Picture 40" descr="EXOTIC_02_04 004">
              <a:extLst>
                <a:ext uri="{FF2B5EF4-FFF2-40B4-BE49-F238E27FC236}">
                  <a16:creationId xmlns:a16="http://schemas.microsoft.com/office/drawing/2014/main" id="{78C17342-7E04-0246-854D-1957135DB01D}"/>
                </a:ext>
              </a:extLst>
            </p:cNvPr>
            <p:cNvPicPr>
              <a:picLocks noChangeAspect="1" noChangeArrowheads="1"/>
            </p:cNvPicPr>
            <p:nvPr/>
          </p:nvPicPr>
          <p:blipFill rotWithShape="1">
            <a:blip r:embed="rId6" cstate="print"/>
            <a:srcRect t="12051"/>
            <a:stretch/>
          </p:blipFill>
          <p:spPr bwMode="auto">
            <a:xfrm>
              <a:off x="82060" y="795576"/>
              <a:ext cx="2655316" cy="1680217"/>
            </a:xfrm>
            <a:prstGeom prst="rect">
              <a:avLst/>
            </a:prstGeom>
            <a:noFill/>
            <a:ln w="38100">
              <a:solidFill>
                <a:schemeClr val="tx1"/>
              </a:solidFill>
              <a:miter lim="800000"/>
              <a:headEnd/>
              <a:tailEnd/>
            </a:ln>
          </p:spPr>
        </p:pic>
        <p:sp>
          <p:nvSpPr>
            <p:cNvPr id="20" name="Rettangolo 19">
              <a:extLst>
                <a:ext uri="{FF2B5EF4-FFF2-40B4-BE49-F238E27FC236}">
                  <a16:creationId xmlns:a16="http://schemas.microsoft.com/office/drawing/2014/main" id="{4D4E41FE-F90C-E94E-B717-07F81601E8FC}"/>
                </a:ext>
              </a:extLst>
            </p:cNvPr>
            <p:cNvSpPr/>
            <p:nvPr/>
          </p:nvSpPr>
          <p:spPr>
            <a:xfrm>
              <a:off x="51113" y="2610020"/>
              <a:ext cx="2686264" cy="1569660"/>
            </a:xfrm>
            <a:prstGeom prst="rect">
              <a:avLst/>
            </a:prstGeom>
            <a:ln w="28575">
              <a:solidFill>
                <a:srgbClr val="FF0000"/>
              </a:solidFill>
            </a:ln>
          </p:spPr>
          <p:txBody>
            <a:bodyPr wrap="square">
              <a:spAutoFit/>
            </a:bodyPr>
            <a:lstStyle/>
            <a:p>
              <a:r>
                <a:rPr lang="it-IT" sz="1600" dirty="0">
                  <a:solidFill>
                    <a:schemeClr val="tx2">
                      <a:lumMod val="75000"/>
                    </a:schemeClr>
                  </a:solidFill>
                  <a:latin typeface="Arial" panose="020B0604020202020204" pitchFamily="34" charset="0"/>
                  <a:cs typeface="Arial" panose="020B0604020202020204" pitchFamily="34" charset="0"/>
                </a:rPr>
                <a:t>Produzione di fasci di nuclei radioattivi leggeri ricchi di protoni con la linea </a:t>
              </a:r>
              <a:r>
                <a:rPr lang="it-IT" sz="1600" b="1" dirty="0" err="1">
                  <a:solidFill>
                    <a:schemeClr val="tx2">
                      <a:lumMod val="75000"/>
                    </a:schemeClr>
                  </a:solidFill>
                  <a:latin typeface="Arial" panose="020B0604020202020204" pitchFamily="34" charset="0"/>
                  <a:cs typeface="Arial" panose="020B0604020202020204" pitchFamily="34" charset="0"/>
                </a:rPr>
                <a:t>Exotic@LNL</a:t>
              </a:r>
              <a:endParaRPr lang="it-IT" sz="1600" b="1" dirty="0">
                <a:solidFill>
                  <a:schemeClr val="tx2">
                    <a:lumMod val="75000"/>
                  </a:schemeClr>
                </a:solidFill>
                <a:latin typeface="Arial" panose="020B0604020202020204" pitchFamily="34" charset="0"/>
                <a:cs typeface="Arial" panose="020B0604020202020204" pitchFamily="34" charset="0"/>
              </a:endParaRPr>
            </a:p>
            <a:p>
              <a:pPr marL="285750" indent="-285750">
                <a:buFontTx/>
                <a:buChar char="-"/>
              </a:pPr>
              <a:r>
                <a:rPr lang="en-US" sz="1600" dirty="0" err="1">
                  <a:solidFill>
                    <a:schemeClr val="tx2">
                      <a:lumMod val="75000"/>
                    </a:schemeClr>
                  </a:solidFill>
                  <a:latin typeface="Arial" panose="020B0604020202020204" pitchFamily="34" charset="0"/>
                  <a:cs typeface="Arial" panose="020B0604020202020204" pitchFamily="34" charset="0"/>
                </a:rPr>
                <a:t>Dinamica</a:t>
              </a:r>
              <a:r>
                <a:rPr lang="en-US" sz="1600" dirty="0">
                  <a:solidFill>
                    <a:schemeClr val="tx2">
                      <a:lumMod val="75000"/>
                    </a:schemeClr>
                  </a:solidFill>
                  <a:latin typeface="Arial" panose="020B0604020202020204" pitchFamily="34" charset="0"/>
                  <a:cs typeface="Arial" panose="020B0604020202020204" pitchFamily="34" charset="0"/>
                </a:rPr>
                <a:t> </a:t>
              </a:r>
              <a:r>
                <a:rPr lang="en-US" sz="1600" dirty="0" err="1">
                  <a:solidFill>
                    <a:schemeClr val="tx2">
                      <a:lumMod val="75000"/>
                    </a:schemeClr>
                  </a:solidFill>
                  <a:latin typeface="Arial" panose="020B0604020202020204" pitchFamily="34" charset="0"/>
                  <a:cs typeface="Arial" panose="020B0604020202020204" pitchFamily="34" charset="0"/>
                </a:rPr>
                <a:t>delle</a:t>
              </a:r>
              <a:r>
                <a:rPr lang="en-US" sz="1600" dirty="0">
                  <a:solidFill>
                    <a:schemeClr val="tx2">
                      <a:lumMod val="75000"/>
                    </a:schemeClr>
                  </a:solidFill>
                  <a:latin typeface="Arial" panose="020B0604020202020204" pitchFamily="34" charset="0"/>
                  <a:cs typeface="Arial" panose="020B0604020202020204" pitchFamily="34" charset="0"/>
                </a:rPr>
                <a:t> </a:t>
              </a:r>
              <a:r>
                <a:rPr lang="en-US" sz="1600" dirty="0" err="1">
                  <a:solidFill>
                    <a:schemeClr val="tx2">
                      <a:lumMod val="75000"/>
                    </a:schemeClr>
                  </a:solidFill>
                  <a:latin typeface="Arial" panose="020B0604020202020204" pitchFamily="34" charset="0"/>
                  <a:cs typeface="Arial" panose="020B0604020202020204" pitchFamily="34" charset="0"/>
                </a:rPr>
                <a:t>reazioni</a:t>
              </a:r>
              <a:endParaRPr lang="en-US" sz="1600" dirty="0">
                <a:solidFill>
                  <a:schemeClr val="tx2">
                    <a:lumMod val="75000"/>
                  </a:schemeClr>
                </a:solidFill>
                <a:latin typeface="Arial" panose="020B0604020202020204" pitchFamily="34" charset="0"/>
                <a:cs typeface="Arial" panose="020B0604020202020204" pitchFamily="34" charset="0"/>
              </a:endParaRPr>
            </a:p>
            <a:p>
              <a:pPr marL="285750" indent="-285750">
                <a:buFontTx/>
                <a:buChar char="-"/>
              </a:pPr>
              <a:r>
                <a:rPr lang="en-US" sz="1600" dirty="0" err="1">
                  <a:solidFill>
                    <a:schemeClr val="tx2">
                      <a:lumMod val="75000"/>
                    </a:schemeClr>
                  </a:solidFill>
                  <a:latin typeface="Arial" panose="020B0604020202020204" pitchFamily="34" charset="0"/>
                  <a:cs typeface="Arial" panose="020B0604020202020204" pitchFamily="34" charset="0"/>
                </a:rPr>
                <a:t>Fenomeni</a:t>
              </a:r>
              <a:r>
                <a:rPr lang="en-US" sz="1600" dirty="0">
                  <a:solidFill>
                    <a:schemeClr val="tx2">
                      <a:lumMod val="75000"/>
                    </a:schemeClr>
                  </a:solidFill>
                  <a:latin typeface="Arial" panose="020B0604020202020204" pitchFamily="34" charset="0"/>
                  <a:cs typeface="Arial" panose="020B0604020202020204" pitchFamily="34" charset="0"/>
                </a:rPr>
                <a:t> di </a:t>
              </a:r>
              <a:r>
                <a:rPr lang="el-GR" sz="1600" dirty="0">
                  <a:solidFill>
                    <a:schemeClr val="tx2">
                      <a:lumMod val="75000"/>
                    </a:schemeClr>
                  </a:solidFill>
                  <a:latin typeface="Arial" panose="020B0604020202020204" pitchFamily="34" charset="0"/>
                  <a:cs typeface="Arial" panose="020B0604020202020204" pitchFamily="34" charset="0"/>
                </a:rPr>
                <a:t>α</a:t>
              </a:r>
              <a:r>
                <a:rPr lang="en-US" sz="1600" dirty="0">
                  <a:solidFill>
                    <a:schemeClr val="tx2">
                      <a:lumMod val="75000"/>
                    </a:schemeClr>
                  </a:solidFill>
                  <a:latin typeface="Arial" panose="020B0604020202020204" pitchFamily="34" charset="0"/>
                  <a:cs typeface="Arial" panose="020B0604020202020204" pitchFamily="34" charset="0"/>
                </a:rPr>
                <a:t> clustering</a:t>
              </a:r>
            </a:p>
          </p:txBody>
        </p:sp>
        <p:sp>
          <p:nvSpPr>
            <p:cNvPr id="21" name="Ovale 3">
              <a:extLst>
                <a:ext uri="{FF2B5EF4-FFF2-40B4-BE49-F238E27FC236}">
                  <a16:creationId xmlns:a16="http://schemas.microsoft.com/office/drawing/2014/main" id="{4D5243CA-F409-5E41-8FDC-15365CF8C611}"/>
                </a:ext>
              </a:extLst>
            </p:cNvPr>
            <p:cNvSpPr/>
            <p:nvPr/>
          </p:nvSpPr>
          <p:spPr>
            <a:xfrm rot="19792249">
              <a:off x="3662619" y="4042070"/>
              <a:ext cx="699297" cy="1927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solidFill>
                  <a:srgbClr val="FF0000"/>
                </a:solidFill>
                <a:latin typeface="Arial" panose="020B0604020202020204" pitchFamily="34" charset="0"/>
                <a:cs typeface="Arial" panose="020B0604020202020204" pitchFamily="34" charset="0"/>
              </a:endParaRPr>
            </a:p>
          </p:txBody>
        </p:sp>
        <p:cxnSp>
          <p:nvCxnSpPr>
            <p:cNvPr id="22" name="Connettore 2 21">
              <a:extLst>
                <a:ext uri="{FF2B5EF4-FFF2-40B4-BE49-F238E27FC236}">
                  <a16:creationId xmlns:a16="http://schemas.microsoft.com/office/drawing/2014/main" id="{D5F81639-BA72-C847-B40C-CE24A106BBA4}"/>
                </a:ext>
              </a:extLst>
            </p:cNvPr>
            <p:cNvCxnSpPr>
              <a:endCxn id="21" idx="1"/>
            </p:cNvCxnSpPr>
            <p:nvPr/>
          </p:nvCxnSpPr>
          <p:spPr>
            <a:xfrm>
              <a:off x="2717504" y="3343564"/>
              <a:ext cx="1046715" cy="8600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Picture 5" descr="PotentialLandscape_0">
            <a:extLst>
              <a:ext uri="{FF2B5EF4-FFF2-40B4-BE49-F238E27FC236}">
                <a16:creationId xmlns:a16="http://schemas.microsoft.com/office/drawing/2014/main" id="{5E69B5E4-4C50-5A4A-B686-D7C641A7959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96372" y="1291804"/>
            <a:ext cx="1884644" cy="169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CasellaDiTesto 23">
            <a:extLst>
              <a:ext uri="{FF2B5EF4-FFF2-40B4-BE49-F238E27FC236}">
                <a16:creationId xmlns:a16="http://schemas.microsoft.com/office/drawing/2014/main" id="{96556DB3-4D71-3343-BE65-A129D814A480}"/>
              </a:ext>
            </a:extLst>
          </p:cNvPr>
          <p:cNvSpPr txBox="1"/>
          <p:nvPr/>
        </p:nvSpPr>
        <p:spPr>
          <a:xfrm>
            <a:off x="57212" y="4236907"/>
            <a:ext cx="2704017" cy="2585323"/>
          </a:xfrm>
          <a:prstGeom prst="rect">
            <a:avLst/>
          </a:prstGeom>
          <a:noFill/>
          <a:ln w="28575">
            <a:solidFill>
              <a:srgbClr val="92D050"/>
            </a:solidFill>
          </a:ln>
        </p:spPr>
        <p:txBody>
          <a:bodyPr wrap="square" rtlCol="0">
            <a:spAutoFit/>
          </a:bodyPr>
          <a:lstStyle/>
          <a:p>
            <a:pPr lvl="0"/>
            <a:r>
              <a:rPr lang="it-IT" dirty="0"/>
              <a:t>Teorie perturbative per calcoli di Modello a </a:t>
            </a:r>
            <a:r>
              <a:rPr lang="it-IT" dirty="0" err="1"/>
              <a:t>shell</a:t>
            </a:r>
            <a:r>
              <a:rPr lang="it-IT" dirty="0"/>
              <a:t>:</a:t>
            </a:r>
          </a:p>
          <a:p>
            <a:pPr lvl="0"/>
            <a:r>
              <a:rPr lang="it-IT" dirty="0"/>
              <a:t>- nuclei candidati a </a:t>
            </a:r>
            <a:r>
              <a:rPr lang="el-GR" dirty="0"/>
              <a:t>0νββ</a:t>
            </a:r>
            <a:r>
              <a:rPr lang="it-IT" dirty="0"/>
              <a:t>;</a:t>
            </a:r>
            <a:endParaRPr lang="en-US" dirty="0"/>
          </a:p>
          <a:p>
            <a:pPr lvl="0"/>
            <a:r>
              <a:rPr lang="it-IT" dirty="0"/>
              <a:t>- evoluzione della struttura a </a:t>
            </a:r>
            <a:r>
              <a:rPr lang="it-IT" dirty="0" err="1"/>
              <a:t>shell</a:t>
            </a:r>
            <a:r>
              <a:rPr lang="it-IT" dirty="0"/>
              <a:t> con EFT;</a:t>
            </a:r>
            <a:endParaRPr lang="en-US" dirty="0"/>
          </a:p>
          <a:p>
            <a:pPr lvl="0"/>
            <a:r>
              <a:rPr lang="it-IT" dirty="0"/>
              <a:t>- fenomenologia dei nuclei esotici (modifica dei numeri magici e posizione </a:t>
            </a:r>
            <a:r>
              <a:rPr lang="it-IT" dirty="0" err="1"/>
              <a:t>drip-lines</a:t>
            </a:r>
            <a:r>
              <a:rPr lang="it-IT" dirty="0"/>
              <a:t>).</a:t>
            </a:r>
            <a:endParaRPr lang="en-US" dirty="0"/>
          </a:p>
        </p:txBody>
      </p:sp>
      <p:grpSp>
        <p:nvGrpSpPr>
          <p:cNvPr id="25" name="Gruppo 24">
            <a:extLst>
              <a:ext uri="{FF2B5EF4-FFF2-40B4-BE49-F238E27FC236}">
                <a16:creationId xmlns:a16="http://schemas.microsoft.com/office/drawing/2014/main" id="{64F60FD0-40D0-DA4F-87EC-492DAF0027D1}"/>
              </a:ext>
            </a:extLst>
          </p:cNvPr>
          <p:cNvGrpSpPr/>
          <p:nvPr/>
        </p:nvGrpSpPr>
        <p:grpSpPr>
          <a:xfrm>
            <a:off x="4705133" y="753934"/>
            <a:ext cx="7486867" cy="4487414"/>
            <a:chOff x="4705133" y="753934"/>
            <a:chExt cx="7486867" cy="4487414"/>
          </a:xfrm>
        </p:grpSpPr>
        <p:sp>
          <p:nvSpPr>
            <p:cNvPr id="26" name="Ovale 8">
              <a:extLst>
                <a:ext uri="{FF2B5EF4-FFF2-40B4-BE49-F238E27FC236}">
                  <a16:creationId xmlns:a16="http://schemas.microsoft.com/office/drawing/2014/main" id="{63FEDBAC-EA11-B242-84C3-C961831F14CA}"/>
                </a:ext>
              </a:extLst>
            </p:cNvPr>
            <p:cNvSpPr/>
            <p:nvPr/>
          </p:nvSpPr>
          <p:spPr>
            <a:xfrm rot="19708808">
              <a:off x="6307159" y="2598173"/>
              <a:ext cx="1359372" cy="492299"/>
            </a:xfrm>
            <a:prstGeom prst="ellipse">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solidFill>
                  <a:schemeClr val="tx2">
                    <a:lumMod val="50000"/>
                  </a:schemeClr>
                </a:solidFill>
                <a:latin typeface="Arial" panose="020B0604020202020204" pitchFamily="34" charset="0"/>
                <a:cs typeface="Arial" panose="020B0604020202020204" pitchFamily="34" charset="0"/>
              </a:endParaRPr>
            </a:p>
          </p:txBody>
        </p:sp>
        <p:sp>
          <p:nvSpPr>
            <p:cNvPr id="27" name="Ovale 6">
              <a:extLst>
                <a:ext uri="{FF2B5EF4-FFF2-40B4-BE49-F238E27FC236}">
                  <a16:creationId xmlns:a16="http://schemas.microsoft.com/office/drawing/2014/main" id="{103D189C-5E0E-8840-B0D8-641BD18A6A81}"/>
                </a:ext>
              </a:extLst>
            </p:cNvPr>
            <p:cNvSpPr/>
            <p:nvPr/>
          </p:nvSpPr>
          <p:spPr>
            <a:xfrm>
              <a:off x="6855899" y="2060508"/>
              <a:ext cx="445081" cy="234952"/>
            </a:xfrm>
            <a:prstGeom prst="ellipse">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2700000" scaled="1"/>
              <a:tileRect/>
            </a:gra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a:latin typeface="Arial" panose="020B0604020202020204" pitchFamily="34" charset="0"/>
                <a:cs typeface="Arial" panose="020B0604020202020204" pitchFamily="34" charset="0"/>
              </a:endParaRPr>
            </a:p>
          </p:txBody>
        </p:sp>
        <p:cxnSp>
          <p:nvCxnSpPr>
            <p:cNvPr id="28" name="Connettore 2 27">
              <a:extLst>
                <a:ext uri="{FF2B5EF4-FFF2-40B4-BE49-F238E27FC236}">
                  <a16:creationId xmlns:a16="http://schemas.microsoft.com/office/drawing/2014/main" id="{B556AD49-D289-2A46-BE43-EFAA96018ECA}"/>
                </a:ext>
              </a:extLst>
            </p:cNvPr>
            <p:cNvCxnSpPr>
              <a:endCxn id="26" idx="4"/>
            </p:cNvCxnSpPr>
            <p:nvPr/>
          </p:nvCxnSpPr>
          <p:spPr>
            <a:xfrm flipH="1" flipV="1">
              <a:off x="7115531" y="3054155"/>
              <a:ext cx="1619455" cy="98301"/>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29" name="Ovale 28">
              <a:extLst>
                <a:ext uri="{FF2B5EF4-FFF2-40B4-BE49-F238E27FC236}">
                  <a16:creationId xmlns:a16="http://schemas.microsoft.com/office/drawing/2014/main" id="{E60C7FCD-68A3-6B46-B866-0A8E6E53EE61}"/>
                </a:ext>
              </a:extLst>
            </p:cNvPr>
            <p:cNvSpPr/>
            <p:nvPr/>
          </p:nvSpPr>
          <p:spPr>
            <a:xfrm rot="19893470">
              <a:off x="4705133" y="3037978"/>
              <a:ext cx="1096690" cy="224883"/>
            </a:xfrm>
            <a:prstGeom prst="ellipse">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30" name="CasellaDiTesto 29">
              <a:extLst>
                <a:ext uri="{FF2B5EF4-FFF2-40B4-BE49-F238E27FC236}">
                  <a16:creationId xmlns:a16="http://schemas.microsoft.com/office/drawing/2014/main" id="{5C2E5A7F-39B3-FA4E-8A40-77BBC24D37C9}"/>
                </a:ext>
              </a:extLst>
            </p:cNvPr>
            <p:cNvSpPr txBox="1"/>
            <p:nvPr/>
          </p:nvSpPr>
          <p:spPr>
            <a:xfrm>
              <a:off x="8820056" y="2933024"/>
              <a:ext cx="3163365" cy="2308324"/>
            </a:xfrm>
            <a:prstGeom prst="rect">
              <a:avLst/>
            </a:prstGeom>
            <a:noFill/>
            <a:ln w="28575">
              <a:noFill/>
            </a:ln>
          </p:spPr>
          <p:txBody>
            <a:bodyPr wrap="square" rtlCol="0">
              <a:spAutoFit/>
            </a:bodyPr>
            <a:lstStyle/>
            <a:p>
              <a:r>
                <a:rPr lang="it-IT" sz="1600" dirty="0">
                  <a:latin typeface="Arial" panose="020B0604020202020204" pitchFamily="34" charset="0"/>
                  <a:ea typeface="Calibri" panose="020F0502020204030204" pitchFamily="34" charset="0"/>
                  <a:cs typeface="Arial" panose="020B0604020202020204" pitchFamily="34" charset="0"/>
                </a:rPr>
                <a:t>Reazioni surrogate per la produzione di nuclei superpesanti e nella regione della </a:t>
              </a:r>
              <a:r>
                <a:rPr lang="en-US" sz="1600" dirty="0">
                  <a:latin typeface="Arial" panose="020B0604020202020204" pitchFamily="34" charset="0"/>
                  <a:ea typeface="Calibri" panose="020F0502020204030204" pitchFamily="34" charset="0"/>
                  <a:cs typeface="Arial" panose="020B0604020202020204" pitchFamily="34" charset="0"/>
                </a:rPr>
                <a:t>”</a:t>
              </a:r>
              <a:r>
                <a:rPr lang="it-IT" sz="1600" dirty="0">
                  <a:latin typeface="Arial" panose="020B0604020202020204" pitchFamily="34" charset="0"/>
                  <a:ea typeface="Calibri" panose="020F0502020204030204" pitchFamily="34" charset="0"/>
                  <a:cs typeface="Arial" panose="020B0604020202020204" pitchFamily="34" charset="0"/>
                </a:rPr>
                <a:t>Terra Incognita</a:t>
              </a:r>
              <a:r>
                <a:rPr lang="en-US" sz="1600" dirty="0">
                  <a:latin typeface="Arial" panose="020B0604020202020204" pitchFamily="34" charset="0"/>
                  <a:ea typeface="Calibri" panose="020F050202020403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p>
              <a:endParaRPr lang="it-IT" sz="1600" dirty="0">
                <a:latin typeface="Arial" panose="020B0604020202020204" pitchFamily="34" charset="0"/>
                <a:cs typeface="Arial" panose="020B0604020202020204" pitchFamily="34" charset="0"/>
              </a:endParaRPr>
            </a:p>
            <a:p>
              <a:r>
                <a:rPr lang="it-IT" sz="1600" dirty="0">
                  <a:latin typeface="Arial" panose="020B0604020202020204" pitchFamily="34" charset="0"/>
                  <a:cs typeface="Arial" panose="020B0604020202020204" pitchFamily="34" charset="0"/>
                </a:rPr>
                <a:t>Fenomenologia degli effetti di </a:t>
              </a:r>
              <a:r>
                <a:rPr lang="it-IT" sz="1600" dirty="0" err="1">
                  <a:latin typeface="Arial" panose="020B0604020202020204" pitchFamily="34" charset="0"/>
                  <a:cs typeface="Arial" panose="020B0604020202020204" pitchFamily="34" charset="0"/>
                </a:rPr>
                <a:t>Isospin</a:t>
              </a:r>
              <a:r>
                <a:rPr lang="it-IT" sz="1600" dirty="0">
                  <a:latin typeface="Arial" panose="020B0604020202020204" pitchFamily="34" charset="0"/>
                  <a:cs typeface="Arial" panose="020B0604020202020204" pitchFamily="34" charset="0"/>
                </a:rPr>
                <a:t> nella fissione ed evaporazione in reazioni indotte da ioni pesanti</a:t>
              </a:r>
              <a:endParaRPr lang="en-US" sz="1600" dirty="0">
                <a:latin typeface="Arial" panose="020B0604020202020204" pitchFamily="34" charset="0"/>
                <a:cs typeface="Arial" panose="020B0604020202020204" pitchFamily="34" charset="0"/>
              </a:endParaRPr>
            </a:p>
          </p:txBody>
        </p:sp>
        <p:cxnSp>
          <p:nvCxnSpPr>
            <p:cNvPr id="31" name="Connettore 2 30">
              <a:extLst>
                <a:ext uri="{FF2B5EF4-FFF2-40B4-BE49-F238E27FC236}">
                  <a16:creationId xmlns:a16="http://schemas.microsoft.com/office/drawing/2014/main" id="{065C2500-3E34-6F4A-8B9C-C697FE747B3C}"/>
                </a:ext>
              </a:extLst>
            </p:cNvPr>
            <p:cNvCxnSpPr>
              <a:endCxn id="29" idx="4"/>
            </p:cNvCxnSpPr>
            <p:nvPr/>
          </p:nvCxnSpPr>
          <p:spPr>
            <a:xfrm flipH="1" flipV="1">
              <a:off x="5307031" y="3249289"/>
              <a:ext cx="3427955" cy="1148051"/>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2" name="Rettangolo 31">
              <a:extLst>
                <a:ext uri="{FF2B5EF4-FFF2-40B4-BE49-F238E27FC236}">
                  <a16:creationId xmlns:a16="http://schemas.microsoft.com/office/drawing/2014/main" id="{76783552-6D2B-2E4A-9AE0-BF1F5C0D353F}"/>
                </a:ext>
              </a:extLst>
            </p:cNvPr>
            <p:cNvSpPr/>
            <p:nvPr/>
          </p:nvSpPr>
          <p:spPr>
            <a:xfrm>
              <a:off x="8696253" y="753934"/>
              <a:ext cx="3495747" cy="830997"/>
            </a:xfrm>
            <a:prstGeom prst="rect">
              <a:avLst/>
            </a:prstGeom>
          </p:spPr>
          <p:txBody>
            <a:bodyPr wrap="square">
              <a:spAutoFit/>
            </a:bodyPr>
            <a:lstStyle/>
            <a:p>
              <a:r>
                <a:rPr lang="it-IT" sz="1600" dirty="0">
                  <a:latin typeface="Arial" panose="020B0604020202020204" pitchFamily="34" charset="0"/>
                  <a:ea typeface="Calibri" panose="020F0502020204030204" pitchFamily="34" charset="0"/>
                  <a:cs typeface="Arial" panose="020B0604020202020204" pitchFamily="34" charset="0"/>
                </a:rPr>
                <a:t>Studio dei processi in competizione con la produzione degli elementi superpesanti:</a:t>
              </a:r>
              <a:endParaRPr lang="en-US" sz="1600" dirty="0">
                <a:latin typeface="Arial" panose="020B0604020202020204" pitchFamily="34" charset="0"/>
                <a:ea typeface="Calibri" panose="020F0502020204030204" pitchFamily="34" charset="0"/>
                <a:cs typeface="Arial" panose="020B0604020202020204" pitchFamily="34" charset="0"/>
              </a:endParaRPr>
            </a:p>
          </p:txBody>
        </p:sp>
        <p:sp>
          <p:nvSpPr>
            <p:cNvPr id="33" name="Rettangolo 32">
              <a:extLst>
                <a:ext uri="{FF2B5EF4-FFF2-40B4-BE49-F238E27FC236}">
                  <a16:creationId xmlns:a16="http://schemas.microsoft.com/office/drawing/2014/main" id="{F8002EF1-E866-7546-9A44-849220C9BB15}"/>
                </a:ext>
              </a:extLst>
            </p:cNvPr>
            <p:cNvSpPr/>
            <p:nvPr/>
          </p:nvSpPr>
          <p:spPr>
            <a:xfrm>
              <a:off x="8488412" y="1493260"/>
              <a:ext cx="2375944" cy="1077218"/>
            </a:xfrm>
            <a:prstGeom prst="rect">
              <a:avLst/>
            </a:prstGeom>
          </p:spPr>
          <p:txBody>
            <a:bodyPr wrap="square">
              <a:spAutoFit/>
            </a:bodyPr>
            <a:lstStyle/>
            <a:p>
              <a:r>
                <a:rPr lang="en-US" sz="1600" dirty="0">
                  <a:latin typeface="Arial" panose="020B0604020202020204" pitchFamily="34" charset="0"/>
                  <a:ea typeface="Calibri" panose="020F0502020204030204" pitchFamily="34" charset="0"/>
                  <a:cs typeface="Arial" panose="020B0604020202020204" pitchFamily="34" charset="0"/>
                </a:rPr>
                <a:t>    </a:t>
              </a:r>
              <a:r>
                <a:rPr lang="en-US" sz="1600" dirty="0" err="1">
                  <a:latin typeface="Arial" panose="020B0604020202020204" pitchFamily="34" charset="0"/>
                  <a:ea typeface="Calibri" panose="020F0502020204030204" pitchFamily="34" charset="0"/>
                  <a:cs typeface="Arial" panose="020B0604020202020204" pitchFamily="34" charset="0"/>
                </a:rPr>
                <a:t>Dinamica</a:t>
              </a:r>
              <a:r>
                <a:rPr lang="en-US" sz="1600" dirty="0">
                  <a:latin typeface="Arial" panose="020B0604020202020204" pitchFamily="34" charset="0"/>
                  <a:ea typeface="Calibri" panose="020F0502020204030204" pitchFamily="34" charset="0"/>
                  <a:cs typeface="Arial" panose="020B0604020202020204" pitchFamily="34" charset="0"/>
                </a:rPr>
                <a:t> </a:t>
              </a:r>
              <a:r>
                <a:rPr lang="en-US" sz="1600" dirty="0" err="1">
                  <a:latin typeface="Arial" panose="020B0604020202020204" pitchFamily="34" charset="0"/>
                  <a:ea typeface="Calibri" panose="020F0502020204030204" pitchFamily="34" charset="0"/>
                  <a:cs typeface="Arial" panose="020B0604020202020204" pitchFamily="34" charset="0"/>
                </a:rPr>
                <a:t>della</a:t>
              </a:r>
              <a:endParaRPr lang="en-US" sz="1600" dirty="0">
                <a:latin typeface="Arial" panose="020B0604020202020204" pitchFamily="34" charset="0"/>
                <a:ea typeface="Calibri" panose="020F0502020204030204" pitchFamily="34" charset="0"/>
                <a:cs typeface="Arial" panose="020B0604020202020204" pitchFamily="34" charset="0"/>
              </a:endParaRPr>
            </a:p>
            <a:p>
              <a:r>
                <a:rPr lang="en-US" sz="1600" dirty="0">
                  <a:latin typeface="Arial" panose="020B0604020202020204" pitchFamily="34" charset="0"/>
                  <a:ea typeface="Calibri" panose="020F0502020204030204" pitchFamily="34" charset="0"/>
                  <a:cs typeface="Arial" panose="020B0604020202020204" pitchFamily="34" charset="0"/>
                </a:rPr>
                <a:t>    </a:t>
              </a:r>
              <a:r>
                <a:rPr lang="en-US" sz="1600" dirty="0" err="1">
                  <a:latin typeface="Arial" panose="020B0604020202020204" pitchFamily="34" charset="0"/>
                  <a:ea typeface="Calibri" panose="020F0502020204030204" pitchFamily="34" charset="0"/>
                  <a:cs typeface="Arial" panose="020B0604020202020204" pitchFamily="34" charset="0"/>
                </a:rPr>
                <a:t>fissione</a:t>
              </a:r>
              <a:r>
                <a:rPr lang="en-US" sz="1600" dirty="0">
                  <a:latin typeface="Arial" panose="020B0604020202020204" pitchFamily="34" charset="0"/>
                  <a:ea typeface="Calibri" panose="020F0502020204030204" pitchFamily="34" charset="0"/>
                  <a:cs typeface="Arial" panose="020B0604020202020204" pitchFamily="34" charset="0"/>
                </a:rPr>
                <a:t>;</a:t>
              </a:r>
            </a:p>
            <a:p>
              <a:r>
                <a:rPr lang="en-US" sz="1600" dirty="0">
                  <a:latin typeface="Arial" panose="020B0604020202020204" pitchFamily="34" charset="0"/>
                  <a:ea typeface="Calibri" panose="020F0502020204030204" pitchFamily="34" charset="0"/>
                  <a:cs typeface="Arial" panose="020B0604020202020204" pitchFamily="34" charset="0"/>
                </a:rPr>
                <a:t>    </a:t>
              </a:r>
              <a:r>
                <a:rPr lang="en-US" sz="1600" dirty="0" err="1">
                  <a:latin typeface="Arial" panose="020B0604020202020204" pitchFamily="34" charset="0"/>
                  <a:ea typeface="Calibri" panose="020F0502020204030204" pitchFamily="34" charset="0"/>
                  <a:cs typeface="Arial" panose="020B0604020202020204" pitchFamily="34" charset="0"/>
                </a:rPr>
                <a:t>Fissione</a:t>
              </a:r>
              <a:r>
                <a:rPr lang="en-US" sz="1600" dirty="0">
                  <a:latin typeface="Arial" panose="020B0604020202020204" pitchFamily="34" charset="0"/>
                  <a:ea typeface="Calibri" panose="020F0502020204030204" pitchFamily="34" charset="0"/>
                  <a:cs typeface="Arial" panose="020B0604020202020204" pitchFamily="34" charset="0"/>
                </a:rPr>
                <a:t> </a:t>
              </a:r>
              <a:r>
                <a:rPr lang="en-US" sz="1600" dirty="0" err="1">
                  <a:latin typeface="Arial" panose="020B0604020202020204" pitchFamily="34" charset="0"/>
                  <a:ea typeface="Calibri" panose="020F0502020204030204" pitchFamily="34" charset="0"/>
                  <a:cs typeface="Arial" panose="020B0604020202020204" pitchFamily="34" charset="0"/>
                </a:rPr>
                <a:t>ternaria</a:t>
              </a:r>
              <a:r>
                <a:rPr lang="en-US" sz="1600" dirty="0">
                  <a:latin typeface="Arial" panose="020B0604020202020204" pitchFamily="34" charset="0"/>
                  <a:ea typeface="Calibri" panose="020F0502020204030204" pitchFamily="34" charset="0"/>
                  <a:cs typeface="Arial" panose="020B0604020202020204" pitchFamily="34" charset="0"/>
                </a:rPr>
                <a:t>;</a:t>
              </a:r>
            </a:p>
            <a:p>
              <a:r>
                <a:rPr lang="en-US" sz="1600" dirty="0">
                  <a:latin typeface="Arial" panose="020B0604020202020204" pitchFamily="34" charset="0"/>
                  <a:ea typeface="Calibri" panose="020F0502020204030204" pitchFamily="34" charset="0"/>
                  <a:cs typeface="Arial" panose="020B0604020202020204" pitchFamily="34" charset="0"/>
                </a:rPr>
                <a:t>    </a:t>
              </a:r>
              <a:r>
                <a:rPr lang="en-US" sz="1600" dirty="0" err="1">
                  <a:latin typeface="Arial" panose="020B0604020202020204" pitchFamily="34" charset="0"/>
                  <a:ea typeface="Calibri" panose="020F0502020204030204" pitchFamily="34" charset="0"/>
                  <a:cs typeface="Arial" panose="020B0604020202020204" pitchFamily="34" charset="0"/>
                </a:rPr>
                <a:t>Quasifissione</a:t>
              </a:r>
              <a:r>
                <a:rPr lang="en-US" sz="1600" dirty="0">
                  <a:latin typeface="Arial" panose="020B0604020202020204" pitchFamily="34" charset="0"/>
                  <a:ea typeface="Calibri" panose="020F0502020204030204" pitchFamily="34" charset="0"/>
                  <a:cs typeface="Arial" panose="020B0604020202020204" pitchFamily="34" charset="0"/>
                </a:rPr>
                <a:t>.</a:t>
              </a:r>
            </a:p>
          </p:txBody>
        </p:sp>
        <p:cxnSp>
          <p:nvCxnSpPr>
            <p:cNvPr id="34" name="Connettore 2 33">
              <a:extLst>
                <a:ext uri="{FF2B5EF4-FFF2-40B4-BE49-F238E27FC236}">
                  <a16:creationId xmlns:a16="http://schemas.microsoft.com/office/drawing/2014/main" id="{ED85B217-0634-C749-ABD5-D85990983190}"/>
                </a:ext>
              </a:extLst>
            </p:cNvPr>
            <p:cNvCxnSpPr>
              <a:endCxn id="27" idx="6"/>
            </p:cNvCxnSpPr>
            <p:nvPr/>
          </p:nvCxnSpPr>
          <p:spPr>
            <a:xfrm flipH="1">
              <a:off x="7300980" y="2170472"/>
              <a:ext cx="1434006" cy="7512"/>
            </a:xfrm>
            <a:prstGeom prst="straightConnector1">
              <a:avLst/>
            </a:prstGeom>
            <a:ln w="28575">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5" name="Rettangolo 34">
              <a:extLst>
                <a:ext uri="{FF2B5EF4-FFF2-40B4-BE49-F238E27FC236}">
                  <a16:creationId xmlns:a16="http://schemas.microsoft.com/office/drawing/2014/main" id="{26F718E0-B4B6-234C-8E42-8BCCBA3FC3DA}"/>
                </a:ext>
              </a:extLst>
            </p:cNvPr>
            <p:cNvSpPr/>
            <p:nvPr/>
          </p:nvSpPr>
          <p:spPr>
            <a:xfrm>
              <a:off x="8734986" y="756313"/>
              <a:ext cx="3366002" cy="4485035"/>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319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
            <a:extLst>
              <a:ext uri="{FF2B5EF4-FFF2-40B4-BE49-F238E27FC236}">
                <a16:creationId xmlns:a16="http://schemas.microsoft.com/office/drawing/2014/main" id="{40FBC2A6-3302-3A48-9445-82FE36225FF3}"/>
              </a:ext>
            </a:extLst>
          </p:cNvPr>
          <p:cNvGrpSpPr/>
          <p:nvPr/>
        </p:nvGrpSpPr>
        <p:grpSpPr>
          <a:xfrm>
            <a:off x="0" y="3982"/>
            <a:ext cx="12192000" cy="584775"/>
            <a:chOff x="0" y="3982"/>
            <a:chExt cx="12192000" cy="584775"/>
          </a:xfrm>
        </p:grpSpPr>
        <p:pic>
          <p:nvPicPr>
            <p:cNvPr id="6" name="Picture 7">
              <a:extLst>
                <a:ext uri="{FF2B5EF4-FFF2-40B4-BE49-F238E27FC236}">
                  <a16:creationId xmlns:a16="http://schemas.microsoft.com/office/drawing/2014/main" id="{E2E43F09-78D7-E149-98DE-3A992404B4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7" name="Rectangle 11">
              <a:extLst>
                <a:ext uri="{FF2B5EF4-FFF2-40B4-BE49-F238E27FC236}">
                  <a16:creationId xmlns:a16="http://schemas.microsoft.com/office/drawing/2014/main" id="{1D92742E-AEFA-3645-BC1B-A9702A9BFEBF}"/>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tx1"/>
                  </a:solidFill>
                </a:rPr>
                <a:t>26/06/2019 Congresso Dipartimento di Fisica</a:t>
              </a:r>
            </a:p>
          </p:txBody>
        </p:sp>
        <p:cxnSp>
          <p:nvCxnSpPr>
            <p:cNvPr id="8" name="Straight Connector 10">
              <a:extLst>
                <a:ext uri="{FF2B5EF4-FFF2-40B4-BE49-F238E27FC236}">
                  <a16:creationId xmlns:a16="http://schemas.microsoft.com/office/drawing/2014/main" id="{3E8098A4-8609-C246-AE39-1E14D99CEEB4}"/>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2" name="Titolo 1">
            <a:extLst>
              <a:ext uri="{FF2B5EF4-FFF2-40B4-BE49-F238E27FC236}">
                <a16:creationId xmlns:a16="http://schemas.microsoft.com/office/drawing/2014/main" id="{5C84A61A-F621-754E-97C5-5E5952F9522C}"/>
              </a:ext>
            </a:extLst>
          </p:cNvPr>
          <p:cNvSpPr>
            <a:spLocks noGrp="1"/>
          </p:cNvSpPr>
          <p:nvPr>
            <p:ph type="ctrTitle"/>
          </p:nvPr>
        </p:nvSpPr>
        <p:spPr>
          <a:xfrm>
            <a:off x="167128" y="-1798"/>
            <a:ext cx="12024871" cy="1519237"/>
          </a:xfrm>
        </p:spPr>
        <p:txBody>
          <a:bodyPr>
            <a:normAutofit/>
          </a:bodyPr>
          <a:lstStyle/>
          <a:p>
            <a:r>
              <a:rPr lang="it-IT" sz="4800" dirty="0"/>
              <a:t>Risultati recenti </a:t>
            </a:r>
            <a:r>
              <a:rPr lang="it-IT" sz="4800" kern="0" dirty="0">
                <a:ea typeface="Tahoma" pitchFamily="34" charset="0"/>
                <a:cs typeface="Tahoma" pitchFamily="34" charset="0"/>
              </a:rPr>
              <a:t>sulla </a:t>
            </a:r>
            <a:r>
              <a:rPr lang="it-IT" sz="4800" kern="0" dirty="0" err="1">
                <a:ea typeface="Tahoma" pitchFamily="34" charset="0"/>
                <a:cs typeface="Tahoma" pitchFamily="34" charset="0"/>
              </a:rPr>
              <a:t>Clusterizzazione</a:t>
            </a:r>
            <a:r>
              <a:rPr lang="it-IT" sz="4800" kern="0" dirty="0">
                <a:ea typeface="Tahoma" pitchFamily="34" charset="0"/>
                <a:cs typeface="Tahoma" pitchFamily="34" charset="0"/>
              </a:rPr>
              <a:t> dei Nuclei</a:t>
            </a:r>
            <a:endParaRPr lang="it-IT" sz="4800" dirty="0"/>
          </a:p>
        </p:txBody>
      </p:sp>
      <p:sp>
        <p:nvSpPr>
          <p:cNvPr id="10" name="Rettangolo 9">
            <a:extLst>
              <a:ext uri="{FF2B5EF4-FFF2-40B4-BE49-F238E27FC236}">
                <a16:creationId xmlns:a16="http://schemas.microsoft.com/office/drawing/2014/main" id="{401A7260-7A49-E443-A967-2BA88E6A575A}"/>
              </a:ext>
            </a:extLst>
          </p:cNvPr>
          <p:cNvSpPr/>
          <p:nvPr/>
        </p:nvSpPr>
        <p:spPr>
          <a:xfrm>
            <a:off x="6903821" y="2319261"/>
            <a:ext cx="4773171" cy="4522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tangolo 10">
            <a:extLst>
              <a:ext uri="{FF2B5EF4-FFF2-40B4-BE49-F238E27FC236}">
                <a16:creationId xmlns:a16="http://schemas.microsoft.com/office/drawing/2014/main" id="{0738B57C-7FAC-874E-8BCF-E5A5998E4EEC}"/>
              </a:ext>
            </a:extLst>
          </p:cNvPr>
          <p:cNvSpPr/>
          <p:nvPr/>
        </p:nvSpPr>
        <p:spPr>
          <a:xfrm>
            <a:off x="593154" y="2319261"/>
            <a:ext cx="4546403" cy="4527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Rettangolo 15">
            <a:extLst>
              <a:ext uri="{FF2B5EF4-FFF2-40B4-BE49-F238E27FC236}">
                <a16:creationId xmlns:a16="http://schemas.microsoft.com/office/drawing/2014/main" id="{E784887A-DA0F-9A4D-BB6C-02B7B4200314}"/>
              </a:ext>
            </a:extLst>
          </p:cNvPr>
          <p:cNvSpPr/>
          <p:nvPr/>
        </p:nvSpPr>
        <p:spPr>
          <a:xfrm>
            <a:off x="593154" y="2300056"/>
            <a:ext cx="4649002" cy="830997"/>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“Evidence for </a:t>
            </a:r>
            <a:r>
              <a:rPr lang="en-US" sz="1600" baseline="30000" dirty="0">
                <a:latin typeface="Arial" panose="020B0604020202020204" pitchFamily="34" charset="0"/>
                <a:cs typeface="Arial" panose="020B0604020202020204" pitchFamily="34" charset="0"/>
              </a:rPr>
              <a:t>15</a:t>
            </a:r>
            <a:r>
              <a:rPr lang="en-US" sz="1600" dirty="0">
                <a:latin typeface="Arial" panose="020B0604020202020204" pitchFamily="34" charset="0"/>
                <a:cs typeface="Arial" panose="020B0604020202020204" pitchFamily="34" charset="0"/>
              </a:rPr>
              <a:t>O + α resonance structures in </a:t>
            </a:r>
            <a:r>
              <a:rPr lang="en-US" sz="1600" baseline="30000" dirty="0">
                <a:latin typeface="Arial" panose="020B0604020202020204" pitchFamily="34" charset="0"/>
                <a:cs typeface="Arial" panose="020B0604020202020204" pitchFamily="34" charset="0"/>
              </a:rPr>
              <a:t>19</a:t>
            </a:r>
            <a:r>
              <a:rPr lang="en-US" sz="1600" dirty="0">
                <a:latin typeface="Arial" panose="020B0604020202020204" pitchFamily="34" charset="0"/>
                <a:cs typeface="Arial" panose="020B0604020202020204" pitchFamily="34" charset="0"/>
              </a:rPr>
              <a:t>Ne via direct measurement”</a:t>
            </a:r>
          </a:p>
          <a:p>
            <a:r>
              <a:rPr lang="it-IT" sz="1600" i="1" spc="-1" dirty="0">
                <a:solidFill>
                  <a:srgbClr val="000000"/>
                </a:solidFill>
                <a:uFill>
                  <a:solidFill>
                    <a:srgbClr val="FFFFFF"/>
                  </a:solidFill>
                </a:uFill>
                <a:latin typeface="Arial" panose="020B0604020202020204" pitchFamily="34" charset="0"/>
                <a:ea typeface="Tahoma" panose="020B0604030504040204" pitchFamily="34" charset="0"/>
                <a:cs typeface="Arial" panose="020B0604020202020204" pitchFamily="34" charset="0"/>
              </a:rPr>
              <a:t>D. Torresi et al., </a:t>
            </a:r>
            <a:r>
              <a:rPr lang="it-IT" sz="1600" i="1" dirty="0">
                <a:latin typeface="Arial" panose="020B0604020202020204" pitchFamily="34" charset="0"/>
                <a:ea typeface="Tahoma" panose="020B0604030504040204" pitchFamily="34" charset="0"/>
                <a:cs typeface="Arial" panose="020B0604020202020204" pitchFamily="34" charset="0"/>
              </a:rPr>
              <a:t>PRC96 (2017) 044317</a:t>
            </a:r>
          </a:p>
        </p:txBody>
      </p:sp>
      <p:sp>
        <p:nvSpPr>
          <p:cNvPr id="17" name="Rettangolo 16">
            <a:extLst>
              <a:ext uri="{FF2B5EF4-FFF2-40B4-BE49-F238E27FC236}">
                <a16:creationId xmlns:a16="http://schemas.microsoft.com/office/drawing/2014/main" id="{0A0BB5AE-9B20-4E44-8F5C-EFAB1B78F68B}"/>
              </a:ext>
            </a:extLst>
          </p:cNvPr>
          <p:cNvSpPr/>
          <p:nvPr/>
        </p:nvSpPr>
        <p:spPr>
          <a:xfrm>
            <a:off x="0" y="1497872"/>
            <a:ext cx="5577169" cy="646331"/>
          </a:xfrm>
          <a:prstGeom prst="rect">
            <a:avLst/>
          </a:prstGeom>
        </p:spPr>
        <p:txBody>
          <a:bodyPr wrap="none">
            <a:spAutoFit/>
          </a:bodyPr>
          <a:lstStyle/>
          <a:p>
            <a:pPr algn="ctr"/>
            <a:r>
              <a:rPr lang="it-IT" kern="0" dirty="0">
                <a:solidFill>
                  <a:srgbClr val="FF0000"/>
                </a:solidFill>
                <a:latin typeface="Arial" panose="020B0604020202020204" pitchFamily="34" charset="0"/>
                <a:ea typeface="Tahoma" pitchFamily="34" charset="0"/>
                <a:cs typeface="Arial" panose="020B0604020202020204" pitchFamily="34" charset="0"/>
              </a:rPr>
              <a:t>Clustering esotici osservati usando il </a:t>
            </a:r>
          </a:p>
          <a:p>
            <a:pPr algn="ctr"/>
            <a:r>
              <a:rPr lang="it-IT" kern="0" dirty="0">
                <a:solidFill>
                  <a:srgbClr val="FF0000"/>
                </a:solidFill>
                <a:latin typeface="Arial" panose="020B0604020202020204" pitchFamily="34" charset="0"/>
                <a:ea typeface="Tahoma" pitchFamily="34" charset="0"/>
                <a:cs typeface="Arial" panose="020B0604020202020204" pitchFamily="34" charset="0"/>
              </a:rPr>
              <a:t>fascio radioattivo di </a:t>
            </a:r>
            <a:r>
              <a:rPr lang="en-US" kern="0" baseline="30000" dirty="0">
                <a:solidFill>
                  <a:srgbClr val="FF0000"/>
                </a:solidFill>
                <a:latin typeface="Arial" panose="020B0604020202020204" pitchFamily="34" charset="0"/>
                <a:ea typeface="Tahoma" pitchFamily="34" charset="0"/>
                <a:cs typeface="Arial" panose="020B0604020202020204" pitchFamily="34" charset="0"/>
              </a:rPr>
              <a:t>15</a:t>
            </a:r>
            <a:r>
              <a:rPr lang="en-US" kern="0" dirty="0">
                <a:solidFill>
                  <a:srgbClr val="FF0000"/>
                </a:solidFill>
                <a:latin typeface="Arial" panose="020B0604020202020204" pitchFamily="34" charset="0"/>
                <a:ea typeface="Tahoma" pitchFamily="34" charset="0"/>
                <a:cs typeface="Arial" panose="020B0604020202020204" pitchFamily="34" charset="0"/>
              </a:rPr>
              <a:t>O </a:t>
            </a:r>
            <a:r>
              <a:rPr lang="en-US" kern="0" dirty="0" err="1">
                <a:solidFill>
                  <a:srgbClr val="FF0000"/>
                </a:solidFill>
                <a:latin typeface="Arial" panose="020B0604020202020204" pitchFamily="34" charset="0"/>
                <a:ea typeface="Tahoma" pitchFamily="34" charset="0"/>
                <a:cs typeface="Arial" panose="020B0604020202020204" pitchFamily="34" charset="0"/>
              </a:rPr>
              <a:t>sviluppato</a:t>
            </a:r>
            <a:r>
              <a:rPr lang="en-US" kern="0" dirty="0">
                <a:solidFill>
                  <a:srgbClr val="FF0000"/>
                </a:solidFill>
                <a:latin typeface="Arial" panose="020B0604020202020204" pitchFamily="34" charset="0"/>
                <a:ea typeface="Tahoma" pitchFamily="34" charset="0"/>
                <a:cs typeface="Arial" panose="020B0604020202020204" pitchFamily="34" charset="0"/>
              </a:rPr>
              <a:t> @ EXOTIC – LNL</a:t>
            </a:r>
            <a:endParaRPr lang="it-IT" kern="0" dirty="0">
              <a:solidFill>
                <a:srgbClr val="FF0000"/>
              </a:solidFill>
              <a:latin typeface="Arial" panose="020B0604020202020204" pitchFamily="34" charset="0"/>
              <a:ea typeface="Tahoma" pitchFamily="34" charset="0"/>
              <a:cs typeface="Arial" panose="020B0604020202020204" pitchFamily="34" charset="0"/>
            </a:endParaRPr>
          </a:p>
        </p:txBody>
      </p:sp>
      <p:pic>
        <p:nvPicPr>
          <p:cNvPr id="18" name="Immagine 17">
            <a:extLst>
              <a:ext uri="{FF2B5EF4-FFF2-40B4-BE49-F238E27FC236}">
                <a16:creationId xmlns:a16="http://schemas.microsoft.com/office/drawing/2014/main" id="{B2DC14B4-88C0-5E4B-8929-0CB14C38352F}"/>
              </a:ext>
            </a:extLst>
          </p:cNvPr>
          <p:cNvPicPr>
            <a:picLocks noChangeAspect="1"/>
          </p:cNvPicPr>
          <p:nvPr/>
        </p:nvPicPr>
        <p:blipFill>
          <a:blip r:embed="rId4"/>
          <a:stretch>
            <a:fillRect/>
          </a:stretch>
        </p:blipFill>
        <p:spPr>
          <a:xfrm>
            <a:off x="839388" y="3255843"/>
            <a:ext cx="3870906" cy="3527661"/>
          </a:xfrm>
          <a:prstGeom prst="rect">
            <a:avLst/>
          </a:prstGeom>
        </p:spPr>
      </p:pic>
      <p:pic>
        <p:nvPicPr>
          <p:cNvPr id="19" name="Immagine 18">
            <a:extLst>
              <a:ext uri="{FF2B5EF4-FFF2-40B4-BE49-F238E27FC236}">
                <a16:creationId xmlns:a16="http://schemas.microsoft.com/office/drawing/2014/main" id="{E5DCDED0-9018-0B41-8E39-76CB72D8B7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47" t="9116" r="10668" b="3403"/>
          <a:stretch/>
        </p:blipFill>
        <p:spPr>
          <a:xfrm>
            <a:off x="7672550" y="3112978"/>
            <a:ext cx="3237187" cy="2444751"/>
          </a:xfrm>
          <a:prstGeom prst="rect">
            <a:avLst/>
          </a:prstGeom>
        </p:spPr>
      </p:pic>
      <p:sp>
        <p:nvSpPr>
          <p:cNvPr id="20" name="CasellaDiTesto 19">
            <a:extLst>
              <a:ext uri="{FF2B5EF4-FFF2-40B4-BE49-F238E27FC236}">
                <a16:creationId xmlns:a16="http://schemas.microsoft.com/office/drawing/2014/main" id="{3BD6DA1A-9D71-9648-BC3D-A7B477BFD01B}"/>
              </a:ext>
            </a:extLst>
          </p:cNvPr>
          <p:cNvSpPr txBox="1"/>
          <p:nvPr/>
        </p:nvSpPr>
        <p:spPr>
          <a:xfrm>
            <a:off x="6478884" y="1565047"/>
            <a:ext cx="5349125" cy="646331"/>
          </a:xfrm>
          <a:prstGeom prst="rect">
            <a:avLst/>
          </a:prstGeom>
          <a:noFill/>
        </p:spPr>
        <p:txBody>
          <a:bodyPr wrap="square" rtlCol="0">
            <a:spAutoFit/>
          </a:bodyPr>
          <a:lstStyle/>
          <a:p>
            <a:pPr algn="ctr"/>
            <a:r>
              <a:rPr lang="it-IT" dirty="0">
                <a:solidFill>
                  <a:srgbClr val="FF0000"/>
                </a:solidFill>
                <a:latin typeface="Arial" panose="020B0604020202020204" pitchFamily="34" charset="0"/>
                <a:cs typeface="Arial" panose="020B0604020202020204" pitchFamily="34" charset="0"/>
              </a:rPr>
              <a:t>Effetti di </a:t>
            </a:r>
            <a:r>
              <a:rPr lang="it-IT" dirty="0" err="1">
                <a:solidFill>
                  <a:srgbClr val="FF0000"/>
                </a:solidFill>
                <a:latin typeface="Arial" panose="020B0604020202020204" pitchFamily="34" charset="0"/>
                <a:cs typeface="Arial" panose="020B0604020202020204" pitchFamily="34" charset="0"/>
              </a:rPr>
              <a:t>clustering</a:t>
            </a:r>
            <a:r>
              <a:rPr lang="it-IT" dirty="0">
                <a:solidFill>
                  <a:srgbClr val="FF0000"/>
                </a:solidFill>
                <a:latin typeface="Arial" panose="020B0604020202020204" pitchFamily="34" charset="0"/>
                <a:cs typeface="Arial" panose="020B0604020202020204" pitchFamily="34" charset="0"/>
              </a:rPr>
              <a:t> evidenziati usando le particelle cariche come sonda</a:t>
            </a:r>
            <a:endParaRPr lang="en-US" dirty="0">
              <a:solidFill>
                <a:srgbClr val="FF0000"/>
              </a:solidFill>
              <a:latin typeface="Arial" panose="020B0604020202020204" pitchFamily="34" charset="0"/>
              <a:cs typeface="Arial" panose="020B0604020202020204" pitchFamily="34" charset="0"/>
            </a:endParaRPr>
          </a:p>
        </p:txBody>
      </p:sp>
      <p:sp>
        <p:nvSpPr>
          <p:cNvPr id="21" name="Rettangolo 20">
            <a:extLst>
              <a:ext uri="{FF2B5EF4-FFF2-40B4-BE49-F238E27FC236}">
                <a16:creationId xmlns:a16="http://schemas.microsoft.com/office/drawing/2014/main" id="{BC360A0D-447E-FA47-827C-F327AD76E5D8}"/>
              </a:ext>
            </a:extLst>
          </p:cNvPr>
          <p:cNvSpPr/>
          <p:nvPr/>
        </p:nvSpPr>
        <p:spPr>
          <a:xfrm>
            <a:off x="6903821" y="2285071"/>
            <a:ext cx="4773172" cy="830997"/>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“Clustering effects in </a:t>
            </a:r>
            <a:r>
              <a:rPr lang="en-US" sz="1600" baseline="30000" dirty="0">
                <a:latin typeface="Arial" panose="020B0604020202020204" pitchFamily="34" charset="0"/>
                <a:cs typeface="Arial" panose="020B0604020202020204" pitchFamily="34" charset="0"/>
              </a:rPr>
              <a:t>48</a:t>
            </a:r>
            <a:r>
              <a:rPr lang="en-US" sz="1600" dirty="0">
                <a:latin typeface="Arial" panose="020B0604020202020204" pitchFamily="34" charset="0"/>
                <a:cs typeface="Arial" panose="020B0604020202020204" pitchFamily="34" charset="0"/>
              </a:rPr>
              <a:t>Cr composite nuclei produced via the 24Mg+24Mg reaction”</a:t>
            </a:r>
          </a:p>
          <a:p>
            <a:r>
              <a:rPr lang="it-IT" sz="1600" i="1" spc="-1" dirty="0">
                <a:solidFill>
                  <a:srgbClr val="000000"/>
                </a:solidFill>
                <a:uFill>
                  <a:solidFill>
                    <a:srgbClr val="FFFFFF"/>
                  </a:solidFill>
                </a:uFill>
                <a:latin typeface="Arial" panose="020B0604020202020204" pitchFamily="34" charset="0"/>
                <a:ea typeface="Tahoma" panose="020B0604030504040204" pitchFamily="34" charset="0"/>
                <a:cs typeface="Arial" panose="020B0604020202020204" pitchFamily="34" charset="0"/>
              </a:rPr>
              <a:t>A. Di </a:t>
            </a:r>
            <a:r>
              <a:rPr lang="it-IT" sz="1600" i="1" spc="-1" dirty="0" err="1">
                <a:solidFill>
                  <a:srgbClr val="000000"/>
                </a:solidFill>
                <a:uFill>
                  <a:solidFill>
                    <a:srgbClr val="FFFFFF"/>
                  </a:solidFill>
                </a:uFill>
                <a:latin typeface="Arial" panose="020B0604020202020204" pitchFamily="34" charset="0"/>
                <a:ea typeface="Tahoma" panose="020B0604030504040204" pitchFamily="34" charset="0"/>
                <a:cs typeface="Arial" panose="020B0604020202020204" pitchFamily="34" charset="0"/>
              </a:rPr>
              <a:t>Nitto</a:t>
            </a:r>
            <a:r>
              <a:rPr lang="it-IT" sz="1600" i="1" spc="-1" dirty="0">
                <a:solidFill>
                  <a:srgbClr val="000000"/>
                </a:solidFill>
                <a:uFill>
                  <a:solidFill>
                    <a:srgbClr val="FFFFFF"/>
                  </a:solidFill>
                </a:uFill>
                <a:latin typeface="Arial" panose="020B0604020202020204" pitchFamily="34" charset="0"/>
                <a:ea typeface="Tahoma" panose="020B0604030504040204" pitchFamily="34" charset="0"/>
                <a:cs typeface="Arial" panose="020B0604020202020204" pitchFamily="34" charset="0"/>
              </a:rPr>
              <a:t> et al., </a:t>
            </a:r>
            <a:r>
              <a:rPr lang="it-IT" sz="1600" i="1" dirty="0">
                <a:latin typeface="Arial" panose="020B0604020202020204" pitchFamily="34" charset="0"/>
                <a:ea typeface="Tahoma" panose="020B0604030504040204" pitchFamily="34" charset="0"/>
                <a:cs typeface="Arial" panose="020B0604020202020204" pitchFamily="34" charset="0"/>
              </a:rPr>
              <a:t>PRC93 (2016) 044602</a:t>
            </a:r>
          </a:p>
        </p:txBody>
      </p:sp>
      <p:sp>
        <p:nvSpPr>
          <p:cNvPr id="22" name="CasellaDiTesto 21">
            <a:extLst>
              <a:ext uri="{FF2B5EF4-FFF2-40B4-BE49-F238E27FC236}">
                <a16:creationId xmlns:a16="http://schemas.microsoft.com/office/drawing/2014/main" id="{17995CF7-DBD5-1641-B25D-17083F9BC597}"/>
              </a:ext>
            </a:extLst>
          </p:cNvPr>
          <p:cNvSpPr txBox="1"/>
          <p:nvPr/>
        </p:nvSpPr>
        <p:spPr>
          <a:xfrm flipH="1">
            <a:off x="6903820" y="5510165"/>
            <a:ext cx="4773172" cy="1323439"/>
          </a:xfrm>
          <a:prstGeom prst="rect">
            <a:avLst/>
          </a:prstGeom>
          <a:noFill/>
        </p:spPr>
        <p:txBody>
          <a:bodyPr wrap="square" rtlCol="0">
            <a:spAutoFit/>
          </a:bodyPr>
          <a:lstStyle/>
          <a:p>
            <a:r>
              <a:rPr lang="it-IT" sz="1600" dirty="0">
                <a:latin typeface="Arial" panose="020B0604020202020204" pitchFamily="34" charset="0"/>
                <a:cs typeface="Arial" panose="020B0604020202020204" pitchFamily="34" charset="0"/>
              </a:rPr>
              <a:t>Distribuzioni angolare delle particelle-</a:t>
            </a:r>
            <a:r>
              <a:rPr lang="el-GR" sz="1600" dirty="0">
                <a:latin typeface="Arial" panose="020B0604020202020204" pitchFamily="34" charset="0"/>
                <a:cs typeface="Arial" panose="020B0604020202020204" pitchFamily="34" charset="0"/>
              </a:rPr>
              <a:t>α</a:t>
            </a:r>
            <a:r>
              <a:rPr lang="it-IT" sz="1600" dirty="0">
                <a:latin typeface="Arial" panose="020B0604020202020204" pitchFamily="34" charset="0"/>
                <a:cs typeface="Arial" panose="020B0604020202020204" pitchFamily="34" charset="0"/>
              </a:rPr>
              <a:t> emesse all’angolo </a:t>
            </a:r>
            <a:r>
              <a:rPr lang="el-GR" sz="1600" dirty="0">
                <a:latin typeface="Arial" panose="020B0604020202020204" pitchFamily="34" charset="0"/>
                <a:cs typeface="Arial" panose="020B0604020202020204" pitchFamily="34" charset="0"/>
              </a:rPr>
              <a:t>η</a:t>
            </a:r>
            <a:r>
              <a:rPr lang="it-IT" sz="1600" dirty="0">
                <a:latin typeface="Arial" panose="020B0604020202020204" pitchFamily="34" charset="0"/>
                <a:cs typeface="Arial" panose="020B0604020202020204" pitchFamily="34" charset="0"/>
              </a:rPr>
              <a:t> fuori dal piano di reazione. </a:t>
            </a:r>
            <a:r>
              <a:rPr lang="it-IT" sz="1600" dirty="0">
                <a:solidFill>
                  <a:srgbClr val="FF0000"/>
                </a:solidFill>
                <a:latin typeface="Arial" panose="020B0604020202020204" pitchFamily="34" charset="0"/>
                <a:cs typeface="Arial" panose="020B0604020202020204" pitchFamily="34" charset="0"/>
              </a:rPr>
              <a:t>Nucleo elongato con rapporto fra gli assi 3:1 (</a:t>
            </a:r>
            <a:r>
              <a:rPr lang="it-IT" sz="1600" baseline="30000" dirty="0">
                <a:solidFill>
                  <a:srgbClr val="FF0000"/>
                </a:solidFill>
                <a:latin typeface="Arial" panose="020B0604020202020204" pitchFamily="34" charset="0"/>
                <a:cs typeface="Arial" panose="020B0604020202020204" pitchFamily="34" charset="0"/>
              </a:rPr>
              <a:t>12</a:t>
            </a:r>
            <a:r>
              <a:rPr lang="it-IT" sz="1600" dirty="0">
                <a:solidFill>
                  <a:srgbClr val="FF0000"/>
                </a:solidFill>
                <a:latin typeface="Arial" panose="020B0604020202020204" pitchFamily="34" charset="0"/>
                <a:cs typeface="Arial" panose="020B0604020202020204" pitchFamily="34" charset="0"/>
              </a:rPr>
              <a:t>C-</a:t>
            </a:r>
            <a:r>
              <a:rPr lang="it-IT" sz="1600" baseline="30000" dirty="0">
                <a:solidFill>
                  <a:srgbClr val="FF0000"/>
                </a:solidFill>
                <a:latin typeface="Arial" panose="020B0604020202020204" pitchFamily="34" charset="0"/>
                <a:cs typeface="Arial" panose="020B0604020202020204" pitchFamily="34" charset="0"/>
              </a:rPr>
              <a:t>12</a:t>
            </a:r>
            <a:r>
              <a:rPr lang="it-IT" sz="1600" dirty="0">
                <a:solidFill>
                  <a:srgbClr val="FF0000"/>
                </a:solidFill>
                <a:latin typeface="Arial" panose="020B0604020202020204" pitchFamily="34" charset="0"/>
                <a:cs typeface="Arial" panose="020B0604020202020204" pitchFamily="34" charset="0"/>
              </a:rPr>
              <a:t>C-</a:t>
            </a:r>
            <a:r>
              <a:rPr lang="it-IT" sz="1600" baseline="30000" dirty="0">
                <a:solidFill>
                  <a:srgbClr val="FF0000"/>
                </a:solidFill>
                <a:latin typeface="Arial" panose="020B0604020202020204" pitchFamily="34" charset="0"/>
                <a:cs typeface="Arial" panose="020B0604020202020204" pitchFamily="34" charset="0"/>
              </a:rPr>
              <a:t>12</a:t>
            </a:r>
            <a:r>
              <a:rPr lang="it-IT" sz="1600" dirty="0">
                <a:solidFill>
                  <a:srgbClr val="FF0000"/>
                </a:solidFill>
                <a:latin typeface="Arial" panose="020B0604020202020204" pitchFamily="34" charset="0"/>
                <a:cs typeface="Arial" panose="020B0604020202020204" pitchFamily="34" charset="0"/>
              </a:rPr>
              <a:t>C) e</a:t>
            </a:r>
            <a:r>
              <a:rPr lang="it-IT" sz="1600" dirty="0">
                <a:solidFill>
                  <a:srgbClr val="0000FF"/>
                </a:solidFill>
                <a:latin typeface="Arial" panose="020B0604020202020204" pitchFamily="34" charset="0"/>
                <a:cs typeface="Arial" panose="020B0604020202020204" pitchFamily="34" charset="0"/>
              </a:rPr>
              <a:t> con le sistematiche del modello della goccia di liquido ruotante.</a:t>
            </a:r>
            <a:endParaRPr lang="en-US" sz="1600" dirty="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2966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
            <a:extLst>
              <a:ext uri="{FF2B5EF4-FFF2-40B4-BE49-F238E27FC236}">
                <a16:creationId xmlns:a16="http://schemas.microsoft.com/office/drawing/2014/main" id="{40FBC2A6-3302-3A48-9445-82FE36225FF3}"/>
              </a:ext>
            </a:extLst>
          </p:cNvPr>
          <p:cNvGrpSpPr/>
          <p:nvPr/>
        </p:nvGrpSpPr>
        <p:grpSpPr>
          <a:xfrm>
            <a:off x="0" y="3982"/>
            <a:ext cx="12192000" cy="584775"/>
            <a:chOff x="0" y="3982"/>
            <a:chExt cx="12192000" cy="584775"/>
          </a:xfrm>
        </p:grpSpPr>
        <p:pic>
          <p:nvPicPr>
            <p:cNvPr id="6" name="Picture 7">
              <a:extLst>
                <a:ext uri="{FF2B5EF4-FFF2-40B4-BE49-F238E27FC236}">
                  <a16:creationId xmlns:a16="http://schemas.microsoft.com/office/drawing/2014/main" id="{E2E43F09-78D7-E149-98DE-3A992404B4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7" name="Rectangle 11">
              <a:extLst>
                <a:ext uri="{FF2B5EF4-FFF2-40B4-BE49-F238E27FC236}">
                  <a16:creationId xmlns:a16="http://schemas.microsoft.com/office/drawing/2014/main" id="{1D92742E-AEFA-3645-BC1B-A9702A9BFEBF}"/>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tx1"/>
                  </a:solidFill>
                </a:rPr>
                <a:t>26/06/2019 Congresso Dipartimento di Fisica</a:t>
              </a:r>
            </a:p>
          </p:txBody>
        </p:sp>
        <p:cxnSp>
          <p:nvCxnSpPr>
            <p:cNvPr id="8" name="Straight Connector 10">
              <a:extLst>
                <a:ext uri="{FF2B5EF4-FFF2-40B4-BE49-F238E27FC236}">
                  <a16:creationId xmlns:a16="http://schemas.microsoft.com/office/drawing/2014/main" id="{3E8098A4-8609-C246-AE39-1E14D99CEEB4}"/>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23" name="Tabella 22">
            <a:extLst>
              <a:ext uri="{FF2B5EF4-FFF2-40B4-BE49-F238E27FC236}">
                <a16:creationId xmlns:a16="http://schemas.microsoft.com/office/drawing/2014/main" id="{9E356E3A-B03B-8245-94FA-0E1DFD7A31E5}"/>
              </a:ext>
            </a:extLst>
          </p:cNvPr>
          <p:cNvGraphicFramePr>
            <a:graphicFrameLocks noGrp="1"/>
          </p:cNvGraphicFramePr>
          <p:nvPr>
            <p:extLst>
              <p:ext uri="{D42A27DB-BD31-4B8C-83A1-F6EECF244321}">
                <p14:modId xmlns:p14="http://schemas.microsoft.com/office/powerpoint/2010/main" val="3412897002"/>
              </p:ext>
            </p:extLst>
          </p:nvPr>
        </p:nvGraphicFramePr>
        <p:xfrm>
          <a:off x="265560" y="821986"/>
          <a:ext cx="8496039" cy="5983464"/>
        </p:xfrm>
        <a:graphic>
          <a:graphicData uri="http://schemas.openxmlformats.org/drawingml/2006/table">
            <a:tbl>
              <a:tblPr firstRow="1" bandRow="1">
                <a:tableStyleId>{5C22544A-7EE6-4342-B048-85BDC9FD1C3A}</a:tableStyleId>
              </a:tblPr>
              <a:tblGrid>
                <a:gridCol w="2627095">
                  <a:extLst>
                    <a:ext uri="{9D8B030D-6E8A-4147-A177-3AD203B41FA5}">
                      <a16:colId xmlns:a16="http://schemas.microsoft.com/office/drawing/2014/main" val="1198617337"/>
                    </a:ext>
                  </a:extLst>
                </a:gridCol>
                <a:gridCol w="141865">
                  <a:extLst>
                    <a:ext uri="{9D8B030D-6E8A-4147-A177-3AD203B41FA5}">
                      <a16:colId xmlns:a16="http://schemas.microsoft.com/office/drawing/2014/main" val="1513205670"/>
                    </a:ext>
                  </a:extLst>
                </a:gridCol>
                <a:gridCol w="426932">
                  <a:extLst>
                    <a:ext uri="{9D8B030D-6E8A-4147-A177-3AD203B41FA5}">
                      <a16:colId xmlns:a16="http://schemas.microsoft.com/office/drawing/2014/main" val="2119457435"/>
                    </a:ext>
                  </a:extLst>
                </a:gridCol>
                <a:gridCol w="1332029">
                  <a:extLst>
                    <a:ext uri="{9D8B030D-6E8A-4147-A177-3AD203B41FA5}">
                      <a16:colId xmlns:a16="http://schemas.microsoft.com/office/drawing/2014/main" val="1702349701"/>
                    </a:ext>
                  </a:extLst>
                </a:gridCol>
                <a:gridCol w="131739">
                  <a:extLst>
                    <a:ext uri="{9D8B030D-6E8A-4147-A177-3AD203B41FA5}">
                      <a16:colId xmlns:a16="http://schemas.microsoft.com/office/drawing/2014/main" val="3361717469"/>
                    </a:ext>
                  </a:extLst>
                </a:gridCol>
                <a:gridCol w="990483">
                  <a:extLst>
                    <a:ext uri="{9D8B030D-6E8A-4147-A177-3AD203B41FA5}">
                      <a16:colId xmlns:a16="http://schemas.microsoft.com/office/drawing/2014/main" val="2530541539"/>
                    </a:ext>
                  </a:extLst>
                </a:gridCol>
                <a:gridCol w="2845896">
                  <a:extLst>
                    <a:ext uri="{9D8B030D-6E8A-4147-A177-3AD203B41FA5}">
                      <a16:colId xmlns:a16="http://schemas.microsoft.com/office/drawing/2014/main" val="670923508"/>
                    </a:ext>
                  </a:extLst>
                </a:gridCol>
              </a:tblGrid>
              <a:tr h="397409">
                <a:tc gridSpan="2">
                  <a:txBody>
                    <a:bodyPr/>
                    <a:lstStyle/>
                    <a:p>
                      <a:pPr algn="ctr"/>
                      <a:r>
                        <a:rPr lang="it-IT" baseline="0" dirty="0">
                          <a:latin typeface="Arial" panose="020B0604020202020204" pitchFamily="34" charset="0"/>
                          <a:cs typeface="Arial" panose="020B0604020202020204" pitchFamily="34" charset="0"/>
                        </a:rPr>
                        <a:t>Tipo di attività</a:t>
                      </a:r>
                      <a:endParaRPr lang="en-US" dirty="0">
                        <a:latin typeface="Arial" panose="020B0604020202020204" pitchFamily="34" charset="0"/>
                        <a:cs typeface="Arial" panose="020B0604020202020204" pitchFamily="34" charset="0"/>
                      </a:endParaRPr>
                    </a:p>
                  </a:txBody>
                  <a:tcPr/>
                </a:tc>
                <a:tc hMerge="1">
                  <a:txBody>
                    <a:bodyPr/>
                    <a:lstStyle/>
                    <a:p>
                      <a:pPr algn="ctr"/>
                      <a:endParaRPr lang="en-US" dirty="0">
                        <a:latin typeface="Arial" panose="020B0604020202020204" pitchFamily="34" charset="0"/>
                        <a:cs typeface="Arial" panose="020B0604020202020204" pitchFamily="34" charset="0"/>
                      </a:endParaRPr>
                    </a:p>
                  </a:txBody>
                  <a:tcPr/>
                </a:tc>
                <a:tc gridSpan="2">
                  <a:txBody>
                    <a:bodyPr/>
                    <a:lstStyle/>
                    <a:p>
                      <a:pPr algn="ctr"/>
                      <a:r>
                        <a:rPr lang="it-IT" dirty="0">
                          <a:latin typeface="Arial" panose="020B0604020202020204" pitchFamily="34" charset="0"/>
                          <a:cs typeface="Arial" panose="020B0604020202020204" pitchFamily="34" charset="0"/>
                        </a:rPr>
                        <a:t>Laboratori</a:t>
                      </a:r>
                      <a:endParaRPr lang="en-US" dirty="0">
                        <a:latin typeface="Arial" panose="020B0604020202020204" pitchFamily="34" charset="0"/>
                        <a:cs typeface="Arial" panose="020B0604020202020204" pitchFamily="34" charset="0"/>
                      </a:endParaRPr>
                    </a:p>
                  </a:txBody>
                  <a:tcPr/>
                </a:tc>
                <a:tc hMerge="1">
                  <a:txBody>
                    <a:bodyPr/>
                    <a:lstStyle/>
                    <a:p>
                      <a:endParaRPr lang="en-US"/>
                    </a:p>
                  </a:txBody>
                  <a:tcPr/>
                </a:tc>
                <a:tc gridSpan="2">
                  <a:txBody>
                    <a:bodyPr/>
                    <a:lstStyle/>
                    <a:p>
                      <a:endParaRPr lang="en-US" dirty="0"/>
                    </a:p>
                  </a:txBody>
                  <a:tcPr/>
                </a:tc>
                <a:tc hMerge="1">
                  <a:txBody>
                    <a:bodyPr/>
                    <a:lstStyle/>
                    <a:p>
                      <a:endParaRPr lang="en-US"/>
                    </a:p>
                  </a:txBody>
                  <a:tcPr/>
                </a:tc>
                <a:tc>
                  <a:txBody>
                    <a:bodyPr/>
                    <a:lstStyle/>
                    <a:p>
                      <a:pPr algn="ctr"/>
                      <a:r>
                        <a:rPr lang="it-IT" dirty="0"/>
                        <a:t>Collaborazioni</a:t>
                      </a:r>
                      <a:endParaRPr lang="en-US" dirty="0"/>
                    </a:p>
                  </a:txBody>
                  <a:tcPr/>
                </a:tc>
                <a:extLst>
                  <a:ext uri="{0D108BD9-81ED-4DB2-BD59-A6C34878D82A}">
                    <a16:rowId xmlns:a16="http://schemas.microsoft.com/office/drawing/2014/main" val="997094476"/>
                  </a:ext>
                </a:extLst>
              </a:tr>
              <a:tr h="490439">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400" b="1" dirty="0">
                          <a:solidFill>
                            <a:srgbClr val="00B050"/>
                          </a:solidFill>
                          <a:latin typeface="Arial" panose="020B0604020202020204" pitchFamily="34" charset="0"/>
                          <a:cs typeface="Arial" panose="020B0604020202020204" pitchFamily="34" charset="0"/>
                        </a:rPr>
                        <a:t>Teoria:</a:t>
                      </a:r>
                      <a:r>
                        <a:rPr lang="it-IT" sz="1400" dirty="0">
                          <a:solidFill>
                            <a:srgbClr val="00B050"/>
                          </a:solidFill>
                          <a:latin typeface="Arial" panose="020B0604020202020204" pitchFamily="34" charset="0"/>
                          <a:cs typeface="Arial" panose="020B0604020202020204" pitchFamily="34" charset="0"/>
                        </a:rPr>
                        <a:t>     Proprietà decadimenti </a:t>
                      </a:r>
                      <a:r>
                        <a:rPr lang="el-GR" sz="1400" dirty="0">
                          <a:solidFill>
                            <a:srgbClr val="00B050"/>
                          </a:solidFill>
                          <a:latin typeface="Arial" panose="020B0604020202020204" pitchFamily="34" charset="0"/>
                          <a:cs typeface="Arial" panose="020B0604020202020204" pitchFamily="34" charset="0"/>
                        </a:rPr>
                        <a:t>β</a:t>
                      </a:r>
                      <a:r>
                        <a:rPr lang="it-IT" sz="1400" dirty="0">
                          <a:solidFill>
                            <a:srgbClr val="00B050"/>
                          </a:solidFill>
                          <a:latin typeface="Arial" panose="020B0604020202020204" pitchFamily="34" charset="0"/>
                          <a:cs typeface="Arial" panose="020B0604020202020204" pitchFamily="34" charset="0"/>
                        </a:rPr>
                        <a:t>; </a:t>
                      </a:r>
                      <a:r>
                        <a:rPr lang="it-IT" sz="1400" kern="1200" dirty="0">
                          <a:solidFill>
                            <a:srgbClr val="00B050"/>
                          </a:solidFill>
                          <a:effectLst/>
                          <a:latin typeface="Arial" panose="020B0604020202020204" pitchFamily="34" charset="0"/>
                          <a:ea typeface="+mn-ea"/>
                          <a:cs typeface="Arial" panose="020B0604020202020204" pitchFamily="34" charset="0"/>
                        </a:rPr>
                        <a:t>Evoluzione struttura a </a:t>
                      </a:r>
                      <a:r>
                        <a:rPr lang="it-IT" sz="1400" kern="1200" dirty="0" err="1">
                          <a:solidFill>
                            <a:srgbClr val="00B050"/>
                          </a:solidFill>
                          <a:effectLst/>
                          <a:latin typeface="Arial" panose="020B0604020202020204" pitchFamily="34" charset="0"/>
                          <a:ea typeface="+mn-ea"/>
                          <a:cs typeface="Arial" panose="020B0604020202020204" pitchFamily="34" charset="0"/>
                        </a:rPr>
                        <a:t>shell</a:t>
                      </a:r>
                      <a:r>
                        <a:rPr lang="it-IT" sz="1400" kern="1200" dirty="0">
                          <a:solidFill>
                            <a:srgbClr val="00B050"/>
                          </a:solidFill>
                          <a:effectLst/>
                          <a:latin typeface="Arial" panose="020B0604020202020204" pitchFamily="34" charset="0"/>
                          <a:ea typeface="+mn-ea"/>
                          <a:cs typeface="Arial" panose="020B0604020202020204" pitchFamily="34" charset="0"/>
                        </a:rPr>
                        <a:t> con interazioni a 2 e a 3 corpi nell’ambito EFT; nuclei lontani dalla valle di stabilità: posizione </a:t>
                      </a:r>
                      <a:r>
                        <a:rPr lang="it-IT" sz="1400" i="1" kern="1200" dirty="0" err="1">
                          <a:solidFill>
                            <a:srgbClr val="00B050"/>
                          </a:solidFill>
                          <a:effectLst/>
                          <a:latin typeface="Arial" panose="020B0604020202020204" pitchFamily="34" charset="0"/>
                          <a:ea typeface="+mn-ea"/>
                          <a:cs typeface="Arial" panose="020B0604020202020204" pitchFamily="34" charset="0"/>
                        </a:rPr>
                        <a:t>drip</a:t>
                      </a:r>
                      <a:r>
                        <a:rPr lang="it-IT" sz="1400" i="1" kern="1200" dirty="0">
                          <a:solidFill>
                            <a:srgbClr val="00B050"/>
                          </a:solidFill>
                          <a:effectLst/>
                          <a:latin typeface="Arial" panose="020B0604020202020204" pitchFamily="34" charset="0"/>
                          <a:ea typeface="+mn-ea"/>
                          <a:cs typeface="Arial" panose="020B0604020202020204" pitchFamily="34" charset="0"/>
                        </a:rPr>
                        <a:t> </a:t>
                      </a:r>
                      <a:r>
                        <a:rPr lang="it-IT" sz="1400" i="1" kern="1200" dirty="0" err="1">
                          <a:solidFill>
                            <a:srgbClr val="00B050"/>
                          </a:solidFill>
                          <a:effectLst/>
                          <a:latin typeface="Arial" panose="020B0604020202020204" pitchFamily="34" charset="0"/>
                          <a:ea typeface="+mn-ea"/>
                          <a:cs typeface="Arial" panose="020B0604020202020204" pitchFamily="34" charset="0"/>
                        </a:rPr>
                        <a:t>lines</a:t>
                      </a:r>
                      <a:r>
                        <a:rPr lang="it-IT" sz="1400" i="1" kern="1200" dirty="0">
                          <a:solidFill>
                            <a:srgbClr val="00B050"/>
                          </a:solidFill>
                          <a:effectLst/>
                          <a:latin typeface="Arial" panose="020B0604020202020204" pitchFamily="34" charset="0"/>
                          <a:ea typeface="+mn-ea"/>
                          <a:cs typeface="Arial" panose="020B0604020202020204" pitchFamily="34" charset="0"/>
                        </a:rPr>
                        <a:t>, </a:t>
                      </a:r>
                      <a:r>
                        <a:rPr lang="it-IT" sz="1400" kern="1200" dirty="0">
                          <a:solidFill>
                            <a:srgbClr val="00B050"/>
                          </a:solidFill>
                          <a:effectLst/>
                          <a:latin typeface="Arial" panose="020B0604020202020204" pitchFamily="34" charset="0"/>
                          <a:ea typeface="+mn-ea"/>
                          <a:cs typeface="Arial" panose="020B0604020202020204" pitchFamily="34" charset="0"/>
                        </a:rPr>
                        <a:t>numeri magici e fenomeni collettivi</a:t>
                      </a:r>
                      <a:endParaRPr lang="en-US" sz="1400" kern="1200" dirty="0">
                        <a:solidFill>
                          <a:srgbClr val="00B050"/>
                        </a:solidFill>
                        <a:effectLst/>
                        <a:latin typeface="Arial" panose="020B0604020202020204" pitchFamily="34" charset="0"/>
                        <a:ea typeface="+mn-ea"/>
                        <a:cs typeface="Arial" panose="020B0604020202020204" pitchFamily="34" charset="0"/>
                      </a:endParaRPr>
                    </a:p>
                  </a:txBody>
                  <a:tcPr/>
                </a:tc>
                <a:tc hMerge="1">
                  <a:txBody>
                    <a:bodyPr/>
                    <a:lstStyle/>
                    <a:p>
                      <a:pPr algn="ctr"/>
                      <a:endParaRPr lang="it-IT" sz="1400" b="0" dirty="0">
                        <a:latin typeface="Arial" panose="020B0604020202020204" pitchFamily="34" charset="0"/>
                        <a:cs typeface="Arial" panose="020B0604020202020204"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400" i="1" dirty="0">
                        <a:solidFill>
                          <a:srgbClr val="FF0000"/>
                        </a:solidFill>
                        <a:latin typeface="Arial" panose="020B0604020202020204" pitchFamily="34" charset="0"/>
                        <a:ea typeface="Tahoma" pitchFamily="34" charset="0"/>
                        <a:cs typeface="Arial" panose="020B0604020202020204" pitchFamily="34" charset="0"/>
                      </a:endParaRPr>
                    </a:p>
                  </a:txBody>
                  <a:tcPr anchor="ctr"/>
                </a:tc>
                <a:extLst>
                  <a:ext uri="{0D108BD9-81ED-4DB2-BD59-A6C34878D82A}">
                    <a16:rowId xmlns:a16="http://schemas.microsoft.com/office/drawing/2014/main" val="3905381232"/>
                  </a:ext>
                </a:extLst>
              </a:tr>
              <a:tr h="311322">
                <a:tc gridSpan="3">
                  <a:txBody>
                    <a:bodyPr/>
                    <a:lstStyle/>
                    <a:p>
                      <a:pPr algn="ctr"/>
                      <a:r>
                        <a:rPr lang="it-IT" sz="1400" dirty="0">
                          <a:solidFill>
                            <a:srgbClr val="FF0000"/>
                          </a:solidFill>
                          <a:latin typeface="Arial" panose="020B0604020202020204" pitchFamily="34" charset="0"/>
                          <a:cs typeface="Arial" panose="020B0604020202020204" pitchFamily="34" charset="0"/>
                        </a:rPr>
                        <a:t>8B,7Be,6Li+28Si </a:t>
                      </a:r>
                      <a:r>
                        <a:rPr lang="it-IT" sz="1400" dirty="0" err="1">
                          <a:solidFill>
                            <a:srgbClr val="FF0000"/>
                          </a:solidFill>
                          <a:latin typeface="Arial" panose="020B0604020202020204" pitchFamily="34" charset="0"/>
                          <a:cs typeface="Arial" panose="020B0604020202020204" pitchFamily="34" charset="0"/>
                        </a:rPr>
                        <a:t>σ</a:t>
                      </a:r>
                      <a:r>
                        <a:rPr lang="it-IT" sz="1400" baseline="-25000" dirty="0" err="1">
                          <a:solidFill>
                            <a:srgbClr val="FF0000"/>
                          </a:solidFill>
                          <a:latin typeface="Arial" panose="020B0604020202020204" pitchFamily="34" charset="0"/>
                          <a:cs typeface="Arial" panose="020B0604020202020204" pitchFamily="34" charset="0"/>
                        </a:rPr>
                        <a:t>R</a:t>
                      </a:r>
                      <a:endParaRPr lang="en-US" sz="1400" baseline="-25000" dirty="0">
                        <a:solidFill>
                          <a:srgbClr val="FF0000"/>
                        </a:solidFill>
                        <a:latin typeface="Arial" panose="020B0604020202020204" pitchFamily="34" charset="0"/>
                        <a:cs typeface="Arial" panose="020B0604020202020204" pitchFamily="34" charset="0"/>
                      </a:endParaRPr>
                    </a:p>
                  </a:txBody>
                  <a:tcPr/>
                </a:tc>
                <a:tc hMerge="1">
                  <a:txBody>
                    <a:bodyPr/>
                    <a:lstStyle/>
                    <a:p>
                      <a:pPr algn="ctr"/>
                      <a:endParaRPr lang="it-IT" sz="1400" b="0" dirty="0">
                        <a:latin typeface="Arial" panose="020B0604020202020204" pitchFamily="34" charset="0"/>
                        <a:cs typeface="Arial" panose="020B0604020202020204" pitchFamily="34" charset="0"/>
                      </a:endParaRPr>
                    </a:p>
                  </a:txBody>
                  <a:tcPr/>
                </a:tc>
                <a:tc hMerge="1">
                  <a:txBody>
                    <a:bodyPr/>
                    <a:lstStyle/>
                    <a:p>
                      <a:endParaRPr lang="en-US"/>
                    </a:p>
                  </a:txBody>
                  <a:tcPr/>
                </a:tc>
                <a:tc gridSpan="2">
                  <a:txBody>
                    <a:bodyPr/>
                    <a:lstStyle/>
                    <a:p>
                      <a:pPr algn="ctr"/>
                      <a:r>
                        <a:rPr lang="it-IT" sz="1400" b="0" dirty="0">
                          <a:latin typeface="Arial" panose="020B0604020202020204" pitchFamily="34" charset="0"/>
                          <a:cs typeface="Arial" panose="020B0604020202020204" pitchFamily="34" charset="0"/>
                        </a:rPr>
                        <a:t>EXOTIC-LNL </a:t>
                      </a:r>
                      <a:r>
                        <a:rPr lang="it-IT" sz="1400" b="0" baseline="0" dirty="0">
                          <a:latin typeface="Arial" panose="020B0604020202020204" pitchFamily="34" charset="0"/>
                          <a:cs typeface="Arial" panose="020B0604020202020204" pitchFamily="34" charset="0"/>
                        </a:rPr>
                        <a:t>(IT) </a:t>
                      </a:r>
                      <a:endParaRPr lang="it-IT" sz="1400" b="0" dirty="0">
                        <a:latin typeface="Arial" panose="020B0604020202020204" pitchFamily="34" charset="0"/>
                        <a:cs typeface="Arial" panose="020B0604020202020204" pitchFamily="34" charset="0"/>
                      </a:endParaRPr>
                    </a:p>
                  </a:txBody>
                  <a:tcPr/>
                </a:tc>
                <a:tc hMerge="1">
                  <a:txBody>
                    <a:bodyPr/>
                    <a:lstStyle/>
                    <a:p>
                      <a:pPr algn="ctr"/>
                      <a:endParaRPr lang="it-IT" sz="1400" b="0" dirty="0">
                        <a:latin typeface="Arial" panose="020B0604020202020204" pitchFamily="34" charset="0"/>
                        <a:cs typeface="Arial" panose="020B0604020202020204" pitchFamily="34" charset="0"/>
                      </a:endParaRPr>
                    </a:p>
                  </a:txBody>
                  <a:tcPr anchor="ctr"/>
                </a:tc>
                <a:tc>
                  <a:txBody>
                    <a:bodyPr/>
                    <a:lstStyle/>
                    <a:p>
                      <a:pPr algn="ctr"/>
                      <a:r>
                        <a:rPr lang="it-IT" sz="1400" b="0" dirty="0">
                          <a:latin typeface="Arial" panose="020B0604020202020204" pitchFamily="34" charset="0"/>
                          <a:cs typeface="Arial" panose="020B0604020202020204" pitchFamily="34" charset="0"/>
                        </a:rPr>
                        <a:t>2019-20</a:t>
                      </a:r>
                    </a:p>
                  </a:txBody>
                  <a:tcPr anchor="ct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i="1" dirty="0" err="1">
                          <a:solidFill>
                            <a:srgbClr val="FF0000"/>
                          </a:solidFill>
                          <a:latin typeface="Arial" panose="020B0604020202020204" pitchFamily="34" charset="0"/>
                          <a:cs typeface="Arial" panose="020B0604020202020204" pitchFamily="34" charset="0"/>
                        </a:rPr>
                        <a:t>Ioannina</a:t>
                      </a:r>
                      <a:r>
                        <a:rPr lang="it-IT" sz="1400" i="1" dirty="0">
                          <a:solidFill>
                            <a:srgbClr val="FF0000"/>
                          </a:solidFill>
                          <a:latin typeface="Arial" panose="020B0604020202020204" pitchFamily="34" charset="0"/>
                          <a:cs typeface="Arial" panose="020B0604020202020204" pitchFamily="34" charset="0"/>
                        </a:rPr>
                        <a:t>,</a:t>
                      </a:r>
                      <a:r>
                        <a:rPr lang="it-IT" sz="1400" i="1" baseline="0" dirty="0">
                          <a:solidFill>
                            <a:srgbClr val="FF0000"/>
                          </a:solidFill>
                          <a:latin typeface="Arial" panose="020B0604020202020204" pitchFamily="34" charset="0"/>
                          <a:cs typeface="Arial" panose="020B0604020202020204" pitchFamily="34" charset="0"/>
                        </a:rPr>
                        <a:t> </a:t>
                      </a:r>
                      <a:r>
                        <a:rPr lang="it-IT" sz="1400" i="1" dirty="0">
                          <a:solidFill>
                            <a:srgbClr val="FF0000"/>
                          </a:solidFill>
                          <a:latin typeface="Arial" panose="020B0604020202020204" pitchFamily="34" charset="0"/>
                          <a:cs typeface="Arial" panose="020B0604020202020204" pitchFamily="34" charset="0"/>
                        </a:rPr>
                        <a:t>HINP, IASA,</a:t>
                      </a:r>
                      <a:r>
                        <a:rPr lang="it-IT" sz="1400" i="1" baseline="0" dirty="0">
                          <a:solidFill>
                            <a:srgbClr val="FF0000"/>
                          </a:solidFill>
                          <a:latin typeface="Arial" panose="020B0604020202020204" pitchFamily="34" charset="0"/>
                          <a:cs typeface="Arial" panose="020B0604020202020204" pitchFamily="34" charset="0"/>
                        </a:rPr>
                        <a:t> </a:t>
                      </a:r>
                      <a:r>
                        <a:rPr lang="it-IT" sz="1400" i="1" dirty="0" err="1">
                          <a:solidFill>
                            <a:srgbClr val="FF0000"/>
                          </a:solidFill>
                          <a:latin typeface="Arial" panose="020B0604020202020204" pitchFamily="34" charset="0"/>
                          <a:cs typeface="Arial" panose="020B0604020202020204" pitchFamily="34" charset="0"/>
                        </a:rPr>
                        <a:t>Athens</a:t>
                      </a:r>
                      <a:r>
                        <a:rPr lang="it-IT" sz="1400" i="1" baseline="0" dirty="0">
                          <a:solidFill>
                            <a:srgbClr val="FF0000"/>
                          </a:solidFill>
                          <a:latin typeface="Arial" panose="020B0604020202020204" pitchFamily="34" charset="0"/>
                          <a:cs typeface="Arial" panose="020B0604020202020204" pitchFamily="34" charset="0"/>
                        </a:rPr>
                        <a:t> and </a:t>
                      </a:r>
                      <a:r>
                        <a:rPr lang="it-IT" sz="1400" i="1" dirty="0" err="1">
                          <a:solidFill>
                            <a:srgbClr val="FF0000"/>
                          </a:solidFill>
                          <a:latin typeface="Arial" panose="020B0604020202020204" pitchFamily="34" charset="0"/>
                          <a:cs typeface="Arial" panose="020B0604020202020204" pitchFamily="34" charset="0"/>
                        </a:rPr>
                        <a:t>Thessaloniki</a:t>
                      </a:r>
                      <a:r>
                        <a:rPr lang="it-IT" sz="1400" i="1" dirty="0">
                          <a:solidFill>
                            <a:srgbClr val="FF0000"/>
                          </a:solidFill>
                          <a:latin typeface="Arial" panose="020B0604020202020204" pitchFamily="34" charset="0"/>
                          <a:cs typeface="Arial" panose="020B0604020202020204" pitchFamily="34" charset="0"/>
                        </a:rPr>
                        <a:t> (EL), IFIN-HH (RO); IFJ-PAN  and </a:t>
                      </a:r>
                      <a:r>
                        <a:rPr lang="it-IT" sz="1400" i="1" dirty="0" err="1">
                          <a:solidFill>
                            <a:srgbClr val="FF0000"/>
                          </a:solidFill>
                          <a:latin typeface="Arial" panose="020B0604020202020204" pitchFamily="34" charset="0"/>
                          <a:cs typeface="Arial" panose="020B0604020202020204" pitchFamily="34" charset="0"/>
                        </a:rPr>
                        <a:t>Warsaw</a:t>
                      </a:r>
                      <a:r>
                        <a:rPr lang="it-IT" sz="1400" i="1" baseline="0" dirty="0">
                          <a:solidFill>
                            <a:srgbClr val="FF0000"/>
                          </a:solidFill>
                          <a:latin typeface="Arial" panose="020B0604020202020204" pitchFamily="34" charset="0"/>
                          <a:cs typeface="Arial" panose="020B0604020202020204" pitchFamily="34" charset="0"/>
                        </a:rPr>
                        <a:t> </a:t>
                      </a:r>
                      <a:r>
                        <a:rPr lang="it-IT" sz="1400" i="1" dirty="0">
                          <a:solidFill>
                            <a:srgbClr val="FF0000"/>
                          </a:solidFill>
                          <a:latin typeface="Arial" panose="020B0604020202020204" pitchFamily="34" charset="0"/>
                          <a:cs typeface="Arial" panose="020B0604020202020204" pitchFamily="34" charset="0"/>
                        </a:rPr>
                        <a:t>(PL); Huelva (ES); CNS,</a:t>
                      </a:r>
                      <a:r>
                        <a:rPr lang="en-GB" sz="1400" i="1" dirty="0">
                          <a:solidFill>
                            <a:srgbClr val="FF0000"/>
                          </a:solidFill>
                          <a:latin typeface="Arial" panose="020B0604020202020204" pitchFamily="34" charset="0"/>
                          <a:ea typeface="Tahoma" pitchFamily="34" charset="0"/>
                          <a:cs typeface="Arial" panose="020B0604020202020204" pitchFamily="34" charset="0"/>
                        </a:rPr>
                        <a:t> </a:t>
                      </a:r>
                      <a:r>
                        <a:rPr lang="it-IT" sz="1400" i="1" dirty="0">
                          <a:solidFill>
                            <a:srgbClr val="FF0000"/>
                          </a:solidFill>
                          <a:latin typeface="Arial" panose="020B0604020202020204" pitchFamily="34" charset="0"/>
                          <a:ea typeface="Tahoma" pitchFamily="34" charset="0"/>
                          <a:cs typeface="Arial" panose="020B0604020202020204" pitchFamily="34" charset="0"/>
                        </a:rPr>
                        <a:t>KEK/JAEA</a:t>
                      </a:r>
                      <a:r>
                        <a:rPr lang="it-IT" sz="1400" i="1" baseline="0" dirty="0">
                          <a:solidFill>
                            <a:srgbClr val="FF0000"/>
                          </a:solidFill>
                          <a:latin typeface="Arial" panose="020B0604020202020204" pitchFamily="34" charset="0"/>
                          <a:ea typeface="Tahoma" pitchFamily="34" charset="0"/>
                          <a:cs typeface="Arial" panose="020B0604020202020204" pitchFamily="34" charset="0"/>
                        </a:rPr>
                        <a:t> and</a:t>
                      </a:r>
                      <a:r>
                        <a:rPr lang="it-IT" sz="1400" i="1" dirty="0">
                          <a:solidFill>
                            <a:srgbClr val="FF0000"/>
                          </a:solidFill>
                          <a:latin typeface="Arial" panose="020B0604020202020204" pitchFamily="34" charset="0"/>
                          <a:ea typeface="Tahoma" pitchFamily="34" charset="0"/>
                          <a:cs typeface="Arial" panose="020B0604020202020204" pitchFamily="34" charset="0"/>
                        </a:rPr>
                        <a:t> Osaka (J), Birmingham (UK)</a:t>
                      </a:r>
                    </a:p>
                  </a:txBody>
                  <a:tcPr anchor="ctr"/>
                </a:tc>
                <a:extLst>
                  <a:ext uri="{0D108BD9-81ED-4DB2-BD59-A6C34878D82A}">
                    <a16:rowId xmlns:a16="http://schemas.microsoft.com/office/drawing/2014/main" val="3119259642"/>
                  </a:ext>
                </a:extLst>
              </a:tr>
              <a:tr h="311322">
                <a:tc gridSpan="3">
                  <a:txBody>
                    <a:bodyPr/>
                    <a:lstStyle/>
                    <a:p>
                      <a:pPr algn="ctr"/>
                      <a:r>
                        <a:rPr lang="it-IT" sz="1400" dirty="0">
                          <a:solidFill>
                            <a:srgbClr val="FF0000"/>
                          </a:solidFill>
                          <a:latin typeface="Arial" panose="020B0604020202020204" pitchFamily="34" charset="0"/>
                          <a:cs typeface="Arial" panose="020B0604020202020204" pitchFamily="34" charset="0"/>
                        </a:rPr>
                        <a:t>17Ne+208Pb</a:t>
                      </a:r>
                      <a:endParaRPr lang="en-US" sz="1400" dirty="0">
                        <a:solidFill>
                          <a:srgbClr val="FF0000"/>
                        </a:solidFill>
                        <a:latin typeface="Arial" panose="020B0604020202020204" pitchFamily="34" charset="0"/>
                        <a:cs typeface="Arial" panose="020B0604020202020204" pitchFamily="34" charset="0"/>
                      </a:endParaRPr>
                    </a:p>
                  </a:txBody>
                  <a:tcPr/>
                </a:tc>
                <a:tc hMerge="1">
                  <a:txBody>
                    <a:bodyPr/>
                    <a:lstStyle/>
                    <a:p>
                      <a:pPr algn="ctr"/>
                      <a:endParaRPr lang="it-IT" sz="1400" b="0" dirty="0">
                        <a:latin typeface="Arial" panose="020B0604020202020204" pitchFamily="34" charset="0"/>
                        <a:cs typeface="Arial" panose="020B0604020202020204" pitchFamily="34" charset="0"/>
                      </a:endParaRPr>
                    </a:p>
                  </a:txBody>
                  <a:tcPr/>
                </a:tc>
                <a:tc hMerge="1">
                  <a:txBody>
                    <a:bodyPr/>
                    <a:lstStyle/>
                    <a:p>
                      <a:endParaRPr lang="en-US"/>
                    </a:p>
                  </a:txBody>
                  <a:tcPr/>
                </a:tc>
                <a:tc gridSpan="2">
                  <a:txBody>
                    <a:bodyPr/>
                    <a:lstStyle/>
                    <a:p>
                      <a:pPr algn="ctr"/>
                      <a:r>
                        <a:rPr lang="it-IT" sz="1400" b="0" dirty="0">
                          <a:latin typeface="Arial" panose="020B0604020202020204" pitchFamily="34" charset="0"/>
                          <a:cs typeface="Arial" panose="020B0604020202020204" pitchFamily="34" charset="0"/>
                        </a:rPr>
                        <a:t>GANIL</a:t>
                      </a:r>
                      <a:r>
                        <a:rPr lang="it-IT" sz="1400" b="0" baseline="0" dirty="0">
                          <a:latin typeface="Arial" panose="020B0604020202020204" pitchFamily="34" charset="0"/>
                          <a:cs typeface="Arial" panose="020B0604020202020204" pitchFamily="34" charset="0"/>
                        </a:rPr>
                        <a:t> (FR)</a:t>
                      </a:r>
                      <a:endParaRPr lang="it-IT" sz="1400" b="0" dirty="0">
                        <a:latin typeface="Arial" panose="020B0604020202020204" pitchFamily="34" charset="0"/>
                        <a:cs typeface="Arial" panose="020B0604020202020204" pitchFamily="34" charset="0"/>
                      </a:endParaRPr>
                    </a:p>
                  </a:txBody>
                  <a:tcPr/>
                </a:tc>
                <a:tc hMerge="1">
                  <a:txBody>
                    <a:bodyPr/>
                    <a:lstStyle/>
                    <a:p>
                      <a:pPr algn="ctr"/>
                      <a:endParaRPr lang="it-IT" sz="1400" b="0" dirty="0">
                        <a:latin typeface="Arial" panose="020B0604020202020204" pitchFamily="34" charset="0"/>
                        <a:cs typeface="Arial" panose="020B0604020202020204" pitchFamily="34" charset="0"/>
                      </a:endParaRPr>
                    </a:p>
                  </a:txBody>
                  <a:tcPr anchor="ctr"/>
                </a:tc>
                <a:tc>
                  <a:txBody>
                    <a:bodyPr/>
                    <a:lstStyle/>
                    <a:p>
                      <a:pPr algn="ctr"/>
                      <a:r>
                        <a:rPr lang="it-IT" sz="1400" b="0" dirty="0">
                          <a:latin typeface="Arial" panose="020B0604020202020204" pitchFamily="34" charset="0"/>
                          <a:cs typeface="Arial" panose="020B0604020202020204" pitchFamily="34" charset="0"/>
                        </a:rPr>
                        <a:t>2019-20</a:t>
                      </a:r>
                    </a:p>
                  </a:txBody>
                  <a:tcPr anchor="ctr"/>
                </a:tc>
                <a:tc vMerge="1">
                  <a:txBody>
                    <a:bodyPr/>
                    <a:lstStyle/>
                    <a:p>
                      <a:endParaRPr lang="en-US"/>
                    </a:p>
                  </a:txBody>
                  <a:tcPr/>
                </a:tc>
                <a:extLst>
                  <a:ext uri="{0D108BD9-81ED-4DB2-BD59-A6C34878D82A}">
                    <a16:rowId xmlns:a16="http://schemas.microsoft.com/office/drawing/2014/main" val="2147744148"/>
                  </a:ext>
                </a:extLst>
              </a:tr>
              <a:tr h="0">
                <a:tc gridSpan="3">
                  <a:txBody>
                    <a:bodyPr/>
                    <a:lstStyle/>
                    <a:p>
                      <a:pPr algn="ctr"/>
                      <a:r>
                        <a:rPr lang="it-IT" sz="1400" b="0" dirty="0">
                          <a:solidFill>
                            <a:srgbClr val="FF0000"/>
                          </a:solidFill>
                          <a:latin typeface="Arial" panose="020B0604020202020204" pitchFamily="34" charset="0"/>
                          <a:cs typeface="Arial" panose="020B0604020202020204" pitchFamily="34" charset="0"/>
                        </a:rPr>
                        <a:t>8B+120Sn</a:t>
                      </a:r>
                      <a:endParaRPr lang="en-US" sz="1400" b="0" dirty="0">
                        <a:solidFill>
                          <a:srgbClr val="FF0000"/>
                        </a:solidFill>
                        <a:latin typeface="Arial" panose="020B0604020202020204" pitchFamily="34" charset="0"/>
                        <a:cs typeface="Arial" panose="020B0604020202020204" pitchFamily="34" charset="0"/>
                      </a:endParaRPr>
                    </a:p>
                  </a:txBody>
                  <a:tcPr/>
                </a:tc>
                <a:tc hMerge="1">
                  <a:txBody>
                    <a:bodyPr/>
                    <a:lstStyle/>
                    <a:p>
                      <a:pPr algn="ctr"/>
                      <a:endParaRPr lang="en-US" sz="1400" b="0" dirty="0">
                        <a:latin typeface="Arial" panose="020B0604020202020204" pitchFamily="34" charset="0"/>
                        <a:cs typeface="Arial" panose="020B0604020202020204" pitchFamily="34" charset="0"/>
                      </a:endParaRPr>
                    </a:p>
                  </a:txBody>
                  <a:tcPr/>
                </a:tc>
                <a:tc hMerge="1">
                  <a:txBody>
                    <a:bodyPr/>
                    <a:lstStyle/>
                    <a:p>
                      <a:endParaRPr lang="en-US"/>
                    </a:p>
                  </a:txBody>
                  <a:tcPr/>
                </a:tc>
                <a:tc gridSpan="2">
                  <a:txBody>
                    <a:bodyPr/>
                    <a:lstStyle/>
                    <a:p>
                      <a:pPr algn="ctr"/>
                      <a:r>
                        <a:rPr lang="it-IT" sz="1400" b="0" dirty="0">
                          <a:latin typeface="Arial" panose="020B0604020202020204" pitchFamily="34" charset="0"/>
                          <a:cs typeface="Arial" panose="020B0604020202020204" pitchFamily="34" charset="0"/>
                        </a:rPr>
                        <a:t>RIKEN</a:t>
                      </a:r>
                      <a:r>
                        <a:rPr lang="it-IT" sz="1400" b="0" baseline="0" dirty="0">
                          <a:latin typeface="Arial" panose="020B0604020202020204" pitchFamily="34" charset="0"/>
                          <a:cs typeface="Arial" panose="020B0604020202020204" pitchFamily="34" charset="0"/>
                        </a:rPr>
                        <a:t> (J)</a:t>
                      </a:r>
                      <a:endParaRPr lang="en-US" sz="1400" b="0" dirty="0">
                        <a:latin typeface="Arial" panose="020B0604020202020204" pitchFamily="34" charset="0"/>
                        <a:cs typeface="Arial" panose="020B0604020202020204" pitchFamily="34" charset="0"/>
                      </a:endParaRPr>
                    </a:p>
                  </a:txBody>
                  <a:tcPr/>
                </a:tc>
                <a:tc hMerge="1">
                  <a:txBody>
                    <a:bodyPr/>
                    <a:lstStyle/>
                    <a:p>
                      <a:pPr algn="ctr"/>
                      <a:endParaRPr lang="en-US" sz="1400" b="0" dirty="0">
                        <a:latin typeface="Arial" panose="020B0604020202020204" pitchFamily="34" charset="0"/>
                        <a:cs typeface="Arial" panose="020B0604020202020204" pitchFamily="34" charset="0"/>
                      </a:endParaRPr>
                    </a:p>
                  </a:txBody>
                  <a:tcPr anchor="ctr"/>
                </a:tc>
                <a:tc>
                  <a:txBody>
                    <a:bodyPr/>
                    <a:lstStyle/>
                    <a:p>
                      <a:pPr algn="ctr"/>
                      <a:r>
                        <a:rPr lang="it-IT" sz="1400" b="0" dirty="0">
                          <a:latin typeface="Arial" panose="020B0604020202020204" pitchFamily="34" charset="0"/>
                          <a:cs typeface="Arial" panose="020B0604020202020204" pitchFamily="34" charset="0"/>
                        </a:rPr>
                        <a:t>2019</a:t>
                      </a:r>
                      <a:endParaRPr lang="en-US" sz="1400" b="0" dirty="0">
                        <a:latin typeface="Arial" panose="020B0604020202020204" pitchFamily="34" charset="0"/>
                        <a:cs typeface="Arial" panose="020B0604020202020204" pitchFamily="34" charset="0"/>
                      </a:endParaRPr>
                    </a:p>
                  </a:txBody>
                  <a:tcPr anchor="ctr"/>
                </a:tc>
                <a:tc vMerge="1">
                  <a:txBody>
                    <a:bodyPr/>
                    <a:lstStyle/>
                    <a:p>
                      <a:endParaRPr lang="en-US"/>
                    </a:p>
                  </a:txBody>
                  <a:tcPr/>
                </a:tc>
                <a:extLst>
                  <a:ext uri="{0D108BD9-81ED-4DB2-BD59-A6C34878D82A}">
                    <a16:rowId xmlns:a16="http://schemas.microsoft.com/office/drawing/2014/main" val="4212534870"/>
                  </a:ext>
                </a:extLst>
              </a:tr>
              <a:tr h="311322">
                <a:tc gridSpan="3">
                  <a:txBody>
                    <a:bodyPr/>
                    <a:lstStyle/>
                    <a:p>
                      <a:pPr algn="ctr"/>
                      <a:r>
                        <a:rPr lang="it-IT" sz="1400" b="0" dirty="0" err="1">
                          <a:solidFill>
                            <a:srgbClr val="0000FF"/>
                          </a:solidFill>
                          <a:latin typeface="Arial" panose="020B0604020202020204" pitchFamily="34" charset="0"/>
                          <a:cs typeface="Arial" panose="020B0604020202020204" pitchFamily="34" charset="0"/>
                        </a:rPr>
                        <a:t>Symmetric</a:t>
                      </a:r>
                      <a:r>
                        <a:rPr lang="it-IT" sz="1400" b="0" baseline="0" dirty="0">
                          <a:solidFill>
                            <a:srgbClr val="0000FF"/>
                          </a:solidFill>
                          <a:latin typeface="Arial" panose="020B0604020202020204" pitchFamily="34" charset="0"/>
                          <a:cs typeface="Arial" panose="020B0604020202020204" pitchFamily="34" charset="0"/>
                        </a:rPr>
                        <a:t> – </a:t>
                      </a:r>
                      <a:r>
                        <a:rPr lang="it-IT" sz="1400" b="0" baseline="0" dirty="0" err="1">
                          <a:solidFill>
                            <a:srgbClr val="0000FF"/>
                          </a:solidFill>
                          <a:latin typeface="Arial" panose="020B0604020202020204" pitchFamily="34" charset="0"/>
                          <a:cs typeface="Arial" panose="020B0604020202020204" pitchFamily="34" charset="0"/>
                        </a:rPr>
                        <a:t>Asymetric</a:t>
                      </a:r>
                      <a:r>
                        <a:rPr lang="it-IT" sz="1400" b="0" baseline="0" dirty="0">
                          <a:solidFill>
                            <a:srgbClr val="0000FF"/>
                          </a:solidFill>
                          <a:latin typeface="Arial" panose="020B0604020202020204" pitchFamily="34" charset="0"/>
                          <a:cs typeface="Arial" panose="020B0604020202020204" pitchFamily="34" charset="0"/>
                        </a:rPr>
                        <a:t> </a:t>
                      </a:r>
                      <a:r>
                        <a:rPr lang="it-IT" sz="1400" b="0" baseline="0" dirty="0" err="1">
                          <a:solidFill>
                            <a:srgbClr val="0000FF"/>
                          </a:solidFill>
                          <a:latin typeface="Arial" panose="020B0604020202020204" pitchFamily="34" charset="0"/>
                          <a:cs typeface="Arial" panose="020B0604020202020204" pitchFamily="34" charset="0"/>
                        </a:rPr>
                        <a:t>fission</a:t>
                      </a:r>
                      <a:endParaRPr lang="it-IT" sz="1400" b="0" dirty="0">
                        <a:solidFill>
                          <a:srgbClr val="0000FF"/>
                        </a:solidFill>
                        <a:latin typeface="Arial" panose="020B0604020202020204" pitchFamily="34" charset="0"/>
                        <a:cs typeface="Arial" panose="020B0604020202020204" pitchFamily="34" charset="0"/>
                      </a:endParaRPr>
                    </a:p>
                  </a:txBody>
                  <a:tcPr/>
                </a:tc>
                <a:tc hMerge="1">
                  <a:txBody>
                    <a:bodyPr/>
                    <a:lstStyle/>
                    <a:p>
                      <a:pPr algn="ctr"/>
                      <a:endParaRPr lang="it-IT" sz="1400" b="0" baseline="0" dirty="0">
                        <a:latin typeface="Arial" panose="020B0604020202020204" pitchFamily="34" charset="0"/>
                        <a:cs typeface="Arial" panose="020B0604020202020204" pitchFamily="34" charset="0"/>
                      </a:endParaRPr>
                    </a:p>
                  </a:txBody>
                  <a:tcPr/>
                </a:tc>
                <a:tc hMerge="1">
                  <a:txBody>
                    <a:bodyPr/>
                    <a:lstStyle/>
                    <a:p>
                      <a:endParaRPr lang="en-US"/>
                    </a:p>
                  </a:txBody>
                  <a:tcPr/>
                </a:tc>
                <a:tc gridSpan="2">
                  <a:txBody>
                    <a:bodyPr/>
                    <a:lstStyle/>
                    <a:p>
                      <a:pPr algn="ctr"/>
                      <a:r>
                        <a:rPr lang="it-IT" sz="1400" b="0" dirty="0">
                          <a:latin typeface="Arial" panose="020B0604020202020204" pitchFamily="34" charset="0"/>
                          <a:cs typeface="Arial" panose="020B0604020202020204" pitchFamily="34" charset="0"/>
                        </a:rPr>
                        <a:t>FLNR</a:t>
                      </a:r>
                      <a:r>
                        <a:rPr lang="it-IT" sz="1400" b="0" baseline="0" dirty="0">
                          <a:latin typeface="Arial" panose="020B0604020202020204" pitchFamily="34" charset="0"/>
                          <a:cs typeface="Arial" panose="020B0604020202020204" pitchFamily="34" charset="0"/>
                        </a:rPr>
                        <a:t> - (RUS)</a:t>
                      </a:r>
                    </a:p>
                  </a:txBody>
                  <a:tcPr/>
                </a:tc>
                <a:tc hMerge="1">
                  <a:txBody>
                    <a:bodyPr/>
                    <a:lstStyle/>
                    <a:p>
                      <a:pPr algn="ctr"/>
                      <a:endParaRPr lang="it-IT" sz="1400" b="0" baseline="0" dirty="0">
                        <a:latin typeface="Arial" panose="020B0604020202020204" pitchFamily="34" charset="0"/>
                        <a:cs typeface="Arial" panose="020B0604020202020204" pitchFamily="34" charset="0"/>
                      </a:endParaRPr>
                    </a:p>
                  </a:txBody>
                  <a:tcPr anchor="ctr"/>
                </a:tc>
                <a:tc>
                  <a:txBody>
                    <a:bodyPr/>
                    <a:lstStyle/>
                    <a:p>
                      <a:pPr algn="ctr"/>
                      <a:r>
                        <a:rPr lang="it-IT" sz="1400" b="0" baseline="0" dirty="0">
                          <a:latin typeface="Arial" panose="020B0604020202020204" pitchFamily="34" charset="0"/>
                          <a:cs typeface="Arial" panose="020B0604020202020204" pitchFamily="34" charset="0"/>
                        </a:rPr>
                        <a:t>2019</a:t>
                      </a:r>
                    </a:p>
                  </a:txBody>
                  <a:tcPr anchor="ctr"/>
                </a:tc>
                <a:tc rowSpan="4">
                  <a:txBody>
                    <a:bodyPr/>
                    <a:lstStyle/>
                    <a:p>
                      <a:pPr algn="ctr" eaLnBrk="1" hangingPunct="1">
                        <a:lnSpc>
                          <a:spcPct val="100000"/>
                        </a:lnSpc>
                        <a:spcBef>
                          <a:spcPts val="0"/>
                        </a:spcBef>
                        <a:buClrTx/>
                        <a:buSzTx/>
                        <a:buFontTx/>
                        <a:buNone/>
                      </a:pPr>
                      <a:r>
                        <a:rPr lang="it-IT" altLang="en-US" sz="1400" i="1" dirty="0">
                          <a:solidFill>
                            <a:srgbClr val="0000FF"/>
                          </a:solidFill>
                          <a:latin typeface="Arial" panose="020B0604020202020204" pitchFamily="34" charset="0"/>
                          <a:cs typeface="Arial" panose="020B0604020202020204" pitchFamily="34" charset="0"/>
                        </a:rPr>
                        <a:t>FLNR (RUS), JYFL (FI), CNRS</a:t>
                      </a:r>
                      <a:r>
                        <a:rPr lang="it-IT" altLang="en-US" sz="1400" i="1" baseline="0" dirty="0">
                          <a:solidFill>
                            <a:srgbClr val="0000FF"/>
                          </a:solidFill>
                          <a:latin typeface="Arial" panose="020B0604020202020204" pitchFamily="34" charset="0"/>
                          <a:cs typeface="Arial" panose="020B0604020202020204" pitchFamily="34" charset="0"/>
                        </a:rPr>
                        <a:t> and </a:t>
                      </a:r>
                      <a:r>
                        <a:rPr lang="it-IT" altLang="en-US" sz="1400" i="1" dirty="0">
                          <a:solidFill>
                            <a:srgbClr val="0000FF"/>
                          </a:solidFill>
                          <a:latin typeface="Arial" panose="020B0604020202020204" pitchFamily="34" charset="0"/>
                          <a:cs typeface="Arial" panose="020B0604020202020204" pitchFamily="34" charset="0"/>
                        </a:rPr>
                        <a:t>IPN (FR), LNS</a:t>
                      </a:r>
                      <a:r>
                        <a:rPr lang="it-IT" altLang="en-US" sz="1400" i="1" baseline="0" dirty="0">
                          <a:solidFill>
                            <a:srgbClr val="0000FF"/>
                          </a:solidFill>
                          <a:latin typeface="Arial" panose="020B0604020202020204" pitchFamily="34" charset="0"/>
                          <a:cs typeface="Arial" panose="020B0604020202020204" pitchFamily="34" charset="0"/>
                        </a:rPr>
                        <a:t> and</a:t>
                      </a:r>
                      <a:r>
                        <a:rPr lang="it-IT" altLang="en-US" sz="1400" i="1" dirty="0">
                          <a:solidFill>
                            <a:srgbClr val="0000FF"/>
                          </a:solidFill>
                          <a:latin typeface="Arial" panose="020B0604020202020204" pitchFamily="34" charset="0"/>
                          <a:cs typeface="Arial" panose="020B0604020202020204" pitchFamily="34" charset="0"/>
                        </a:rPr>
                        <a:t> LNL (IT),</a:t>
                      </a:r>
                      <a:r>
                        <a:rPr lang="it-IT" altLang="en-US" sz="1400" i="1" baseline="0" dirty="0">
                          <a:solidFill>
                            <a:srgbClr val="0000FF"/>
                          </a:solidFill>
                          <a:latin typeface="Arial" panose="020B0604020202020204" pitchFamily="34" charset="0"/>
                          <a:cs typeface="Arial" panose="020B0604020202020204" pitchFamily="34" charset="0"/>
                        </a:rPr>
                        <a:t> IFIN-HH (RO), GSI (DE), Dipartimento di chimica NA</a:t>
                      </a:r>
                      <a:endParaRPr lang="it-IT" altLang="en-US" sz="1400" i="1" dirty="0">
                        <a:solidFill>
                          <a:srgbClr val="0000FF"/>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2324009"/>
                  </a:ext>
                </a:extLst>
              </a:tr>
              <a:tr h="311322">
                <a:tc gridSpan="3">
                  <a:txBody>
                    <a:bodyPr/>
                    <a:lstStyle/>
                    <a:p>
                      <a:pPr algn="ctr"/>
                      <a:r>
                        <a:rPr lang="it-IT" sz="1400" b="0" dirty="0" err="1">
                          <a:solidFill>
                            <a:srgbClr val="0000FF"/>
                          </a:solidFill>
                          <a:latin typeface="Arial" panose="020B0604020202020204" pitchFamily="34" charset="0"/>
                          <a:cs typeface="Arial" panose="020B0604020202020204" pitchFamily="34" charset="0"/>
                        </a:rPr>
                        <a:t>Ternary</a:t>
                      </a:r>
                      <a:r>
                        <a:rPr lang="it-IT" sz="1400" b="0" baseline="0" dirty="0">
                          <a:solidFill>
                            <a:srgbClr val="0000FF"/>
                          </a:solidFill>
                          <a:latin typeface="Arial" panose="020B0604020202020204" pitchFamily="34" charset="0"/>
                          <a:cs typeface="Arial" panose="020B0604020202020204" pitchFamily="34" charset="0"/>
                        </a:rPr>
                        <a:t> </a:t>
                      </a:r>
                      <a:r>
                        <a:rPr lang="it-IT" sz="1400" b="0" baseline="0" dirty="0" err="1">
                          <a:solidFill>
                            <a:srgbClr val="0000FF"/>
                          </a:solidFill>
                          <a:latin typeface="Arial" panose="020B0604020202020204" pitchFamily="34" charset="0"/>
                          <a:cs typeface="Arial" panose="020B0604020202020204" pitchFamily="34" charset="0"/>
                        </a:rPr>
                        <a:t>Fission</a:t>
                      </a:r>
                      <a:endParaRPr lang="en-US" sz="1400" b="0" dirty="0">
                        <a:solidFill>
                          <a:srgbClr val="0000FF"/>
                        </a:solidFill>
                        <a:latin typeface="Arial" panose="020B0604020202020204" pitchFamily="34" charset="0"/>
                        <a:cs typeface="Arial" panose="020B0604020202020204" pitchFamily="34" charset="0"/>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400" b="0" baseline="0" dirty="0">
                        <a:latin typeface="Arial" panose="020B0604020202020204" pitchFamily="34" charset="0"/>
                        <a:cs typeface="Arial" panose="020B0604020202020204" pitchFamily="34" charset="0"/>
                      </a:endParaRPr>
                    </a:p>
                  </a:txBody>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b="0" baseline="0" dirty="0">
                          <a:latin typeface="Arial" panose="020B0604020202020204" pitchFamily="34" charset="0"/>
                          <a:cs typeface="Arial" panose="020B0604020202020204" pitchFamily="34" charset="0"/>
                        </a:rPr>
                        <a:t>JYFL (FI)</a:t>
                      </a: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it-IT" sz="1400" b="0" baseline="0" dirty="0">
                        <a:latin typeface="Arial" panose="020B0604020202020204" pitchFamily="34" charset="0"/>
                        <a:cs typeface="Arial" panose="020B0604020202020204"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b="0" baseline="0" dirty="0">
                          <a:latin typeface="Arial" panose="020B0604020202020204" pitchFamily="34" charset="0"/>
                          <a:cs typeface="Arial" panose="020B0604020202020204" pitchFamily="34" charset="0"/>
                        </a:rPr>
                        <a:t>2017-2018</a:t>
                      </a:r>
                    </a:p>
                  </a:txBody>
                  <a:tcPr anchor="ctr"/>
                </a:tc>
                <a:tc vMerge="1">
                  <a:txBody>
                    <a:bodyPr/>
                    <a:lstStyle/>
                    <a:p>
                      <a:endParaRPr lang="en-US"/>
                    </a:p>
                  </a:txBody>
                  <a:tcPr/>
                </a:tc>
                <a:extLst>
                  <a:ext uri="{0D108BD9-81ED-4DB2-BD59-A6C34878D82A}">
                    <a16:rowId xmlns:a16="http://schemas.microsoft.com/office/drawing/2014/main" val="2925284817"/>
                  </a:ext>
                </a:extLst>
              </a:tr>
              <a:tr h="252880">
                <a:tc gridSpan="3">
                  <a:txBody>
                    <a:bodyPr/>
                    <a:lstStyle/>
                    <a:p>
                      <a:pPr algn="ctr"/>
                      <a:r>
                        <a:rPr lang="it-IT" sz="1400" b="0" dirty="0">
                          <a:solidFill>
                            <a:srgbClr val="0000FF"/>
                          </a:solidFill>
                          <a:latin typeface="Arial" panose="020B0604020202020204" pitchFamily="34" charset="0"/>
                          <a:cs typeface="Arial" panose="020B0604020202020204" pitchFamily="34" charset="0"/>
                        </a:rPr>
                        <a:t>Surrogate </a:t>
                      </a:r>
                      <a:r>
                        <a:rPr lang="it-IT" sz="1400" b="0" dirty="0" err="1">
                          <a:solidFill>
                            <a:srgbClr val="0000FF"/>
                          </a:solidFill>
                          <a:latin typeface="Arial" panose="020B0604020202020204" pitchFamily="34" charset="0"/>
                          <a:cs typeface="Arial" panose="020B0604020202020204" pitchFamily="34" charset="0"/>
                        </a:rPr>
                        <a:t>reactions</a:t>
                      </a:r>
                      <a:r>
                        <a:rPr lang="it-IT" sz="1400" b="0" dirty="0">
                          <a:solidFill>
                            <a:srgbClr val="0000FF"/>
                          </a:solidFill>
                          <a:latin typeface="Arial" panose="020B0604020202020204" pitchFamily="34" charset="0"/>
                          <a:cs typeface="Arial" panose="020B0604020202020204" pitchFamily="34" charset="0"/>
                        </a:rPr>
                        <a:t> for SHE</a:t>
                      </a:r>
                      <a:r>
                        <a:rPr lang="it-IT" sz="1400" b="0" baseline="0" dirty="0">
                          <a:solidFill>
                            <a:srgbClr val="0000FF"/>
                          </a:solidFill>
                          <a:latin typeface="Arial" panose="020B0604020202020204" pitchFamily="34" charset="0"/>
                          <a:cs typeface="Arial" panose="020B0604020202020204" pitchFamily="34" charset="0"/>
                        </a:rPr>
                        <a:t> production</a:t>
                      </a:r>
                      <a:endParaRPr lang="it-IT" sz="1400" b="0" dirty="0">
                        <a:solidFill>
                          <a:srgbClr val="0000FF"/>
                        </a:solidFill>
                        <a:latin typeface="Arial" panose="020B0604020202020204" pitchFamily="34" charset="0"/>
                        <a:cs typeface="Arial" panose="020B0604020202020204" pitchFamily="34" charset="0"/>
                      </a:endParaRPr>
                    </a:p>
                  </a:txBody>
                  <a:tcPr/>
                </a:tc>
                <a:tc hMerge="1">
                  <a:txBody>
                    <a:bodyPr/>
                    <a:lstStyle/>
                    <a:p>
                      <a:pPr algn="ctr"/>
                      <a:endParaRPr lang="en-US" sz="1400" b="0" dirty="0">
                        <a:latin typeface="Arial" panose="020B0604020202020204" pitchFamily="34" charset="0"/>
                        <a:cs typeface="Arial" panose="020B0604020202020204" pitchFamily="34" charset="0"/>
                      </a:endParaRPr>
                    </a:p>
                  </a:txBody>
                  <a:tcPr/>
                </a:tc>
                <a:tc hMerge="1">
                  <a:txBody>
                    <a:bodyPr/>
                    <a:lstStyle/>
                    <a:p>
                      <a:endParaRPr lang="en-US"/>
                    </a:p>
                  </a:txBody>
                  <a:tcPr/>
                </a:tc>
                <a:tc gridSpan="2">
                  <a:txBody>
                    <a:bodyPr/>
                    <a:lstStyle/>
                    <a:p>
                      <a:pPr algn="ctr"/>
                      <a:r>
                        <a:rPr lang="it-IT" sz="1400" b="0" dirty="0">
                          <a:latin typeface="Arial" panose="020B0604020202020204" pitchFamily="34" charset="0"/>
                          <a:cs typeface="Arial" panose="020B0604020202020204" pitchFamily="34" charset="0"/>
                        </a:rPr>
                        <a:t>LNS</a:t>
                      </a:r>
                      <a:r>
                        <a:rPr lang="it-IT" sz="1400" b="0" baseline="0" dirty="0">
                          <a:latin typeface="Arial" panose="020B0604020202020204" pitchFamily="34" charset="0"/>
                          <a:cs typeface="Arial" panose="020B0604020202020204" pitchFamily="34" charset="0"/>
                        </a:rPr>
                        <a:t>(I)/JYFL (FI)</a:t>
                      </a:r>
                      <a:endParaRPr lang="en-US" sz="1400" b="0" dirty="0">
                        <a:latin typeface="Arial" panose="020B0604020202020204" pitchFamily="34" charset="0"/>
                        <a:cs typeface="Arial" panose="020B0604020202020204" pitchFamily="34" charset="0"/>
                      </a:endParaRPr>
                    </a:p>
                  </a:txBody>
                  <a:tcPr/>
                </a:tc>
                <a:tc hMerge="1">
                  <a:txBody>
                    <a:bodyPr/>
                    <a:lstStyle/>
                    <a:p>
                      <a:pPr algn="ctr"/>
                      <a:endParaRPr lang="en-US" sz="1400" b="0" dirty="0">
                        <a:latin typeface="Arial" panose="020B0604020202020204" pitchFamily="34" charset="0"/>
                        <a:cs typeface="Arial" panose="020B0604020202020204" pitchFamily="34" charset="0"/>
                      </a:endParaRPr>
                    </a:p>
                  </a:txBody>
                  <a:tcPr anchor="ctr"/>
                </a:tc>
                <a:tc>
                  <a:txBody>
                    <a:bodyPr/>
                    <a:lstStyle/>
                    <a:p>
                      <a:pPr algn="ctr"/>
                      <a:r>
                        <a:rPr lang="it-IT" sz="1400" b="0" dirty="0">
                          <a:latin typeface="Arial" panose="020B0604020202020204" pitchFamily="34" charset="0"/>
                          <a:cs typeface="Arial" panose="020B0604020202020204" pitchFamily="34" charset="0"/>
                        </a:rPr>
                        <a:t>2019-2020</a:t>
                      </a:r>
                      <a:endParaRPr lang="en-US" sz="1400" b="0" dirty="0">
                        <a:latin typeface="Arial" panose="020B0604020202020204" pitchFamily="34" charset="0"/>
                        <a:cs typeface="Arial" panose="020B0604020202020204" pitchFamily="34" charset="0"/>
                      </a:endParaRPr>
                    </a:p>
                  </a:txBody>
                  <a:tcPr anchor="ctr"/>
                </a:tc>
                <a:tc vMerge="1">
                  <a:txBody>
                    <a:bodyPr/>
                    <a:lstStyle/>
                    <a:p>
                      <a:pPr algn="ct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79108576"/>
                  </a:ext>
                </a:extLst>
              </a:tr>
              <a:tr h="0">
                <a:tc gridSpan="3">
                  <a:txBody>
                    <a:bodyPr/>
                    <a:lstStyle/>
                    <a:p>
                      <a:pPr algn="ctr"/>
                      <a:r>
                        <a:rPr lang="en-US" sz="1400" kern="1200" dirty="0">
                          <a:solidFill>
                            <a:srgbClr val="0000FF"/>
                          </a:solidFill>
                          <a:effectLst/>
                          <a:latin typeface="Arial" panose="020B0604020202020204" pitchFamily="34" charset="0"/>
                          <a:ea typeface="+mn-ea"/>
                          <a:cs typeface="Arial" panose="020B0604020202020204" pitchFamily="34" charset="0"/>
                        </a:rPr>
                        <a:t>Fission</a:t>
                      </a:r>
                      <a:r>
                        <a:rPr lang="en-US" sz="1400" kern="1200" baseline="0" dirty="0">
                          <a:solidFill>
                            <a:srgbClr val="0000FF"/>
                          </a:solidFill>
                          <a:effectLst/>
                          <a:latin typeface="Arial" panose="020B0604020202020204" pitchFamily="34" charset="0"/>
                          <a:ea typeface="+mn-ea"/>
                          <a:cs typeface="Arial" panose="020B0604020202020204" pitchFamily="34" charset="0"/>
                        </a:rPr>
                        <a:t> model</a:t>
                      </a:r>
                      <a:r>
                        <a:rPr lang="en-US" sz="1400" kern="1200" dirty="0">
                          <a:solidFill>
                            <a:srgbClr val="0000FF"/>
                          </a:solidFill>
                          <a:effectLst/>
                          <a:latin typeface="Arial" panose="020B0604020202020204" pitchFamily="34" charset="0"/>
                          <a:ea typeface="+mn-ea"/>
                          <a:cs typeface="Arial" panose="020B0604020202020204" pitchFamily="34" charset="0"/>
                        </a:rPr>
                        <a:t> in the trans-Bk isotopes</a:t>
                      </a:r>
                      <a:endParaRPr lang="it-IT" sz="1400" b="0" dirty="0">
                        <a:solidFill>
                          <a:srgbClr val="0000FF"/>
                        </a:solidFill>
                        <a:latin typeface="Arial" panose="020B0604020202020204" pitchFamily="34" charset="0"/>
                        <a:cs typeface="Arial" panose="020B0604020202020204" pitchFamily="34" charset="0"/>
                      </a:endParaRPr>
                    </a:p>
                  </a:txBody>
                  <a:tcPr/>
                </a:tc>
                <a:tc hMerge="1">
                  <a:txBody>
                    <a:bodyPr/>
                    <a:lstStyle/>
                    <a:p>
                      <a:pPr algn="ctr"/>
                      <a:endParaRPr lang="en-US" sz="1400" b="0" dirty="0">
                        <a:latin typeface="Arial" panose="020B0604020202020204" pitchFamily="34" charset="0"/>
                        <a:cs typeface="Arial" panose="020B0604020202020204" pitchFamily="34" charset="0"/>
                      </a:endParaRPr>
                    </a:p>
                  </a:txBody>
                  <a:tcPr/>
                </a:tc>
                <a:tc hMerge="1">
                  <a:txBody>
                    <a:bodyPr/>
                    <a:lstStyle/>
                    <a:p>
                      <a:endParaRPr lang="en-US"/>
                    </a:p>
                  </a:txBody>
                  <a:tcPr/>
                </a:tc>
                <a:tc gridSpan="2">
                  <a:txBody>
                    <a:bodyPr/>
                    <a:lstStyle/>
                    <a:p>
                      <a:pPr algn="ctr"/>
                      <a:r>
                        <a:rPr lang="it-IT" sz="1400" b="0" dirty="0">
                          <a:latin typeface="Arial" panose="020B0604020202020204" pitchFamily="34" charset="0"/>
                          <a:cs typeface="Arial" panose="020B0604020202020204" pitchFamily="34" charset="0"/>
                        </a:rPr>
                        <a:t>LNL</a:t>
                      </a:r>
                      <a:endParaRPr lang="en-US" sz="1400" b="0" dirty="0">
                        <a:latin typeface="Arial" panose="020B0604020202020204" pitchFamily="34" charset="0"/>
                        <a:cs typeface="Arial" panose="020B0604020202020204" pitchFamily="34" charset="0"/>
                      </a:endParaRPr>
                    </a:p>
                  </a:txBody>
                  <a:tcPr/>
                </a:tc>
                <a:tc hMerge="1">
                  <a:txBody>
                    <a:bodyPr/>
                    <a:lstStyle/>
                    <a:p>
                      <a:pPr algn="ctr"/>
                      <a:endParaRPr lang="en-US" sz="1400" b="0" dirty="0">
                        <a:latin typeface="Arial" panose="020B0604020202020204" pitchFamily="34" charset="0"/>
                        <a:cs typeface="Arial" panose="020B0604020202020204" pitchFamily="34" charset="0"/>
                      </a:endParaRPr>
                    </a:p>
                  </a:txBody>
                  <a:tcPr anchor="ctr"/>
                </a:tc>
                <a:tc>
                  <a:txBody>
                    <a:bodyPr/>
                    <a:lstStyle/>
                    <a:p>
                      <a:pPr algn="ctr"/>
                      <a:r>
                        <a:rPr lang="it-IT" sz="1400" b="0" dirty="0">
                          <a:latin typeface="Arial" panose="020B0604020202020204" pitchFamily="34" charset="0"/>
                          <a:cs typeface="Arial" panose="020B0604020202020204" pitchFamily="34" charset="0"/>
                        </a:rPr>
                        <a:t>2020</a:t>
                      </a:r>
                      <a:endParaRPr lang="en-US" sz="1400" b="0" dirty="0">
                        <a:latin typeface="Arial" panose="020B0604020202020204" pitchFamily="34" charset="0"/>
                        <a:cs typeface="Arial" panose="020B0604020202020204" pitchFamily="34" charset="0"/>
                      </a:endParaRPr>
                    </a:p>
                  </a:txBody>
                  <a:tcPr anchor="ctr"/>
                </a:tc>
                <a:tc vMerge="1">
                  <a:txBody>
                    <a:bodyPr/>
                    <a:lstStyle/>
                    <a:p>
                      <a:pPr algn="ctr" eaLnBrk="1" hangingPunct="1">
                        <a:lnSpc>
                          <a:spcPct val="150000"/>
                        </a:lnSpc>
                        <a:spcBef>
                          <a:spcPct val="50000"/>
                        </a:spcBef>
                        <a:buClrTx/>
                        <a:buSzTx/>
                        <a:buFontTx/>
                        <a:buNone/>
                      </a:pPr>
                      <a:endParaRPr lang="it-IT" altLang="en-US" sz="1400" i="1" dirty="0">
                        <a:solidFill>
                          <a:srgbClr val="0000CC"/>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704494"/>
                  </a:ext>
                </a:extLst>
              </a:tr>
              <a:tr h="747172">
                <a:tc gridSpan="6">
                  <a:txBody>
                    <a:bodyPr/>
                    <a:lstStyle/>
                    <a:p>
                      <a:pPr algn="l"/>
                      <a:r>
                        <a:rPr lang="it-IT" sz="1400" b="1" kern="1200" dirty="0">
                          <a:solidFill>
                            <a:srgbClr val="CC0099"/>
                          </a:solidFill>
                          <a:effectLst/>
                          <a:latin typeface="Arial" panose="020B0604020202020204" pitchFamily="34" charset="0"/>
                          <a:ea typeface="+mn-ea"/>
                          <a:cs typeface="Arial" panose="020B0604020202020204" pitchFamily="34" charset="0"/>
                        </a:rPr>
                        <a:t>Teoria</a:t>
                      </a:r>
                      <a:r>
                        <a:rPr lang="it-IT" sz="1400" b="1" kern="1200" baseline="0" dirty="0">
                          <a:solidFill>
                            <a:srgbClr val="CC0099"/>
                          </a:solidFill>
                          <a:effectLst/>
                          <a:latin typeface="Arial" panose="020B0604020202020204" pitchFamily="34" charset="0"/>
                          <a:ea typeface="+mn-ea"/>
                          <a:cs typeface="Arial" panose="020B0604020202020204" pitchFamily="34" charset="0"/>
                        </a:rPr>
                        <a:t>:</a:t>
                      </a:r>
                      <a:r>
                        <a:rPr lang="it-IT" sz="1400" kern="1200" baseline="0" dirty="0">
                          <a:solidFill>
                            <a:srgbClr val="CC0099"/>
                          </a:solidFill>
                          <a:effectLst/>
                          <a:latin typeface="Arial" panose="020B0604020202020204" pitchFamily="34" charset="0"/>
                          <a:ea typeface="+mn-ea"/>
                          <a:cs typeface="Arial" panose="020B0604020202020204" pitchFamily="34" charset="0"/>
                        </a:rPr>
                        <a:t>           </a:t>
                      </a:r>
                      <a:r>
                        <a:rPr lang="it-IT" sz="1400" kern="1200" dirty="0">
                          <a:solidFill>
                            <a:srgbClr val="CC0099"/>
                          </a:solidFill>
                          <a:effectLst/>
                          <a:latin typeface="Arial" panose="020B0604020202020204" pitchFamily="34" charset="0"/>
                          <a:ea typeface="+mn-ea"/>
                          <a:cs typeface="Arial" panose="020B0604020202020204" pitchFamily="34" charset="0"/>
                        </a:rPr>
                        <a:t>Matrice nucleare del decadimento 0</a:t>
                      </a:r>
                      <a:r>
                        <a:rPr lang="el-GR" sz="1400" kern="1200" dirty="0">
                          <a:solidFill>
                            <a:srgbClr val="CC0099"/>
                          </a:solidFill>
                          <a:effectLst/>
                          <a:latin typeface="Arial" panose="020B0604020202020204" pitchFamily="34" charset="0"/>
                          <a:ea typeface="+mn-ea"/>
                          <a:cs typeface="Arial" panose="020B0604020202020204" pitchFamily="34" charset="0"/>
                        </a:rPr>
                        <a:t>νββ</a:t>
                      </a:r>
                      <a:r>
                        <a:rPr lang="it-IT" sz="1400" kern="1200" dirty="0">
                          <a:solidFill>
                            <a:srgbClr val="CC0099"/>
                          </a:solidFill>
                          <a:effectLst/>
                          <a:latin typeface="Arial" panose="020B0604020202020204" pitchFamily="34" charset="0"/>
                          <a:ea typeface="+mn-ea"/>
                          <a:cs typeface="Arial" panose="020B0604020202020204" pitchFamily="34" charset="0"/>
                        </a:rPr>
                        <a:t>;</a:t>
                      </a:r>
                      <a:r>
                        <a:rPr lang="it-IT" sz="1400" kern="1200" baseline="0" dirty="0">
                          <a:solidFill>
                            <a:srgbClr val="CC0099"/>
                          </a:solidFill>
                          <a:effectLst/>
                          <a:latin typeface="Arial" panose="020B0604020202020204" pitchFamily="34" charset="0"/>
                          <a:ea typeface="+mn-ea"/>
                          <a:cs typeface="Arial" panose="020B0604020202020204" pitchFamily="34" charset="0"/>
                        </a:rPr>
                        <a:t> </a:t>
                      </a:r>
                    </a:p>
                    <a:p>
                      <a:pPr algn="ctr"/>
                      <a:r>
                        <a:rPr lang="it-IT" sz="1400" kern="1200" dirty="0">
                          <a:solidFill>
                            <a:srgbClr val="CC0099"/>
                          </a:solidFill>
                          <a:effectLst/>
                          <a:latin typeface="Arial" panose="020B0604020202020204" pitchFamily="34" charset="0"/>
                          <a:ea typeface="+mn-ea"/>
                          <a:cs typeface="Arial" panose="020B0604020202020204" pitchFamily="34" charset="0"/>
                        </a:rPr>
                        <a:t>Diffusione elastica di WIMP su nuclei di massa intermedia; </a:t>
                      </a:r>
                    </a:p>
                    <a:p>
                      <a:pPr algn="ctr"/>
                      <a:r>
                        <a:rPr lang="it-IT" sz="1400" kern="1200" dirty="0">
                          <a:solidFill>
                            <a:srgbClr val="CC0099"/>
                          </a:solidFill>
                          <a:effectLst/>
                          <a:latin typeface="Arial" panose="020B0604020202020204" pitchFamily="34" charset="0"/>
                          <a:ea typeface="+mn-ea"/>
                          <a:cs typeface="Arial" panose="020B0604020202020204" pitchFamily="34" charset="0"/>
                        </a:rPr>
                        <a:t>Analisi di dati di esperimenti con fasci di ioni radioattivi</a:t>
                      </a:r>
                      <a:endParaRPr lang="it-IT" sz="1400" b="0" dirty="0">
                        <a:solidFill>
                          <a:srgbClr val="CC0099"/>
                        </a:solidFill>
                        <a:latin typeface="Arial" panose="020B0604020202020204" pitchFamily="34" charset="0"/>
                        <a:cs typeface="Arial" panose="020B0604020202020204" pitchFamily="34" charset="0"/>
                      </a:endParaRPr>
                    </a:p>
                  </a:txBody>
                  <a:tcPr/>
                </a:tc>
                <a:tc hMerge="1">
                  <a:txBody>
                    <a:bodyPr/>
                    <a:lstStyle/>
                    <a:p>
                      <a:pPr algn="ctr"/>
                      <a:endParaRPr lang="en-US" sz="1400" b="0" dirty="0">
                        <a:latin typeface="Arial" panose="020B0604020202020204" pitchFamily="34" charset="0"/>
                        <a:cs typeface="Arial" panose="020B0604020202020204"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it-IT" sz="1400" dirty="0">
                          <a:solidFill>
                            <a:srgbClr val="CC0099"/>
                          </a:solidFill>
                          <a:latin typeface="Arial" panose="020B0604020202020204" pitchFamily="34" charset="0"/>
                          <a:cs typeface="Arial" panose="020B0604020202020204" pitchFamily="34" charset="0"/>
                        </a:rPr>
                        <a:t>Collaborazioni con gruppi</a:t>
                      </a:r>
                      <a:r>
                        <a:rPr lang="it-IT" sz="1400" baseline="0" dirty="0">
                          <a:solidFill>
                            <a:srgbClr val="CC0099"/>
                          </a:solidFill>
                          <a:latin typeface="Arial" panose="020B0604020202020204" pitchFamily="34" charset="0"/>
                          <a:cs typeface="Arial" panose="020B0604020202020204" pitchFamily="34" charset="0"/>
                        </a:rPr>
                        <a:t> sperimentali</a:t>
                      </a:r>
                      <a:endParaRPr lang="en-US" sz="1400" dirty="0">
                        <a:solidFill>
                          <a:srgbClr val="CC0099"/>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461504522"/>
                  </a:ext>
                </a:extLst>
              </a:tr>
              <a:tr h="311322">
                <a:tc>
                  <a:txBody>
                    <a:bodyPr/>
                    <a:lstStyle/>
                    <a:p>
                      <a:pPr algn="ctr"/>
                      <a:r>
                        <a:rPr lang="it-IT" sz="1400" b="0" dirty="0" err="1">
                          <a:solidFill>
                            <a:srgbClr val="CC0099"/>
                          </a:solidFill>
                          <a:latin typeface="Arial" panose="020B0604020202020204" pitchFamily="34" charset="0"/>
                          <a:cs typeface="Arial" panose="020B0604020202020204" pitchFamily="34" charset="0"/>
                        </a:rPr>
                        <a:t>Fission</a:t>
                      </a:r>
                      <a:r>
                        <a:rPr lang="it-IT" sz="1400" b="0" baseline="0" dirty="0">
                          <a:solidFill>
                            <a:srgbClr val="CC0099"/>
                          </a:solidFill>
                          <a:latin typeface="Arial" panose="020B0604020202020204" pitchFamily="34" charset="0"/>
                          <a:cs typeface="Arial" panose="020B0604020202020204" pitchFamily="34" charset="0"/>
                        </a:rPr>
                        <a:t> </a:t>
                      </a:r>
                      <a:r>
                        <a:rPr lang="it-IT" sz="1400" b="0" baseline="0" dirty="0" err="1">
                          <a:solidFill>
                            <a:srgbClr val="CC0099"/>
                          </a:solidFill>
                          <a:latin typeface="Arial" panose="020B0604020202020204" pitchFamily="34" charset="0"/>
                          <a:cs typeface="Arial" panose="020B0604020202020204" pitchFamily="34" charset="0"/>
                        </a:rPr>
                        <a:t>induced</a:t>
                      </a:r>
                      <a:r>
                        <a:rPr lang="it-IT" sz="1400" b="0" baseline="0" dirty="0">
                          <a:solidFill>
                            <a:srgbClr val="CC0099"/>
                          </a:solidFill>
                          <a:latin typeface="Arial" panose="020B0604020202020204" pitchFamily="34" charset="0"/>
                          <a:cs typeface="Arial" panose="020B0604020202020204" pitchFamily="34" charset="0"/>
                        </a:rPr>
                        <a:t> by </a:t>
                      </a:r>
                      <a:r>
                        <a:rPr lang="it-IT" sz="1400" b="0" baseline="0" dirty="0" err="1">
                          <a:solidFill>
                            <a:srgbClr val="CC0099"/>
                          </a:solidFill>
                          <a:latin typeface="Arial" panose="020B0604020202020204" pitchFamily="34" charset="0"/>
                          <a:cs typeface="Arial" panose="020B0604020202020204" pitchFamily="34" charset="0"/>
                        </a:rPr>
                        <a:t>RIB’s</a:t>
                      </a:r>
                      <a:r>
                        <a:rPr lang="it-IT" sz="1400" b="0" baseline="0" dirty="0">
                          <a:solidFill>
                            <a:srgbClr val="CC0099"/>
                          </a:solidFill>
                          <a:latin typeface="Arial" panose="020B0604020202020204" pitchFamily="34" charset="0"/>
                          <a:cs typeface="Arial" panose="020B0604020202020204" pitchFamily="34" charset="0"/>
                        </a:rPr>
                        <a:t> </a:t>
                      </a:r>
                      <a:endParaRPr lang="it-IT" sz="1400" b="0" dirty="0">
                        <a:solidFill>
                          <a:srgbClr val="CC0099"/>
                        </a:solidFill>
                        <a:latin typeface="Arial" panose="020B0604020202020204" pitchFamily="34" charset="0"/>
                        <a:cs typeface="Arial" panose="020B0604020202020204" pitchFamily="34" charset="0"/>
                      </a:endParaRPr>
                    </a:p>
                  </a:txBody>
                  <a:tcPr/>
                </a:tc>
                <a:tc gridSpan="5">
                  <a:txBody>
                    <a:bodyPr/>
                    <a:lstStyle/>
                    <a:p>
                      <a:pPr algn="ctr"/>
                      <a:r>
                        <a:rPr lang="it-IT" sz="1400" b="0" dirty="0">
                          <a:latin typeface="Arial" panose="020B0604020202020204" pitchFamily="34" charset="0"/>
                          <a:cs typeface="Arial" panose="020B0604020202020204" pitchFamily="34" charset="0"/>
                        </a:rPr>
                        <a:t>EXOTIC- LNL (IT)</a:t>
                      </a:r>
                      <a:endParaRPr lang="en-US" sz="1400" b="0" dirty="0">
                        <a:latin typeface="Arial" panose="020B0604020202020204" pitchFamily="34" charset="0"/>
                        <a:cs typeface="Arial" panose="020B0604020202020204"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4">
                  <a:txBody>
                    <a:bodyPr/>
                    <a:lstStyle/>
                    <a:p>
                      <a:pPr algn="ctr"/>
                      <a:r>
                        <a:rPr lang="it-IT" sz="1400" dirty="0">
                          <a:solidFill>
                            <a:srgbClr val="CC0099"/>
                          </a:solidFill>
                          <a:latin typeface="Arial" panose="020B0604020202020204" pitchFamily="34" charset="0"/>
                          <a:cs typeface="Arial" panose="020B0604020202020204" pitchFamily="34" charset="0"/>
                        </a:rPr>
                        <a:t>Leadership</a:t>
                      </a:r>
                      <a:r>
                        <a:rPr lang="it-IT" sz="1400" baseline="0" dirty="0">
                          <a:solidFill>
                            <a:srgbClr val="CC0099"/>
                          </a:solidFill>
                          <a:latin typeface="Arial" panose="020B0604020202020204" pitchFamily="34" charset="0"/>
                          <a:cs typeface="Arial" panose="020B0604020202020204" pitchFamily="34" charset="0"/>
                        </a:rPr>
                        <a:t> NA,</a:t>
                      </a:r>
                    </a:p>
                    <a:p>
                      <a:pPr algn="ctr"/>
                      <a:r>
                        <a:rPr lang="it-IT" sz="1400" baseline="0" dirty="0">
                          <a:solidFill>
                            <a:srgbClr val="CC0099"/>
                          </a:solidFill>
                          <a:latin typeface="Arial" panose="020B0604020202020204" pitchFamily="34" charset="0"/>
                          <a:cs typeface="Arial" panose="020B0604020202020204" pitchFamily="34" charset="0"/>
                        </a:rPr>
                        <a:t>collaborazioni da definire</a:t>
                      </a:r>
                      <a:endParaRPr lang="en-US" sz="1400" dirty="0">
                        <a:solidFill>
                          <a:srgbClr val="CC0099"/>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15156501"/>
                  </a:ext>
                </a:extLst>
              </a:tr>
              <a:tr h="358150">
                <a:tc>
                  <a:txBody>
                    <a:bodyPr/>
                    <a:lstStyle/>
                    <a:p>
                      <a:pPr algn="ctr"/>
                      <a:r>
                        <a:rPr lang="it-IT" altLang="it-IT" sz="1400" b="0" dirty="0" err="1">
                          <a:solidFill>
                            <a:srgbClr val="CC0099"/>
                          </a:solidFill>
                          <a:latin typeface="Arial" panose="020B0604020202020204" pitchFamily="34" charset="0"/>
                          <a:cs typeface="Arial" panose="020B0604020202020204" pitchFamily="34" charset="0"/>
                        </a:rPr>
                        <a:t>Probing</a:t>
                      </a:r>
                      <a:r>
                        <a:rPr lang="it-IT" altLang="it-IT" sz="1400" b="0" dirty="0">
                          <a:solidFill>
                            <a:srgbClr val="CC0099"/>
                          </a:solidFill>
                          <a:latin typeface="Arial" panose="020B0604020202020204" pitchFamily="34" charset="0"/>
                          <a:cs typeface="Arial" panose="020B0604020202020204" pitchFamily="34" charset="0"/>
                        </a:rPr>
                        <a:t> the </a:t>
                      </a:r>
                      <a:r>
                        <a:rPr lang="it-IT" altLang="it-IT" sz="1400" b="0" dirty="0" err="1">
                          <a:solidFill>
                            <a:srgbClr val="CC0099"/>
                          </a:solidFill>
                          <a:latin typeface="Arial" panose="020B0604020202020204" pitchFamily="34" charset="0"/>
                          <a:cs typeface="Arial" panose="020B0604020202020204" pitchFamily="34" charset="0"/>
                        </a:rPr>
                        <a:t>island</a:t>
                      </a:r>
                      <a:r>
                        <a:rPr lang="it-IT" altLang="it-IT" sz="1400" b="0" dirty="0">
                          <a:solidFill>
                            <a:srgbClr val="CC0099"/>
                          </a:solidFill>
                          <a:latin typeface="Arial" panose="020B0604020202020204" pitchFamily="34" charset="0"/>
                          <a:cs typeface="Arial" panose="020B0604020202020204" pitchFamily="34" charset="0"/>
                        </a:rPr>
                        <a:t> of </a:t>
                      </a:r>
                      <a:r>
                        <a:rPr lang="it-IT" altLang="it-IT" sz="1400" b="0" dirty="0" err="1">
                          <a:solidFill>
                            <a:srgbClr val="CC0099"/>
                          </a:solidFill>
                          <a:latin typeface="Arial" panose="020B0604020202020204" pitchFamily="34" charset="0"/>
                          <a:cs typeface="Arial" panose="020B0604020202020204" pitchFamily="34" charset="0"/>
                        </a:rPr>
                        <a:t>stability</a:t>
                      </a:r>
                      <a:endParaRPr lang="it-IT" sz="1400" b="0" dirty="0">
                        <a:solidFill>
                          <a:srgbClr val="CC0099"/>
                        </a:solidFill>
                        <a:latin typeface="Arial" panose="020B0604020202020204" pitchFamily="34" charset="0"/>
                        <a:cs typeface="Arial" panose="020B0604020202020204" pitchFamily="34" charset="0"/>
                      </a:endParaRPr>
                    </a:p>
                  </a:txBody>
                  <a:tcPr/>
                </a:tc>
                <a:tc rowSpan="3" gridSpan="5">
                  <a:txBody>
                    <a:bodyPr/>
                    <a:lstStyle/>
                    <a:p>
                      <a:pPr algn="ctr"/>
                      <a:r>
                        <a:rPr lang="it-IT" sz="1400" b="0" dirty="0">
                          <a:latin typeface="Arial" panose="020B0604020202020204" pitchFamily="34" charset="0"/>
                          <a:cs typeface="Arial" panose="020B0604020202020204" pitchFamily="34" charset="0"/>
                        </a:rPr>
                        <a:t>SPES (</a:t>
                      </a:r>
                      <a:r>
                        <a:rPr lang="it-IT" sz="1400" b="0" dirty="0" err="1">
                          <a:latin typeface="Arial" panose="020B0604020202020204" pitchFamily="34" charset="0"/>
                          <a:cs typeface="Arial" panose="020B0604020202020204" pitchFamily="34" charset="0"/>
                        </a:rPr>
                        <a:t>LoIs</a:t>
                      </a:r>
                      <a:r>
                        <a:rPr lang="it-IT" sz="1400" b="0" dirty="0">
                          <a:latin typeface="Arial" panose="020B0604020202020204" pitchFamily="34" charset="0"/>
                          <a:cs typeface="Arial" panose="020B0604020202020204" pitchFamily="34" charset="0"/>
                        </a:rPr>
                        <a:t>)</a:t>
                      </a:r>
                    </a:p>
                    <a:p>
                      <a:pPr algn="ctr"/>
                      <a:r>
                        <a:rPr lang="it-IT" sz="1400" b="0" dirty="0">
                          <a:latin typeface="Arial" panose="020B0604020202020204" pitchFamily="34" charset="0"/>
                          <a:cs typeface="Arial" panose="020B0604020202020204" pitchFamily="34" charset="0"/>
                        </a:rPr>
                        <a:t>LNL (IT)</a:t>
                      </a:r>
                      <a:endParaRPr lang="en-US" sz="1400" b="0" dirty="0">
                        <a:latin typeface="Arial" panose="020B0604020202020204" pitchFamily="34" charset="0"/>
                        <a:cs typeface="Arial" panose="020B0604020202020204" pitchFamily="34" charset="0"/>
                      </a:endParaRPr>
                    </a:p>
                  </a:txBody>
                  <a:tcPr anchor="ct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rowSpan="3" hMerge="1">
                  <a:txBody>
                    <a:bodyPr/>
                    <a:lstStyle/>
                    <a:p>
                      <a:endParaRPr lang="en-US"/>
                    </a:p>
                  </a:txBody>
                  <a:tcPr/>
                </a:tc>
                <a:tc vMerge="1">
                  <a:txBody>
                    <a:bodyPr/>
                    <a:lstStyle/>
                    <a:p>
                      <a:pPr algn="ctr"/>
                      <a:endParaRPr lang="en-US" sz="1400" dirty="0">
                        <a:solidFill>
                          <a:srgbClr val="CC0099"/>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761170361"/>
                  </a:ext>
                </a:extLst>
              </a:tr>
              <a:tr h="529247">
                <a:tc>
                  <a:txBody>
                    <a:bodyPr/>
                    <a:lstStyle/>
                    <a:p>
                      <a:pPr algn="ctr"/>
                      <a:r>
                        <a:rPr lang="it-IT" sz="1400" b="0" dirty="0" err="1">
                          <a:solidFill>
                            <a:srgbClr val="CC0099"/>
                          </a:solidFill>
                          <a:latin typeface="Arial" panose="020B0604020202020204" pitchFamily="34" charset="0"/>
                          <a:cs typeface="Arial" panose="020B0604020202020204" pitchFamily="34" charset="0"/>
                        </a:rPr>
                        <a:t>Isospin</a:t>
                      </a:r>
                      <a:r>
                        <a:rPr lang="it-IT" sz="1400" b="0" dirty="0">
                          <a:solidFill>
                            <a:srgbClr val="CC0099"/>
                          </a:solidFill>
                          <a:latin typeface="Arial" panose="020B0604020202020204" pitchFamily="34" charset="0"/>
                          <a:cs typeface="Arial" panose="020B0604020202020204" pitchFamily="34" charset="0"/>
                        </a:rPr>
                        <a:t> </a:t>
                      </a:r>
                      <a:r>
                        <a:rPr lang="it-IT" sz="1400" b="0" dirty="0" err="1">
                          <a:solidFill>
                            <a:srgbClr val="CC0099"/>
                          </a:solidFill>
                          <a:latin typeface="Arial" panose="020B0604020202020204" pitchFamily="34" charset="0"/>
                          <a:cs typeface="Arial" panose="020B0604020202020204" pitchFamily="34" charset="0"/>
                        </a:rPr>
                        <a:t>effects</a:t>
                      </a:r>
                      <a:r>
                        <a:rPr lang="it-IT" sz="1400" b="0" dirty="0">
                          <a:solidFill>
                            <a:srgbClr val="CC0099"/>
                          </a:solidFill>
                          <a:latin typeface="Arial" panose="020B0604020202020204" pitchFamily="34" charset="0"/>
                          <a:cs typeface="Arial" panose="020B0604020202020204" pitchFamily="34" charset="0"/>
                        </a:rPr>
                        <a:t> on </a:t>
                      </a:r>
                      <a:r>
                        <a:rPr lang="it-IT" sz="1400" b="0" dirty="0" err="1">
                          <a:solidFill>
                            <a:srgbClr val="CC0099"/>
                          </a:solidFill>
                          <a:latin typeface="Arial" panose="020B0604020202020204" pitchFamily="34" charset="0"/>
                          <a:cs typeface="Arial" panose="020B0604020202020204" pitchFamily="34" charset="0"/>
                        </a:rPr>
                        <a:t>nuclear</a:t>
                      </a:r>
                      <a:r>
                        <a:rPr lang="it-IT" sz="1400" b="0" dirty="0">
                          <a:solidFill>
                            <a:srgbClr val="CC0099"/>
                          </a:solidFill>
                          <a:latin typeface="Arial" panose="020B0604020202020204" pitchFamily="34" charset="0"/>
                          <a:cs typeface="Arial" panose="020B0604020202020204" pitchFamily="34" charset="0"/>
                        </a:rPr>
                        <a:t> </a:t>
                      </a:r>
                      <a:r>
                        <a:rPr lang="it-IT" sz="1400" b="0" dirty="0" err="1">
                          <a:solidFill>
                            <a:srgbClr val="CC0099"/>
                          </a:solidFill>
                          <a:latin typeface="Arial" panose="020B0604020202020204" pitchFamily="34" charset="0"/>
                          <a:cs typeface="Arial" panose="020B0604020202020204" pitchFamily="34" charset="0"/>
                        </a:rPr>
                        <a:t>level</a:t>
                      </a:r>
                      <a:r>
                        <a:rPr lang="it-IT" sz="1400" b="0" dirty="0">
                          <a:solidFill>
                            <a:srgbClr val="CC0099"/>
                          </a:solidFill>
                          <a:latin typeface="Arial" panose="020B0604020202020204" pitchFamily="34" charset="0"/>
                          <a:cs typeface="Arial" panose="020B0604020202020204" pitchFamily="34" charset="0"/>
                        </a:rPr>
                        <a:t> </a:t>
                      </a:r>
                      <a:r>
                        <a:rPr lang="it-IT" sz="1400" b="0" dirty="0" err="1">
                          <a:solidFill>
                            <a:srgbClr val="CC0099"/>
                          </a:solidFill>
                          <a:latin typeface="Arial" panose="020B0604020202020204" pitchFamily="34" charset="0"/>
                          <a:cs typeface="Arial" panose="020B0604020202020204" pitchFamily="34" charset="0"/>
                        </a:rPr>
                        <a:t>density</a:t>
                      </a:r>
                      <a:endParaRPr lang="en-US" sz="1400" b="0" dirty="0">
                        <a:solidFill>
                          <a:srgbClr val="CC0099"/>
                        </a:solidFill>
                        <a:latin typeface="Arial" panose="020B0604020202020204" pitchFamily="34" charset="0"/>
                        <a:cs typeface="Arial" panose="020B0604020202020204" pitchFamily="34" charset="0"/>
                      </a:endParaRPr>
                    </a:p>
                  </a:txBody>
                  <a:tcPr/>
                </a:tc>
                <a:tc gridSpan="5" vMerge="1">
                  <a:txBody>
                    <a:bodyPr/>
                    <a:lstStyle/>
                    <a:p>
                      <a:endParaRPr lang="en-US" dirty="0"/>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pPr algn="ct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15226831"/>
                  </a:ext>
                </a:extLst>
              </a:tr>
              <a:tr h="311322">
                <a:tc>
                  <a:txBody>
                    <a:bodyPr/>
                    <a:lstStyle/>
                    <a:p>
                      <a:pPr algn="ctr"/>
                      <a:r>
                        <a:rPr lang="it-IT" sz="1400" b="0" dirty="0" err="1">
                          <a:solidFill>
                            <a:srgbClr val="CC0099"/>
                          </a:solidFill>
                          <a:latin typeface="Arial" panose="020B0604020202020204" pitchFamily="34" charset="0"/>
                          <a:cs typeface="Arial" panose="020B0604020202020204" pitchFamily="34" charset="0"/>
                        </a:rPr>
                        <a:t>Dynamic</a:t>
                      </a:r>
                      <a:r>
                        <a:rPr lang="it-IT" sz="1400" b="0" baseline="0" dirty="0">
                          <a:solidFill>
                            <a:srgbClr val="CC0099"/>
                          </a:solidFill>
                          <a:latin typeface="Arial" panose="020B0604020202020204" pitchFamily="34" charset="0"/>
                          <a:cs typeface="Arial" panose="020B0604020202020204" pitchFamily="34" charset="0"/>
                        </a:rPr>
                        <a:t> </a:t>
                      </a:r>
                      <a:r>
                        <a:rPr lang="it-IT" sz="1400" b="0" baseline="0" dirty="0" err="1">
                          <a:solidFill>
                            <a:srgbClr val="CC0099"/>
                          </a:solidFill>
                          <a:latin typeface="Arial" panose="020B0604020202020204" pitchFamily="34" charset="0"/>
                          <a:cs typeface="Arial" panose="020B0604020202020204" pitchFamily="34" charset="0"/>
                        </a:rPr>
                        <a:t>Dipole</a:t>
                      </a:r>
                      <a:r>
                        <a:rPr lang="it-IT" sz="1400" b="0" baseline="0" dirty="0">
                          <a:solidFill>
                            <a:srgbClr val="CC0099"/>
                          </a:solidFill>
                          <a:latin typeface="Arial" panose="020B0604020202020204" pitchFamily="34" charset="0"/>
                          <a:cs typeface="Arial" panose="020B0604020202020204" pitchFamily="34" charset="0"/>
                        </a:rPr>
                        <a:t> with </a:t>
                      </a:r>
                      <a:r>
                        <a:rPr lang="it-IT" sz="1400" b="0" baseline="0" dirty="0" err="1">
                          <a:solidFill>
                            <a:srgbClr val="CC0099"/>
                          </a:solidFill>
                          <a:latin typeface="Arial" panose="020B0604020202020204" pitchFamily="34" charset="0"/>
                          <a:cs typeface="Arial" panose="020B0604020202020204" pitchFamily="34" charset="0"/>
                        </a:rPr>
                        <a:t>RIB’s</a:t>
                      </a:r>
                      <a:endParaRPr lang="en-US" sz="1400" b="0" dirty="0">
                        <a:solidFill>
                          <a:srgbClr val="CC0099"/>
                        </a:solidFill>
                        <a:latin typeface="Arial" panose="020B0604020202020204" pitchFamily="34" charset="0"/>
                        <a:cs typeface="Arial" panose="020B0604020202020204" pitchFamily="34" charset="0"/>
                      </a:endParaRPr>
                    </a:p>
                  </a:txBody>
                  <a:tcPr/>
                </a:tc>
                <a:tc gridSpan="5" vMerge="1">
                  <a:txBody>
                    <a:bodyPr/>
                    <a:lstStyle/>
                    <a:p>
                      <a:pPr algn="ctr"/>
                      <a:endParaRPr lang="en-US" sz="1400" b="0" dirty="0">
                        <a:latin typeface="Arial" panose="020B0604020202020204" pitchFamily="34" charset="0"/>
                        <a:cs typeface="Arial" panose="020B0604020202020204" pitchFamily="34" charset="0"/>
                      </a:endParaRPr>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pPr algn="ct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1304413"/>
                  </a:ext>
                </a:extLst>
              </a:tr>
            </a:tbl>
          </a:graphicData>
        </a:graphic>
      </p:graphicFrame>
      <p:grpSp>
        <p:nvGrpSpPr>
          <p:cNvPr id="24" name="Gruppo 23">
            <a:extLst>
              <a:ext uri="{FF2B5EF4-FFF2-40B4-BE49-F238E27FC236}">
                <a16:creationId xmlns:a16="http://schemas.microsoft.com/office/drawing/2014/main" id="{708269F0-A214-214B-8287-9062DD460EA6}"/>
              </a:ext>
            </a:extLst>
          </p:cNvPr>
          <p:cNvGrpSpPr/>
          <p:nvPr/>
        </p:nvGrpSpPr>
        <p:grpSpPr>
          <a:xfrm>
            <a:off x="8858991" y="2643588"/>
            <a:ext cx="3258588" cy="2799691"/>
            <a:chOff x="817480" y="1476937"/>
            <a:chExt cx="4208206" cy="3257966"/>
          </a:xfrm>
        </p:grpSpPr>
        <p:pic>
          <p:nvPicPr>
            <p:cNvPr id="25" name="Immagine 24">
              <a:extLst>
                <a:ext uri="{FF2B5EF4-FFF2-40B4-BE49-F238E27FC236}">
                  <a16:creationId xmlns:a16="http://schemas.microsoft.com/office/drawing/2014/main" id="{3CE0C175-2E96-B146-B485-A6C372AA46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480" y="1476937"/>
              <a:ext cx="4208206" cy="3257966"/>
            </a:xfrm>
            <a:prstGeom prst="rect">
              <a:avLst/>
            </a:prstGeom>
          </p:spPr>
        </p:pic>
        <p:sp>
          <p:nvSpPr>
            <p:cNvPr id="26" name="Ovale 25">
              <a:extLst>
                <a:ext uri="{FF2B5EF4-FFF2-40B4-BE49-F238E27FC236}">
                  <a16:creationId xmlns:a16="http://schemas.microsoft.com/office/drawing/2014/main" id="{ED12BA5E-920C-C344-8603-BDAE8D773AEB}"/>
                </a:ext>
              </a:extLst>
            </p:cNvPr>
            <p:cNvSpPr/>
            <p:nvPr/>
          </p:nvSpPr>
          <p:spPr>
            <a:xfrm>
              <a:off x="2821858" y="1985221"/>
              <a:ext cx="157316" cy="1769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Ovale 26">
              <a:extLst>
                <a:ext uri="{FF2B5EF4-FFF2-40B4-BE49-F238E27FC236}">
                  <a16:creationId xmlns:a16="http://schemas.microsoft.com/office/drawing/2014/main" id="{59819324-9277-6744-A752-AF34479AD9EF}"/>
                </a:ext>
              </a:extLst>
            </p:cNvPr>
            <p:cNvSpPr/>
            <p:nvPr/>
          </p:nvSpPr>
          <p:spPr>
            <a:xfrm>
              <a:off x="3613355" y="2565324"/>
              <a:ext cx="157316" cy="1769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Ovale 27">
              <a:extLst>
                <a:ext uri="{FF2B5EF4-FFF2-40B4-BE49-F238E27FC236}">
                  <a16:creationId xmlns:a16="http://schemas.microsoft.com/office/drawing/2014/main" id="{6400AB86-E194-4A4B-990E-758475835E29}"/>
                </a:ext>
              </a:extLst>
            </p:cNvPr>
            <p:cNvSpPr/>
            <p:nvPr/>
          </p:nvSpPr>
          <p:spPr>
            <a:xfrm>
              <a:off x="1627239" y="3405982"/>
              <a:ext cx="157316" cy="1769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e 28">
              <a:extLst>
                <a:ext uri="{FF2B5EF4-FFF2-40B4-BE49-F238E27FC236}">
                  <a16:creationId xmlns:a16="http://schemas.microsoft.com/office/drawing/2014/main" id="{4F4C0AC4-DED7-714D-9C93-09AA3B108FA0}"/>
                </a:ext>
              </a:extLst>
            </p:cNvPr>
            <p:cNvSpPr/>
            <p:nvPr/>
          </p:nvSpPr>
          <p:spPr>
            <a:xfrm>
              <a:off x="1784555" y="3536996"/>
              <a:ext cx="157316" cy="1769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Ovale 29">
              <a:extLst>
                <a:ext uri="{FF2B5EF4-FFF2-40B4-BE49-F238E27FC236}">
                  <a16:creationId xmlns:a16="http://schemas.microsoft.com/office/drawing/2014/main" id="{611BF356-344B-8149-B666-8169D15E6159}"/>
                </a:ext>
              </a:extLst>
            </p:cNvPr>
            <p:cNvSpPr/>
            <p:nvPr/>
          </p:nvSpPr>
          <p:spPr>
            <a:xfrm>
              <a:off x="2315497" y="3753971"/>
              <a:ext cx="157316" cy="1769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Ovale 30">
              <a:extLst>
                <a:ext uri="{FF2B5EF4-FFF2-40B4-BE49-F238E27FC236}">
                  <a16:creationId xmlns:a16="http://schemas.microsoft.com/office/drawing/2014/main" id="{82F145DC-88D6-FA48-9359-8C90BDE9F303}"/>
                </a:ext>
              </a:extLst>
            </p:cNvPr>
            <p:cNvSpPr/>
            <p:nvPr/>
          </p:nvSpPr>
          <p:spPr>
            <a:xfrm>
              <a:off x="2561303" y="4389208"/>
              <a:ext cx="157316" cy="1769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CasellaDiTesto 31">
              <a:extLst>
                <a:ext uri="{FF2B5EF4-FFF2-40B4-BE49-F238E27FC236}">
                  <a16:creationId xmlns:a16="http://schemas.microsoft.com/office/drawing/2014/main" id="{1B47982D-0EAB-464B-A47B-0B537CE2B96C}"/>
                </a:ext>
              </a:extLst>
            </p:cNvPr>
            <p:cNvSpPr txBox="1"/>
            <p:nvPr/>
          </p:nvSpPr>
          <p:spPr>
            <a:xfrm>
              <a:off x="2385757" y="3672648"/>
              <a:ext cx="741599" cy="375808"/>
            </a:xfrm>
            <a:prstGeom prst="rect">
              <a:avLst/>
            </a:prstGeom>
            <a:noFill/>
          </p:spPr>
          <p:txBody>
            <a:bodyPr wrap="square" rtlCol="0">
              <a:spAutoFit/>
            </a:bodyPr>
            <a:lstStyle/>
            <a:p>
              <a:r>
                <a:rPr lang="it-IT" sz="1600" dirty="0">
                  <a:solidFill>
                    <a:srgbClr val="FF0000"/>
                  </a:solidFill>
                </a:rPr>
                <a:t>LNL</a:t>
              </a:r>
              <a:endParaRPr lang="en-US" sz="1600" dirty="0">
                <a:solidFill>
                  <a:srgbClr val="FF0000"/>
                </a:solidFill>
              </a:endParaRPr>
            </a:p>
          </p:txBody>
        </p:sp>
        <p:sp>
          <p:nvSpPr>
            <p:cNvPr id="33" name="Ovale 32">
              <a:extLst>
                <a:ext uri="{FF2B5EF4-FFF2-40B4-BE49-F238E27FC236}">
                  <a16:creationId xmlns:a16="http://schemas.microsoft.com/office/drawing/2014/main" id="{CD7D85E1-C1CE-F94D-A048-302081F06FEC}"/>
                </a:ext>
              </a:extLst>
            </p:cNvPr>
            <p:cNvSpPr/>
            <p:nvPr/>
          </p:nvSpPr>
          <p:spPr>
            <a:xfrm>
              <a:off x="2020529" y="3665481"/>
              <a:ext cx="157316" cy="17698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4" name="CasellaDiTesto 33">
              <a:extLst>
                <a:ext uri="{FF2B5EF4-FFF2-40B4-BE49-F238E27FC236}">
                  <a16:creationId xmlns:a16="http://schemas.microsoft.com/office/drawing/2014/main" id="{547788E6-AA0A-9146-B2BD-D386D6632A11}"/>
                </a:ext>
              </a:extLst>
            </p:cNvPr>
            <p:cNvSpPr txBox="1"/>
            <p:nvPr/>
          </p:nvSpPr>
          <p:spPr>
            <a:xfrm>
              <a:off x="2649793" y="4324930"/>
              <a:ext cx="860886" cy="375808"/>
            </a:xfrm>
            <a:prstGeom prst="rect">
              <a:avLst/>
            </a:prstGeom>
            <a:noFill/>
          </p:spPr>
          <p:txBody>
            <a:bodyPr wrap="square" rtlCol="0">
              <a:spAutoFit/>
            </a:bodyPr>
            <a:lstStyle/>
            <a:p>
              <a:r>
                <a:rPr lang="it-IT" sz="1600" dirty="0">
                  <a:solidFill>
                    <a:srgbClr val="FF0000"/>
                  </a:solidFill>
                </a:rPr>
                <a:t>LNS</a:t>
              </a:r>
              <a:endParaRPr lang="en-US" sz="1600" dirty="0">
                <a:solidFill>
                  <a:srgbClr val="FF0000"/>
                </a:solidFill>
              </a:endParaRPr>
            </a:p>
          </p:txBody>
        </p:sp>
        <p:sp>
          <p:nvSpPr>
            <p:cNvPr id="35" name="CasellaDiTesto 34">
              <a:extLst>
                <a:ext uri="{FF2B5EF4-FFF2-40B4-BE49-F238E27FC236}">
                  <a16:creationId xmlns:a16="http://schemas.microsoft.com/office/drawing/2014/main" id="{8DF82AC8-EB8D-7F40-B74A-70F7C7BF1D52}"/>
                </a:ext>
              </a:extLst>
            </p:cNvPr>
            <p:cNvSpPr txBox="1"/>
            <p:nvPr/>
          </p:nvSpPr>
          <p:spPr>
            <a:xfrm>
              <a:off x="3692014" y="2469148"/>
              <a:ext cx="909485" cy="375808"/>
            </a:xfrm>
            <a:prstGeom prst="rect">
              <a:avLst/>
            </a:prstGeom>
            <a:noFill/>
          </p:spPr>
          <p:txBody>
            <a:bodyPr wrap="square" rtlCol="0">
              <a:spAutoFit/>
            </a:bodyPr>
            <a:lstStyle/>
            <a:p>
              <a:r>
                <a:rPr lang="it-IT" sz="1600" dirty="0">
                  <a:solidFill>
                    <a:srgbClr val="FF0000"/>
                  </a:solidFill>
                </a:rPr>
                <a:t>FLRN</a:t>
              </a:r>
              <a:endParaRPr lang="en-US" sz="1600" dirty="0">
                <a:solidFill>
                  <a:srgbClr val="FF0000"/>
                </a:solidFill>
              </a:endParaRPr>
            </a:p>
          </p:txBody>
        </p:sp>
        <p:sp>
          <p:nvSpPr>
            <p:cNvPr id="36" name="CasellaDiTesto 35">
              <a:extLst>
                <a:ext uri="{FF2B5EF4-FFF2-40B4-BE49-F238E27FC236}">
                  <a16:creationId xmlns:a16="http://schemas.microsoft.com/office/drawing/2014/main" id="{AC57AD96-0CCF-2E42-A781-05F107B030DF}"/>
                </a:ext>
              </a:extLst>
            </p:cNvPr>
            <p:cNvSpPr txBox="1"/>
            <p:nvPr/>
          </p:nvSpPr>
          <p:spPr>
            <a:xfrm>
              <a:off x="2979174" y="1889045"/>
              <a:ext cx="791497" cy="375808"/>
            </a:xfrm>
            <a:prstGeom prst="rect">
              <a:avLst/>
            </a:prstGeom>
            <a:noFill/>
          </p:spPr>
          <p:txBody>
            <a:bodyPr wrap="square" rtlCol="0">
              <a:spAutoFit/>
            </a:bodyPr>
            <a:lstStyle/>
            <a:p>
              <a:r>
                <a:rPr lang="it-IT" sz="1600" dirty="0">
                  <a:solidFill>
                    <a:srgbClr val="FF0000"/>
                  </a:solidFill>
                </a:rPr>
                <a:t>JYLF</a:t>
              </a:r>
              <a:endParaRPr lang="en-US" sz="1600" dirty="0">
                <a:solidFill>
                  <a:srgbClr val="FF0000"/>
                </a:solidFill>
              </a:endParaRPr>
            </a:p>
          </p:txBody>
        </p:sp>
        <p:sp>
          <p:nvSpPr>
            <p:cNvPr id="37" name="CasellaDiTesto 36">
              <a:extLst>
                <a:ext uri="{FF2B5EF4-FFF2-40B4-BE49-F238E27FC236}">
                  <a16:creationId xmlns:a16="http://schemas.microsoft.com/office/drawing/2014/main" id="{F4A9C318-50B2-C04C-A792-FFE13409E5B2}"/>
                </a:ext>
              </a:extLst>
            </p:cNvPr>
            <p:cNvSpPr txBox="1"/>
            <p:nvPr/>
          </p:nvSpPr>
          <p:spPr>
            <a:xfrm>
              <a:off x="817480" y="3267432"/>
              <a:ext cx="905624" cy="375808"/>
            </a:xfrm>
            <a:prstGeom prst="rect">
              <a:avLst/>
            </a:prstGeom>
            <a:noFill/>
          </p:spPr>
          <p:txBody>
            <a:bodyPr wrap="square" rtlCol="0">
              <a:spAutoFit/>
            </a:bodyPr>
            <a:lstStyle/>
            <a:p>
              <a:r>
                <a:rPr lang="it-IT" sz="1600" dirty="0">
                  <a:solidFill>
                    <a:srgbClr val="FF0000"/>
                  </a:solidFill>
                </a:rPr>
                <a:t>GANIL</a:t>
              </a:r>
              <a:endParaRPr lang="en-US" sz="1600" dirty="0">
                <a:solidFill>
                  <a:srgbClr val="FF0000"/>
                </a:solidFill>
              </a:endParaRPr>
            </a:p>
          </p:txBody>
        </p:sp>
        <p:sp>
          <p:nvSpPr>
            <p:cNvPr id="38" name="CasellaDiTesto 37">
              <a:extLst>
                <a:ext uri="{FF2B5EF4-FFF2-40B4-BE49-F238E27FC236}">
                  <a16:creationId xmlns:a16="http://schemas.microsoft.com/office/drawing/2014/main" id="{63B58DDE-4B81-C540-B6E3-58D04C28EC4D}"/>
                </a:ext>
              </a:extLst>
            </p:cNvPr>
            <p:cNvSpPr txBox="1"/>
            <p:nvPr/>
          </p:nvSpPr>
          <p:spPr>
            <a:xfrm>
              <a:off x="1863214" y="3329528"/>
              <a:ext cx="791497" cy="375808"/>
            </a:xfrm>
            <a:prstGeom prst="rect">
              <a:avLst/>
            </a:prstGeom>
            <a:noFill/>
          </p:spPr>
          <p:txBody>
            <a:bodyPr wrap="square" rtlCol="0">
              <a:spAutoFit/>
            </a:bodyPr>
            <a:lstStyle/>
            <a:p>
              <a:r>
                <a:rPr lang="it-IT" sz="1600" dirty="0">
                  <a:solidFill>
                    <a:srgbClr val="FF0000"/>
                  </a:solidFill>
                </a:rPr>
                <a:t>ALTO</a:t>
              </a:r>
              <a:endParaRPr lang="en-US" sz="1600" dirty="0">
                <a:solidFill>
                  <a:srgbClr val="FF0000"/>
                </a:solidFill>
              </a:endParaRPr>
            </a:p>
          </p:txBody>
        </p:sp>
        <p:sp>
          <p:nvSpPr>
            <p:cNvPr id="39" name="CasellaDiTesto 38">
              <a:extLst>
                <a:ext uri="{FF2B5EF4-FFF2-40B4-BE49-F238E27FC236}">
                  <a16:creationId xmlns:a16="http://schemas.microsoft.com/office/drawing/2014/main" id="{FB524FF1-0831-C848-B158-A77DCC84AE2A}"/>
                </a:ext>
              </a:extLst>
            </p:cNvPr>
            <p:cNvSpPr txBox="1"/>
            <p:nvPr/>
          </p:nvSpPr>
          <p:spPr>
            <a:xfrm>
              <a:off x="1141289" y="3651543"/>
              <a:ext cx="1153774" cy="375808"/>
            </a:xfrm>
            <a:prstGeom prst="rect">
              <a:avLst/>
            </a:prstGeom>
            <a:noFill/>
          </p:spPr>
          <p:txBody>
            <a:bodyPr wrap="square" rtlCol="0">
              <a:spAutoFit/>
            </a:bodyPr>
            <a:lstStyle/>
            <a:p>
              <a:r>
                <a:rPr lang="it-IT" sz="1600" dirty="0">
                  <a:solidFill>
                    <a:srgbClr val="FF0000"/>
                  </a:solidFill>
                </a:rPr>
                <a:t>ISOLDE</a:t>
              </a:r>
              <a:endParaRPr lang="en-US" sz="1600" dirty="0">
                <a:solidFill>
                  <a:srgbClr val="FF0000"/>
                </a:solidFill>
              </a:endParaRPr>
            </a:p>
          </p:txBody>
        </p:sp>
        <p:sp>
          <p:nvSpPr>
            <p:cNvPr id="40" name="Rettangolo 39">
              <a:extLst>
                <a:ext uri="{FF2B5EF4-FFF2-40B4-BE49-F238E27FC236}">
                  <a16:creationId xmlns:a16="http://schemas.microsoft.com/office/drawing/2014/main" id="{C8A26221-8598-684B-8677-F23772963DA3}"/>
                </a:ext>
              </a:extLst>
            </p:cNvPr>
            <p:cNvSpPr/>
            <p:nvPr/>
          </p:nvSpPr>
          <p:spPr>
            <a:xfrm>
              <a:off x="3328010" y="2936165"/>
              <a:ext cx="1584097" cy="375808"/>
            </a:xfrm>
            <a:prstGeom prst="rect">
              <a:avLst/>
            </a:prstGeom>
            <a:solidFill>
              <a:schemeClr val="bg1">
                <a:lumMod val="75000"/>
              </a:schemeClr>
            </a:solidFill>
          </p:spPr>
          <p:txBody>
            <a:bodyPr wrap="none">
              <a:spAutoFit/>
            </a:bodyPr>
            <a:lstStyle/>
            <a:p>
              <a:r>
                <a:rPr lang="it-IT" sz="1600" i="1" dirty="0">
                  <a:solidFill>
                    <a:srgbClr val="FF0000"/>
                  </a:solidFill>
                  <a:latin typeface="Tahoma" pitchFamily="34" charset="0"/>
                  <a:cs typeface="Tahoma" pitchFamily="34" charset="0"/>
                  <a:sym typeface="Wingdings" panose="05000000000000000000" pitchFamily="2" charset="2"/>
                </a:rPr>
                <a:t></a:t>
              </a:r>
              <a:r>
                <a:rPr lang="it-IT" sz="1600" i="1" dirty="0">
                  <a:solidFill>
                    <a:srgbClr val="FF0000"/>
                  </a:solidFill>
                  <a:latin typeface="Tahoma" pitchFamily="34" charset="0"/>
                  <a:cs typeface="Tahoma" pitchFamily="34" charset="0"/>
                </a:rPr>
                <a:t>RIKEN  (J)</a:t>
              </a:r>
              <a:endParaRPr lang="en-US" sz="1600" dirty="0">
                <a:solidFill>
                  <a:srgbClr val="FF0000"/>
                </a:solidFill>
              </a:endParaRPr>
            </a:p>
          </p:txBody>
        </p:sp>
      </p:grpSp>
    </p:spTree>
    <p:extLst>
      <p:ext uri="{BB962C8B-B14F-4D97-AF65-F5344CB8AC3E}">
        <p14:creationId xmlns:p14="http://schemas.microsoft.com/office/powerpoint/2010/main" val="4160436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
            <a:extLst>
              <a:ext uri="{FF2B5EF4-FFF2-40B4-BE49-F238E27FC236}">
                <a16:creationId xmlns:a16="http://schemas.microsoft.com/office/drawing/2014/main" id="{40FBC2A6-3302-3A48-9445-82FE36225FF3}"/>
              </a:ext>
            </a:extLst>
          </p:cNvPr>
          <p:cNvGrpSpPr/>
          <p:nvPr/>
        </p:nvGrpSpPr>
        <p:grpSpPr>
          <a:xfrm>
            <a:off x="0" y="3982"/>
            <a:ext cx="12192000" cy="584775"/>
            <a:chOff x="0" y="3982"/>
            <a:chExt cx="12192000" cy="584775"/>
          </a:xfrm>
        </p:grpSpPr>
        <p:pic>
          <p:nvPicPr>
            <p:cNvPr id="6" name="Picture 7">
              <a:extLst>
                <a:ext uri="{FF2B5EF4-FFF2-40B4-BE49-F238E27FC236}">
                  <a16:creationId xmlns:a16="http://schemas.microsoft.com/office/drawing/2014/main" id="{E2E43F09-78D7-E149-98DE-3A992404B48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7" name="Rectangle 11">
              <a:extLst>
                <a:ext uri="{FF2B5EF4-FFF2-40B4-BE49-F238E27FC236}">
                  <a16:creationId xmlns:a16="http://schemas.microsoft.com/office/drawing/2014/main" id="{1D92742E-AEFA-3645-BC1B-A9702A9BFEBF}"/>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tx1"/>
                  </a:solidFill>
                </a:rPr>
                <a:t>26/06/2019 Congresso Dipartimento di Fisica</a:t>
              </a:r>
            </a:p>
          </p:txBody>
        </p:sp>
        <p:cxnSp>
          <p:nvCxnSpPr>
            <p:cNvPr id="8" name="Straight Connector 10">
              <a:extLst>
                <a:ext uri="{FF2B5EF4-FFF2-40B4-BE49-F238E27FC236}">
                  <a16:creationId xmlns:a16="http://schemas.microsoft.com/office/drawing/2014/main" id="{3E8098A4-8609-C246-AE39-1E14D99CEEB4}"/>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2" name="Titolo 1">
            <a:extLst>
              <a:ext uri="{FF2B5EF4-FFF2-40B4-BE49-F238E27FC236}">
                <a16:creationId xmlns:a16="http://schemas.microsoft.com/office/drawing/2014/main" id="{5C84A61A-F621-754E-97C5-5E5952F9522C}"/>
              </a:ext>
            </a:extLst>
          </p:cNvPr>
          <p:cNvSpPr>
            <a:spLocks noGrp="1"/>
          </p:cNvSpPr>
          <p:nvPr>
            <p:ph type="ctrTitle"/>
          </p:nvPr>
        </p:nvSpPr>
        <p:spPr>
          <a:xfrm>
            <a:off x="1307417" y="155855"/>
            <a:ext cx="9144000" cy="1519237"/>
          </a:xfrm>
        </p:spPr>
        <p:txBody>
          <a:bodyPr/>
          <a:lstStyle/>
          <a:p>
            <a:r>
              <a:rPr lang="it-IT" dirty="0"/>
              <a:t>Astrofisica Nucleare</a:t>
            </a:r>
          </a:p>
        </p:txBody>
      </p:sp>
      <p:graphicFrame>
        <p:nvGraphicFramePr>
          <p:cNvPr id="10" name="Tabella 9">
            <a:extLst>
              <a:ext uri="{FF2B5EF4-FFF2-40B4-BE49-F238E27FC236}">
                <a16:creationId xmlns:a16="http://schemas.microsoft.com/office/drawing/2014/main" id="{27A15EC4-224D-C841-A4DA-B1437DBB56F9}"/>
              </a:ext>
            </a:extLst>
          </p:cNvPr>
          <p:cNvGraphicFramePr>
            <a:graphicFrameLocks noGrp="1"/>
          </p:cNvGraphicFramePr>
          <p:nvPr>
            <p:extLst>
              <p:ext uri="{D42A27DB-BD31-4B8C-83A1-F6EECF244321}">
                <p14:modId xmlns:p14="http://schemas.microsoft.com/office/powerpoint/2010/main" val="3638284617"/>
              </p:ext>
            </p:extLst>
          </p:nvPr>
        </p:nvGraphicFramePr>
        <p:xfrm>
          <a:off x="2455641" y="1844925"/>
          <a:ext cx="7318980" cy="1463040"/>
        </p:xfrm>
        <a:graphic>
          <a:graphicData uri="http://schemas.openxmlformats.org/drawingml/2006/table">
            <a:tbl>
              <a:tblPr firstRow="1" bandRow="1">
                <a:tableStyleId>{8A107856-5554-42FB-B03E-39F5DBC370BA}</a:tableStyleId>
              </a:tblPr>
              <a:tblGrid>
                <a:gridCol w="1569821">
                  <a:extLst>
                    <a:ext uri="{9D8B030D-6E8A-4147-A177-3AD203B41FA5}">
                      <a16:colId xmlns:a16="http://schemas.microsoft.com/office/drawing/2014/main" val="2913149551"/>
                    </a:ext>
                  </a:extLst>
                </a:gridCol>
                <a:gridCol w="1635605">
                  <a:extLst>
                    <a:ext uri="{9D8B030D-6E8A-4147-A177-3AD203B41FA5}">
                      <a16:colId xmlns:a16="http://schemas.microsoft.com/office/drawing/2014/main" val="2267578422"/>
                    </a:ext>
                  </a:extLst>
                </a:gridCol>
                <a:gridCol w="2043016">
                  <a:extLst>
                    <a:ext uri="{9D8B030D-6E8A-4147-A177-3AD203B41FA5}">
                      <a16:colId xmlns:a16="http://schemas.microsoft.com/office/drawing/2014/main" val="301720989"/>
                    </a:ext>
                  </a:extLst>
                </a:gridCol>
                <a:gridCol w="2070538">
                  <a:extLst>
                    <a:ext uri="{9D8B030D-6E8A-4147-A177-3AD203B41FA5}">
                      <a16:colId xmlns:a16="http://schemas.microsoft.com/office/drawing/2014/main" val="3301530940"/>
                    </a:ext>
                  </a:extLst>
                </a:gridCol>
              </a:tblGrid>
              <a:tr h="237376">
                <a:tc>
                  <a:txBody>
                    <a:bodyPr/>
                    <a:lstStyle/>
                    <a:p>
                      <a:r>
                        <a:rPr lang="it-IT" b="0" dirty="0"/>
                        <a:t>A. Best</a:t>
                      </a:r>
                      <a:endParaRPr lang="en-US" b="0" dirty="0"/>
                    </a:p>
                  </a:txBody>
                  <a:tcPr/>
                </a:tc>
                <a:tc>
                  <a:txBody>
                    <a:bodyPr/>
                    <a:lstStyle/>
                    <a:p>
                      <a:r>
                        <a:rPr lang="it-IT" b="0" dirty="0"/>
                        <a:t>RTD A  (Ab. PA)</a:t>
                      </a:r>
                      <a:endParaRPr lang="en-US" b="0" dirty="0"/>
                    </a:p>
                  </a:txBody>
                  <a:tcPr/>
                </a:tc>
                <a:tc>
                  <a:txBody>
                    <a:bodyPr/>
                    <a:lstStyle/>
                    <a:p>
                      <a:r>
                        <a:rPr lang="it-IT" b="0" dirty="0">
                          <a:solidFill>
                            <a:srgbClr val="FF0000"/>
                          </a:solidFill>
                        </a:rPr>
                        <a:t>M. La </a:t>
                      </a:r>
                      <a:r>
                        <a:rPr lang="it-IT" b="0" dirty="0" err="1">
                          <a:solidFill>
                            <a:srgbClr val="FF0000"/>
                          </a:solidFill>
                        </a:rPr>
                        <a:t>Commara</a:t>
                      </a:r>
                      <a:endParaRPr lang="en-US" b="0" dirty="0">
                        <a:solidFill>
                          <a:srgbClr val="FF0000"/>
                        </a:solidFill>
                      </a:endParaRPr>
                    </a:p>
                  </a:txBody>
                  <a:tcPr/>
                </a:tc>
                <a:tc>
                  <a:txBody>
                    <a:bodyPr/>
                    <a:lstStyle/>
                    <a:p>
                      <a:pPr lvl="0"/>
                      <a:r>
                        <a:rPr lang="it-IT" b="0" dirty="0">
                          <a:solidFill>
                            <a:srgbClr val="FF0000"/>
                          </a:solidFill>
                        </a:rPr>
                        <a:t>PA (</a:t>
                      </a:r>
                      <a:r>
                        <a:rPr lang="it-IT" b="0" dirty="0" err="1">
                          <a:solidFill>
                            <a:srgbClr val="FF0000"/>
                          </a:solidFill>
                        </a:rPr>
                        <a:t>Dip</a:t>
                      </a:r>
                      <a:r>
                        <a:rPr lang="it-IT" b="0" dirty="0">
                          <a:solidFill>
                            <a:srgbClr val="FF0000"/>
                          </a:solidFill>
                        </a:rPr>
                        <a:t>. Farmacia)</a:t>
                      </a:r>
                      <a:endParaRPr lang="en-US" b="0" dirty="0">
                        <a:solidFill>
                          <a:srgbClr val="FF0000"/>
                        </a:solidFill>
                      </a:endParaRPr>
                    </a:p>
                  </a:txBody>
                  <a:tcPr/>
                </a:tc>
                <a:extLst>
                  <a:ext uri="{0D108BD9-81ED-4DB2-BD59-A6C34878D82A}">
                    <a16:rowId xmlns:a16="http://schemas.microsoft.com/office/drawing/2014/main" val="3227096006"/>
                  </a:ext>
                </a:extLst>
              </a:tr>
              <a:tr h="237376">
                <a:tc>
                  <a:txBody>
                    <a:bodyPr/>
                    <a:lstStyle/>
                    <a:p>
                      <a:r>
                        <a:rPr lang="it-IT" b="0" dirty="0"/>
                        <a:t>A. Di Leva</a:t>
                      </a:r>
                      <a:endParaRPr lang="en-US" b="0" dirty="0"/>
                    </a:p>
                  </a:txBody>
                  <a:tcPr/>
                </a:tc>
                <a:tc>
                  <a:txBody>
                    <a:bodyPr/>
                    <a:lstStyle/>
                    <a:p>
                      <a:r>
                        <a:rPr lang="it-IT" b="0" dirty="0"/>
                        <a:t>RTD B  (Ab. PA)</a:t>
                      </a:r>
                      <a:endParaRPr lang="en-US" b="0" dirty="0"/>
                    </a:p>
                  </a:txBody>
                  <a:tcPr/>
                </a:tc>
                <a:tc>
                  <a:txBody>
                    <a:bodyPr/>
                    <a:lstStyle/>
                    <a:p>
                      <a:r>
                        <a:rPr lang="it-IT" b="0" dirty="0">
                          <a:solidFill>
                            <a:srgbClr val="FF0000"/>
                          </a:solidFill>
                        </a:rPr>
                        <a:t>M. </a:t>
                      </a:r>
                      <a:r>
                        <a:rPr lang="it-IT" b="0" dirty="0" err="1">
                          <a:solidFill>
                            <a:srgbClr val="FF0000"/>
                          </a:solidFill>
                        </a:rPr>
                        <a:t>Romoli</a:t>
                      </a:r>
                      <a:endParaRPr lang="en-US" b="0" dirty="0">
                        <a:solidFill>
                          <a:srgbClr val="FF0000"/>
                        </a:solidFill>
                      </a:endParaRPr>
                    </a:p>
                  </a:txBody>
                  <a:tcPr/>
                </a:tc>
                <a:tc>
                  <a:txBody>
                    <a:bodyPr/>
                    <a:lstStyle/>
                    <a:p>
                      <a:pPr lvl="0"/>
                      <a:r>
                        <a:rPr lang="it-IT" b="0" dirty="0">
                          <a:solidFill>
                            <a:srgbClr val="FF0000"/>
                          </a:solidFill>
                        </a:rPr>
                        <a:t>I Ric.</a:t>
                      </a:r>
                      <a:r>
                        <a:rPr lang="it-IT" b="0" baseline="0" dirty="0">
                          <a:solidFill>
                            <a:srgbClr val="FF0000"/>
                          </a:solidFill>
                        </a:rPr>
                        <a:t> INFN </a:t>
                      </a:r>
                      <a:endParaRPr lang="en-US" b="0" dirty="0">
                        <a:solidFill>
                          <a:srgbClr val="FF0000"/>
                        </a:solidFill>
                      </a:endParaRPr>
                    </a:p>
                  </a:txBody>
                  <a:tcPr/>
                </a:tc>
                <a:extLst>
                  <a:ext uri="{0D108BD9-81ED-4DB2-BD59-A6C34878D82A}">
                    <a16:rowId xmlns:a16="http://schemas.microsoft.com/office/drawing/2014/main" val="886027145"/>
                  </a:ext>
                </a:extLst>
              </a:tr>
              <a:tr h="237376">
                <a:tc>
                  <a:txBody>
                    <a:bodyPr/>
                    <a:lstStyle/>
                    <a:p>
                      <a:r>
                        <a:rPr lang="it-IT" b="0" dirty="0"/>
                        <a:t>G. Imbriani</a:t>
                      </a:r>
                      <a:endParaRPr lang="en-US" b="0" dirty="0"/>
                    </a:p>
                  </a:txBody>
                  <a:tcPr/>
                </a:tc>
                <a:tc>
                  <a:txBody>
                    <a:bodyPr/>
                    <a:lstStyle/>
                    <a:p>
                      <a:r>
                        <a:rPr lang="it-IT" b="0" dirty="0"/>
                        <a:t>P.A.      (Ab. PO)</a:t>
                      </a:r>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FF0000"/>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FF0000"/>
                        </a:solidFill>
                      </a:endParaRPr>
                    </a:p>
                  </a:txBody>
                  <a:tcPr/>
                </a:tc>
                <a:extLst>
                  <a:ext uri="{0D108BD9-81ED-4DB2-BD59-A6C34878D82A}">
                    <a16:rowId xmlns:a16="http://schemas.microsoft.com/office/drawing/2014/main" val="2954536242"/>
                  </a:ext>
                </a:extLst>
              </a:tr>
              <a:tr h="237376">
                <a:tc>
                  <a:txBody>
                    <a:bodyPr/>
                    <a:lstStyle/>
                    <a:p>
                      <a:pPr marL="0" indent="0">
                        <a:buNone/>
                      </a:pPr>
                      <a:r>
                        <a:rPr lang="it-IT" b="0" baseline="0" dirty="0" err="1"/>
                        <a:t>J</a:t>
                      </a:r>
                      <a:r>
                        <a:rPr lang="it-IT" b="0" baseline="0" dirty="0"/>
                        <a:t>. </a:t>
                      </a:r>
                      <a:r>
                        <a:rPr lang="it-IT" b="0" baseline="0" dirty="0" err="1"/>
                        <a:t>Balibrea</a:t>
                      </a:r>
                      <a:endParaRPr lang="it-IT" b="0" baseline="0" dirty="0"/>
                    </a:p>
                  </a:txBody>
                  <a:tcPr/>
                </a:tc>
                <a:tc>
                  <a:txBody>
                    <a:bodyPr/>
                    <a:lstStyle/>
                    <a:p>
                      <a:r>
                        <a:rPr lang="it-IT" b="0" dirty="0" err="1"/>
                        <a:t>AdR</a:t>
                      </a:r>
                      <a:endParaRPr lang="en-US" b="0" dirty="0"/>
                    </a:p>
                  </a:txBody>
                  <a:tcPr/>
                </a:tc>
                <a:tc>
                  <a:txBody>
                    <a:bodyPr/>
                    <a:lstStyle/>
                    <a:p>
                      <a:endParaRPr lang="en-US" b="0" dirty="0">
                        <a:solidFill>
                          <a:srgbClr val="FF0000"/>
                        </a:solidFill>
                      </a:endParaRPr>
                    </a:p>
                  </a:txBody>
                  <a:tcPr/>
                </a:tc>
                <a:tc>
                  <a:txBody>
                    <a:bodyPr/>
                    <a:lstStyle/>
                    <a:p>
                      <a:endParaRPr lang="en-US" b="0" dirty="0">
                        <a:solidFill>
                          <a:srgbClr val="FF0000"/>
                        </a:solidFill>
                      </a:endParaRPr>
                    </a:p>
                  </a:txBody>
                  <a:tcPr/>
                </a:tc>
                <a:extLst>
                  <a:ext uri="{0D108BD9-81ED-4DB2-BD59-A6C34878D82A}">
                    <a16:rowId xmlns:a16="http://schemas.microsoft.com/office/drawing/2014/main" val="2436037851"/>
                  </a:ext>
                </a:extLst>
              </a:tr>
            </a:tbl>
          </a:graphicData>
        </a:graphic>
      </p:graphicFrame>
      <p:sp>
        <p:nvSpPr>
          <p:cNvPr id="11" name="TextBox 3">
            <a:extLst>
              <a:ext uri="{FF2B5EF4-FFF2-40B4-BE49-F238E27FC236}">
                <a16:creationId xmlns:a16="http://schemas.microsoft.com/office/drawing/2014/main" id="{402A90F3-A42E-9C46-A241-5F83C36B2957}"/>
              </a:ext>
            </a:extLst>
          </p:cNvPr>
          <p:cNvSpPr txBox="1"/>
          <p:nvPr/>
        </p:nvSpPr>
        <p:spPr>
          <a:xfrm>
            <a:off x="147145" y="3677202"/>
            <a:ext cx="7932159" cy="3170099"/>
          </a:xfrm>
          <a:prstGeom prst="rect">
            <a:avLst/>
          </a:prstGeom>
          <a:noFill/>
        </p:spPr>
        <p:txBody>
          <a:bodyPr wrap="square" rtlCol="0">
            <a:spAutoFit/>
          </a:bodyPr>
          <a:lstStyle/>
          <a:p>
            <a:pPr algn="just"/>
            <a:r>
              <a:rPr lang="en-US" sz="2000" dirty="0" err="1"/>
              <a:t>L’attività</a:t>
            </a:r>
            <a:r>
              <a:rPr lang="en-US" sz="2000" dirty="0"/>
              <a:t> </a:t>
            </a:r>
            <a:r>
              <a:rPr lang="en-US" sz="2000" dirty="0" err="1"/>
              <a:t>si</a:t>
            </a:r>
            <a:r>
              <a:rPr lang="en-US" sz="2000" dirty="0"/>
              <a:t> </a:t>
            </a:r>
            <a:r>
              <a:rPr lang="en-US" sz="2000" dirty="0" err="1"/>
              <a:t>concentra</a:t>
            </a:r>
            <a:r>
              <a:rPr lang="en-US" sz="2000" dirty="0"/>
              <a:t> </a:t>
            </a:r>
            <a:r>
              <a:rPr lang="en-US" sz="2000" dirty="0" err="1"/>
              <a:t>sullo</a:t>
            </a:r>
            <a:r>
              <a:rPr lang="en-US" sz="2000" dirty="0"/>
              <a:t> </a:t>
            </a:r>
            <a:r>
              <a:rPr lang="en-US" sz="2000" dirty="0" err="1"/>
              <a:t>studi</a:t>
            </a:r>
            <a:r>
              <a:rPr lang="en-US" sz="2000" dirty="0"/>
              <a:t> di </a:t>
            </a:r>
            <a:r>
              <a:rPr lang="en-US" sz="2000" dirty="0" err="1"/>
              <a:t>reazioni</a:t>
            </a:r>
            <a:r>
              <a:rPr lang="en-US" sz="2000" dirty="0"/>
              <a:t> </a:t>
            </a:r>
            <a:r>
              <a:rPr lang="en-US" sz="2000" dirty="0" err="1"/>
              <a:t>nucleari</a:t>
            </a:r>
            <a:r>
              <a:rPr lang="en-US" sz="2000" dirty="0"/>
              <a:t> di </a:t>
            </a:r>
            <a:r>
              <a:rPr lang="en-US" sz="2000" dirty="0" err="1"/>
              <a:t>interesse</a:t>
            </a:r>
            <a:r>
              <a:rPr lang="en-US" sz="2000" dirty="0"/>
              <a:t> </a:t>
            </a:r>
            <a:r>
              <a:rPr lang="en-US" sz="2000" dirty="0" err="1"/>
              <a:t>astrofisico</a:t>
            </a:r>
            <a:r>
              <a:rPr lang="en-US" sz="2000" dirty="0"/>
              <a:t>. Il Gruppo di Napoli </a:t>
            </a:r>
            <a:r>
              <a:rPr lang="en-US" sz="2000" dirty="0" err="1"/>
              <a:t>è</a:t>
            </a:r>
            <a:r>
              <a:rPr lang="en-US" sz="2000" dirty="0"/>
              <a:t> leader </a:t>
            </a:r>
            <a:r>
              <a:rPr lang="en-US" sz="2000" dirty="0" err="1"/>
              <a:t>nelle</a:t>
            </a:r>
            <a:r>
              <a:rPr lang="en-US" sz="2000" dirty="0"/>
              <a:t> </a:t>
            </a:r>
            <a:r>
              <a:rPr lang="en-US" sz="2000" dirty="0" err="1"/>
              <a:t>attività</a:t>
            </a:r>
            <a:r>
              <a:rPr lang="en-US" sz="2000" dirty="0"/>
              <a:t> </a:t>
            </a:r>
            <a:r>
              <a:rPr lang="en-US" sz="2000" dirty="0" err="1"/>
              <a:t>sperimentali</a:t>
            </a:r>
            <a:r>
              <a:rPr lang="en-US" sz="2000" dirty="0"/>
              <a:t> di </a:t>
            </a:r>
            <a:r>
              <a:rPr lang="en-US" sz="2000" dirty="0" err="1"/>
              <a:t>questa</a:t>
            </a:r>
            <a:r>
              <a:rPr lang="en-US" sz="2000" dirty="0"/>
              <a:t> </a:t>
            </a:r>
            <a:r>
              <a:rPr lang="en-US" sz="2000" dirty="0" err="1"/>
              <a:t>disciplina</a:t>
            </a:r>
            <a:r>
              <a:rPr lang="en-US" sz="2000" dirty="0"/>
              <a:t> </a:t>
            </a:r>
            <a:r>
              <a:rPr lang="en-US" sz="2000" dirty="0" err="1"/>
              <a:t>ed</a:t>
            </a:r>
            <a:r>
              <a:rPr lang="en-US" sz="2000" dirty="0"/>
              <a:t> </a:t>
            </a:r>
            <a:r>
              <a:rPr lang="en-US" sz="2000" dirty="0" err="1"/>
              <a:t>si</a:t>
            </a:r>
            <a:r>
              <a:rPr lang="en-US" sz="2000" dirty="0"/>
              <a:t> </a:t>
            </a:r>
            <a:r>
              <a:rPr lang="en-US" sz="2000" dirty="0" err="1"/>
              <a:t>è</a:t>
            </a:r>
            <a:r>
              <a:rPr lang="en-US" sz="2000" dirty="0"/>
              <a:t> </a:t>
            </a:r>
            <a:r>
              <a:rPr lang="en-US" sz="2000" dirty="0" err="1"/>
              <a:t>specializzato</a:t>
            </a:r>
            <a:r>
              <a:rPr lang="en-US" sz="2000" dirty="0"/>
              <a:t>:</a:t>
            </a:r>
          </a:p>
          <a:p>
            <a:pPr marL="342900" indent="-342900" algn="just">
              <a:buFont typeface="Arial" panose="020B0604020202020204" pitchFamily="34" charset="0"/>
              <a:buChar char="•"/>
            </a:pPr>
            <a:r>
              <a:rPr lang="en-US" sz="2000" dirty="0"/>
              <a:t> </a:t>
            </a:r>
            <a:r>
              <a:rPr lang="en-US" sz="2000" dirty="0" err="1"/>
              <a:t>nello</a:t>
            </a:r>
            <a:r>
              <a:rPr lang="en-US" sz="2000" dirty="0"/>
              <a:t> </a:t>
            </a:r>
            <a:r>
              <a:rPr lang="en-US" sz="2000" dirty="0" err="1"/>
              <a:t>sviluppo</a:t>
            </a:r>
            <a:r>
              <a:rPr lang="en-US" sz="2000" dirty="0"/>
              <a:t> di </a:t>
            </a:r>
            <a:r>
              <a:rPr lang="en-US" sz="2000" dirty="0" err="1"/>
              <a:t>rivelatori</a:t>
            </a:r>
            <a:r>
              <a:rPr lang="en-US" sz="2000" dirty="0"/>
              <a:t>;</a:t>
            </a:r>
          </a:p>
          <a:p>
            <a:pPr marL="342900" indent="-342900" algn="just">
              <a:buFont typeface="Arial" panose="020B0604020202020204" pitchFamily="34" charset="0"/>
              <a:buChar char="•"/>
            </a:pPr>
            <a:r>
              <a:rPr lang="en-US" sz="2000" dirty="0" err="1"/>
              <a:t>algoritmi</a:t>
            </a:r>
            <a:r>
              <a:rPr lang="en-US" sz="2000" dirty="0"/>
              <a:t> di Pulse Shape </a:t>
            </a:r>
            <a:r>
              <a:rPr lang="en-US" sz="2000" dirty="0" err="1"/>
              <a:t>Analysi</a:t>
            </a:r>
            <a:r>
              <a:rPr lang="en-US" sz="2000" dirty="0"/>
              <a:t> (PSA);</a:t>
            </a:r>
          </a:p>
          <a:p>
            <a:pPr marL="342900" indent="-342900" algn="just">
              <a:buFont typeface="Arial" panose="020B0604020202020204" pitchFamily="34" charset="0"/>
              <a:buChar char="•"/>
            </a:pPr>
            <a:r>
              <a:rPr lang="en-US" sz="2000" dirty="0" err="1"/>
              <a:t>misure</a:t>
            </a:r>
            <a:r>
              <a:rPr lang="en-US" sz="2000" dirty="0"/>
              <a:t> di </a:t>
            </a:r>
            <a:r>
              <a:rPr lang="en-US" sz="2000" dirty="0" err="1"/>
              <a:t>sezioni</a:t>
            </a:r>
            <a:r>
              <a:rPr lang="en-US" sz="2000" dirty="0"/>
              <a:t> </a:t>
            </a:r>
            <a:r>
              <a:rPr lang="en-US" sz="2000" dirty="0" err="1"/>
              <a:t>d’urto</a:t>
            </a:r>
            <a:r>
              <a:rPr lang="en-US" sz="2000" dirty="0"/>
              <a:t> ultra-</a:t>
            </a:r>
            <a:r>
              <a:rPr lang="en-US" sz="2000" dirty="0" err="1"/>
              <a:t>basse</a:t>
            </a:r>
            <a:r>
              <a:rPr lang="en-US" sz="2000" dirty="0"/>
              <a:t> di </a:t>
            </a:r>
            <a:r>
              <a:rPr lang="en-US" sz="2000" dirty="0" err="1"/>
              <a:t>interesse</a:t>
            </a:r>
            <a:r>
              <a:rPr lang="en-US" sz="2000" dirty="0"/>
              <a:t> </a:t>
            </a:r>
            <a:r>
              <a:rPr lang="en-US" sz="2000" dirty="0" err="1"/>
              <a:t>astrofisica</a:t>
            </a:r>
            <a:r>
              <a:rPr lang="en-US" sz="2000" dirty="0"/>
              <a:t>.</a:t>
            </a:r>
          </a:p>
          <a:p>
            <a:pPr algn="just"/>
            <a:r>
              <a:rPr lang="en-US" sz="2000" dirty="0" err="1"/>
              <a:t>Collaborazioni</a:t>
            </a:r>
            <a:r>
              <a:rPr lang="en-US" sz="2000" dirty="0"/>
              <a:t> </a:t>
            </a:r>
            <a:r>
              <a:rPr lang="en-US" sz="2000" dirty="0" err="1"/>
              <a:t>Internazionali</a:t>
            </a:r>
            <a:r>
              <a:rPr lang="en-US" sz="2000" dirty="0"/>
              <a:t> con University Notre Dame (USA), Goethe University of Frankfurt (Germania),  TRIUMF (Canada), CIEMAT (</a:t>
            </a:r>
            <a:r>
              <a:rPr lang="en-US" sz="2000" dirty="0" err="1"/>
              <a:t>Spagna</a:t>
            </a:r>
            <a:r>
              <a:rPr lang="en-US" sz="2000" dirty="0"/>
              <a:t>).</a:t>
            </a:r>
          </a:p>
          <a:p>
            <a:pPr algn="just"/>
            <a:r>
              <a:rPr lang="en-US" sz="2000" dirty="0" err="1"/>
              <a:t>Negli</a:t>
            </a:r>
            <a:r>
              <a:rPr lang="en-US" sz="2000" dirty="0"/>
              <a:t> </a:t>
            </a:r>
            <a:r>
              <a:rPr lang="en-US" sz="2000" dirty="0" err="1"/>
              <a:t>ultimi</a:t>
            </a:r>
            <a:r>
              <a:rPr lang="en-US" sz="2000" dirty="0"/>
              <a:t> 3 </a:t>
            </a:r>
            <a:r>
              <a:rPr lang="en-US" sz="2000" dirty="0" err="1"/>
              <a:t>anni</a:t>
            </a:r>
            <a:r>
              <a:rPr lang="en-US" sz="2000" dirty="0"/>
              <a:t> </a:t>
            </a:r>
            <a:r>
              <a:rPr lang="en-US" sz="2000" dirty="0" err="1"/>
              <a:t>sono</a:t>
            </a:r>
            <a:r>
              <a:rPr lang="en-US" sz="2000" dirty="0"/>
              <a:t> </a:t>
            </a:r>
            <a:r>
              <a:rPr lang="en-US" sz="2000" dirty="0" err="1"/>
              <a:t>stati</a:t>
            </a:r>
            <a:r>
              <a:rPr lang="en-US" sz="2000" dirty="0"/>
              <a:t> </a:t>
            </a:r>
            <a:r>
              <a:rPr lang="en-US" sz="2000" dirty="0" err="1"/>
              <a:t>pubblicati</a:t>
            </a:r>
            <a:r>
              <a:rPr lang="en-US" sz="2000" dirty="0"/>
              <a:t> circa 20 </a:t>
            </a:r>
            <a:r>
              <a:rPr lang="en-US" sz="2000" dirty="0" err="1"/>
              <a:t>articoli</a:t>
            </a:r>
            <a:r>
              <a:rPr lang="en-US" sz="2000" dirty="0"/>
              <a:t> </a:t>
            </a:r>
            <a:r>
              <a:rPr lang="en-US" sz="2000" dirty="0" err="1"/>
              <a:t>su</a:t>
            </a:r>
            <a:r>
              <a:rPr lang="en-US" sz="2000" dirty="0"/>
              <a:t> </a:t>
            </a:r>
            <a:r>
              <a:rPr lang="en-US" sz="2000" dirty="0" err="1"/>
              <a:t>riviste</a:t>
            </a:r>
            <a:r>
              <a:rPr lang="en-US" sz="2000" dirty="0"/>
              <a:t> </a:t>
            </a:r>
            <a:r>
              <a:rPr lang="en-US" sz="2000" dirty="0" err="1"/>
              <a:t>internazionali</a:t>
            </a:r>
            <a:endParaRPr lang="en-US" sz="2000" dirty="0"/>
          </a:p>
        </p:txBody>
      </p:sp>
      <p:pic>
        <p:nvPicPr>
          <p:cNvPr id="16" name="Picture 6" descr="setup.jpg">
            <a:extLst>
              <a:ext uri="{FF2B5EF4-FFF2-40B4-BE49-F238E27FC236}">
                <a16:creationId xmlns:a16="http://schemas.microsoft.com/office/drawing/2014/main" id="{43443F58-D8DD-844D-88F6-2994CDF32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9815" y="3654803"/>
            <a:ext cx="3542628" cy="2656971"/>
          </a:xfrm>
          <a:prstGeom prst="rect">
            <a:avLst/>
          </a:prstGeom>
        </p:spPr>
      </p:pic>
      <p:sp>
        <p:nvSpPr>
          <p:cNvPr id="2" name="CasellaDiTesto 1">
            <a:extLst>
              <a:ext uri="{FF2B5EF4-FFF2-40B4-BE49-F238E27FC236}">
                <a16:creationId xmlns:a16="http://schemas.microsoft.com/office/drawing/2014/main" id="{052B977D-C303-E44F-88FD-80CF7A26382A}"/>
              </a:ext>
            </a:extLst>
          </p:cNvPr>
          <p:cNvSpPr txBox="1"/>
          <p:nvPr/>
        </p:nvSpPr>
        <p:spPr>
          <a:xfrm>
            <a:off x="8152874" y="6296312"/>
            <a:ext cx="3369705" cy="369332"/>
          </a:xfrm>
          <a:prstGeom prst="rect">
            <a:avLst/>
          </a:prstGeom>
          <a:noFill/>
        </p:spPr>
        <p:txBody>
          <a:bodyPr wrap="none" rtlCol="0">
            <a:spAutoFit/>
          </a:bodyPr>
          <a:lstStyle/>
          <a:p>
            <a:r>
              <a:rPr lang="it-IT" dirty="0" err="1"/>
              <a:t>Neutron</a:t>
            </a:r>
            <a:r>
              <a:rPr lang="it-IT" dirty="0"/>
              <a:t> detector for </a:t>
            </a:r>
            <a:r>
              <a:rPr lang="it-IT" baseline="30000" dirty="0"/>
              <a:t>13</a:t>
            </a:r>
            <a:r>
              <a:rPr lang="it-IT" dirty="0"/>
              <a:t>C(</a:t>
            </a:r>
            <a:r>
              <a:rPr lang="it-IT" dirty="0" err="1">
                <a:latin typeface="Symbol" pitchFamily="2" charset="2"/>
              </a:rPr>
              <a:t>a</a:t>
            </a:r>
            <a:r>
              <a:rPr lang="it-IT" dirty="0" err="1"/>
              <a:t>,n</a:t>
            </a:r>
            <a:r>
              <a:rPr lang="it-IT" dirty="0"/>
              <a:t>)</a:t>
            </a:r>
            <a:r>
              <a:rPr lang="it-IT" baseline="30000" dirty="0"/>
              <a:t>16</a:t>
            </a:r>
            <a:r>
              <a:rPr lang="it-IT" dirty="0"/>
              <a:t>O</a:t>
            </a:r>
          </a:p>
        </p:txBody>
      </p:sp>
    </p:spTree>
    <p:extLst>
      <p:ext uri="{BB962C8B-B14F-4D97-AF65-F5344CB8AC3E}">
        <p14:creationId xmlns:p14="http://schemas.microsoft.com/office/powerpoint/2010/main" val="119772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LUNA tot">
            <a:extLst>
              <a:ext uri="{FF2B5EF4-FFF2-40B4-BE49-F238E27FC236}">
                <a16:creationId xmlns:a16="http://schemas.microsoft.com/office/drawing/2014/main" id="{D2657E38-A0CD-5F41-A1A3-35B2950CEA24}"/>
              </a:ext>
            </a:extLst>
          </p:cNvPr>
          <p:cNvPicPr>
            <a:picLocks noChangeAspect="1" noChangeArrowheads="1"/>
          </p:cNvPicPr>
          <p:nvPr/>
        </p:nvPicPr>
        <p:blipFill rotWithShape="1">
          <a:blip r:embed="rId2" cstate="print"/>
          <a:srcRect t="14855" r="5411" b="11812"/>
          <a:stretch/>
        </p:blipFill>
        <p:spPr bwMode="auto">
          <a:xfrm>
            <a:off x="391397" y="3140793"/>
            <a:ext cx="4851417" cy="2780787"/>
          </a:xfrm>
          <a:prstGeom prst="rect">
            <a:avLst/>
          </a:prstGeom>
          <a:noFill/>
          <a:ln w="9525">
            <a:noFill/>
            <a:miter lim="800000"/>
            <a:headEnd/>
            <a:tailEnd/>
          </a:ln>
        </p:spPr>
      </p:pic>
      <p:grpSp>
        <p:nvGrpSpPr>
          <p:cNvPr id="5" name="Group 8">
            <a:extLst>
              <a:ext uri="{FF2B5EF4-FFF2-40B4-BE49-F238E27FC236}">
                <a16:creationId xmlns:a16="http://schemas.microsoft.com/office/drawing/2014/main" id="{40FBC2A6-3302-3A48-9445-82FE36225FF3}"/>
              </a:ext>
            </a:extLst>
          </p:cNvPr>
          <p:cNvGrpSpPr/>
          <p:nvPr/>
        </p:nvGrpSpPr>
        <p:grpSpPr>
          <a:xfrm>
            <a:off x="0" y="3982"/>
            <a:ext cx="12192000" cy="584775"/>
            <a:chOff x="0" y="3982"/>
            <a:chExt cx="12192000" cy="584775"/>
          </a:xfrm>
        </p:grpSpPr>
        <p:pic>
          <p:nvPicPr>
            <p:cNvPr id="6" name="Picture 7">
              <a:extLst>
                <a:ext uri="{FF2B5EF4-FFF2-40B4-BE49-F238E27FC236}">
                  <a16:creationId xmlns:a16="http://schemas.microsoft.com/office/drawing/2014/main" id="{E2E43F09-78D7-E149-98DE-3A992404B48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7" name="Rectangle 11">
              <a:extLst>
                <a:ext uri="{FF2B5EF4-FFF2-40B4-BE49-F238E27FC236}">
                  <a16:creationId xmlns:a16="http://schemas.microsoft.com/office/drawing/2014/main" id="{1D92742E-AEFA-3645-BC1B-A9702A9BFEBF}"/>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tx1"/>
                  </a:solidFill>
                </a:rPr>
                <a:t>26/06/2019 Congresso Dipartimento di Fisica</a:t>
              </a:r>
            </a:p>
          </p:txBody>
        </p:sp>
        <p:cxnSp>
          <p:nvCxnSpPr>
            <p:cNvPr id="8" name="Straight Connector 10">
              <a:extLst>
                <a:ext uri="{FF2B5EF4-FFF2-40B4-BE49-F238E27FC236}">
                  <a16:creationId xmlns:a16="http://schemas.microsoft.com/office/drawing/2014/main" id="{3E8098A4-8609-C246-AE39-1E14D99CEEB4}"/>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2" name="Titolo 1">
            <a:extLst>
              <a:ext uri="{FF2B5EF4-FFF2-40B4-BE49-F238E27FC236}">
                <a16:creationId xmlns:a16="http://schemas.microsoft.com/office/drawing/2014/main" id="{5C84A61A-F621-754E-97C5-5E5952F9522C}"/>
              </a:ext>
            </a:extLst>
          </p:cNvPr>
          <p:cNvSpPr>
            <a:spLocks noGrp="1"/>
          </p:cNvSpPr>
          <p:nvPr>
            <p:ph type="ctrTitle"/>
          </p:nvPr>
        </p:nvSpPr>
        <p:spPr>
          <a:xfrm>
            <a:off x="1307417" y="155855"/>
            <a:ext cx="9144000" cy="1519237"/>
          </a:xfrm>
        </p:spPr>
        <p:txBody>
          <a:bodyPr/>
          <a:lstStyle/>
          <a:p>
            <a:r>
              <a:rPr lang="it-IT" dirty="0"/>
              <a:t>Astrofisica Nucleare</a:t>
            </a:r>
          </a:p>
        </p:txBody>
      </p:sp>
      <p:sp>
        <p:nvSpPr>
          <p:cNvPr id="13" name="Subtitle 2">
            <a:extLst>
              <a:ext uri="{FF2B5EF4-FFF2-40B4-BE49-F238E27FC236}">
                <a16:creationId xmlns:a16="http://schemas.microsoft.com/office/drawing/2014/main" id="{CAA85740-CD1F-7843-9AD8-4088FCEEA0CF}"/>
              </a:ext>
            </a:extLst>
          </p:cNvPr>
          <p:cNvSpPr>
            <a:spLocks noGrp="1"/>
          </p:cNvSpPr>
          <p:nvPr>
            <p:ph type="subTitle" idx="1"/>
          </p:nvPr>
        </p:nvSpPr>
        <p:spPr>
          <a:xfrm>
            <a:off x="945398" y="1580878"/>
            <a:ext cx="3530453" cy="584776"/>
          </a:xfrm>
        </p:spPr>
        <p:txBody>
          <a:bodyPr>
            <a:normAutofit/>
          </a:bodyPr>
          <a:lstStyle/>
          <a:p>
            <a:r>
              <a:rPr lang="en-US" sz="3200" dirty="0">
                <a:solidFill>
                  <a:schemeClr val="tx1"/>
                </a:solidFill>
              </a:rPr>
              <a:t>LUNA</a:t>
            </a:r>
          </a:p>
        </p:txBody>
      </p:sp>
      <p:sp>
        <p:nvSpPr>
          <p:cNvPr id="14" name="TextBox 3">
            <a:extLst>
              <a:ext uri="{FF2B5EF4-FFF2-40B4-BE49-F238E27FC236}">
                <a16:creationId xmlns:a16="http://schemas.microsoft.com/office/drawing/2014/main" id="{233766B3-3D56-9949-A18A-57480C6E0EBE}"/>
              </a:ext>
            </a:extLst>
          </p:cNvPr>
          <p:cNvSpPr txBox="1"/>
          <p:nvPr/>
        </p:nvSpPr>
        <p:spPr>
          <a:xfrm>
            <a:off x="7524808" y="1469681"/>
            <a:ext cx="3910502" cy="584776"/>
          </a:xfrm>
          <a:prstGeom prst="rect">
            <a:avLst/>
          </a:prstGeom>
          <a:noFill/>
        </p:spPr>
        <p:txBody>
          <a:bodyPr wrap="square" rtlCol="0">
            <a:spAutoFit/>
          </a:bodyPr>
          <a:lstStyle/>
          <a:p>
            <a:pPr algn="ctr"/>
            <a:r>
              <a:rPr lang="en-US" sz="3200" dirty="0"/>
              <a:t>ERNA</a:t>
            </a:r>
          </a:p>
        </p:txBody>
      </p:sp>
      <p:sp>
        <p:nvSpPr>
          <p:cNvPr id="15" name="TextBox 4">
            <a:extLst>
              <a:ext uri="{FF2B5EF4-FFF2-40B4-BE49-F238E27FC236}">
                <a16:creationId xmlns:a16="http://schemas.microsoft.com/office/drawing/2014/main" id="{58138371-8C16-214D-8D42-722E0AC54F55}"/>
              </a:ext>
            </a:extLst>
          </p:cNvPr>
          <p:cNvSpPr txBox="1"/>
          <p:nvPr/>
        </p:nvSpPr>
        <p:spPr>
          <a:xfrm>
            <a:off x="345018" y="1980887"/>
            <a:ext cx="4910158" cy="1200329"/>
          </a:xfrm>
          <a:prstGeom prst="rect">
            <a:avLst/>
          </a:prstGeom>
          <a:noFill/>
        </p:spPr>
        <p:txBody>
          <a:bodyPr wrap="square" rtlCol="0">
            <a:spAutoFit/>
          </a:bodyPr>
          <a:lstStyle/>
          <a:p>
            <a:r>
              <a:rPr lang="en-US" sz="2400" dirty="0" err="1"/>
              <a:t>Misure</a:t>
            </a:r>
            <a:r>
              <a:rPr lang="en-US" sz="2400" dirty="0"/>
              <a:t> </a:t>
            </a:r>
            <a:r>
              <a:rPr lang="en-US" sz="2400" dirty="0" err="1"/>
              <a:t>dirette</a:t>
            </a:r>
            <a:r>
              <a:rPr lang="en-US" sz="2400" dirty="0"/>
              <a:t> di </a:t>
            </a:r>
            <a:r>
              <a:rPr lang="en-US" sz="2400" dirty="0" err="1"/>
              <a:t>reazioni</a:t>
            </a:r>
            <a:r>
              <a:rPr lang="en-US" sz="2400" dirty="0"/>
              <a:t> </a:t>
            </a:r>
            <a:r>
              <a:rPr lang="en-US" sz="2400" dirty="0" err="1"/>
              <a:t>stellari</a:t>
            </a:r>
            <a:r>
              <a:rPr lang="en-US" sz="2400" dirty="0"/>
              <a:t> </a:t>
            </a:r>
            <a:r>
              <a:rPr lang="en-US" sz="2400" dirty="0" err="1"/>
              <a:t>presso</a:t>
            </a:r>
            <a:r>
              <a:rPr lang="en-US" sz="2400" dirty="0"/>
              <a:t> </a:t>
            </a:r>
            <a:r>
              <a:rPr lang="en-US" sz="2400" dirty="0" err="1"/>
              <a:t>i</a:t>
            </a:r>
            <a:r>
              <a:rPr lang="en-US" sz="2400" dirty="0"/>
              <a:t> </a:t>
            </a:r>
            <a:r>
              <a:rPr lang="en-US" sz="2400" dirty="0" err="1"/>
              <a:t>Laboratori</a:t>
            </a:r>
            <a:r>
              <a:rPr lang="en-US" sz="2400" dirty="0"/>
              <a:t> </a:t>
            </a:r>
            <a:r>
              <a:rPr lang="en-US" sz="2400" dirty="0" err="1"/>
              <a:t>sotteranei</a:t>
            </a:r>
            <a:r>
              <a:rPr lang="en-US" sz="2400" dirty="0"/>
              <a:t> del Gran </a:t>
            </a:r>
            <a:r>
              <a:rPr lang="en-US" sz="2400" dirty="0" err="1"/>
              <a:t>Sasso</a:t>
            </a:r>
            <a:r>
              <a:rPr lang="en-US" sz="2400" dirty="0"/>
              <a:t> </a:t>
            </a:r>
            <a:r>
              <a:rPr lang="en-US" sz="2400" dirty="0" err="1"/>
              <a:t>d’Italia</a:t>
            </a:r>
            <a:r>
              <a:rPr lang="en-US" sz="2400" dirty="0"/>
              <a:t> (LNGS)</a:t>
            </a:r>
          </a:p>
        </p:txBody>
      </p:sp>
      <p:sp>
        <p:nvSpPr>
          <p:cNvPr id="17" name="TextBox 5">
            <a:extLst>
              <a:ext uri="{FF2B5EF4-FFF2-40B4-BE49-F238E27FC236}">
                <a16:creationId xmlns:a16="http://schemas.microsoft.com/office/drawing/2014/main" id="{4ECDB798-A263-5F42-9B97-47A31ED747F6}"/>
              </a:ext>
            </a:extLst>
          </p:cNvPr>
          <p:cNvSpPr txBox="1"/>
          <p:nvPr/>
        </p:nvSpPr>
        <p:spPr>
          <a:xfrm>
            <a:off x="6789680" y="1970377"/>
            <a:ext cx="5076498" cy="830997"/>
          </a:xfrm>
          <a:prstGeom prst="rect">
            <a:avLst/>
          </a:prstGeom>
          <a:noFill/>
        </p:spPr>
        <p:txBody>
          <a:bodyPr wrap="square" rtlCol="0">
            <a:spAutoFit/>
          </a:bodyPr>
          <a:lstStyle/>
          <a:p>
            <a:r>
              <a:rPr lang="en-US" sz="2400" dirty="0" err="1"/>
              <a:t>Separatore</a:t>
            </a:r>
            <a:r>
              <a:rPr lang="en-US" sz="2400" dirty="0"/>
              <a:t> </a:t>
            </a:r>
            <a:r>
              <a:rPr lang="en-US" sz="2400" dirty="0" err="1"/>
              <a:t>eletromagnetico</a:t>
            </a:r>
            <a:r>
              <a:rPr lang="en-US" sz="2400" dirty="0"/>
              <a:t> per </a:t>
            </a:r>
            <a:r>
              <a:rPr lang="en-US" sz="2400" dirty="0" err="1"/>
              <a:t>misure</a:t>
            </a:r>
            <a:r>
              <a:rPr lang="en-US" sz="2400" dirty="0"/>
              <a:t> in </a:t>
            </a:r>
            <a:r>
              <a:rPr lang="en-US" sz="2400" dirty="0" err="1"/>
              <a:t>cinematica</a:t>
            </a:r>
            <a:r>
              <a:rPr lang="en-US" sz="2400" dirty="0"/>
              <a:t> </a:t>
            </a:r>
            <a:r>
              <a:rPr lang="en-US" sz="2400" dirty="0" err="1"/>
              <a:t>inversa</a:t>
            </a:r>
            <a:r>
              <a:rPr lang="en-US" sz="2400" dirty="0"/>
              <a:t> (CIRCE, Caserta)</a:t>
            </a:r>
          </a:p>
        </p:txBody>
      </p:sp>
      <p:pic>
        <p:nvPicPr>
          <p:cNvPr id="20" name="Picture 8" descr="Screen Shot 2019-06-18 at 15.47.12.png">
            <a:extLst>
              <a:ext uri="{FF2B5EF4-FFF2-40B4-BE49-F238E27FC236}">
                <a16:creationId xmlns:a16="http://schemas.microsoft.com/office/drawing/2014/main" id="{00121C8E-20C2-4946-91E4-87114400D6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3704" y="2922081"/>
            <a:ext cx="4962894" cy="3772839"/>
          </a:xfrm>
          <a:prstGeom prst="rect">
            <a:avLst/>
          </a:prstGeom>
        </p:spPr>
      </p:pic>
      <p:pic>
        <p:nvPicPr>
          <p:cNvPr id="3" name="Immagine 2">
            <a:extLst>
              <a:ext uri="{FF2B5EF4-FFF2-40B4-BE49-F238E27FC236}">
                <a16:creationId xmlns:a16="http://schemas.microsoft.com/office/drawing/2014/main" id="{B6BE979E-2297-3448-AC8E-8F82460B5853}"/>
              </a:ext>
            </a:extLst>
          </p:cNvPr>
          <p:cNvPicPr>
            <a:picLocks noChangeAspect="1"/>
          </p:cNvPicPr>
          <p:nvPr/>
        </p:nvPicPr>
        <p:blipFill rotWithShape="1">
          <a:blip r:embed="rId6"/>
          <a:srcRect l="15883"/>
          <a:stretch/>
        </p:blipFill>
        <p:spPr>
          <a:xfrm>
            <a:off x="3820962" y="2925879"/>
            <a:ext cx="2843704" cy="883290"/>
          </a:xfrm>
          <a:prstGeom prst="rect">
            <a:avLst/>
          </a:prstGeom>
        </p:spPr>
      </p:pic>
      <p:pic>
        <p:nvPicPr>
          <p:cNvPr id="22" name="Picture 1">
            <a:extLst>
              <a:ext uri="{FF2B5EF4-FFF2-40B4-BE49-F238E27FC236}">
                <a16:creationId xmlns:a16="http://schemas.microsoft.com/office/drawing/2014/main" id="{D69A1B38-A6B0-5845-927A-B43CFDBD9646}"/>
              </a:ext>
            </a:extLst>
          </p:cNvPr>
          <p:cNvPicPr>
            <a:picLocks noChangeAspect="1"/>
          </p:cNvPicPr>
          <p:nvPr/>
        </p:nvPicPr>
        <p:blipFill rotWithShape="1">
          <a:blip r:embed="rId7"/>
          <a:srcRect t="46216" b="13191"/>
          <a:stretch/>
        </p:blipFill>
        <p:spPr>
          <a:xfrm>
            <a:off x="2683451" y="5418646"/>
            <a:ext cx="3651973" cy="1146321"/>
          </a:xfrm>
          <a:prstGeom prst="rect">
            <a:avLst/>
          </a:prstGeom>
        </p:spPr>
      </p:pic>
      <p:pic>
        <p:nvPicPr>
          <p:cNvPr id="23" name="Immagine 26">
            <a:extLst>
              <a:ext uri="{FF2B5EF4-FFF2-40B4-BE49-F238E27FC236}">
                <a16:creationId xmlns:a16="http://schemas.microsoft.com/office/drawing/2014/main" id="{34D46925-A629-7548-BDEB-CD0B3431A33D}"/>
              </a:ext>
            </a:extLst>
          </p:cNvPr>
          <p:cNvPicPr>
            <a:picLocks noChangeAspect="1"/>
          </p:cNvPicPr>
          <p:nvPr/>
        </p:nvPicPr>
        <p:blipFill rotWithShape="1">
          <a:blip r:embed="rId8"/>
          <a:srcRect r="43356"/>
          <a:stretch/>
        </p:blipFill>
        <p:spPr>
          <a:xfrm>
            <a:off x="167128" y="5279731"/>
            <a:ext cx="2178044" cy="1424152"/>
          </a:xfrm>
          <a:prstGeom prst="rect">
            <a:avLst/>
          </a:prstGeom>
        </p:spPr>
      </p:pic>
    </p:spTree>
    <p:extLst>
      <p:ext uri="{BB962C8B-B14F-4D97-AF65-F5344CB8AC3E}">
        <p14:creationId xmlns:p14="http://schemas.microsoft.com/office/powerpoint/2010/main" val="41452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5">
            <a:extLst>
              <a:ext uri="{FF2B5EF4-FFF2-40B4-BE49-F238E27FC236}">
                <a16:creationId xmlns:a16="http://schemas.microsoft.com/office/drawing/2014/main" id="{157556E3-6253-A24D-8F06-126F541E8CE8}"/>
              </a:ext>
            </a:extLst>
          </p:cNvPr>
          <p:cNvPicPr>
            <a:picLocks noChangeAspect="1"/>
          </p:cNvPicPr>
          <p:nvPr/>
        </p:nvPicPr>
        <p:blipFill>
          <a:blip r:embed="rId2"/>
          <a:stretch>
            <a:fillRect/>
          </a:stretch>
        </p:blipFill>
        <p:spPr>
          <a:xfrm rot="16200000">
            <a:off x="5523921" y="4061518"/>
            <a:ext cx="1830287" cy="3713100"/>
          </a:xfrm>
          <a:prstGeom prst="rect">
            <a:avLst/>
          </a:prstGeom>
        </p:spPr>
      </p:pic>
      <p:grpSp>
        <p:nvGrpSpPr>
          <p:cNvPr id="5" name="Group 8">
            <a:extLst>
              <a:ext uri="{FF2B5EF4-FFF2-40B4-BE49-F238E27FC236}">
                <a16:creationId xmlns:a16="http://schemas.microsoft.com/office/drawing/2014/main" id="{40FBC2A6-3302-3A48-9445-82FE36225FF3}"/>
              </a:ext>
            </a:extLst>
          </p:cNvPr>
          <p:cNvGrpSpPr/>
          <p:nvPr/>
        </p:nvGrpSpPr>
        <p:grpSpPr>
          <a:xfrm>
            <a:off x="0" y="3982"/>
            <a:ext cx="12192000" cy="584775"/>
            <a:chOff x="0" y="3982"/>
            <a:chExt cx="12192000" cy="584775"/>
          </a:xfrm>
        </p:grpSpPr>
        <p:pic>
          <p:nvPicPr>
            <p:cNvPr id="6" name="Picture 7">
              <a:extLst>
                <a:ext uri="{FF2B5EF4-FFF2-40B4-BE49-F238E27FC236}">
                  <a16:creationId xmlns:a16="http://schemas.microsoft.com/office/drawing/2014/main" id="{E2E43F09-78D7-E149-98DE-3A992404B48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Effect>
                        <a14:saturation sat="57000"/>
                      </a14:imgEffect>
                      <a14:imgEffect>
                        <a14:brightnessContrast bright="-1000" contrast="9000"/>
                      </a14:imgEffect>
                    </a14:imgLayer>
                  </a14:imgProps>
                </a:ext>
              </a:extLst>
            </a:blip>
            <a:stretch>
              <a:fillRect/>
            </a:stretch>
          </p:blipFill>
          <p:spPr>
            <a:xfrm>
              <a:off x="167128" y="70486"/>
              <a:ext cx="2947924" cy="465025"/>
            </a:xfrm>
            <a:prstGeom prst="rect">
              <a:avLst/>
            </a:prstGeom>
            <a:solidFill>
              <a:srgbClr val="F4F0E9"/>
            </a:solidFill>
          </p:spPr>
        </p:pic>
        <p:sp>
          <p:nvSpPr>
            <p:cNvPr id="7" name="Rectangle 11">
              <a:extLst>
                <a:ext uri="{FF2B5EF4-FFF2-40B4-BE49-F238E27FC236}">
                  <a16:creationId xmlns:a16="http://schemas.microsoft.com/office/drawing/2014/main" id="{1D92742E-AEFA-3645-BC1B-A9702A9BFEBF}"/>
                </a:ext>
              </a:extLst>
            </p:cNvPr>
            <p:cNvSpPr/>
            <p:nvPr/>
          </p:nvSpPr>
          <p:spPr>
            <a:xfrm>
              <a:off x="0" y="3982"/>
              <a:ext cx="12192000" cy="584775"/>
            </a:xfrm>
            <a:prstGeom prst="rect">
              <a:avLst/>
            </a:prstGeom>
            <a:solidFill>
              <a:srgbClr val="D6CCB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dirty="0">
                  <a:solidFill>
                    <a:schemeClr val="tx1"/>
                  </a:solidFill>
                </a:rPr>
                <a:t>26/06/2019 Congresso Dipartimento di Fisica</a:t>
              </a:r>
            </a:p>
          </p:txBody>
        </p:sp>
        <p:cxnSp>
          <p:nvCxnSpPr>
            <p:cNvPr id="8" name="Straight Connector 10">
              <a:extLst>
                <a:ext uri="{FF2B5EF4-FFF2-40B4-BE49-F238E27FC236}">
                  <a16:creationId xmlns:a16="http://schemas.microsoft.com/office/drawing/2014/main" id="{3E8098A4-8609-C246-AE39-1E14D99CEEB4}"/>
                </a:ext>
              </a:extLst>
            </p:cNvPr>
            <p:cNvCxnSpPr/>
            <p:nvPr/>
          </p:nvCxnSpPr>
          <p:spPr>
            <a:xfrm>
              <a:off x="0" y="585091"/>
              <a:ext cx="12192000"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12" name="Titolo 1">
            <a:extLst>
              <a:ext uri="{FF2B5EF4-FFF2-40B4-BE49-F238E27FC236}">
                <a16:creationId xmlns:a16="http://schemas.microsoft.com/office/drawing/2014/main" id="{5C84A61A-F621-754E-97C5-5E5952F9522C}"/>
              </a:ext>
            </a:extLst>
          </p:cNvPr>
          <p:cNvSpPr>
            <a:spLocks noGrp="1"/>
          </p:cNvSpPr>
          <p:nvPr>
            <p:ph type="ctrTitle"/>
          </p:nvPr>
        </p:nvSpPr>
        <p:spPr>
          <a:xfrm>
            <a:off x="1307417" y="155855"/>
            <a:ext cx="9144000" cy="1519237"/>
          </a:xfrm>
        </p:spPr>
        <p:txBody>
          <a:bodyPr/>
          <a:lstStyle/>
          <a:p>
            <a:r>
              <a:rPr lang="it-IT" dirty="0"/>
              <a:t>Astrofisica Nucleare</a:t>
            </a:r>
          </a:p>
        </p:txBody>
      </p:sp>
      <p:pic>
        <p:nvPicPr>
          <p:cNvPr id="22" name="Picture 1">
            <a:extLst>
              <a:ext uri="{FF2B5EF4-FFF2-40B4-BE49-F238E27FC236}">
                <a16:creationId xmlns:a16="http://schemas.microsoft.com/office/drawing/2014/main" id="{D69A1B38-A6B0-5845-927A-B43CFDBD9646}"/>
              </a:ext>
            </a:extLst>
          </p:cNvPr>
          <p:cNvPicPr>
            <a:picLocks noChangeAspect="1"/>
          </p:cNvPicPr>
          <p:nvPr/>
        </p:nvPicPr>
        <p:blipFill rotWithShape="1">
          <a:blip r:embed="rId5"/>
          <a:srcRect t="46216" b="13191"/>
          <a:stretch/>
        </p:blipFill>
        <p:spPr>
          <a:xfrm>
            <a:off x="273881" y="5614483"/>
            <a:ext cx="3651973" cy="1146321"/>
          </a:xfrm>
          <a:prstGeom prst="rect">
            <a:avLst/>
          </a:prstGeom>
        </p:spPr>
      </p:pic>
      <p:pic>
        <p:nvPicPr>
          <p:cNvPr id="16" name="Picture 6" descr="na23pg.jpg">
            <a:extLst>
              <a:ext uri="{FF2B5EF4-FFF2-40B4-BE49-F238E27FC236}">
                <a16:creationId xmlns:a16="http://schemas.microsoft.com/office/drawing/2014/main" id="{B55B9BB0-05C2-0D4A-A472-EB0BA5B8B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73" y="2002279"/>
            <a:ext cx="4012586" cy="2678963"/>
          </a:xfrm>
          <a:prstGeom prst="rect">
            <a:avLst/>
          </a:prstGeom>
        </p:spPr>
      </p:pic>
      <p:sp>
        <p:nvSpPr>
          <p:cNvPr id="18" name="TextBox 7">
            <a:extLst>
              <a:ext uri="{FF2B5EF4-FFF2-40B4-BE49-F238E27FC236}">
                <a16:creationId xmlns:a16="http://schemas.microsoft.com/office/drawing/2014/main" id="{3CB18ECF-AD1D-C040-AF79-A2312EB6B3DF}"/>
              </a:ext>
            </a:extLst>
          </p:cNvPr>
          <p:cNvSpPr txBox="1"/>
          <p:nvPr/>
        </p:nvSpPr>
        <p:spPr>
          <a:xfrm>
            <a:off x="84083" y="4734488"/>
            <a:ext cx="4708635" cy="707886"/>
          </a:xfrm>
          <a:prstGeom prst="rect">
            <a:avLst/>
          </a:prstGeom>
          <a:noFill/>
        </p:spPr>
        <p:txBody>
          <a:bodyPr wrap="square" rtlCol="0">
            <a:spAutoFit/>
          </a:bodyPr>
          <a:lstStyle/>
          <a:p>
            <a:r>
              <a:rPr lang="en-US" sz="2000" dirty="0" err="1"/>
              <a:t>Misura</a:t>
            </a:r>
            <a:r>
              <a:rPr lang="en-US" sz="2000" dirty="0"/>
              <a:t> </a:t>
            </a:r>
            <a:r>
              <a:rPr lang="en-US" sz="2000" dirty="0" err="1"/>
              <a:t>della</a:t>
            </a:r>
            <a:r>
              <a:rPr lang="en-US" sz="2000" dirty="0"/>
              <a:t> </a:t>
            </a:r>
            <a:r>
              <a:rPr lang="en-US" sz="2000" dirty="0" err="1"/>
              <a:t>risonanza</a:t>
            </a:r>
            <a:r>
              <a:rPr lang="en-US" sz="2000" dirty="0"/>
              <a:t> a 140 </a:t>
            </a:r>
            <a:r>
              <a:rPr lang="en-US" sz="2000" dirty="0" err="1"/>
              <a:t>keV</a:t>
            </a:r>
            <a:r>
              <a:rPr lang="en-US" sz="2000" dirty="0"/>
              <a:t> </a:t>
            </a:r>
            <a:r>
              <a:rPr lang="en-US" sz="2000" dirty="0" err="1"/>
              <a:t>della</a:t>
            </a:r>
            <a:r>
              <a:rPr lang="en-US" sz="2000" dirty="0"/>
              <a:t> </a:t>
            </a:r>
            <a:r>
              <a:rPr lang="en-US" sz="2000" dirty="0" err="1"/>
              <a:t>reazione</a:t>
            </a:r>
            <a:r>
              <a:rPr lang="en-US" sz="2000" dirty="0"/>
              <a:t> </a:t>
            </a:r>
            <a:r>
              <a:rPr lang="en-US" sz="2000" baseline="30000" dirty="0"/>
              <a:t>23</a:t>
            </a:r>
            <a:r>
              <a:rPr lang="en-US" sz="2000" dirty="0"/>
              <a:t>Na(</a:t>
            </a:r>
            <a:r>
              <a:rPr lang="en-US" sz="2000" dirty="0" err="1"/>
              <a:t>p,</a:t>
            </a:r>
            <a:r>
              <a:rPr lang="en-US" sz="2000" dirty="0" err="1">
                <a:latin typeface="Symbol" pitchFamily="2" charset="2"/>
              </a:rPr>
              <a:t>g</a:t>
            </a:r>
            <a:r>
              <a:rPr lang="en-US" sz="2000" dirty="0"/>
              <a:t>) con BGO al LNGS</a:t>
            </a:r>
          </a:p>
        </p:txBody>
      </p:sp>
      <p:pic>
        <p:nvPicPr>
          <p:cNvPr id="19" name="Picture 12" descr="n15ag.png">
            <a:extLst>
              <a:ext uri="{FF2B5EF4-FFF2-40B4-BE49-F238E27FC236}">
                <a16:creationId xmlns:a16="http://schemas.microsoft.com/office/drawing/2014/main" id="{E73288C1-1D0D-8A44-9866-828F9175E2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3834" y="2081096"/>
            <a:ext cx="3937535" cy="2481283"/>
          </a:xfrm>
          <a:prstGeom prst="rect">
            <a:avLst/>
          </a:prstGeom>
        </p:spPr>
      </p:pic>
      <p:sp>
        <p:nvSpPr>
          <p:cNvPr id="24" name="TextBox 10">
            <a:extLst>
              <a:ext uri="{FF2B5EF4-FFF2-40B4-BE49-F238E27FC236}">
                <a16:creationId xmlns:a16="http://schemas.microsoft.com/office/drawing/2014/main" id="{6DCCE484-9E7E-0B49-B23C-08A080C2C5E1}"/>
              </a:ext>
            </a:extLst>
          </p:cNvPr>
          <p:cNvSpPr txBox="1"/>
          <p:nvPr/>
        </p:nvSpPr>
        <p:spPr>
          <a:xfrm>
            <a:off x="4393329" y="4464914"/>
            <a:ext cx="4319750" cy="830997"/>
          </a:xfrm>
          <a:prstGeom prst="rect">
            <a:avLst/>
          </a:prstGeom>
          <a:noFill/>
        </p:spPr>
        <p:txBody>
          <a:bodyPr wrap="square" rtlCol="0">
            <a:spAutoFit/>
          </a:bodyPr>
          <a:lstStyle/>
          <a:p>
            <a:r>
              <a:rPr lang="en-US" sz="2400" dirty="0" err="1"/>
              <a:t>Misura</a:t>
            </a:r>
            <a:r>
              <a:rPr lang="en-US" sz="2400" dirty="0"/>
              <a:t> </a:t>
            </a:r>
            <a:r>
              <a:rPr lang="en-US" sz="2400" dirty="0" err="1"/>
              <a:t>della</a:t>
            </a:r>
            <a:r>
              <a:rPr lang="en-US" sz="2400" dirty="0"/>
              <a:t> </a:t>
            </a:r>
            <a:r>
              <a:rPr lang="en-US" sz="2400" dirty="0" err="1"/>
              <a:t>reazione</a:t>
            </a:r>
            <a:r>
              <a:rPr lang="en-US" sz="2400" dirty="0"/>
              <a:t> </a:t>
            </a:r>
            <a:r>
              <a:rPr lang="en-US" sz="2400" baseline="30000" dirty="0"/>
              <a:t>15</a:t>
            </a:r>
            <a:r>
              <a:rPr lang="en-US" sz="2400" dirty="0"/>
              <a:t>N (</a:t>
            </a:r>
            <a:r>
              <a:rPr lang="en-US" sz="2400" dirty="0" err="1">
                <a:latin typeface="Symbol" pitchFamily="2" charset="2"/>
              </a:rPr>
              <a:t>a,g</a:t>
            </a:r>
            <a:r>
              <a:rPr lang="en-US" sz="2400" dirty="0"/>
              <a:t>)</a:t>
            </a:r>
            <a:r>
              <a:rPr lang="en-US" sz="2400" baseline="30000" dirty="0"/>
              <a:t>19</a:t>
            </a:r>
            <a:r>
              <a:rPr lang="en-US" sz="2400" dirty="0"/>
              <a:t>F con </a:t>
            </a:r>
            <a:r>
              <a:rPr lang="en-US" sz="2400" dirty="0" err="1"/>
              <a:t>il</a:t>
            </a:r>
            <a:r>
              <a:rPr lang="en-US" sz="2400" dirty="0"/>
              <a:t> </a:t>
            </a:r>
            <a:r>
              <a:rPr lang="en-US" sz="2400" dirty="0" err="1"/>
              <a:t>separatore</a:t>
            </a:r>
            <a:r>
              <a:rPr lang="en-US" sz="2400" dirty="0"/>
              <a:t> ERNA</a:t>
            </a:r>
          </a:p>
        </p:txBody>
      </p:sp>
      <p:pic>
        <p:nvPicPr>
          <p:cNvPr id="26" name="Picture 4" descr="c12ag.png">
            <a:extLst>
              <a:ext uri="{FF2B5EF4-FFF2-40B4-BE49-F238E27FC236}">
                <a16:creationId xmlns:a16="http://schemas.microsoft.com/office/drawing/2014/main" id="{6BF7DD78-B1B6-104E-A72E-6ECC2988DF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95708" y="1976430"/>
            <a:ext cx="3317616" cy="2758058"/>
          </a:xfrm>
          <a:prstGeom prst="rect">
            <a:avLst/>
          </a:prstGeom>
        </p:spPr>
      </p:pic>
      <p:sp>
        <p:nvSpPr>
          <p:cNvPr id="28" name="TextBox 9">
            <a:extLst>
              <a:ext uri="{FF2B5EF4-FFF2-40B4-BE49-F238E27FC236}">
                <a16:creationId xmlns:a16="http://schemas.microsoft.com/office/drawing/2014/main" id="{A3B88596-3C09-EF4E-9E2F-6A004A4DABF2}"/>
              </a:ext>
            </a:extLst>
          </p:cNvPr>
          <p:cNvSpPr txBox="1"/>
          <p:nvPr/>
        </p:nvSpPr>
        <p:spPr>
          <a:xfrm>
            <a:off x="8930048" y="4811672"/>
            <a:ext cx="3261952" cy="1323439"/>
          </a:xfrm>
          <a:prstGeom prst="rect">
            <a:avLst/>
          </a:prstGeom>
          <a:noFill/>
        </p:spPr>
        <p:txBody>
          <a:bodyPr wrap="square" rtlCol="0">
            <a:spAutoFit/>
          </a:bodyPr>
          <a:lstStyle/>
          <a:p>
            <a:r>
              <a:rPr lang="en-US" sz="2000" dirty="0" err="1"/>
              <a:t>Analisi</a:t>
            </a:r>
            <a:r>
              <a:rPr lang="en-US" sz="2000" dirty="0"/>
              <a:t> </a:t>
            </a:r>
            <a:r>
              <a:rPr lang="en-US" sz="2000" dirty="0" err="1"/>
              <a:t>complessiva</a:t>
            </a:r>
            <a:r>
              <a:rPr lang="en-US" sz="2000" dirty="0"/>
              <a:t> </a:t>
            </a:r>
            <a:r>
              <a:rPr lang="en-US" sz="2000" dirty="0" err="1"/>
              <a:t>della</a:t>
            </a:r>
            <a:r>
              <a:rPr lang="en-US" sz="2000" dirty="0"/>
              <a:t> </a:t>
            </a:r>
            <a:r>
              <a:rPr lang="en-US" sz="2000" dirty="0" err="1"/>
              <a:t>reazione</a:t>
            </a:r>
            <a:r>
              <a:rPr lang="en-US" sz="2000" dirty="0"/>
              <a:t> </a:t>
            </a:r>
            <a:r>
              <a:rPr lang="en-US" sz="2000" baseline="30000" dirty="0"/>
              <a:t>12</a:t>
            </a:r>
            <a:r>
              <a:rPr lang="en-US" sz="2000" dirty="0"/>
              <a:t>C(</a:t>
            </a:r>
            <a:r>
              <a:rPr lang="en-US" sz="2000" dirty="0" err="1">
                <a:latin typeface="Symbol" pitchFamily="2" charset="2"/>
              </a:rPr>
              <a:t>a,g</a:t>
            </a:r>
            <a:r>
              <a:rPr lang="en-US" sz="2000" dirty="0"/>
              <a:t>)</a:t>
            </a:r>
            <a:r>
              <a:rPr lang="en-US" sz="2000" baseline="30000" dirty="0"/>
              <a:t>16</a:t>
            </a:r>
            <a:r>
              <a:rPr lang="en-US" sz="2000" dirty="0"/>
              <a:t>O, nota come </a:t>
            </a:r>
            <a:r>
              <a:rPr lang="en-US" sz="2000" dirty="0" err="1"/>
              <a:t>il</a:t>
            </a:r>
            <a:r>
              <a:rPr lang="en-US" sz="2000" dirty="0"/>
              <a:t> “Santo </a:t>
            </a:r>
            <a:r>
              <a:rPr lang="en-US" sz="2000" dirty="0" err="1"/>
              <a:t>Graal</a:t>
            </a:r>
            <a:r>
              <a:rPr lang="en-US" sz="2000" dirty="0"/>
              <a:t>” </a:t>
            </a:r>
            <a:r>
              <a:rPr lang="en-US" sz="2000" dirty="0" err="1"/>
              <a:t>della</a:t>
            </a:r>
            <a:r>
              <a:rPr lang="en-US" sz="2000" dirty="0"/>
              <a:t> </a:t>
            </a:r>
            <a:r>
              <a:rPr lang="en-US" sz="2000" dirty="0" err="1"/>
              <a:t>astrofisca</a:t>
            </a:r>
            <a:r>
              <a:rPr lang="en-US" sz="2000" dirty="0"/>
              <a:t> </a:t>
            </a:r>
            <a:r>
              <a:rPr lang="en-US" sz="2000" dirty="0" err="1"/>
              <a:t>nucleare</a:t>
            </a:r>
            <a:endParaRPr lang="en-US" sz="2000" dirty="0"/>
          </a:p>
        </p:txBody>
      </p:sp>
    </p:spTree>
    <p:extLst>
      <p:ext uri="{BB962C8B-B14F-4D97-AF65-F5344CB8AC3E}">
        <p14:creationId xmlns:p14="http://schemas.microsoft.com/office/powerpoint/2010/main" val="3751623607"/>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2964</TotalTime>
  <Words>3202</Words>
  <Application>Microsoft Macintosh PowerPoint</Application>
  <PresentationFormat>Widescreen</PresentationFormat>
  <Paragraphs>344</Paragraphs>
  <Slides>20</Slides>
  <Notes>5</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20</vt:i4>
      </vt:variant>
    </vt:vector>
  </HeadingPairs>
  <TitlesOfParts>
    <vt:vector size="29" baseType="lpstr">
      <vt:lpstr>Arial</vt:lpstr>
      <vt:lpstr>Calibri</vt:lpstr>
      <vt:lpstr>Calibri Light</vt:lpstr>
      <vt:lpstr>Lucida Grande</vt:lpstr>
      <vt:lpstr>Symbol</vt:lpstr>
      <vt:lpstr>Tahoma</vt:lpstr>
      <vt:lpstr>Times New Roman</vt:lpstr>
      <vt:lpstr>Wingdings</vt:lpstr>
      <vt:lpstr>Tema di Office</vt:lpstr>
      <vt:lpstr>Sezione di Fisica Nucleare</vt:lpstr>
      <vt:lpstr>Descrizione dei gruppi di ricerca</vt:lpstr>
      <vt:lpstr>Meccanismi di reazione</vt:lpstr>
      <vt:lpstr>Presentazione standard di PowerPoint</vt:lpstr>
      <vt:lpstr>Risultati recenti sulla Clusterizzazione dei Nuclei</vt:lpstr>
      <vt:lpstr>Presentazione standard di PowerPoint</vt:lpstr>
      <vt:lpstr>Astrofisica Nucleare</vt:lpstr>
      <vt:lpstr>Astrofisica Nucleare</vt:lpstr>
      <vt:lpstr>Astrofisica Nucleare</vt:lpstr>
      <vt:lpstr>Astrofisica Nucleare</vt:lpstr>
      <vt:lpstr>Presentazione standard di PowerPoint</vt:lpstr>
      <vt:lpstr>Presentazione standard di PowerPoint</vt:lpstr>
      <vt:lpstr>Presentazione standard di PowerPoint</vt:lpstr>
      <vt:lpstr> </vt:lpstr>
      <vt:lpstr>Biofisica delle radiazioni  L. Manti (PA), P. Blaha (AR), C. Feoli (Bors. INFN)</vt:lpstr>
      <vt:lpstr>Presentazione standard di PowerPoint</vt:lpstr>
      <vt:lpstr>Presentazione standard di PowerPoint</vt:lpstr>
      <vt:lpstr>Fisica applicata ai beni culturali  G. Paternoster (PA)</vt:lpstr>
      <vt:lpstr>Curriculum didattici collegati “Fisica Nucleare”</vt:lpstr>
      <vt:lpstr>Curriculum didattici collegati “Fisica Biomedica”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Sezione di Fisica Nucleare</dc:title>
  <dc:creator>Microsoft Office User</dc:creator>
  <cp:lastModifiedBy>Microsoft Office User</cp:lastModifiedBy>
  <cp:revision>34</cp:revision>
  <cp:lastPrinted>2019-06-21T13:37:15Z</cp:lastPrinted>
  <dcterms:created xsi:type="dcterms:W3CDTF">2019-06-19T07:16:41Z</dcterms:created>
  <dcterms:modified xsi:type="dcterms:W3CDTF">2019-06-25T11:48:39Z</dcterms:modified>
</cp:coreProperties>
</file>