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9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1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7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2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8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2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C9A05-FFB9-46A3-A4E2-DCD24998803A}" type="datetimeFigureOut">
              <a:rPr lang="en-US" smtClean="0"/>
              <a:t>24/06/19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8580-4CF5-4A8F-8DD8-D3941A8EFB0B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1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234" y="980930"/>
            <a:ext cx="3642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Task Force di </a:t>
            </a:r>
            <a:r>
              <a:rPr lang="en-US" sz="28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Ateneo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74234" y="1533178"/>
            <a:ext cx="9434286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574234" y="6037942"/>
            <a:ext cx="9434286" cy="398361"/>
            <a:chOff x="1574234" y="6037942"/>
            <a:chExt cx="9434286" cy="39836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74234" y="6037942"/>
              <a:ext cx="94342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915885" y="6066971"/>
              <a:ext cx="8750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CONGRESSSO DIPARTIMENTO DI FISICA “ETTORE PANCINI” - Aula Caianiello, 26 giugno 2019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574234" y="2046623"/>
            <a:ext cx="93181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 Il Dipartimento aderisce alle seguenti Task Force di Ateneo</a:t>
            </a:r>
          </a:p>
          <a:p>
            <a:endParaRPr lang="it-IT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    </a:t>
            </a:r>
            <a:r>
              <a:rPr lang="it-IT" sz="2400" dirty="0" smtClean="0"/>
              <a:t>Industria 4.0 e sviluppo sostenibile (Coord.: Piero Salatino - DICMAPI)</a:t>
            </a:r>
          </a:p>
          <a:p>
            <a:r>
              <a:rPr lang="it-IT" sz="2000" dirty="0" smtClean="0"/>
              <a:t>	Comitato di gestione - DF: S. Amoruso, F. Tafuri</a:t>
            </a:r>
          </a:p>
          <a:p>
            <a:endParaRPr lang="it-IT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    </a:t>
            </a:r>
            <a:r>
              <a:rPr lang="it-IT" sz="2400" dirty="0" smtClean="0"/>
              <a:t>Blue Italian Growth (Coord.: Guido Trombetti - DF)</a:t>
            </a:r>
          </a:p>
          <a:p>
            <a:r>
              <a:rPr lang="it-IT" sz="2400" dirty="0"/>
              <a:t>	</a:t>
            </a:r>
            <a:r>
              <a:rPr lang="it-IT" sz="2000" dirty="0" smtClean="0"/>
              <a:t>Comitato di gestione - DF: P. Maddalena</a:t>
            </a:r>
          </a:p>
          <a:p>
            <a:endParaRPr lang="it-IT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000" dirty="0" smtClean="0"/>
              <a:t>    </a:t>
            </a:r>
            <a:r>
              <a:rPr lang="it-IT" sz="2400" dirty="0" smtClean="0"/>
              <a:t>Polimeri e Biopolimeri (Coord.: Claudio De Rosa - DSC)</a:t>
            </a:r>
          </a:p>
          <a:p>
            <a:r>
              <a:rPr lang="it-IT" sz="2000" dirty="0" smtClean="0"/>
              <a:t>        	Comitato di gestione – DF: A. Cassinese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14433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970677" y="1638139"/>
            <a:ext cx="6037843" cy="4276800"/>
            <a:chOff x="4970677" y="1638139"/>
            <a:chExt cx="6037843" cy="4276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70677" y="1638139"/>
              <a:ext cx="6037843" cy="4276800"/>
            </a:xfrm>
            <a:prstGeom prst="rect">
              <a:avLst/>
            </a:prstGeom>
            <a:ln>
              <a:solidFill>
                <a:srgbClr val="002060"/>
              </a:solidFill>
            </a:ln>
            <a:effectLst>
              <a:outerShdw blurRad="50800" dist="1143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8471797" y="1667168"/>
              <a:ext cx="24289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dirty="0" smtClean="0">
                  <a:solidFill>
                    <a:srgbClr val="0070C0"/>
                  </a:solidFill>
                </a:rPr>
                <a:t>21 DIPARTIMENTI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74234" y="1872501"/>
            <a:ext cx="3055823" cy="35394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127000" dir="2700000" algn="tl" rotWithShape="0">
              <a:srgbClr val="FF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TFDA I4.0</a:t>
            </a:r>
          </a:p>
          <a:p>
            <a:pPr algn="just"/>
            <a:r>
              <a:rPr lang="it-IT" sz="2000" dirty="0" smtClean="0"/>
              <a:t>Gruppo strutturato di ricercatori di elevata qualificazionee a forte carattere interdisciplinare in  grado di sviluppare attività di studio, di elaborazione, di trasferimento di conoscenze e competenze sui temi di Industria 4.0.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451815" y="988172"/>
            <a:ext cx="9556705" cy="5448131"/>
            <a:chOff x="1451815" y="988172"/>
            <a:chExt cx="9556705" cy="5448131"/>
          </a:xfrm>
        </p:grpSpPr>
        <p:grpSp>
          <p:nvGrpSpPr>
            <p:cNvPr id="10" name="Group 9"/>
            <p:cNvGrpSpPr/>
            <p:nvPr/>
          </p:nvGrpSpPr>
          <p:grpSpPr>
            <a:xfrm>
              <a:off x="1574234" y="6037942"/>
              <a:ext cx="9434286" cy="398361"/>
              <a:chOff x="1574234" y="6037942"/>
              <a:chExt cx="9434286" cy="398361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574234" y="6037942"/>
                <a:ext cx="94342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915885" y="6066971"/>
                <a:ext cx="875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CONGRESSSO DIPARTIMENTO DI FISICA “ETTORE PANCINI” - Aula Caianiello, 26 giugno 2019</a:t>
                </a:r>
                <a:endParaRPr lang="en-US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1451815" y="988172"/>
              <a:ext cx="643015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TFDA - </a:t>
              </a:r>
              <a:r>
                <a:rPr lang="it-IT" sz="2800" dirty="0" smtClean="0">
                  <a:solidFill>
                    <a:srgbClr val="002060"/>
                  </a:solidFill>
                </a:rPr>
                <a:t>Industria 4.0 e sviluppo sostenibile</a:t>
              </a:r>
            </a:p>
            <a:p>
              <a:endParaRPr lang="en-US" sz="2800" dirty="0">
                <a:solidFill>
                  <a:srgbClr val="00206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574234" y="1533178"/>
              <a:ext cx="9434286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701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815" y="1750946"/>
            <a:ext cx="7463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 smtClean="0"/>
              <a:t>Ricognizione Competenze Dipartimenttali su Temi I4.0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451815" y="988172"/>
            <a:ext cx="9556705" cy="5448131"/>
            <a:chOff x="1451815" y="988172"/>
            <a:chExt cx="9556705" cy="5448131"/>
          </a:xfrm>
        </p:grpSpPr>
        <p:grpSp>
          <p:nvGrpSpPr>
            <p:cNvPr id="7" name="Group 6"/>
            <p:cNvGrpSpPr/>
            <p:nvPr/>
          </p:nvGrpSpPr>
          <p:grpSpPr>
            <a:xfrm>
              <a:off x="1574234" y="6037942"/>
              <a:ext cx="9434286" cy="398361"/>
              <a:chOff x="1574234" y="6037942"/>
              <a:chExt cx="9434286" cy="398361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574234" y="6037942"/>
                <a:ext cx="94342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915885" y="6066971"/>
                <a:ext cx="875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CONGRESSSO DIPARTIMENTO DI FISICA “ETTORE PANCINI” - Aula Caianiello, 26 giugno 2019</a:t>
                </a:r>
                <a:endParaRPr lang="en-US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451815" y="988172"/>
              <a:ext cx="645689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TFDA - </a:t>
              </a:r>
              <a:r>
                <a:rPr lang="it-IT" sz="2800" dirty="0" smtClean="0">
                  <a:solidFill>
                    <a:srgbClr val="002060"/>
                  </a:solidFill>
                </a:rPr>
                <a:t>Industria 4.0 e sviluppo sostenibile</a:t>
              </a:r>
            </a:p>
            <a:p>
              <a:endParaRPr lang="en-US" sz="2800" dirty="0">
                <a:solidFill>
                  <a:srgbClr val="00206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574234" y="1533178"/>
              <a:ext cx="9434286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74234" y="2223728"/>
            <a:ext cx="782316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Computing Power and Connectivity at DF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Physics of Matter in Smart Factory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Functional and Nanostructured Advanced-Materials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Advanced Materials and hybrid </a:t>
            </a:r>
            <a:r>
              <a:rPr lang="en-US" sz="2000" dirty="0" err="1" smtClean="0"/>
              <a:t>nanodevices</a:t>
            </a:r>
            <a:r>
              <a:rPr lang="en-US" sz="2000" dirty="0" smtClean="0"/>
              <a:t> for quantum technologies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000" dirty="0" smtClean="0"/>
              <a:t>Materiali e dispositivi innovativi per elettronica flessibile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51814" y="3894444"/>
            <a:ext cx="7463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t-IT" sz="2400" dirty="0" smtClean="0"/>
              <a:t>Competence Center MediTech (Piano Nazionale I4.0)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59165" y="4372748"/>
            <a:ext cx="94640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/>
              <a:t>5 univeristà campane + 3 pugliesi (capofila: Unina)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/>
              <a:t>Localizzazione: c/o Bagnoli Area Città della Scienza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/>
              <a:t>101 imprese partner </a:t>
            </a:r>
            <a:r>
              <a:rPr lang="it-IT" sz="1400" dirty="0" smtClean="0"/>
              <a:t>(aerospazio, automotive, ferroviarie, navali, agrifood,farmaceutica, costruzioni, ebnergia, ICT)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 smtClean="0"/>
              <a:t>Attività di formazione, orientamento e progetti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086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1815" y="988172"/>
            <a:ext cx="9556705" cy="5448131"/>
            <a:chOff x="1451815" y="988172"/>
            <a:chExt cx="9556705" cy="5448131"/>
          </a:xfrm>
        </p:grpSpPr>
        <p:grpSp>
          <p:nvGrpSpPr>
            <p:cNvPr id="5" name="Group 4"/>
            <p:cNvGrpSpPr/>
            <p:nvPr/>
          </p:nvGrpSpPr>
          <p:grpSpPr>
            <a:xfrm>
              <a:off x="1574234" y="6037942"/>
              <a:ext cx="9434286" cy="398361"/>
              <a:chOff x="1574234" y="6037942"/>
              <a:chExt cx="9434286" cy="398361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74234" y="6037942"/>
                <a:ext cx="94342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915885" y="6066971"/>
                <a:ext cx="875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CONGRESSSO DIPARTIMENTO DI FISICA “ETTORE PANCINI” - Aula Caianiello, 26 giugno 2019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51815" y="988172"/>
              <a:ext cx="5658729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TFDA – </a:t>
              </a:r>
              <a:r>
                <a:rPr lang="it-IT" sz="2800" dirty="0" smtClean="0">
                  <a:solidFill>
                    <a:srgbClr val="002060"/>
                  </a:solidFill>
                </a:rPr>
                <a:t>Blue Italian Growth (BIG F-II)</a:t>
              </a:r>
            </a:p>
            <a:p>
              <a:endParaRPr lang="en-US" sz="2800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574234" y="1533178"/>
              <a:ext cx="9434286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451815" y="1800401"/>
            <a:ext cx="4074926" cy="35086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88900" dir="2700000" algn="tl" rotWithShape="0">
              <a:srgbClr val="FF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TFDA BIG </a:t>
            </a:r>
          </a:p>
          <a:p>
            <a:pPr algn="just"/>
            <a:r>
              <a:rPr lang="it-IT" dirty="0" smtClean="0"/>
              <a:t>(ambito: Cluster Tecnologico BIG</a:t>
            </a:r>
            <a:r>
              <a:rPr lang="it-IT" dirty="0"/>
              <a:t> </a:t>
            </a:r>
            <a:r>
              <a:rPr lang="it-IT" dirty="0" smtClean="0"/>
              <a:t>-  MIUR)</a:t>
            </a:r>
          </a:p>
          <a:p>
            <a:pPr algn="just"/>
            <a:r>
              <a:rPr lang="it-IT" dirty="0" smtClean="0"/>
              <a:t>Obiettivo: favorire crescita economia del mare (Blue Growth) mediante sviluppo di</a:t>
            </a: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Ambiente marino e fascia costiera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Biotecnologie blu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Energie rinnovabili dal mare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Risorse abiotiche marine</a:t>
            </a: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Risorse biotiche marine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Cantieristica e robotica marina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Sostenibilità/usi economici del mare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Infrastrutture di ricerca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89600" y="1843190"/>
            <a:ext cx="5529943" cy="4062651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12 Dipartimenti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Agraria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Biologia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Fisica “Ettore Pancini”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Ingegneria Chimica, dei Materiali e della Produzione Industriale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Ingegneria Civile, Edile e Ambientale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Ingegneria Elettrica e delle Tecnologie dell'Informazione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Ingegneria Industriale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Matematica e Applicazioni "Renato Caccioppoli"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Medicina veterinaria e Produzioni animali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Scienze Chimiche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Scienze della Terra, dell'Ambiente e delle Risorse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8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1815" y="988172"/>
            <a:ext cx="9556705" cy="5448131"/>
            <a:chOff x="1451815" y="988172"/>
            <a:chExt cx="9556705" cy="5448131"/>
          </a:xfrm>
        </p:grpSpPr>
        <p:grpSp>
          <p:nvGrpSpPr>
            <p:cNvPr id="5" name="Group 4"/>
            <p:cNvGrpSpPr/>
            <p:nvPr/>
          </p:nvGrpSpPr>
          <p:grpSpPr>
            <a:xfrm>
              <a:off x="1574234" y="6037942"/>
              <a:ext cx="9434286" cy="398361"/>
              <a:chOff x="1574234" y="6037942"/>
              <a:chExt cx="9434286" cy="398361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74234" y="6037942"/>
                <a:ext cx="94342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915885" y="6066971"/>
                <a:ext cx="875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CONGRESSSO DIPARTIMENTO DI FISICA “ETTORE PANCINI” - Aula Caianiello, 26 giugno 2019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51815" y="988172"/>
              <a:ext cx="5658729" cy="1384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TFDA – </a:t>
              </a:r>
              <a:r>
                <a:rPr lang="it-IT" sz="2800" dirty="0" smtClean="0">
                  <a:solidFill>
                    <a:srgbClr val="002060"/>
                  </a:solidFill>
                </a:rPr>
                <a:t>Blue Italian Growth (BIG F-II)</a:t>
              </a:r>
            </a:p>
            <a:p>
              <a:endParaRPr lang="it-IT" sz="2800" dirty="0" smtClean="0">
                <a:solidFill>
                  <a:srgbClr val="002060"/>
                </a:solidFill>
              </a:endParaRPr>
            </a:p>
            <a:p>
              <a:endParaRPr lang="en-US" sz="2800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574234" y="1533178"/>
              <a:ext cx="9434286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2300335" y="1971307"/>
            <a:ext cx="7714522" cy="3477875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  <a:effectLst>
            <a:outerShdw blurRad="50800" dist="88900" dir="2700000" algn="tl" rotWithShape="0">
              <a:srgbClr val="00206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AMBIENTE MARINO, DELLE ACQUEINTERNE E </a:t>
            </a:r>
            <a:r>
              <a:rPr lang="it-IT" dirty="0" smtClean="0">
                <a:effectLst/>
                <a:latin typeface="Arial" panose="020B0604020202020204" pitchFamily="34" charset="0"/>
              </a:rPr>
              <a:t>FASCIA COSTIERA</a:t>
            </a:r>
            <a:endParaRPr lang="it-IT" dirty="0" smtClean="0">
              <a:effectLst/>
              <a:latin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BIOTECNOLOGIEBLU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ENERGIERINNOVABILI DAL MARE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RISORSE ABIOTICHE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RISORSEBIOTICHEMARINE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CANTIERISTICA E ROBOTICA MARINA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SOSTENIBILITÀ ED USIECONOMICI DEL MARE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INFRASTRUTTURE DI RICERCA MARINA E MARITTIMA E TRASFERIMENTO TECNOLOGICO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>
                <a:effectLst/>
                <a:latin typeface="Arial" panose="020B0604020202020204" pitchFamily="34" charset="0"/>
              </a:rPr>
              <a:t>SKILLS&amp;JOB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8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1815" y="988172"/>
            <a:ext cx="9556705" cy="5448131"/>
            <a:chOff x="1451815" y="988172"/>
            <a:chExt cx="9556705" cy="5448131"/>
          </a:xfrm>
        </p:grpSpPr>
        <p:grpSp>
          <p:nvGrpSpPr>
            <p:cNvPr id="5" name="Group 4"/>
            <p:cNvGrpSpPr/>
            <p:nvPr/>
          </p:nvGrpSpPr>
          <p:grpSpPr>
            <a:xfrm>
              <a:off x="1574234" y="6037942"/>
              <a:ext cx="9434286" cy="398361"/>
              <a:chOff x="1574234" y="6037942"/>
              <a:chExt cx="9434286" cy="398361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74234" y="6037942"/>
                <a:ext cx="94342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915885" y="6066971"/>
                <a:ext cx="875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CONGRESSSO DIPARTIMENTO DI FISICA “ETTORE PANCINI” - Aula Caianiello, 26 giugno 2019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51815" y="988172"/>
              <a:ext cx="4943405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TFDA </a:t>
              </a:r>
              <a:r>
                <a:rPr lang="it-IT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– Polimeri e biopolimeri</a:t>
              </a:r>
              <a:endParaRPr lang="it-IT" sz="2800" dirty="0" smtClean="0">
                <a:solidFill>
                  <a:srgbClr val="002060"/>
                </a:solidFill>
              </a:endParaRPr>
            </a:p>
            <a:p>
              <a:endParaRPr lang="en-US" sz="2800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574234" y="1533178"/>
              <a:ext cx="9434286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451815" y="2077400"/>
            <a:ext cx="4074926" cy="34163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88900" dir="2700000" algn="tl" rotWithShape="0">
              <a:srgbClr val="FF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TFDA Polimeri e Biopolimeri </a:t>
            </a:r>
          </a:p>
          <a:p>
            <a:pPr algn="ctr"/>
            <a:endParaRPr lang="it-IT" sz="2400" b="1" dirty="0"/>
          </a:p>
          <a:p>
            <a:pPr algn="just"/>
            <a:r>
              <a:rPr lang="it-IT" sz="2400" dirty="0" smtClean="0"/>
              <a:t>Materiali innovativi a base di polimeri sintetici e biopolimeri: dal design molecolare di catalizzatori, all’uso di enzimi, dal retro‐design delle proprietà fisiche alle applicazioni avanzate.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74793" y="2106046"/>
            <a:ext cx="4933727" cy="2769989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12 Dipartimenti</a:t>
            </a:r>
          </a:p>
          <a:p>
            <a:pPr algn="ctr"/>
            <a:endParaRPr lang="it-IT" sz="2400" dirty="0" smtClean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Scienze Chimiche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Ingegneria Chimica, dei Materiali e della Produzione Industriale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Agraria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Fisica "Ettore Pancini«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Sanità Pubblica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Medicina Veterinaria e Produzioni Animali</a:t>
            </a:r>
          </a:p>
        </p:txBody>
      </p:sp>
    </p:spTree>
    <p:extLst>
      <p:ext uri="{BB962C8B-B14F-4D97-AF65-F5344CB8AC3E}">
        <p14:creationId xmlns:p14="http://schemas.microsoft.com/office/powerpoint/2010/main" val="166674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1815" y="988172"/>
            <a:ext cx="9556705" cy="5448131"/>
            <a:chOff x="1451815" y="988172"/>
            <a:chExt cx="9556705" cy="5448131"/>
          </a:xfrm>
        </p:grpSpPr>
        <p:grpSp>
          <p:nvGrpSpPr>
            <p:cNvPr id="5" name="Group 4"/>
            <p:cNvGrpSpPr/>
            <p:nvPr/>
          </p:nvGrpSpPr>
          <p:grpSpPr>
            <a:xfrm>
              <a:off x="1574234" y="6037942"/>
              <a:ext cx="9434286" cy="398361"/>
              <a:chOff x="1574234" y="6037942"/>
              <a:chExt cx="9434286" cy="398361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74234" y="6037942"/>
                <a:ext cx="94342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915885" y="6066971"/>
                <a:ext cx="8750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CONGRESSSO DIPARTIMENTO DI FISICA “ETTORE PANCINI” - Aula Caianiello, 26 giugno 2019</a:t>
                </a:r>
                <a:endParaRPr lang="en-US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451815" y="988172"/>
              <a:ext cx="4943405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TFDA </a:t>
              </a:r>
              <a:r>
                <a:rPr lang="it-IT" sz="2800" dirty="0" smtClean="0">
                  <a:solidFill>
                    <a:srgbClr val="002060"/>
                  </a:solidFill>
                  <a:effectLst/>
                  <a:latin typeface="Arial" panose="020B0604020202020204" pitchFamily="34" charset="0"/>
                </a:rPr>
                <a:t>– Polimeri e biopolimeri</a:t>
              </a:r>
              <a:endParaRPr lang="it-IT" sz="2800" dirty="0" smtClean="0">
                <a:solidFill>
                  <a:srgbClr val="002060"/>
                </a:solidFill>
              </a:endParaRPr>
            </a:p>
            <a:p>
              <a:endParaRPr lang="en-US" sz="2800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574234" y="1533178"/>
              <a:ext cx="9434286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2996633" y="1942279"/>
            <a:ext cx="6307025" cy="3154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101600" dir="2700000" algn="tl" rotWithShape="0">
              <a:srgbClr val="00206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400" b="1" dirty="0" smtClean="0">
                <a:effectLst/>
                <a:latin typeface="Arial" panose="020B0604020202020204" pitchFamily="34" charset="0"/>
              </a:rPr>
              <a:t>Temi</a:t>
            </a:r>
            <a:endParaRPr lang="en-US" sz="2400" b="1" dirty="0" smtClean="0">
              <a:effectLst/>
              <a:latin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err="1" smtClean="0">
                <a:effectLst/>
                <a:latin typeface="Arial" panose="020B0604020202020204" pitchFamily="34" charset="0"/>
              </a:rPr>
              <a:t>sviluppo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di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materiali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e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tecnologie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innovative per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l’imballaggio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rigido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e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flessibile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di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prodott</a:t>
            </a:r>
            <a:r>
              <a:rPr lang="en-US" sz="2000" dirty="0" err="1">
                <a:latin typeface="Arial" panose="020B0604020202020204" pitchFamily="34" charset="0"/>
              </a:rPr>
              <a:t>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alimentari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a base di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polimeri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e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biopolimeri</a:t>
            </a:r>
            <a:endParaRPr lang="en-US" sz="2000" dirty="0" smtClean="0">
              <a:effectLst/>
              <a:latin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Arial" panose="020B0604020202020204" pitchFamily="34" charset="0"/>
              </a:rPr>
              <a:t>-studio di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polimeri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funzionali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e di nanocomposite a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matrice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polimerica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per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applicazioni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speciali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in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microelettronica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e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sensoristic</a:t>
            </a:r>
            <a:endParaRPr lang="en-US" sz="2000" dirty="0" smtClean="0">
              <a:effectLst/>
              <a:latin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</a:rPr>
              <a:t>- </a:t>
            </a:r>
            <a:r>
              <a:rPr lang="en-US" sz="2000" dirty="0">
                <a:latin typeface="Arial" panose="020B0604020202020204" pitchFamily="34" charset="0"/>
              </a:rPr>
              <a:t>s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tudio di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polimeri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e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biopolimeri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per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applicazioni</a:t>
            </a:r>
            <a:r>
              <a:rPr lang="en-US" sz="2000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</a:rPr>
              <a:t>biomediche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048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570</Words>
  <Application>Microsoft Macintosh PowerPoint</Application>
  <PresentationFormat>Personalizzato</PresentationFormat>
  <Paragraphs>85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Amoruso</dc:creator>
  <cp:lastModifiedBy>F</cp:lastModifiedBy>
  <cp:revision>11</cp:revision>
  <dcterms:created xsi:type="dcterms:W3CDTF">2019-06-03T08:15:51Z</dcterms:created>
  <dcterms:modified xsi:type="dcterms:W3CDTF">2019-06-24T15:25:45Z</dcterms:modified>
</cp:coreProperties>
</file>