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7"/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8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ttivit&#224;\CCD_LM_Fisica\Congressino-Dipartimento_2019\Copy%20of%20AA2018-19IscN94ConPianoScelto.xls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'Sheet 1'!$N$2:$N$12</c:f>
              <c:strCache>
                <c:ptCount val="11"/>
                <c:pt idx="0">
                  <c:v>Old</c:v>
                </c:pt>
                <c:pt idx="1">
                  <c:v>Individuale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</c:strCache>
            </c:strRef>
          </c:cat>
          <c:val>
            <c:numRef>
              <c:f>'Sheet 1'!$P$2:$P$12</c:f>
              <c:numCache>
                <c:formatCode>General</c:formatCode>
                <c:ptCount val="11"/>
                <c:pt idx="0">
                  <c:v>2.403846153846154</c:v>
                </c:pt>
                <c:pt idx="1">
                  <c:v>12.5</c:v>
                </c:pt>
                <c:pt idx="2">
                  <c:v>3.365384615384615</c:v>
                </c:pt>
                <c:pt idx="3">
                  <c:v>32.21153846153846</c:v>
                </c:pt>
                <c:pt idx="4">
                  <c:v>12.01923076923077</c:v>
                </c:pt>
                <c:pt idx="5">
                  <c:v>2.403846153846154</c:v>
                </c:pt>
                <c:pt idx="6">
                  <c:v>17.78846153846153</c:v>
                </c:pt>
                <c:pt idx="7">
                  <c:v>4.326923076923077</c:v>
                </c:pt>
                <c:pt idx="8">
                  <c:v>7.211538461538461</c:v>
                </c:pt>
                <c:pt idx="9">
                  <c:v>0.0</c:v>
                </c:pt>
                <c:pt idx="10">
                  <c:v>5.76923076923077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305555555555556"/>
          <c:y val="0.856856590842811"/>
          <c:w val="0.9"/>
          <c:h val="0.1061063721201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7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0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1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1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4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8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9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1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CD09E-5298-499C-B659-BEC71E352A87}" type="datetimeFigureOut">
              <a:rPr lang="en-US" smtClean="0"/>
              <a:t>25/06/19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6EDB1-51A9-44F2-9EA9-C9175EBFCB8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8602" y="6310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7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it-IT" sz="27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2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Laurea magistrale in Fisica </a:t>
            </a:r>
          </a:p>
          <a:p>
            <a:endParaRPr lang="it-IT" sz="27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it-IT" sz="27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G. Miele/S. Amoruso </a:t>
            </a:r>
            <a:endParaRPr lang="en-US" sz="2700" dirty="0"/>
          </a:p>
        </p:txBody>
      </p:sp>
      <p:sp>
        <p:nvSpPr>
          <p:cNvPr id="5" name="Rectangle 4"/>
          <p:cNvSpPr/>
          <p:nvPr/>
        </p:nvSpPr>
        <p:spPr>
          <a:xfrm>
            <a:off x="1317811" y="857250"/>
            <a:ext cx="6480000" cy="5400000"/>
          </a:xfrm>
          <a:prstGeom prst="rect">
            <a:avLst/>
          </a:prstGeom>
          <a:noFill/>
          <a:ln w="127000">
            <a:solidFill>
              <a:srgbClr val="0000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3860146" y="2782669"/>
            <a:ext cx="1680268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Sommario</a:t>
            </a:r>
          </a:p>
          <a:p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1407779" y="3452083"/>
            <a:ext cx="62266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Wingdings" panose="05000000000000000000" pitchFamily="2" charset="2"/>
              <a:buChar char="Ø"/>
            </a:pPr>
            <a:r>
              <a:rPr lang="it-IT" sz="2000" i="1" dirty="0"/>
              <a:t>Iniziative di Scuola per orientamento in ingresso e </a:t>
            </a:r>
            <a:r>
              <a:rPr lang="it-IT" sz="2000" i="1" dirty="0" smtClean="0"/>
              <a:t>uscita</a:t>
            </a:r>
          </a:p>
          <a:p>
            <a:endParaRPr lang="it-IT" sz="2000" i="1" dirty="0"/>
          </a:p>
          <a:p>
            <a:pPr marL="257175" indent="-257175">
              <a:buFont typeface="Wingdings" panose="05000000000000000000" pitchFamily="2" charset="2"/>
              <a:buChar char="Ø"/>
            </a:pPr>
            <a:r>
              <a:rPr lang="it-IT" sz="2000" i="1" dirty="0"/>
              <a:t>Rilevazione Alma Laurea </a:t>
            </a:r>
            <a:r>
              <a:rPr lang="it-IT" sz="2000" i="1" dirty="0" smtClean="0"/>
              <a:t>2018</a:t>
            </a:r>
          </a:p>
          <a:p>
            <a:endParaRPr lang="it-IT" sz="2000" i="1" dirty="0"/>
          </a:p>
          <a:p>
            <a:pPr marL="257175" indent="-257175">
              <a:buFont typeface="Wingdings" panose="05000000000000000000" pitchFamily="2" charset="2"/>
              <a:buChar char="Ø"/>
            </a:pPr>
            <a:r>
              <a:rPr lang="it-IT" sz="2000" i="1" dirty="0"/>
              <a:t>Situazione attuale</a:t>
            </a:r>
          </a:p>
        </p:txBody>
      </p:sp>
    </p:spTree>
    <p:extLst>
      <p:ext uri="{BB962C8B-B14F-4D97-AF65-F5344CB8AC3E}">
        <p14:creationId xmlns:p14="http://schemas.microsoft.com/office/powerpoint/2010/main" val="7446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6860" y="695886"/>
            <a:ext cx="8280000" cy="5400000"/>
          </a:xfrm>
          <a:prstGeom prst="rect">
            <a:avLst/>
          </a:prstGeom>
          <a:noFill/>
          <a:ln w="127000">
            <a:solidFill>
              <a:srgbClr val="0000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" name="Rectangle 1"/>
          <p:cNvSpPr/>
          <p:nvPr/>
        </p:nvSpPr>
        <p:spPr>
          <a:xfrm>
            <a:off x="443752" y="695886"/>
            <a:ext cx="2817823" cy="369332"/>
          </a:xfrm>
          <a:prstGeom prst="rect">
            <a:avLst/>
          </a:prstGeom>
          <a:ln w="25400">
            <a:solidFill>
              <a:srgbClr val="0000D7"/>
            </a:solidFill>
          </a:ln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Laurea magistrale in Fisica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4505" y="1463120"/>
            <a:ext cx="682206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200" i="1" dirty="0">
                <a:solidFill>
                  <a:srgbClr val="0000D7"/>
                </a:solidFill>
              </a:rPr>
              <a:t>Iniziative di Scuola per orientamento in ingresso e in uscita</a:t>
            </a:r>
          </a:p>
        </p:txBody>
      </p:sp>
      <p:sp>
        <p:nvSpPr>
          <p:cNvPr id="9" name="Folded Corner 8"/>
          <p:cNvSpPr/>
          <p:nvPr/>
        </p:nvSpPr>
        <p:spPr>
          <a:xfrm>
            <a:off x="1749040" y="2425097"/>
            <a:ext cx="1884791" cy="815019"/>
          </a:xfrm>
          <a:prstGeom prst="foldedCorner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63500" dir="2700000" algn="tl" rotWithShape="0">
              <a:srgbClr val="FF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816" y="800173"/>
            <a:ext cx="2151698" cy="66436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5269" y="2032682"/>
            <a:ext cx="3306483" cy="41549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76200" dir="2700000" algn="tl" rotWithShape="0">
              <a:srgbClr val="FF0000">
                <a:alpha val="4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100" b="1" dirty="0">
                <a:solidFill>
                  <a:srgbClr val="0000D7"/>
                </a:solidFill>
              </a:rPr>
              <a:t>Career Day – 6 Maggio 2019</a:t>
            </a:r>
            <a:endParaRPr lang="en-US" sz="2100" b="1" dirty="0">
              <a:solidFill>
                <a:srgbClr val="0000D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2163" y="2534776"/>
            <a:ext cx="1771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it-IT" dirty="0"/>
              <a:t>100 aziende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it-IT" dirty="0"/>
              <a:t>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~ 800 studenti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1415" y="3265148"/>
            <a:ext cx="3592286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350" i="1" dirty="0"/>
              <a:t>Nonostante </a:t>
            </a:r>
            <a:r>
              <a:rPr lang="it-IT" sz="1350" i="1" dirty="0" smtClean="0"/>
              <a:t>lo sforzo per far circolare l’informazione </a:t>
            </a:r>
            <a:r>
              <a:rPr lang="it-IT" sz="1350" i="1" dirty="0"/>
              <a:t>(sito dipartimento, </a:t>
            </a:r>
            <a:r>
              <a:rPr lang="it-IT" sz="1350" i="1" dirty="0" smtClean="0"/>
              <a:t>manifesti, </a:t>
            </a:r>
            <a:r>
              <a:rPr lang="it-IT" sz="1350" i="1" dirty="0"/>
              <a:t>annunci in aula, </a:t>
            </a:r>
            <a:r>
              <a:rPr lang="it-IT" sz="1350" i="1" dirty="0" smtClean="0"/>
              <a:t>associazioni studenteshce)</a:t>
            </a:r>
            <a:endParaRPr lang="it-IT" sz="1350" i="1" dirty="0"/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it-IT" sz="1350" i="1" dirty="0">
                <a:solidFill>
                  <a:srgbClr val="FF0000"/>
                </a:solidFill>
              </a:rPr>
              <a:t> poco interesse da studenti di LM in Fisica – da spronare alla partecipazione coinvolgendo le associazioni </a:t>
            </a:r>
            <a:r>
              <a:rPr lang="it-IT" sz="1350" i="1" dirty="0" smtClean="0">
                <a:solidFill>
                  <a:srgbClr val="FF0000"/>
                </a:solidFill>
              </a:rPr>
              <a:t>studentesche per il prossimo</a:t>
            </a:r>
            <a:endParaRPr lang="it-IT" sz="1350" i="1" dirty="0">
              <a:solidFill>
                <a:srgbClr val="FF0000"/>
              </a:solidFill>
            </a:endParaRPr>
          </a:p>
          <a:p>
            <a:pPr marL="214313" indent="-214313" algn="just">
              <a:buFont typeface="Wingdings" panose="05000000000000000000" pitchFamily="2" charset="2"/>
              <a:buChar char="Ø"/>
            </a:pPr>
            <a:r>
              <a:rPr lang="it-IT" sz="1350" i="1" dirty="0" smtClean="0">
                <a:solidFill>
                  <a:srgbClr val="FF0000"/>
                </a:solidFill>
              </a:rPr>
              <a:t>lunga </a:t>
            </a:r>
            <a:r>
              <a:rPr lang="it-IT" sz="1350" i="1" dirty="0">
                <a:solidFill>
                  <a:srgbClr val="FF0000"/>
                </a:solidFill>
              </a:rPr>
              <a:t>pausa pasquale e festività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8034" y="4826886"/>
            <a:ext cx="3623941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76200" dir="2700000" algn="tl" rotWithShape="0">
              <a:srgbClr val="FF0000">
                <a:alpha val="4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0000D7"/>
                </a:solidFill>
              </a:rPr>
              <a:t>Nuovo Career Day a primavera 2020</a:t>
            </a:r>
            <a:endParaRPr lang="en-US" b="1" dirty="0">
              <a:solidFill>
                <a:srgbClr val="0000D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5535" y="2032682"/>
            <a:ext cx="3756926" cy="73866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  <a:effectLst>
            <a:outerShdw blurRad="50800" dist="76200" dir="2700000" algn="tl" rotWithShape="0">
              <a:srgbClr val="00B050">
                <a:alpha val="4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2100" b="1" dirty="0">
                <a:solidFill>
                  <a:srgbClr val="0000D7"/>
                </a:solidFill>
              </a:rPr>
              <a:t>Presentazione Lauree Magistrali</a:t>
            </a:r>
          </a:p>
          <a:p>
            <a:pPr algn="ctr"/>
            <a:r>
              <a:rPr lang="it-IT" sz="2100" b="1" dirty="0">
                <a:solidFill>
                  <a:srgbClr val="0000D7"/>
                </a:solidFill>
              </a:rPr>
              <a:t>12 Settembre 2019</a:t>
            </a:r>
            <a:endParaRPr lang="en-US" sz="2100" b="1" dirty="0">
              <a:solidFill>
                <a:srgbClr val="0000D7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6555" y="5223308"/>
            <a:ext cx="374705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50" dirty="0"/>
              <a:t>Commissione Orientamento in Uscita e Placement </a:t>
            </a:r>
          </a:p>
          <a:p>
            <a:r>
              <a:rPr lang="it-IT" sz="1350" dirty="0"/>
              <a:t>della Scuola PSB (per DF – S. Amoruso)</a:t>
            </a:r>
            <a:endParaRPr lang="en-US" sz="1350" dirty="0"/>
          </a:p>
        </p:txBody>
      </p:sp>
      <p:sp>
        <p:nvSpPr>
          <p:cNvPr id="14" name="Rectangle 13"/>
          <p:cNvSpPr/>
          <p:nvPr/>
        </p:nvSpPr>
        <p:spPr>
          <a:xfrm>
            <a:off x="647538" y="1961243"/>
            <a:ext cx="3840040" cy="374681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5" name="Rectangle 14"/>
          <p:cNvSpPr/>
          <p:nvPr/>
        </p:nvSpPr>
        <p:spPr>
          <a:xfrm>
            <a:off x="4668951" y="1961242"/>
            <a:ext cx="3840040" cy="3746813"/>
          </a:xfrm>
          <a:prstGeom prst="rect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5395205" y="3053474"/>
            <a:ext cx="2425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/>
              <a:t>In corso di preparazione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01538" y="3384524"/>
            <a:ext cx="33505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it-IT" dirty="0"/>
              <a:t>Flyer LM in Fisica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it-IT" dirty="0"/>
              <a:t>Organizzazione della giornata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it-IT" dirty="0"/>
              <a:t>Possibili testimonianze studenti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101538" y="4320867"/>
            <a:ext cx="3299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rgbClr val="00B050"/>
                </a:solidFill>
              </a:rPr>
              <a:t>Sarà opportuno organizzare </a:t>
            </a:r>
            <a:r>
              <a:rPr lang="it-IT" i="1" dirty="0" smtClean="0">
                <a:solidFill>
                  <a:srgbClr val="00B050"/>
                </a:solidFill>
              </a:rPr>
              <a:t>GdL</a:t>
            </a:r>
          </a:p>
          <a:p>
            <a:pPr algn="ctr"/>
            <a:r>
              <a:rPr lang="it-IT" i="1" dirty="0" smtClean="0">
                <a:solidFill>
                  <a:srgbClr val="00B050"/>
                </a:solidFill>
              </a:rPr>
              <a:t> CCD </a:t>
            </a:r>
            <a:r>
              <a:rPr lang="it-IT" i="1" dirty="0">
                <a:solidFill>
                  <a:srgbClr val="00B050"/>
                </a:solidFill>
              </a:rPr>
              <a:t>LM in Fisica </a:t>
            </a:r>
            <a:endParaRPr lang="it-IT" i="1" dirty="0" smtClean="0">
              <a:solidFill>
                <a:srgbClr val="00B050"/>
              </a:solidFill>
            </a:endParaRPr>
          </a:p>
          <a:p>
            <a:pPr algn="ctr"/>
            <a:r>
              <a:rPr lang="it-IT" i="1" dirty="0" smtClean="0">
                <a:solidFill>
                  <a:srgbClr val="00B050"/>
                </a:solidFill>
              </a:rPr>
              <a:t>&amp; </a:t>
            </a:r>
          </a:p>
          <a:p>
            <a:pPr algn="ctr"/>
            <a:r>
              <a:rPr lang="it-IT" i="1" dirty="0" smtClean="0">
                <a:solidFill>
                  <a:srgbClr val="00B050"/>
                </a:solidFill>
              </a:rPr>
              <a:t>GdL Outreach </a:t>
            </a:r>
            <a:r>
              <a:rPr lang="it-IT" i="1" dirty="0">
                <a:solidFill>
                  <a:srgbClr val="00B050"/>
                </a:solidFill>
              </a:rPr>
              <a:t>e </a:t>
            </a:r>
            <a:r>
              <a:rPr lang="it-IT" i="1" dirty="0" smtClean="0">
                <a:solidFill>
                  <a:srgbClr val="00B050"/>
                </a:solidFill>
              </a:rPr>
              <a:t>Divulgazione</a:t>
            </a:r>
            <a:endParaRPr lang="it-IT" i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1990" y="734398"/>
            <a:ext cx="2571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DIPARTIMENTO DI FISICA </a:t>
            </a:r>
          </a:p>
          <a:p>
            <a:pPr algn="ctr"/>
            <a:r>
              <a:rPr lang="it-IT" dirty="0" smtClean="0">
                <a:solidFill>
                  <a:srgbClr val="0000FF"/>
                </a:solidFill>
              </a:rPr>
              <a:t>Ettore Pancni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303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4093" y="682438"/>
            <a:ext cx="8280000" cy="5400000"/>
          </a:xfrm>
          <a:prstGeom prst="rect">
            <a:avLst/>
          </a:prstGeom>
          <a:noFill/>
          <a:ln w="127000">
            <a:solidFill>
              <a:srgbClr val="0000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Rectangle 1"/>
          <p:cNvSpPr/>
          <p:nvPr/>
        </p:nvSpPr>
        <p:spPr>
          <a:xfrm>
            <a:off x="4624092" y="735322"/>
            <a:ext cx="393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 smtClean="0">
                <a:solidFill>
                  <a:srgbClr val="0000FF"/>
                </a:solidFill>
              </a:rPr>
              <a:t>Rilevazione Alma Laurea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1" y="695886"/>
            <a:ext cx="2817823" cy="369332"/>
          </a:xfrm>
          <a:prstGeom prst="rect">
            <a:avLst/>
          </a:prstGeom>
          <a:ln w="25400">
            <a:solidFill>
              <a:srgbClr val="0000D7"/>
            </a:solidFill>
          </a:ln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Laurea magistrale in Fisica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22852" y="1172694"/>
            <a:ext cx="3202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LM Fisica vs LMs Ateneo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84861" y="2014939"/>
            <a:ext cx="3258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All’Immatricolazione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2668" y="3886592"/>
            <a:ext cx="224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Votazioni medie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07614" y="1929813"/>
            <a:ext cx="2735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Durata Media Studi </a:t>
            </a:r>
            <a:endParaRPr lang="en-US" sz="24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046896"/>
              </p:ext>
            </p:extLst>
          </p:nvPr>
        </p:nvGraphicFramePr>
        <p:xfrm>
          <a:off x="697480" y="2484006"/>
          <a:ext cx="3633135" cy="240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0238"/>
                <a:gridCol w="1150092"/>
                <a:gridCol w="110280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LM Fisica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Ateneo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Regolare o 1 anno ritardo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65.4%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56.4%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2 o</a:t>
                      </a:r>
                      <a:r>
                        <a:rPr lang="it-IT" sz="2000" baseline="0" dirty="0" smtClean="0"/>
                        <a:t> più anni ritardo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34.6%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43.6%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075264"/>
              </p:ext>
            </p:extLst>
          </p:nvPr>
        </p:nvGraphicFramePr>
        <p:xfrm>
          <a:off x="5339076" y="2335271"/>
          <a:ext cx="2735236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6324"/>
                <a:gridCol w="13389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Fisica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Ateneo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3.5 anni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 </a:t>
                      </a:r>
                    </a:p>
                    <a:p>
                      <a:pPr algn="ctr"/>
                      <a:r>
                        <a:rPr lang="it-IT" sz="2400" dirty="0" smtClean="0"/>
                        <a:t>anni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936834"/>
              </p:ext>
            </p:extLst>
          </p:nvPr>
        </p:nvGraphicFramePr>
        <p:xfrm>
          <a:off x="4827790" y="4348257"/>
          <a:ext cx="3757806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7369"/>
                <a:gridCol w="1235776"/>
                <a:gridCol w="13946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Fisica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Ateneo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Esami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Laurea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109.5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108.6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5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4093" y="682438"/>
            <a:ext cx="8280000" cy="5400000"/>
          </a:xfrm>
          <a:prstGeom prst="rect">
            <a:avLst/>
          </a:prstGeom>
          <a:noFill/>
          <a:ln w="127000">
            <a:solidFill>
              <a:srgbClr val="0000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Rectangle 1"/>
          <p:cNvSpPr/>
          <p:nvPr/>
        </p:nvSpPr>
        <p:spPr>
          <a:xfrm>
            <a:off x="4624092" y="735322"/>
            <a:ext cx="393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 smtClean="0">
                <a:solidFill>
                  <a:srgbClr val="0000FF"/>
                </a:solidFill>
              </a:rPr>
              <a:t>Rilevazione Alma Laurea 2018</a:t>
            </a:r>
          </a:p>
        </p:txBody>
      </p:sp>
      <p:sp>
        <p:nvSpPr>
          <p:cNvPr id="4" name="Rectangle 3"/>
          <p:cNvSpPr/>
          <p:nvPr/>
        </p:nvSpPr>
        <p:spPr>
          <a:xfrm>
            <a:off x="537881" y="695886"/>
            <a:ext cx="2817823" cy="369332"/>
          </a:xfrm>
          <a:prstGeom prst="rect">
            <a:avLst/>
          </a:prstGeom>
          <a:ln w="25400">
            <a:solidFill>
              <a:srgbClr val="0000D7"/>
            </a:solidFill>
          </a:ln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Laurea magistrale in Fisica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66288" y="1198808"/>
            <a:ext cx="5025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LM Fisica vs LM Fisica altri Atenei – 1/2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57733" y="1705658"/>
            <a:ext cx="3029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All’Immatricolazione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82668" y="3577311"/>
            <a:ext cx="224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Votazioni medie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07614" y="1674320"/>
            <a:ext cx="2735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Durata Media Studi </a:t>
            </a:r>
            <a:endParaRPr lang="en-US" sz="24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127488"/>
              </p:ext>
            </p:extLst>
          </p:nvPr>
        </p:nvGraphicFramePr>
        <p:xfrm>
          <a:off x="638588" y="2174725"/>
          <a:ext cx="3947155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9535"/>
                <a:gridCol w="1249497"/>
                <a:gridCol w="1198123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Unina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Media nazionale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Regolare o 1 anno ritardo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65.4%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75.4%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2 o</a:t>
                      </a:r>
                      <a:r>
                        <a:rPr lang="it-IT" sz="2000" baseline="0" dirty="0" smtClean="0"/>
                        <a:t> più anni ritardo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34.6%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smtClean="0"/>
                        <a:t>24.6%</a:t>
                      </a:r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351324"/>
              </p:ext>
            </p:extLst>
          </p:nvPr>
        </p:nvGraphicFramePr>
        <p:xfrm>
          <a:off x="4994184" y="2181705"/>
          <a:ext cx="3425018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8454"/>
                <a:gridCol w="16765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Unina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Media nazionale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3.4 anni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2.7 anni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040205"/>
              </p:ext>
            </p:extLst>
          </p:nvPr>
        </p:nvGraphicFramePr>
        <p:xfrm>
          <a:off x="4827790" y="4038976"/>
          <a:ext cx="3757806" cy="1737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7369"/>
                <a:gridCol w="1235776"/>
                <a:gridCol w="139466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Unina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Media nazionale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Esami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28.5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Laurea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109.5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dirty="0" smtClean="0"/>
                        <a:t>110.3</a:t>
                      </a:r>
                      <a:endParaRPr lang="en-US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44405" y="4826950"/>
            <a:ext cx="3535520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SCORCIO 2019 – Dati Segreteria</a:t>
            </a:r>
          </a:p>
          <a:p>
            <a:pPr algn="ctr"/>
            <a:r>
              <a:rPr lang="it-IT" sz="2000" dirty="0" smtClean="0">
                <a:solidFill>
                  <a:srgbClr val="0070C0"/>
                </a:solidFill>
              </a:rPr>
              <a:t>Laureati LM 	</a:t>
            </a:r>
            <a:r>
              <a:rPr lang="it-IT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it-IT" sz="2000" dirty="0" smtClean="0">
                <a:solidFill>
                  <a:srgbClr val="0070C0"/>
                </a:solidFill>
              </a:rPr>
              <a:t>15</a:t>
            </a:r>
          </a:p>
          <a:p>
            <a:pPr algn="ctr"/>
            <a:r>
              <a:rPr lang="it-IT" sz="2000" dirty="0" smtClean="0">
                <a:solidFill>
                  <a:srgbClr val="0070C0"/>
                </a:solidFill>
              </a:rPr>
              <a:t>Voto medio	</a:t>
            </a:r>
            <a:r>
              <a:rPr lang="it-IT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it-IT" sz="2000" dirty="0" smtClean="0">
                <a:solidFill>
                  <a:srgbClr val="0070C0"/>
                </a:solidFill>
              </a:rPr>
              <a:t>109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29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4093" y="682438"/>
            <a:ext cx="8280000" cy="5400000"/>
          </a:xfrm>
          <a:prstGeom prst="rect">
            <a:avLst/>
          </a:prstGeom>
          <a:noFill/>
          <a:ln w="127000">
            <a:solidFill>
              <a:srgbClr val="0000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TextBox 2"/>
          <p:cNvSpPr txBox="1"/>
          <p:nvPr/>
        </p:nvSpPr>
        <p:spPr>
          <a:xfrm>
            <a:off x="2111224" y="1249871"/>
            <a:ext cx="5025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LM Fisica vs LM Fisica altri Atenei – 2/2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624092" y="735322"/>
            <a:ext cx="393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 smtClean="0">
                <a:solidFill>
                  <a:srgbClr val="0000FF"/>
                </a:solidFill>
              </a:rPr>
              <a:t>Rilevazione Alma Laurea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564775" y="695886"/>
            <a:ext cx="2817823" cy="369332"/>
          </a:xfrm>
          <a:prstGeom prst="rect">
            <a:avLst/>
          </a:prstGeom>
          <a:ln w="25400">
            <a:solidFill>
              <a:srgbClr val="0000D7"/>
            </a:solidFill>
          </a:ln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Laurea magistrale in Fisica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31211"/>
              </p:ext>
            </p:extLst>
          </p:nvPr>
        </p:nvGraphicFramePr>
        <p:xfrm>
          <a:off x="588807" y="1764420"/>
          <a:ext cx="8070568" cy="113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0520"/>
                <a:gridCol w="825006"/>
                <a:gridCol w="825006"/>
                <a:gridCol w="825006"/>
                <a:gridCol w="825006"/>
                <a:gridCol w="825006"/>
                <a:gridCol w="825006"/>
                <a:gridCol w="825006"/>
                <a:gridCol w="8250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Ritardo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NA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RM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BO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MI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PD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BA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CT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PA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Reg. o 1 anno </a:t>
                      </a:r>
                      <a:endParaRPr lang="en-US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65.4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2 o</a:t>
                      </a:r>
                      <a:r>
                        <a:rPr lang="it-IT" sz="1800" baseline="0" dirty="0" smtClean="0"/>
                        <a:t> più anni</a:t>
                      </a:r>
                      <a:endParaRPr lang="en-US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300056"/>
              </p:ext>
            </p:extLst>
          </p:nvPr>
        </p:nvGraphicFramePr>
        <p:xfrm>
          <a:off x="588807" y="3133422"/>
          <a:ext cx="8070568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0520"/>
                <a:gridCol w="825006"/>
                <a:gridCol w="825006"/>
                <a:gridCol w="825006"/>
                <a:gridCol w="825006"/>
                <a:gridCol w="825006"/>
                <a:gridCol w="825006"/>
                <a:gridCol w="825006"/>
                <a:gridCol w="82500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Durata</a:t>
                      </a:r>
                      <a:endParaRPr lang="en-US" sz="24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dirty="0" smtClean="0"/>
                        <a:t>Media</a:t>
                      </a:r>
                      <a:endParaRPr lang="en-U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RM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BO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MI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PD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BA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CT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PA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595212"/>
              </p:ext>
            </p:extLst>
          </p:nvPr>
        </p:nvGraphicFramePr>
        <p:xfrm>
          <a:off x="588807" y="4402000"/>
          <a:ext cx="8070568" cy="1137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0520"/>
                <a:gridCol w="825006"/>
                <a:gridCol w="825006"/>
                <a:gridCol w="825006"/>
                <a:gridCol w="825006"/>
                <a:gridCol w="825006"/>
                <a:gridCol w="825006"/>
                <a:gridCol w="825006"/>
                <a:gridCol w="8250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Voti</a:t>
                      </a:r>
                      <a:endParaRPr lang="en-US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NA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RM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BO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MI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PD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BA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CT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PA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Esami</a:t>
                      </a:r>
                      <a:endParaRPr lang="en-US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Laurea</a:t>
                      </a:r>
                      <a:endParaRPr lang="en-US" sz="18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109.5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227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4093" y="682438"/>
            <a:ext cx="8280000" cy="5400000"/>
          </a:xfrm>
          <a:prstGeom prst="rect">
            <a:avLst/>
          </a:prstGeom>
          <a:noFill/>
          <a:ln w="127000">
            <a:solidFill>
              <a:srgbClr val="0000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Rectangle 1"/>
          <p:cNvSpPr/>
          <p:nvPr/>
        </p:nvSpPr>
        <p:spPr>
          <a:xfrm>
            <a:off x="1065539" y="1194074"/>
            <a:ext cx="24375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 smtClean="0"/>
              <a:t>Situazione attuale</a:t>
            </a:r>
            <a:endParaRPr lang="it-IT" sz="2400" i="1" dirty="0"/>
          </a:p>
        </p:txBody>
      </p:sp>
      <p:sp>
        <p:nvSpPr>
          <p:cNvPr id="4" name="Rectangle 3"/>
          <p:cNvSpPr/>
          <p:nvPr/>
        </p:nvSpPr>
        <p:spPr>
          <a:xfrm>
            <a:off x="4624092" y="735322"/>
            <a:ext cx="3930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 smtClean="0">
                <a:solidFill>
                  <a:srgbClr val="0000FF"/>
                </a:solidFill>
              </a:rPr>
              <a:t>Rilevazione Alma Laurea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551328" y="695886"/>
            <a:ext cx="2817823" cy="369332"/>
          </a:xfrm>
          <a:prstGeom prst="rect">
            <a:avLst/>
          </a:prstGeom>
          <a:ln w="25400">
            <a:solidFill>
              <a:srgbClr val="0000D7"/>
            </a:solidFill>
          </a:ln>
        </p:spPr>
        <p:txBody>
          <a:bodyPr wrap="none">
            <a:spAutoFit/>
          </a:bodyPr>
          <a:lstStyle/>
          <a:p>
            <a:r>
              <a:rPr lang="it-IT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Laurea magistrale in Fisica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8702" y="1875158"/>
            <a:ext cx="2948700" cy="3416320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outerShdw blurRad="50800" dist="63500" dir="2700000" algn="tl" rotWithShape="0">
              <a:srgbClr val="FFC000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Nuovo Regolamento</a:t>
            </a:r>
          </a:p>
          <a:p>
            <a:pPr algn="ctr"/>
            <a:r>
              <a:rPr lang="it-IT" b="1" dirty="0" smtClean="0"/>
              <a:t>9 CURRICULA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Astrofisica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Didattica (</a:t>
            </a:r>
            <a:r>
              <a:rPr lang="it-IT" b="1" i="1" dirty="0" smtClean="0"/>
              <a:t>new 2019/20</a:t>
            </a:r>
            <a:r>
              <a:rPr lang="it-IT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Elettronica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Fisica Biomedica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Fisica della Materia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Fisica Nucleare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Fisica Subnucleare e Astroparticellare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Fisica Teorica</a:t>
            </a:r>
          </a:p>
          <a:p>
            <a:pPr marL="342900" indent="-342900">
              <a:buFont typeface="+mj-lt"/>
              <a:buAutoNum type="arabicPeriod"/>
            </a:pPr>
            <a:r>
              <a:rPr lang="it-IT" dirty="0" smtClean="0"/>
              <a:t>Geofisica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79529" y="1249871"/>
            <a:ext cx="2180276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63500" dir="2700000" algn="tl" rotWithShape="0">
              <a:srgbClr val="FF0000">
                <a:alpha val="40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Numero Studenti LM</a:t>
            </a:r>
          </a:p>
          <a:p>
            <a:pPr algn="ctr"/>
            <a:r>
              <a:rPr lang="it-IT" b="1" dirty="0" smtClean="0"/>
              <a:t>(attuali – tutti)</a:t>
            </a:r>
          </a:p>
          <a:p>
            <a:pPr algn="ctr"/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 200</a:t>
            </a:r>
            <a:endParaRPr lang="en-US" sz="2000" dirty="0"/>
          </a:p>
        </p:txBody>
      </p:sp>
      <p:sp>
        <p:nvSpPr>
          <p:cNvPr id="9" name="Right Arrow 8"/>
          <p:cNvSpPr/>
          <p:nvPr/>
        </p:nvSpPr>
        <p:spPr>
          <a:xfrm rot="5400000">
            <a:off x="6253366" y="2424128"/>
            <a:ext cx="672014" cy="580586"/>
          </a:xfrm>
          <a:prstGeom prst="rightArrow">
            <a:avLst/>
          </a:prstGeom>
          <a:gradFill>
            <a:gsLst>
              <a:gs pos="0">
                <a:srgbClr val="FF0000"/>
              </a:gs>
              <a:gs pos="100000">
                <a:srgbClr val="0000D7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2712412"/>
              </p:ext>
            </p:extLst>
          </p:nvPr>
        </p:nvGraphicFramePr>
        <p:xfrm>
          <a:off x="4303373" y="306133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280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431</Words>
  <Application>Microsoft Macintosh PowerPoint</Application>
  <PresentationFormat>Presentazione su schermo (4:3)</PresentationFormat>
  <Paragraphs>181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Amoruso</dc:creator>
  <cp:lastModifiedBy>Gennaro Miele</cp:lastModifiedBy>
  <cp:revision>20</cp:revision>
  <dcterms:created xsi:type="dcterms:W3CDTF">2019-06-18T07:14:20Z</dcterms:created>
  <dcterms:modified xsi:type="dcterms:W3CDTF">2019-06-25T14:53:49Z</dcterms:modified>
</cp:coreProperties>
</file>