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333" r:id="rId2"/>
    <p:sldId id="487" r:id="rId3"/>
    <p:sldId id="273" r:id="rId4"/>
    <p:sldId id="426" r:id="rId5"/>
    <p:sldId id="495" r:id="rId6"/>
    <p:sldId id="496" r:id="rId7"/>
    <p:sldId id="497" r:id="rId8"/>
    <p:sldId id="489" r:id="rId9"/>
    <p:sldId id="490" r:id="rId10"/>
    <p:sldId id="491" r:id="rId11"/>
    <p:sldId id="492" r:id="rId12"/>
    <p:sldId id="493" r:id="rId13"/>
    <p:sldId id="494" r:id="rId14"/>
    <p:sldId id="385" r:id="rId15"/>
    <p:sldId id="388" r:id="rId16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  <a:srgbClr val="00B050"/>
    <a:srgbClr val="C46648"/>
    <a:srgbClr val="CE4C24"/>
    <a:srgbClr val="EBA38D"/>
    <a:srgbClr val="E923BF"/>
    <a:srgbClr val="17F531"/>
    <a:srgbClr val="2B0B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80" d="100"/>
          <a:sy n="80" d="100"/>
        </p:scale>
        <p:origin x="-289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809901D-04F9-408B-974C-FA009DEF1553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4AC5168-4FDC-4CAE-8978-0DE269D61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DC6A-3F51-4BC9-B925-AEFD5CF18E7D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C656-29D8-44CE-B7B9-F962D4A07C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ebofknowledge.com/DaisyOneClickSearch.do?product=WOS&amp;search_mode=DaisyOneClickSearch&amp;colName=WOS&amp;SID=C2XmuP8SnTVpVOajmqI&amp;author_name=Martinez,%20A.&amp;dais_id=18086327&amp;excludeEventConfig=ExcludeIfFromFullRecPage" TargetMode="External"/><Relationship Id="rId13" Type="http://schemas.openxmlformats.org/officeDocument/2006/relationships/hyperlink" Target="http://apps.webofknowledge.com/DaisyOneClickSearch.do?product=WOS&amp;search_mode=DaisyOneClickSearch&amp;colName=WOS&amp;SID=C2XmuP8SnTVpVOajmqI&amp;author_name=Capriglione,%20Paola&amp;dais_id=7879342&amp;excludeEventConfig=ExcludeIfFromFullRecPage" TargetMode="External"/><Relationship Id="rId3" Type="http://schemas.openxmlformats.org/officeDocument/2006/relationships/hyperlink" Target="http://apps.webofknowledge.com/DaisyOneClickSearch.do?product=WOS&amp;search_mode=DaisyOneClickSearch&amp;colName=WOS&amp;SID=C2XmuP8SnTVpVOajmqI&amp;author_name=Rusciano,%20Giulia&amp;dais_id=590308&amp;excludeEventConfig=ExcludeIfFromFullRecPage" TargetMode="External"/><Relationship Id="rId7" Type="http://schemas.openxmlformats.org/officeDocument/2006/relationships/hyperlink" Target="http://apps.webofknowledge.com/DaisyOneClickSearch.do?product=WOS&amp;search_mode=DaisyOneClickSearch&amp;colName=WOS&amp;SID=C2XmuP8SnTVpVOajmqI&amp;author_name=Rusciano,%20G.&amp;dais_id=590308&amp;excludeEventConfig=ExcludeIfFromFullRecPage" TargetMode="External"/><Relationship Id="rId12" Type="http://schemas.openxmlformats.org/officeDocument/2006/relationships/hyperlink" Target="http://apps.webofknowledge.com/full_record.do?product=WOS&amp;search_mode=GeneralSearch&amp;qid=1&amp;SID=C2XmuP8SnTVpVOajmqI&amp;page=3&amp;doc=27&amp;cacheurlFromRightClick=no" TargetMode="External"/><Relationship Id="rId2" Type="http://schemas.openxmlformats.org/officeDocument/2006/relationships/hyperlink" Target="http://apps.webofknowledge.com/full_record.do?product=WOS&amp;search_mode=GeneralSearch&amp;qid=1&amp;SID=C2XmuP8SnTVpVOajmqI&amp;page=1&amp;doc=2&amp;cacheurlFromRightClick=n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ps.webofknowledge.com/full_record.do?product=WOS&amp;search_mode=GeneralSearch&amp;qid=1&amp;SID=C2XmuP8SnTVpVOajmqI&amp;page=1&amp;doc=6" TargetMode="External"/><Relationship Id="rId11" Type="http://schemas.openxmlformats.org/officeDocument/2006/relationships/hyperlink" Target="http://apps.webofknowledge.com/DaisyOneClickSearch.do?product=WOS&amp;search_mode=DaisyOneClickSearch&amp;colName=WOS&amp;SID=C2XmuP8SnTVpVOajmqI&amp;author_name=Zito,%20Gianluigi&amp;dais_id=5095&amp;excludeEventConfig=ExcludeIfFromFullRecPage" TargetMode="External"/><Relationship Id="rId5" Type="http://schemas.openxmlformats.org/officeDocument/2006/relationships/hyperlink" Target="http://apps.webofknowledge.com/DaisyOneClickSearch.do?product=WOS&amp;search_mode=DaisyOneClickSearch&amp;colName=WOS&amp;SID=C2XmuP8SnTVpVOajmqI&amp;author_name=Pesce,%20Giuseppe&amp;dais_id=444311&amp;excludeEventConfig=ExcludeIfFromFullRecPage" TargetMode="External"/><Relationship Id="rId10" Type="http://schemas.openxmlformats.org/officeDocument/2006/relationships/hyperlink" Target="http://apps.webofknowledge.com/full_record.do?product=WOS&amp;search_mode=GeneralSearch&amp;qid=1&amp;SID=C2XmuP8SnTVpVOajmqI&amp;page=2&amp;doc=13&amp;cacheurlFromRightClick=no" TargetMode="External"/><Relationship Id="rId4" Type="http://schemas.openxmlformats.org/officeDocument/2006/relationships/hyperlink" Target="http://apps.webofknowledge.com/DaisyOneClickSearch.do?product=WOS&amp;search_mode=DaisyOneClickSearch&amp;colName=WOS&amp;SID=C2XmuP8SnTVpVOajmqI&amp;author_name=Capaccio,%20Angela&amp;dais_id=29631202&amp;excludeEventConfig=ExcludeIfFromFullRecPage" TargetMode="External"/><Relationship Id="rId9" Type="http://schemas.openxmlformats.org/officeDocument/2006/relationships/hyperlink" Target="http://apps.webofknowledge.com/DaisyOneClickSearch.do?product=WOS&amp;search_mode=DaisyOneClickSearch&amp;colName=WOS&amp;SID=C2XmuP8SnTVpVOajmqI&amp;author_name=Pesce,%20G.&amp;dais_id=444311&amp;excludeEventConfig=ExcludeIfFromFullRecPag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536" y="3561397"/>
            <a:ext cx="83215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Corso di Laurea in Ottica ed Optometria</a:t>
            </a:r>
          </a:p>
          <a:p>
            <a:pPr algn="ctr"/>
            <a:endParaRPr lang="it-IT" sz="2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Classe delle Lauree in: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Scienze e Tecnologie Fisiche (Classe XXV)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                                                  (Classe L- 30)</a:t>
            </a:r>
          </a:p>
          <a:p>
            <a:pPr algn="ctr"/>
            <a:endParaRPr lang="it-IT" b="1" dirty="0">
              <a:solidFill>
                <a:srgbClr val="FF3300"/>
              </a:solidFill>
            </a:endParaRPr>
          </a:p>
          <a:p>
            <a:pPr algn="ctr"/>
            <a:r>
              <a:rPr lang="it-IT" sz="2400" dirty="0"/>
              <a:t>(prevista dal D.M. 4 agosto 2000)</a:t>
            </a:r>
          </a:p>
        </p:txBody>
      </p:sp>
      <p:pic>
        <p:nvPicPr>
          <p:cNvPr id="3" name="Immagine 8">
            <a:extLst>
              <a:ext uri="{FF2B5EF4-FFF2-40B4-BE49-F238E27FC236}">
                <a16:creationId xmlns="" xmlns:a16="http://schemas.microsoft.com/office/drawing/2014/main" id="{FB5100EE-669A-43BA-8984-5BDFF8BD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454" y="119049"/>
            <a:ext cx="1224136" cy="1213583"/>
          </a:xfrm>
          <a:prstGeom prst="rect">
            <a:avLst/>
          </a:prstGeom>
          <a:noFill/>
        </p:spPr>
      </p:pic>
      <p:pic>
        <p:nvPicPr>
          <p:cNvPr id="4" name="Picture 2" descr="http://gallery.photo.net/photo/8705994-lg.jpg">
            <a:extLst>
              <a:ext uri="{FF2B5EF4-FFF2-40B4-BE49-F238E27FC236}">
                <a16:creationId xmlns="" xmlns:a16="http://schemas.microsoft.com/office/drawing/2014/main" id="{9AC2C594-7417-46FC-9DFC-9A12A93F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322"/>
            <a:ext cx="1675869" cy="1214446"/>
          </a:xfrm>
          <a:prstGeom prst="rect">
            <a:avLst/>
          </a:prstGeom>
          <a:noFill/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69E3D436-9EF3-4496-B973-B397F19818A9}"/>
              </a:ext>
            </a:extLst>
          </p:cNvPr>
          <p:cNvSpPr/>
          <p:nvPr/>
        </p:nvSpPr>
        <p:spPr>
          <a:xfrm>
            <a:off x="199205" y="1468804"/>
            <a:ext cx="8745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Università degli Studi di Napoli Federico II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Scuola Politecnica e delle Scienze di Base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Dipartimento di Fisica  “</a:t>
            </a:r>
            <a:r>
              <a:rPr lang="it-IT" sz="2800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E. Pancini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ED169E2-46E9-4BD5-B9D2-8AD584A986CE}"/>
              </a:ext>
            </a:extLst>
          </p:cNvPr>
          <p:cNvSpPr txBox="1"/>
          <p:nvPr/>
        </p:nvSpPr>
        <p:spPr>
          <a:xfrm>
            <a:off x="251520" y="188640"/>
            <a:ext cx="4631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RICERCA/DIDATTICA</a:t>
            </a:r>
          </a:p>
          <a:p>
            <a:endParaRPr lang="it-IT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67944" y="2025908"/>
            <a:ext cx="5076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it-IT" sz="1100" b="1" u="sng" dirty="0" err="1" smtClean="0">
                <a:hlinkClick r:id="rId2"/>
              </a:rPr>
              <a:t>Experimental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study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of</a:t>
            </a:r>
            <a:r>
              <a:rPr lang="it-IT" sz="1100" b="1" u="sng" dirty="0" smtClean="0">
                <a:hlinkClick r:id="rId2"/>
              </a:rPr>
              <a:t> the </a:t>
            </a:r>
            <a:r>
              <a:rPr lang="it-IT" sz="1100" b="1" u="sng" dirty="0" err="1" smtClean="0">
                <a:hlinkClick r:id="rId2"/>
              </a:rPr>
              <a:t>mechanisms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leading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to</a:t>
            </a:r>
            <a:r>
              <a:rPr lang="it-IT" sz="1100" b="1" u="sng" dirty="0" smtClean="0">
                <a:hlinkClick r:id="rId2"/>
              </a:rPr>
              <a:t> the </a:t>
            </a:r>
            <a:r>
              <a:rPr lang="it-IT" sz="1100" b="1" u="sng" dirty="0" err="1" smtClean="0">
                <a:hlinkClick r:id="rId2"/>
              </a:rPr>
              <a:t>formation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of</a:t>
            </a:r>
            <a:r>
              <a:rPr lang="it-IT" sz="1100" b="1" u="sng" dirty="0" smtClean="0">
                <a:hlinkClick r:id="rId2"/>
              </a:rPr>
              <a:t> glistenings in </a:t>
            </a:r>
            <a:r>
              <a:rPr lang="it-IT" sz="1100" b="1" u="sng" dirty="0" err="1" smtClean="0">
                <a:hlinkClick r:id="rId2"/>
              </a:rPr>
              <a:t>intraocular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lenses</a:t>
            </a:r>
            <a:r>
              <a:rPr lang="it-IT" sz="1100" b="1" u="sng" dirty="0" smtClean="0">
                <a:hlinkClick r:id="rId2"/>
              </a:rPr>
              <a:t> </a:t>
            </a:r>
            <a:r>
              <a:rPr lang="it-IT" sz="1100" b="1" u="sng" dirty="0" err="1" smtClean="0">
                <a:hlinkClick r:id="rId2"/>
              </a:rPr>
              <a:t>by</a:t>
            </a:r>
            <a:r>
              <a:rPr lang="it-IT" sz="1100" b="1" u="sng" dirty="0" smtClean="0">
                <a:hlinkClick r:id="rId2"/>
              </a:rPr>
              <a:t> Raman </a:t>
            </a:r>
            <a:r>
              <a:rPr lang="it-IT" sz="1100" b="1" u="sng" dirty="0" err="1" smtClean="0">
                <a:hlinkClick r:id="rId2"/>
              </a:rPr>
              <a:t>spectroscopy</a:t>
            </a:r>
            <a:endParaRPr lang="it-IT" sz="1100" b="1" dirty="0" smtClean="0"/>
          </a:p>
          <a:p>
            <a:pPr algn="just"/>
            <a:r>
              <a:rPr lang="it-IT" sz="1100" dirty="0" err="1" smtClean="0"/>
              <a:t>By</a:t>
            </a:r>
            <a:r>
              <a:rPr lang="it-IT" sz="1100" dirty="0" smtClean="0"/>
              <a:t>: </a:t>
            </a:r>
            <a:r>
              <a:rPr lang="it-IT" sz="1100" dirty="0" err="1" smtClean="0">
                <a:hlinkClick r:id="rId3" tooltip="Find more records by this author"/>
              </a:rPr>
              <a:t>Rusciano</a:t>
            </a:r>
            <a:r>
              <a:rPr lang="it-IT" sz="1100" dirty="0" smtClean="0">
                <a:hlinkClick r:id="rId3" tooltip="Find more records by this author"/>
              </a:rPr>
              <a:t>, Giulia</a:t>
            </a:r>
            <a:r>
              <a:rPr lang="it-IT" sz="1100" dirty="0" smtClean="0"/>
              <a:t>; </a:t>
            </a:r>
            <a:r>
              <a:rPr lang="it-IT" sz="1100" dirty="0" smtClean="0">
                <a:hlinkClick r:id="rId4" tooltip="Find more records by this author"/>
              </a:rPr>
              <a:t>Capaccio, Angela</a:t>
            </a:r>
            <a:r>
              <a:rPr lang="it-IT" sz="1100" dirty="0" smtClean="0"/>
              <a:t>; </a:t>
            </a:r>
            <a:r>
              <a:rPr lang="it-IT" sz="1100" dirty="0" smtClean="0">
                <a:hlinkClick r:id="rId5" tooltip="Find more records by this author"/>
              </a:rPr>
              <a:t>Pesce, Giuseppe</a:t>
            </a:r>
            <a:r>
              <a:rPr lang="it-IT" sz="1100" dirty="0" smtClean="0"/>
              <a:t>; </a:t>
            </a:r>
            <a:r>
              <a:rPr lang="it-IT" sz="1100" dirty="0" err="1" smtClean="0"/>
              <a:t>et</a:t>
            </a:r>
            <a:r>
              <a:rPr lang="it-IT" sz="1100" dirty="0" smtClean="0"/>
              <a:t> al.</a:t>
            </a:r>
          </a:p>
          <a:p>
            <a:pPr algn="just"/>
            <a:r>
              <a:rPr lang="it-IT" sz="1100" dirty="0" smtClean="0"/>
              <a:t>BIOMEDICAL OPTICS EXPRESS   Volume: 10   </a:t>
            </a:r>
            <a:r>
              <a:rPr lang="it-IT" sz="1100" dirty="0" err="1" smtClean="0"/>
              <a:t>Issue</a:t>
            </a:r>
            <a:r>
              <a:rPr lang="it-IT" sz="1100" dirty="0" smtClean="0"/>
              <a:t>: 4   </a:t>
            </a:r>
            <a:r>
              <a:rPr lang="it-IT" sz="1100" dirty="0" err="1" smtClean="0"/>
              <a:t>Pages</a:t>
            </a:r>
            <a:r>
              <a:rPr lang="it-IT" sz="1100" dirty="0" smtClean="0"/>
              <a:t>: 1870-1881   </a:t>
            </a:r>
            <a:r>
              <a:rPr lang="it-IT" sz="1100" dirty="0" err="1" smtClean="0"/>
              <a:t>Published</a:t>
            </a:r>
            <a:r>
              <a:rPr lang="it-IT" sz="1100" dirty="0" smtClean="0"/>
              <a:t>: APR 1 2019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algn="just"/>
            <a:r>
              <a:rPr lang="en-US" sz="1100" b="1" dirty="0" smtClean="0">
                <a:hlinkClick r:id="rId6"/>
              </a:rPr>
              <a:t>Micro-Raman analysis of </a:t>
            </a:r>
            <a:r>
              <a:rPr lang="en-US" sz="1100" b="1" dirty="0" err="1" smtClean="0">
                <a:hlinkClick r:id="rId6"/>
              </a:rPr>
              <a:t>glisterings</a:t>
            </a:r>
            <a:r>
              <a:rPr lang="en-US" sz="1100" b="1" dirty="0" smtClean="0">
                <a:hlinkClick r:id="rId6"/>
              </a:rPr>
              <a:t> in intraocular lenses</a:t>
            </a:r>
            <a:endParaRPr lang="en-US" sz="1100" b="1" dirty="0" smtClean="0"/>
          </a:p>
          <a:p>
            <a:pPr algn="just"/>
            <a:r>
              <a:rPr lang="en-US" sz="1100" dirty="0" smtClean="0"/>
              <a:t>By: </a:t>
            </a:r>
            <a:r>
              <a:rPr lang="en-US" sz="1100" dirty="0" err="1" smtClean="0">
                <a:hlinkClick r:id="rId7" tooltip="Find more records by this author"/>
              </a:rPr>
              <a:t>Rusciano</a:t>
            </a:r>
            <a:r>
              <a:rPr lang="en-US" sz="1100" dirty="0" smtClean="0">
                <a:hlinkClick r:id="rId7" tooltip="Find more records by this author"/>
              </a:rPr>
              <a:t>, G.</a:t>
            </a:r>
            <a:r>
              <a:rPr lang="en-US" sz="1100" dirty="0" smtClean="0"/>
              <a:t>; </a:t>
            </a:r>
            <a:r>
              <a:rPr lang="en-US" sz="1100" dirty="0" smtClean="0">
                <a:hlinkClick r:id="rId8" tooltip="Find more records by this author"/>
              </a:rPr>
              <a:t>Martinez, A.</a:t>
            </a:r>
            <a:r>
              <a:rPr lang="en-US" sz="1100" dirty="0" smtClean="0"/>
              <a:t>; </a:t>
            </a:r>
            <a:r>
              <a:rPr lang="en-US" sz="1100" dirty="0" err="1" smtClean="0">
                <a:hlinkClick r:id="rId9" tooltip="Find more records by this author"/>
              </a:rPr>
              <a:t>Pesce</a:t>
            </a:r>
            <a:r>
              <a:rPr lang="en-US" sz="1100" dirty="0" smtClean="0">
                <a:hlinkClick r:id="rId9" tooltip="Find more records by this author"/>
              </a:rPr>
              <a:t>, G.</a:t>
            </a:r>
            <a:r>
              <a:rPr lang="en-US" sz="1100" dirty="0" smtClean="0"/>
              <a:t>; et al.</a:t>
            </a:r>
          </a:p>
          <a:p>
            <a:pPr algn="just"/>
            <a:r>
              <a:rPr lang="en-US" sz="1100" dirty="0" smtClean="0"/>
              <a:t>Conference: Conference on Optical Methods for Inspection, Characterization, and Imaging of Biomaterials III Location: Munich, GERMANY Date: JUN 26-28, 2017 Sponsor(s): SPIE OPTICAL METHODS FOR INSPECTION, CHARACTERIZATION, AND IMAGING OF BIOMATERIALS III   Book  Series: Proceedings of SPIE   Volume: 10333     Article Number: 103331A   Published: 2017</a:t>
            </a:r>
            <a:r>
              <a:rPr lang="it-IT" sz="1100" dirty="0" smtClean="0"/>
              <a:t/>
            </a:r>
            <a:br>
              <a:rPr lang="it-IT" sz="1100" dirty="0" smtClean="0"/>
            </a:br>
            <a:endParaRPr lang="it-IT" sz="1100" dirty="0" smtClean="0"/>
          </a:p>
          <a:p>
            <a:pPr algn="just"/>
            <a:r>
              <a:rPr lang="it-IT" sz="1100" b="1" u="sng" dirty="0" err="1" smtClean="0">
                <a:hlinkClick r:id="rId10"/>
              </a:rPr>
              <a:t>Assessment</a:t>
            </a:r>
            <a:r>
              <a:rPr lang="it-IT" sz="1100" b="1" u="sng" dirty="0" smtClean="0">
                <a:hlinkClick r:id="rId10"/>
              </a:rPr>
              <a:t> </a:t>
            </a:r>
            <a:r>
              <a:rPr lang="it-IT" sz="1100" b="1" u="sng" dirty="0" err="1" smtClean="0">
                <a:hlinkClick r:id="rId10"/>
              </a:rPr>
              <a:t>of</a:t>
            </a:r>
            <a:r>
              <a:rPr lang="it-IT" sz="1100" b="1" u="sng" dirty="0" smtClean="0">
                <a:hlinkClick r:id="rId10"/>
              </a:rPr>
              <a:t> </a:t>
            </a:r>
            <a:r>
              <a:rPr lang="it-IT" sz="1100" b="1" u="sng" dirty="0" err="1" smtClean="0">
                <a:hlinkClick r:id="rId10"/>
              </a:rPr>
              <a:t>conjunctival</a:t>
            </a:r>
            <a:r>
              <a:rPr lang="it-IT" sz="1100" b="1" u="sng" dirty="0" smtClean="0">
                <a:hlinkClick r:id="rId10"/>
              </a:rPr>
              <a:t> microvilli </a:t>
            </a:r>
            <a:r>
              <a:rPr lang="it-IT" sz="1100" b="1" u="sng" dirty="0" err="1" smtClean="0">
                <a:hlinkClick r:id="rId10"/>
              </a:rPr>
              <a:t>abnormality</a:t>
            </a:r>
            <a:r>
              <a:rPr lang="it-IT" sz="1100" b="1" u="sng" dirty="0" smtClean="0">
                <a:hlinkClick r:id="rId10"/>
              </a:rPr>
              <a:t> </a:t>
            </a:r>
            <a:r>
              <a:rPr lang="it-IT" sz="1100" b="1" u="sng" dirty="0" err="1" smtClean="0">
                <a:hlinkClick r:id="rId10"/>
              </a:rPr>
              <a:t>by</a:t>
            </a:r>
            <a:r>
              <a:rPr lang="it-IT" sz="1100" b="1" u="sng" dirty="0" smtClean="0">
                <a:hlinkClick r:id="rId10"/>
              </a:rPr>
              <a:t> </a:t>
            </a:r>
            <a:r>
              <a:rPr lang="it-IT" sz="1100" b="1" u="sng" dirty="0" err="1" smtClean="0">
                <a:hlinkClick r:id="rId10"/>
              </a:rPr>
              <a:t>micro-Raman</a:t>
            </a:r>
            <a:r>
              <a:rPr lang="it-IT" sz="1100" b="1" u="sng" dirty="0" smtClean="0">
                <a:hlinkClick r:id="rId10"/>
              </a:rPr>
              <a:t> </a:t>
            </a:r>
            <a:r>
              <a:rPr lang="it-IT" sz="1100" b="1" u="sng" dirty="0" err="1" smtClean="0">
                <a:hlinkClick r:id="rId10"/>
              </a:rPr>
              <a:t>analysis</a:t>
            </a:r>
            <a:endParaRPr lang="it-IT" sz="1100" b="1" dirty="0" smtClean="0"/>
          </a:p>
          <a:p>
            <a:pPr algn="just"/>
            <a:r>
              <a:rPr lang="it-IT" sz="1100" dirty="0" err="1" smtClean="0"/>
              <a:t>By</a:t>
            </a:r>
            <a:r>
              <a:rPr lang="it-IT" sz="1100" dirty="0" smtClean="0"/>
              <a:t>: </a:t>
            </a:r>
            <a:r>
              <a:rPr lang="it-IT" sz="1100" dirty="0" err="1" smtClean="0">
                <a:hlinkClick r:id="rId3" tooltip="Find more records by this author"/>
              </a:rPr>
              <a:t>Rusciano</a:t>
            </a:r>
            <a:r>
              <a:rPr lang="it-IT" sz="1100" dirty="0" smtClean="0">
                <a:hlinkClick r:id="rId3" tooltip="Find more records by this author"/>
              </a:rPr>
              <a:t>, Giulia</a:t>
            </a:r>
            <a:r>
              <a:rPr lang="it-IT" sz="1100" dirty="0" smtClean="0"/>
              <a:t>; </a:t>
            </a:r>
            <a:r>
              <a:rPr lang="it-IT" sz="1100" dirty="0" err="1" smtClean="0">
                <a:hlinkClick r:id="rId11" tooltip="Find more records by this author"/>
              </a:rPr>
              <a:t>Zito</a:t>
            </a:r>
            <a:r>
              <a:rPr lang="it-IT" sz="1100" dirty="0" smtClean="0">
                <a:hlinkClick r:id="rId11" tooltip="Find more records by this author"/>
              </a:rPr>
              <a:t>, Gianluigi</a:t>
            </a:r>
            <a:r>
              <a:rPr lang="it-IT" sz="1100" dirty="0" smtClean="0"/>
              <a:t>; </a:t>
            </a:r>
            <a:r>
              <a:rPr lang="it-IT" sz="1100" dirty="0" smtClean="0">
                <a:hlinkClick r:id="rId5" tooltip="Find more records by this author"/>
              </a:rPr>
              <a:t>Pesce, Giuseppe</a:t>
            </a:r>
            <a:r>
              <a:rPr lang="it-IT" sz="1100" dirty="0" smtClean="0"/>
              <a:t>; </a:t>
            </a:r>
            <a:r>
              <a:rPr lang="it-IT" sz="1100" dirty="0" err="1" smtClean="0"/>
              <a:t>et</a:t>
            </a:r>
            <a:r>
              <a:rPr lang="it-IT" sz="1100" dirty="0" smtClean="0"/>
              <a:t> al.</a:t>
            </a:r>
          </a:p>
          <a:p>
            <a:pPr algn="just"/>
            <a:r>
              <a:rPr lang="it-IT" sz="1100" dirty="0" smtClean="0"/>
              <a:t>JOURNAL OF BIOPHOTONICS   Volume: 9   </a:t>
            </a:r>
            <a:r>
              <a:rPr lang="it-IT" sz="1100" dirty="0" err="1" smtClean="0"/>
              <a:t>Issue</a:t>
            </a:r>
            <a:r>
              <a:rPr lang="it-IT" sz="1100" dirty="0" smtClean="0"/>
              <a:t>: 5   </a:t>
            </a:r>
            <a:r>
              <a:rPr lang="it-IT" sz="1100" dirty="0" err="1" smtClean="0"/>
              <a:t>Pages</a:t>
            </a:r>
            <a:r>
              <a:rPr lang="it-IT" sz="1100" dirty="0" smtClean="0"/>
              <a:t>: 551-559   </a:t>
            </a:r>
            <a:r>
              <a:rPr lang="it-IT" sz="1100" dirty="0" err="1" smtClean="0"/>
              <a:t>Published</a:t>
            </a:r>
            <a:r>
              <a:rPr lang="it-IT" sz="1100" dirty="0" smtClean="0"/>
              <a:t>: MAY 2016</a:t>
            </a:r>
          </a:p>
          <a:p>
            <a:pPr algn="just" fontAlgn="t"/>
            <a:endParaRPr lang="it-IT" sz="1100" dirty="0" smtClean="0"/>
          </a:p>
          <a:p>
            <a:pPr algn="just"/>
            <a:r>
              <a:rPr lang="it-IT" sz="1100" b="1" u="sng" dirty="0" smtClean="0">
                <a:hlinkClick r:id="rId12"/>
              </a:rPr>
              <a:t>Raman </a:t>
            </a:r>
            <a:r>
              <a:rPr lang="it-IT" sz="1100" b="1" u="sng" dirty="0" err="1" smtClean="0">
                <a:hlinkClick r:id="rId12"/>
              </a:rPr>
              <a:t>Microspectroscopy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Analysis</a:t>
            </a:r>
            <a:r>
              <a:rPr lang="it-IT" sz="1100" b="1" u="sng" dirty="0" smtClean="0">
                <a:hlinkClick r:id="rId12"/>
              </a:rPr>
              <a:t> in the Treatment </a:t>
            </a:r>
            <a:r>
              <a:rPr lang="it-IT" sz="1100" b="1" u="sng" dirty="0" err="1" smtClean="0">
                <a:hlinkClick r:id="rId12"/>
              </a:rPr>
              <a:t>of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Acanthamoeba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Keratitis</a:t>
            </a:r>
            <a:endParaRPr lang="it-IT" sz="1100" b="1" dirty="0" smtClean="0"/>
          </a:p>
          <a:p>
            <a:pPr algn="just"/>
            <a:r>
              <a:rPr lang="it-IT" sz="1100" dirty="0" err="1" smtClean="0"/>
              <a:t>By</a:t>
            </a:r>
            <a:r>
              <a:rPr lang="it-IT" sz="1100" dirty="0" smtClean="0"/>
              <a:t>: </a:t>
            </a:r>
            <a:r>
              <a:rPr lang="it-IT" sz="1100" dirty="0" err="1" smtClean="0">
                <a:hlinkClick r:id="rId3" tooltip="Find more records by this author"/>
              </a:rPr>
              <a:t>Rusciano</a:t>
            </a:r>
            <a:r>
              <a:rPr lang="it-IT" sz="1100" dirty="0" smtClean="0">
                <a:hlinkClick r:id="rId3" tooltip="Find more records by this author"/>
              </a:rPr>
              <a:t>, Giulia</a:t>
            </a:r>
            <a:r>
              <a:rPr lang="it-IT" sz="1100" dirty="0" smtClean="0"/>
              <a:t>; </a:t>
            </a:r>
            <a:r>
              <a:rPr lang="it-IT" sz="1100" dirty="0" err="1" smtClean="0">
                <a:hlinkClick r:id="rId13" tooltip="Find more records by this author"/>
              </a:rPr>
              <a:t>Capriglione</a:t>
            </a:r>
            <a:r>
              <a:rPr lang="it-IT" sz="1100" dirty="0" smtClean="0">
                <a:hlinkClick r:id="rId13" tooltip="Find more records by this author"/>
              </a:rPr>
              <a:t>, Paola</a:t>
            </a:r>
            <a:r>
              <a:rPr lang="it-IT" sz="1100" dirty="0" smtClean="0"/>
              <a:t>; </a:t>
            </a:r>
            <a:r>
              <a:rPr lang="it-IT" sz="1100" dirty="0" smtClean="0">
                <a:hlinkClick r:id="rId5" tooltip="Find more records by this author"/>
              </a:rPr>
              <a:t>Pesce, Giuseppe</a:t>
            </a:r>
            <a:r>
              <a:rPr lang="it-IT" sz="1100" dirty="0" smtClean="0"/>
              <a:t>; </a:t>
            </a:r>
            <a:r>
              <a:rPr lang="it-IT" sz="1100" dirty="0" err="1" smtClean="0"/>
              <a:t>et</a:t>
            </a:r>
            <a:r>
              <a:rPr lang="it-IT" sz="1100" dirty="0" smtClean="0"/>
              <a:t> al.</a:t>
            </a:r>
          </a:p>
          <a:p>
            <a:pPr algn="just"/>
            <a:r>
              <a:rPr lang="it-IT" sz="1100" dirty="0" smtClean="0"/>
              <a:t>PLOS ONE   Volume: 8   </a:t>
            </a:r>
            <a:r>
              <a:rPr lang="it-IT" sz="1100" dirty="0" err="1" smtClean="0"/>
              <a:t>Issue</a:t>
            </a:r>
            <a:r>
              <a:rPr lang="it-IT" sz="1100" dirty="0" smtClean="0"/>
              <a:t>: 8     </a:t>
            </a:r>
            <a:r>
              <a:rPr lang="it-IT" sz="1100" dirty="0" err="1" smtClean="0"/>
              <a:t>Article</a:t>
            </a:r>
            <a:r>
              <a:rPr lang="it-IT" sz="1100" dirty="0" smtClean="0"/>
              <a:t> </a:t>
            </a:r>
            <a:r>
              <a:rPr lang="it-IT" sz="1100" dirty="0" err="1" smtClean="0"/>
              <a:t>Number</a:t>
            </a:r>
            <a:r>
              <a:rPr lang="it-IT" sz="1100" dirty="0" smtClean="0"/>
              <a:t>: e72127   </a:t>
            </a:r>
            <a:r>
              <a:rPr lang="it-IT" sz="1100" dirty="0" err="1" smtClean="0"/>
              <a:t>Published</a:t>
            </a:r>
            <a:r>
              <a:rPr lang="it-IT" sz="1100" dirty="0" smtClean="0"/>
              <a:t>: AUG 20 2013</a:t>
            </a:r>
          </a:p>
          <a:p>
            <a:pPr algn="just" fontAlgn="t"/>
            <a:endParaRPr lang="it-IT" sz="1100" dirty="0" smtClean="0"/>
          </a:p>
          <a:p>
            <a:pPr algn="just"/>
            <a:r>
              <a:rPr lang="it-IT" sz="1100" b="1" u="sng" dirty="0" err="1" smtClean="0">
                <a:hlinkClick r:id="rId12"/>
              </a:rPr>
              <a:t>Study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of</a:t>
            </a:r>
            <a:r>
              <a:rPr lang="it-IT" sz="1100" b="1" u="sng" dirty="0" smtClean="0">
                <a:hlinkClick r:id="rId12"/>
              </a:rPr>
              <a:t> the </a:t>
            </a:r>
            <a:r>
              <a:rPr lang="it-IT" sz="1100" b="1" u="sng" dirty="0" err="1" smtClean="0">
                <a:hlinkClick r:id="rId12"/>
              </a:rPr>
              <a:t>contact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lenses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effects</a:t>
            </a:r>
            <a:r>
              <a:rPr lang="it-IT" sz="1100" b="1" u="sng" dirty="0" smtClean="0">
                <a:hlinkClick r:id="rId12"/>
              </a:rPr>
              <a:t> on </a:t>
            </a:r>
            <a:r>
              <a:rPr lang="it-IT" sz="1100" b="1" u="sng" dirty="0" err="1" smtClean="0">
                <a:hlinkClick r:id="rId12"/>
              </a:rPr>
              <a:t>tears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composition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by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micro-Raman</a:t>
            </a:r>
            <a:r>
              <a:rPr lang="it-IT" sz="1100" b="1" u="sng" dirty="0" smtClean="0">
                <a:hlinkClick r:id="rId12"/>
              </a:rPr>
              <a:t> </a:t>
            </a:r>
            <a:r>
              <a:rPr lang="it-IT" sz="1100" b="1" u="sng" dirty="0" err="1" smtClean="0">
                <a:hlinkClick r:id="rId12"/>
              </a:rPr>
              <a:t>spectroscopy</a:t>
            </a:r>
            <a:endParaRPr lang="it-IT" sz="1100" b="1" u="sng" dirty="0" smtClean="0">
              <a:hlinkClick r:id="rId12"/>
            </a:endParaRPr>
          </a:p>
          <a:p>
            <a:pPr algn="just"/>
            <a:r>
              <a:rPr lang="it-IT" sz="1100" dirty="0" err="1" smtClean="0"/>
              <a:t>By</a:t>
            </a:r>
            <a:r>
              <a:rPr lang="it-IT" sz="1100" dirty="0" smtClean="0"/>
              <a:t>: </a:t>
            </a:r>
            <a:r>
              <a:rPr lang="it-IT" sz="1100" dirty="0" smtClean="0">
                <a:hlinkClick r:id="rId3" tooltip="Find more records by this author"/>
              </a:rPr>
              <a:t>Angela Capaccio, </a:t>
            </a:r>
            <a:r>
              <a:rPr lang="it-IT" sz="1100" dirty="0" err="1" smtClean="0">
                <a:hlinkClick r:id="rId3" tooltip="Find more records by this author"/>
              </a:rPr>
              <a:t>Rusciano</a:t>
            </a:r>
            <a:r>
              <a:rPr lang="it-IT" sz="1100" dirty="0" smtClean="0">
                <a:hlinkClick r:id="rId3" tooltip="Find more records by this author"/>
              </a:rPr>
              <a:t>, Giulia; Antonio Sasso, </a:t>
            </a:r>
            <a:endParaRPr lang="it-IT" sz="1100" dirty="0" smtClean="0"/>
          </a:p>
          <a:p>
            <a:pPr algn="just"/>
            <a:r>
              <a:rPr lang="it-IT" sz="1100" dirty="0" err="1" smtClean="0"/>
              <a:t>Sensors</a:t>
            </a:r>
            <a:r>
              <a:rPr lang="it-IT" sz="1100" dirty="0" smtClean="0"/>
              <a:t>, </a:t>
            </a:r>
            <a:r>
              <a:rPr lang="it-IT" sz="1100" dirty="0" err="1" smtClean="0"/>
              <a:t>submitted</a:t>
            </a:r>
            <a:r>
              <a:rPr lang="it-IT" sz="1100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971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684B201-11B4-4874-BC4D-AB54ADE23BA9}"/>
              </a:ext>
            </a:extLst>
          </p:cNvPr>
          <p:cNvSpPr txBox="1"/>
          <p:nvPr/>
        </p:nvSpPr>
        <p:spPr>
          <a:xfrm>
            <a:off x="179512" y="188640"/>
            <a:ext cx="703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DOCENZA ATTUALE E ……FUTURA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3B025BA-6B21-4756-9906-2A7136CE2757}"/>
              </a:ext>
            </a:extLst>
          </p:cNvPr>
          <p:cNvSpPr txBox="1"/>
          <p:nvPr/>
        </p:nvSpPr>
        <p:spPr>
          <a:xfrm>
            <a:off x="179512" y="93961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Gli attuali docenti a contratto delle materie professionalizzanti non sono laureati in OO.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>
                <a:solidFill>
                  <a:srgbClr val="FF0000"/>
                </a:solidFill>
              </a:rPr>
              <a:t>E’ auspicabile un turnover con laureati in OO con adeguata esperienza professionale.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>
                <a:solidFill>
                  <a:srgbClr val="FF0000"/>
                </a:solidFill>
              </a:rPr>
              <a:t>Ma….su tempi medio-lunghi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>
                <a:solidFill>
                  <a:srgbClr val="FF0000"/>
                </a:solidFill>
              </a:rPr>
              <a:t>Occorre pensare al reclutamento di docenti di ruolo. Ad esempio,  laureati in OO che abbiano svolto un percorso di formazione adeguato (LM, PHD, post-doc) per accedere ai canali di reclutamento (</a:t>
            </a:r>
            <a:r>
              <a:rPr lang="it-IT" sz="2800" dirty="0" err="1">
                <a:solidFill>
                  <a:srgbClr val="FF0000"/>
                </a:solidFill>
              </a:rPr>
              <a:t>RtDA</a:t>
            </a:r>
            <a:r>
              <a:rPr lang="it-IT" sz="2800" dirty="0">
                <a:solidFill>
                  <a:srgbClr val="FF0000"/>
                </a:solidFill>
              </a:rPr>
              <a:t>, </a:t>
            </a:r>
            <a:r>
              <a:rPr lang="it-IT" sz="2800" dirty="0" err="1">
                <a:solidFill>
                  <a:srgbClr val="FF0000"/>
                </a:solidFill>
              </a:rPr>
              <a:t>RtDB</a:t>
            </a:r>
            <a:r>
              <a:rPr lang="it-IT" sz="28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581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453E758-08BA-46A8-BDA2-616538330FDA}"/>
              </a:ext>
            </a:extLst>
          </p:cNvPr>
          <p:cNvSpPr txBox="1"/>
          <p:nvPr/>
        </p:nvSpPr>
        <p:spPr>
          <a:xfrm>
            <a:off x="98430" y="-69789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ALBO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E56E450-85C4-47E4-85CC-0F38F1E0B57C}"/>
              </a:ext>
            </a:extLst>
          </p:cNvPr>
          <p:cNvSpPr/>
          <p:nvPr/>
        </p:nvSpPr>
        <p:spPr>
          <a:xfrm>
            <a:off x="83125" y="2132856"/>
            <a:ext cx="8964488" cy="1754326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dicembre 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2017: </a:t>
            </a:r>
            <a:r>
              <a:rPr lang="it-IT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DDl</a:t>
            </a:r>
            <a:r>
              <a:rPr lang="it-IT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Lorenzin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istituisce  la Federazione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Nazionale degli Ordini dei Chimici e dei Fisici. </a:t>
            </a:r>
            <a:endParaRPr lang="it-IT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Albo fisici </a:t>
            </a: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per LM (A)  e LT (B</a:t>
            </a: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Professione </a:t>
            </a:r>
            <a:r>
              <a:rPr lang="it-IT" b="1" dirty="0">
                <a:solidFill>
                  <a:srgbClr val="0000FF"/>
                </a:solidFill>
                <a:latin typeface="Comic Sans MS" panose="030F0702030302020204" pitchFamily="66" charset="0"/>
              </a:rPr>
              <a:t>sanitaria</a:t>
            </a:r>
            <a:r>
              <a:rPr lang="it-IT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it-IT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C34C5E4-D70A-4F0F-8692-76A8CBF64C47}"/>
              </a:ext>
            </a:extLst>
          </p:cNvPr>
          <p:cNvSpPr/>
          <p:nvPr/>
        </p:nvSpPr>
        <p:spPr>
          <a:xfrm>
            <a:off x="75392" y="5472674"/>
            <a:ext cx="8889096" cy="1585049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COMPETENZE accesso Albo (in fase di </a:t>
            </a:r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approvazione Ministero Sanità)</a:t>
            </a:r>
            <a:endParaRPr lang="it-IT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sz="19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 </a:t>
            </a:r>
            <a:r>
              <a:rPr lang="it-IT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 </a:t>
            </a:r>
            <a:r>
              <a:rPr lang="it-IT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indagini e le analisi fisiche relative al settore </a:t>
            </a:r>
            <a:r>
              <a:rPr lang="it-IT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dell’ottica e dell’optometria</a:t>
            </a:r>
            <a:r>
              <a:rPr lang="it-IT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endParaRPr lang="it-IT" sz="16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it-IT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attività </a:t>
            </a:r>
            <a:r>
              <a:rPr lang="it-IT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di sperimentazione, ricerca e didattica  in   ambito  optometrico  e  ottico</a:t>
            </a:r>
            <a:r>
              <a:rPr lang="it-IT" sz="19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it-IT" sz="19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it-IT" sz="19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………………………………………………………………</a:t>
            </a:r>
            <a:r>
              <a:rPr lang="it-IT" sz="19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   </a:t>
            </a:r>
            <a:r>
              <a:rPr lang="it-IT" sz="19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(non è nota la versione al ministero)</a:t>
            </a:r>
            <a:r>
              <a:rPr lang="it-IT" sz="2000" dirty="0" smtClean="0">
                <a:solidFill>
                  <a:srgbClr val="FF0000"/>
                </a:solidFill>
              </a:rPr>
              <a:t/>
            </a:r>
            <a:br>
              <a:rPr lang="it-IT" sz="2000" dirty="0" smtClean="0">
                <a:solidFill>
                  <a:srgbClr val="FF0000"/>
                </a:solidFill>
              </a:rPr>
            </a:br>
            <a:endParaRPr lang="it-IT" sz="1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C6532E64-9BCB-40C6-BE88-20D5761B77EB}"/>
              </a:ext>
            </a:extLst>
          </p:cNvPr>
          <p:cNvSpPr/>
          <p:nvPr/>
        </p:nvSpPr>
        <p:spPr>
          <a:xfrm>
            <a:off x="68847" y="3959080"/>
            <a:ext cx="8964488" cy="144655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NORME TRANSITORIE</a:t>
            </a:r>
          </a:p>
          <a:p>
            <a:r>
              <a:rPr lang="it-IT" sz="1400" dirty="0">
                <a:solidFill>
                  <a:srgbClr val="FF0000"/>
                </a:solidFill>
              </a:rPr>
              <a:t>Per un periodo di 5 anni possono fare domanda di iscrizione all’albo nel settore Fisica: </a:t>
            </a:r>
          </a:p>
          <a:p>
            <a:pPr marL="342900" indent="-342900">
              <a:buAutoNum type="alphaLcPeriod"/>
            </a:pPr>
            <a:r>
              <a:rPr lang="it-IT" sz="1400" dirty="0">
                <a:solidFill>
                  <a:srgbClr val="FF0000"/>
                </a:solidFill>
              </a:rPr>
              <a:t>i professori universitari di ruolo nonché i ricercatori loro equiparati degli enti di ricerca nazionali, i professori aggregati, gli Esperti Qualificati di Terzo grado e gli Esperti in fisica medica, </a:t>
            </a:r>
          </a:p>
          <a:p>
            <a:pPr marL="342900" indent="-342900">
              <a:buAutoNum type="alphaLcPeriod"/>
            </a:pPr>
            <a:r>
              <a:rPr lang="it-IT" sz="1400" dirty="0">
                <a:solidFill>
                  <a:srgbClr val="FF0000"/>
                </a:solidFill>
              </a:rPr>
              <a:t>coloro che, alla data del 31 dicembre 2012, abbiano conseguito uno dei </a:t>
            </a:r>
            <a:r>
              <a:rPr lang="it-IT" sz="1400" dirty="0" smtClean="0">
                <a:solidFill>
                  <a:srgbClr val="FF0000"/>
                </a:solidFill>
              </a:rPr>
              <a:t>ti</a:t>
            </a:r>
            <a:r>
              <a:rPr lang="it-IT" sz="1400" dirty="0" smtClean="0">
                <a:solidFill>
                  <a:srgbClr val="FF0000"/>
                </a:solidFill>
              </a:rPr>
              <a:t>toli </a:t>
            </a:r>
            <a:r>
              <a:rPr lang="it-IT" sz="1400" dirty="0">
                <a:solidFill>
                  <a:srgbClr val="FF0000"/>
                </a:solidFill>
              </a:rPr>
              <a:t>di studio di cui alle Tabelle G ed H e dimostrino di avere svolto almeno cinque anni le </a:t>
            </a:r>
            <a:r>
              <a:rPr lang="it-IT" sz="1400" dirty="0" smtClean="0">
                <a:solidFill>
                  <a:srgbClr val="FF0000"/>
                </a:solidFill>
              </a:rPr>
              <a:t>attività </a:t>
            </a:r>
            <a:r>
              <a:rPr lang="it-IT" sz="1400" dirty="0">
                <a:solidFill>
                  <a:srgbClr val="FF0000"/>
                </a:solidFill>
              </a:rPr>
              <a:t>indicate nelle Tabelle C e D.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4CDC5090-2699-4380-98F8-DCE0E84ECE28}"/>
              </a:ext>
            </a:extLst>
          </p:cNvPr>
          <p:cNvSpPr/>
          <p:nvPr/>
        </p:nvSpPr>
        <p:spPr>
          <a:xfrm>
            <a:off x="70363" y="476672"/>
            <a:ext cx="8964488" cy="58477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settembre </a:t>
            </a:r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2017:</a:t>
            </a:r>
            <a:r>
              <a:rPr lang="it-IT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Norma UNI 11683:2017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 Attività professionali non regolamentate:  Fisico professionista - Requisiti di conoscenza, abilità e competenza.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71250" y="1185635"/>
            <a:ext cx="8964488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REGISTRO </a:t>
            </a:r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OPTOMETRIA E OTTICA (</a:t>
            </a:r>
            <a:r>
              <a:rPr lang="it-IT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TiOptO</a:t>
            </a:r>
            <a:r>
              <a:rPr lang="it-IT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), tavolo interassociativo  che si prefigge di raggruppare le principali associazioni nel settore   per la buona pratica professionale.</a:t>
            </a:r>
            <a:endParaRPr lang="it-IT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6841456-ACDD-47D1-9F48-1DDD7D9A6DF5}"/>
              </a:ext>
            </a:extLst>
          </p:cNvPr>
          <p:cNvSpPr txBox="1"/>
          <p:nvPr/>
        </p:nvSpPr>
        <p:spPr>
          <a:xfrm>
            <a:off x="1187624" y="1916832"/>
            <a:ext cx="50593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MASTER ?</a:t>
            </a:r>
          </a:p>
          <a:p>
            <a:endParaRPr lang="it-IT" sz="32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it-IT" sz="32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it-IT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LAUREA </a:t>
            </a:r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MAGISTRALE </a:t>
            </a:r>
            <a:r>
              <a:rPr lang="it-IT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0067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700808"/>
            <a:ext cx="87174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00FF"/>
                </a:solidFill>
                <a:latin typeface="Comic Sans MS" pitchFamily="66" charset="0"/>
              </a:rPr>
              <a:t>Punti di forza </a:t>
            </a:r>
          </a:p>
          <a:p>
            <a:r>
              <a:rPr lang="it-IT" sz="4400" dirty="0">
                <a:solidFill>
                  <a:srgbClr val="0000FF"/>
                </a:solidFill>
                <a:latin typeface="Comic Sans MS" pitchFamily="66" charset="0"/>
              </a:rPr>
              <a:t>del corso di laurea in OO: </a:t>
            </a:r>
          </a:p>
          <a:p>
            <a:r>
              <a:rPr lang="it-IT" sz="4400" dirty="0">
                <a:solidFill>
                  <a:srgbClr val="FF0000"/>
                </a:solidFill>
                <a:latin typeface="Comic Sans MS" pitchFamily="66" charset="0"/>
              </a:rPr>
              <a:t>buon tasso di occupazione</a:t>
            </a:r>
          </a:p>
          <a:p>
            <a:r>
              <a:rPr lang="it-IT" sz="4400" dirty="0">
                <a:solidFill>
                  <a:srgbClr val="FF0000"/>
                </a:solidFill>
                <a:latin typeface="Comic Sans MS" pitchFamily="66" charset="0"/>
              </a:rPr>
              <a:t>(&gt;70 % entro I anno dalla laurea)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49"/>
            <a:ext cx="9138609" cy="68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3380" y="0"/>
            <a:ext cx="8177239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it-IT" dirty="0"/>
          </a:p>
          <a:p>
            <a:endParaRPr lang="it-IT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Situazione nazionale (immatricolati, laureati)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Didattica (corsi, laboratori)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Internazionalizzazione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Didattica/Ricerca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Docenza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Albo professionale</a:t>
            </a:r>
          </a:p>
          <a:p>
            <a:pPr marL="514350" indent="-514350">
              <a:buAutoNum type="arabicPeriod"/>
            </a:pPr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it-IT" sz="2800" u="sng" dirty="0">
                <a:solidFill>
                  <a:srgbClr val="FF0000"/>
                </a:solidFill>
                <a:latin typeface="Comic Sans MS" pitchFamily="66" charset="0"/>
              </a:rPr>
              <a:t>Laurea Magistrale</a:t>
            </a:r>
          </a:p>
          <a:p>
            <a:endParaRPr lang="it-IT" sz="28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1342"/>
          <a:stretch>
            <a:fillRect/>
          </a:stretch>
        </p:blipFill>
        <p:spPr bwMode="auto">
          <a:xfrm>
            <a:off x="0" y="0"/>
            <a:ext cx="494996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281934" y="4614060"/>
            <a:ext cx="2133600" cy="476250"/>
          </a:xfrm>
        </p:spPr>
        <p:txBody>
          <a:bodyPr/>
          <a:lstStyle/>
          <a:p>
            <a:fld id="{4FFACA1D-5F49-4C6F-9E5F-FB2C6EFFF448}" type="slidenum">
              <a:rPr lang="it-IT"/>
              <a:pPr/>
              <a:t>3</a:t>
            </a:fld>
            <a:endParaRPr lang="it-IT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5597033"/>
              </p:ext>
            </p:extLst>
          </p:nvPr>
        </p:nvGraphicFramePr>
        <p:xfrm>
          <a:off x="5401660" y="1087054"/>
          <a:ext cx="2375313" cy="43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ISCRITTI (18/19)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Milano</a:t>
                      </a:r>
                      <a:r>
                        <a:rPr lang="it-IT" baseline="0" dirty="0"/>
                        <a:t> Bicocca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150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Torino 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35 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Padova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44 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Firenze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~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Roma 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70 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Napoli Federico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~50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75  (NP)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987824" y="0"/>
            <a:ext cx="615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00FF"/>
                </a:solidFill>
                <a:latin typeface="Comic Sans MS" pitchFamily="66" charset="0"/>
              </a:rPr>
              <a:t>Università italiane che hanno istituito il </a:t>
            </a:r>
            <a:r>
              <a:rPr lang="it-IT" sz="2400" dirty="0" err="1">
                <a:solidFill>
                  <a:srgbClr val="0000FF"/>
                </a:solidFill>
                <a:latin typeface="Comic Sans MS" pitchFamily="66" charset="0"/>
              </a:rPr>
              <a:t>CdS</a:t>
            </a:r>
            <a:r>
              <a:rPr lang="it-IT" sz="2400" dirty="0">
                <a:solidFill>
                  <a:srgbClr val="0000FF"/>
                </a:solidFill>
                <a:latin typeface="Comic Sans MS" pitchFamily="66" charset="0"/>
              </a:rPr>
              <a:t> in Ottica e Optometria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276688" y="625388"/>
            <a:ext cx="532518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PD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987824" y="3717032"/>
            <a:ext cx="561372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NA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763688" y="2996952"/>
            <a:ext cx="992772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ROMA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763688" y="1844824"/>
            <a:ext cx="402674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FI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55576" y="908720"/>
            <a:ext cx="530210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TO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475656" y="836712"/>
            <a:ext cx="524503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err="1"/>
              <a:t>MI</a:t>
            </a:r>
            <a:endParaRPr lang="it-IT" sz="2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264911" y="3717032"/>
            <a:ext cx="465192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69D3289C-BAFA-4167-90BF-D1625971E495}"/>
              </a:ext>
            </a:extLst>
          </p:cNvPr>
          <p:cNvSpPr txBox="1"/>
          <p:nvPr/>
        </p:nvSpPr>
        <p:spPr>
          <a:xfrm>
            <a:off x="2247834" y="5137683"/>
            <a:ext cx="652486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PA*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57A0B9B4-9CA0-4C1A-B7A4-DADC85330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3996657"/>
              </p:ext>
            </p:extLst>
          </p:nvPr>
        </p:nvGraphicFramePr>
        <p:xfrm>
          <a:off x="7776973" y="1087053"/>
          <a:ext cx="1222901" cy="43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01">
                  <a:extLst>
                    <a:ext uri="{9D8B030D-6E8A-4147-A177-3AD203B41FA5}">
                      <a16:colId xmlns="" xmlns:a16="http://schemas.microsoft.com/office/drawing/2014/main" val="3959764959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r>
                        <a:rPr lang="it-IT" dirty="0"/>
                        <a:t>LAUREATI 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99945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430</a:t>
                      </a:r>
                    </a:p>
                    <a:p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084117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505782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075375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487631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788921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  <a:p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159254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675357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DBDA570-1BF0-4579-AC55-41F7F99F33D6}"/>
              </a:ext>
            </a:extLst>
          </p:cNvPr>
          <p:cNvSpPr txBox="1"/>
          <p:nvPr/>
        </p:nvSpPr>
        <p:spPr>
          <a:xfrm>
            <a:off x="6589316" y="5659305"/>
            <a:ext cx="2500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TOT: 1600 laureati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6185F0A-7B8F-429C-9995-8F14754BF47A}"/>
              </a:ext>
            </a:extLst>
          </p:cNvPr>
          <p:cNvSpPr txBox="1"/>
          <p:nvPr/>
        </p:nvSpPr>
        <p:spPr>
          <a:xfrm>
            <a:off x="3444623" y="6293818"/>
            <a:ext cx="578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ALOeO</a:t>
            </a:r>
            <a:r>
              <a:rPr lang="it-IT" sz="2000" b="1" dirty="0">
                <a:solidFill>
                  <a:srgbClr val="FF0000"/>
                </a:solidFill>
              </a:rPr>
              <a:t>: Associazione Laureati in Ottica e Optometria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378403CE-7CDB-4401-9A34-A18B6CF78AF7}"/>
              </a:ext>
            </a:extLst>
          </p:cNvPr>
          <p:cNvSpPr txBox="1"/>
          <p:nvPr/>
        </p:nvSpPr>
        <p:spPr>
          <a:xfrm>
            <a:off x="72008" y="0"/>
            <a:ext cx="913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CORSI </a:t>
            </a:r>
            <a:r>
              <a:rPr lang="it-IT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(alla luce del nuovo Ordinamento/Regolamento 2019)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ACCDB14-8BC4-4068-A468-9440066FF4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45" y="1076087"/>
            <a:ext cx="9144000" cy="575682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67CD4DE6-5435-4E1B-82CD-2E163BB03449}"/>
              </a:ext>
            </a:extLst>
          </p:cNvPr>
          <p:cNvSpPr/>
          <p:nvPr/>
        </p:nvSpPr>
        <p:spPr>
          <a:xfrm>
            <a:off x="0" y="1101741"/>
            <a:ext cx="9144000" cy="27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73582390-8C85-4B22-80FC-0F8F9A63F6AF}"/>
              </a:ext>
            </a:extLst>
          </p:cNvPr>
          <p:cNvSpPr txBox="1"/>
          <p:nvPr/>
        </p:nvSpPr>
        <p:spPr>
          <a:xfrm>
            <a:off x="3500093" y="833100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ANNO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38CC7BD-6385-417A-8D0C-DBCD902B73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406"/>
            <a:ext cx="9144000" cy="617597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D9C8E74-D72F-4FE6-B1A2-43B4FC75703E}"/>
              </a:ext>
            </a:extLst>
          </p:cNvPr>
          <p:cNvSpPr/>
          <p:nvPr/>
        </p:nvSpPr>
        <p:spPr>
          <a:xfrm>
            <a:off x="0" y="638961"/>
            <a:ext cx="9144000" cy="27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E77D0B54-C27B-48B7-91E2-F88EE8E107F2}"/>
              </a:ext>
            </a:extLst>
          </p:cNvPr>
          <p:cNvSpPr txBox="1"/>
          <p:nvPr/>
        </p:nvSpPr>
        <p:spPr>
          <a:xfrm>
            <a:off x="3491880" y="68703"/>
            <a:ext cx="203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II ANNO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8F7E092D-6891-46F0-98D6-47D59EEA1C3D}"/>
              </a:ext>
            </a:extLst>
          </p:cNvPr>
          <p:cNvSpPr/>
          <p:nvPr/>
        </p:nvSpPr>
        <p:spPr>
          <a:xfrm>
            <a:off x="0" y="2060848"/>
            <a:ext cx="9144000" cy="432048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D4843D32-AD00-4489-80E3-688156862B75}"/>
              </a:ext>
            </a:extLst>
          </p:cNvPr>
          <p:cNvSpPr/>
          <p:nvPr/>
        </p:nvSpPr>
        <p:spPr>
          <a:xfrm>
            <a:off x="29112" y="3140968"/>
            <a:ext cx="9144000" cy="648072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B9BF6CC7-4D2F-410D-9A14-B4B5CAA421FC}"/>
              </a:ext>
            </a:extLst>
          </p:cNvPr>
          <p:cNvSpPr/>
          <p:nvPr/>
        </p:nvSpPr>
        <p:spPr>
          <a:xfrm>
            <a:off x="-36512" y="4221088"/>
            <a:ext cx="9144000" cy="1368152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C0808FEE-E040-470D-8115-BBC15E3A28A1}"/>
              </a:ext>
            </a:extLst>
          </p:cNvPr>
          <p:cNvSpPr/>
          <p:nvPr/>
        </p:nvSpPr>
        <p:spPr>
          <a:xfrm>
            <a:off x="35496" y="2492896"/>
            <a:ext cx="9144000" cy="664144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8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9418128-347C-43C6-967D-782B0D5AD7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7" y="648209"/>
            <a:ext cx="9144000" cy="52838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FB16E5C-3712-4EFF-8773-C0F291AE4B10}"/>
              </a:ext>
            </a:extLst>
          </p:cNvPr>
          <p:cNvSpPr txBox="1"/>
          <p:nvPr/>
        </p:nvSpPr>
        <p:spPr>
          <a:xfrm>
            <a:off x="3275856" y="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III ANNO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9ACE25E-ED3B-4DA1-8E2B-49547B5FDDFE}"/>
              </a:ext>
            </a:extLst>
          </p:cNvPr>
          <p:cNvSpPr txBox="1"/>
          <p:nvPr/>
        </p:nvSpPr>
        <p:spPr>
          <a:xfrm>
            <a:off x="4427984" y="6027003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Corsi che prevedono attività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di Laboratorio (obbligatoria)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52FCF1F-0059-4A18-892B-2E449A1B8724}"/>
              </a:ext>
            </a:extLst>
          </p:cNvPr>
          <p:cNvSpPr txBox="1"/>
          <p:nvPr/>
        </p:nvSpPr>
        <p:spPr>
          <a:xfrm>
            <a:off x="72008" y="5899377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sz="800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20 esami + tirocinio + tesi</a:t>
            </a:r>
          </a:p>
          <a:p>
            <a:endParaRPr lang="it-IT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0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8E9A408-F2DF-47EA-9D94-2CCE681C98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14" y="1052736"/>
            <a:ext cx="8748972" cy="4752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C2828EA-91B9-4574-B4C8-FDA28EC836BA}"/>
              </a:ext>
            </a:extLst>
          </p:cNvPr>
          <p:cNvSpPr txBox="1"/>
          <p:nvPr/>
        </p:nvSpPr>
        <p:spPr>
          <a:xfrm>
            <a:off x="3275856" y="0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Corsi a scelta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80D04165-EDD8-4239-B3D7-FE0E8F798966}"/>
              </a:ext>
            </a:extLst>
          </p:cNvPr>
          <p:cNvSpPr/>
          <p:nvPr/>
        </p:nvSpPr>
        <p:spPr>
          <a:xfrm>
            <a:off x="0" y="2204864"/>
            <a:ext cx="9144000" cy="122413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4BDC040C-FE9E-4A02-B818-8625F341BD31}"/>
              </a:ext>
            </a:extLst>
          </p:cNvPr>
          <p:cNvSpPr/>
          <p:nvPr/>
        </p:nvSpPr>
        <p:spPr>
          <a:xfrm>
            <a:off x="-36512" y="4869160"/>
            <a:ext cx="9144000" cy="864096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6F1FB65-54D6-4279-95F6-CEADE93062AE}"/>
              </a:ext>
            </a:extLst>
          </p:cNvPr>
          <p:cNvSpPr txBox="1"/>
          <p:nvPr/>
        </p:nvSpPr>
        <p:spPr>
          <a:xfrm>
            <a:off x="179512" y="18864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LABORATORI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947846C8-321E-43E4-85AE-6767F3003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7177263"/>
              </p:ext>
            </p:extLst>
          </p:nvPr>
        </p:nvGraphicFramePr>
        <p:xfrm>
          <a:off x="6734491" y="0"/>
          <a:ext cx="2409509" cy="27542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9509">
                  <a:extLst>
                    <a:ext uri="{9D8B030D-6E8A-4147-A177-3AD203B41FA5}">
                      <a16:colId xmlns="" xmlns:a16="http://schemas.microsoft.com/office/drawing/2014/main" val="3300693015"/>
                    </a:ext>
                  </a:extLst>
                </a:gridCol>
              </a:tblGrid>
              <a:tr h="29404">
                <a:tc>
                  <a:txBody>
                    <a:bodyPr/>
                    <a:lstStyle/>
                    <a:p>
                      <a:pPr marL="67945" marR="60960" algn="ctr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41117653"/>
                  </a:ext>
                </a:extLst>
              </a:tr>
              <a:tr h="859089">
                <a:tc>
                  <a:txBody>
                    <a:bodyPr/>
                    <a:lstStyle/>
                    <a:p>
                      <a:pPr marL="67945" marR="60960" algn="just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Riunito con pianale a traslazione, colonna illuminazione con luce alogena regolabile</a:t>
                      </a:r>
                      <a:r>
                        <a:rPr lang="it-IT" sz="1100" spc="-160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a</a:t>
                      </a:r>
                      <a:r>
                        <a:rPr lang="it-IT" sz="1100" spc="-15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spot,</a:t>
                      </a:r>
                      <a:r>
                        <a:rPr lang="it-IT" sz="1100" spc="-15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porta</a:t>
                      </a:r>
                      <a:r>
                        <a:rPr lang="it-IT" sz="1100" spc="-15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retinoscopio</a:t>
                      </a:r>
                      <a:r>
                        <a:rPr lang="it-IT" sz="1100" spc="-15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e</a:t>
                      </a:r>
                      <a:r>
                        <a:rPr lang="it-IT" sz="1100" spc="-155" dirty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oftalmoscopio, controllo </a:t>
                      </a:r>
                      <a:r>
                        <a:rPr lang="it-IT" sz="1100" dirty="0">
                          <a:effectLst/>
                        </a:rPr>
                        <a:t>elettronico delle funzioni di </a:t>
                      </a:r>
                      <a:r>
                        <a:rPr lang="it-IT" sz="1100" dirty="0" smtClean="0">
                          <a:effectLst/>
                        </a:rPr>
                        <a:t>lavoro.</a:t>
                      </a:r>
                      <a:endParaRPr lang="it-IT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469776631"/>
                  </a:ext>
                </a:extLst>
              </a:tr>
              <a:tr h="682349">
                <a:tc>
                  <a:txBody>
                    <a:bodyPr/>
                    <a:lstStyle/>
                    <a:p>
                      <a:pPr marL="67945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Poltrona</a:t>
                      </a:r>
                      <a:r>
                        <a:rPr lang="it-IT" sz="1100" spc="-23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2100</a:t>
                      </a:r>
                      <a:r>
                        <a:rPr lang="it-IT" sz="1100" spc="-23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TOP</a:t>
                      </a:r>
                      <a:r>
                        <a:rPr lang="it-IT" sz="1100" spc="-23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a</a:t>
                      </a:r>
                      <a:r>
                        <a:rPr lang="it-IT" sz="1100" spc="-23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elevazione</a:t>
                      </a:r>
                      <a:r>
                        <a:rPr lang="it-IT" sz="1100" spc="-235" dirty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elettrica,</a:t>
                      </a:r>
                      <a:r>
                        <a:rPr lang="it-IT" sz="1100" spc="-235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collegamento </a:t>
                      </a:r>
                      <a:r>
                        <a:rPr lang="it-IT" sz="1100" dirty="0">
                          <a:effectLst/>
                        </a:rPr>
                        <a:t>a riunito comandabile da</a:t>
                      </a:r>
                      <a:r>
                        <a:rPr lang="it-IT" sz="1100" spc="-190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pedaliera</a:t>
                      </a:r>
                      <a:r>
                        <a:rPr lang="it-IT" sz="1100" dirty="0" smtClean="0">
                          <a:effectLst/>
                        </a:rPr>
                        <a:t>, sedile non reclinabile, </a:t>
                      </a:r>
                      <a:r>
                        <a:rPr lang="it-IT" sz="1100" dirty="0">
                          <a:effectLst/>
                        </a:rPr>
                        <a:t>con </a:t>
                      </a:r>
                      <a:r>
                        <a:rPr lang="it-IT" sz="1100" dirty="0" smtClean="0">
                          <a:effectLst/>
                        </a:rPr>
                        <a:t>braccioli </a:t>
                      </a:r>
                      <a:r>
                        <a:rPr lang="it-IT" sz="1100" dirty="0">
                          <a:effectLst/>
                        </a:rPr>
                        <a:t>e poggiapiedi</a:t>
                      </a:r>
                      <a:endParaRPr lang="it-IT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929222240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Supporto e braccio porta forottero</a:t>
                      </a:r>
                      <a:endParaRPr lang="it-IT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095347612"/>
                  </a:ext>
                </a:extLst>
              </a:tr>
              <a:tr h="353934">
                <a:tc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Ottotipo LCD polarizzato da 24" con tablet e con telecomabdo da vicino</a:t>
                      </a:r>
                      <a:endParaRPr lang="it-IT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9000166"/>
                  </a:ext>
                </a:extLst>
              </a:tr>
              <a:tr h="607078">
                <a:tc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Oftalmometri</a:t>
                      </a:r>
                      <a:r>
                        <a:rPr lang="it-IT" sz="1100" spc="-6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a</a:t>
                      </a:r>
                      <a:r>
                        <a:rPr lang="it-IT" sz="1100" spc="-6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mire</a:t>
                      </a:r>
                      <a:r>
                        <a:rPr lang="it-IT" sz="1100" spc="-70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mobili</a:t>
                      </a:r>
                      <a:r>
                        <a:rPr lang="it-IT" sz="1100" spc="-65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Javal</a:t>
                      </a:r>
                      <a:r>
                        <a:rPr lang="it-IT" sz="1100" dirty="0">
                          <a:effectLst/>
                        </a:rPr>
                        <a:t>,</a:t>
                      </a:r>
                      <a:r>
                        <a:rPr lang="it-IT" sz="1100" spc="-6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completo</a:t>
                      </a:r>
                      <a:r>
                        <a:rPr lang="it-IT" sz="1100" spc="-70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di</a:t>
                      </a:r>
                      <a:r>
                        <a:rPr lang="it-IT" sz="1100" spc="-6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pianetto</a:t>
                      </a:r>
                      <a:r>
                        <a:rPr lang="it-IT" sz="1100" dirty="0" smtClean="0">
                          <a:effectLst/>
                        </a:rPr>
                        <a:t>, mentoniera</a:t>
                      </a:r>
                      <a:r>
                        <a:rPr lang="it-IT" sz="1100" dirty="0">
                          <a:effectLst/>
                        </a:rPr>
                        <a:t>, trasformatore e accessori</a:t>
                      </a:r>
                      <a:endParaRPr lang="it-IT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5030848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="" xmlns:a16="http://schemas.microsoft.com/office/drawing/2014/main" id="{5017AF00-D81A-4D55-A28E-13C026F30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1079718"/>
              </p:ext>
            </p:extLst>
          </p:nvPr>
        </p:nvGraphicFramePr>
        <p:xfrm>
          <a:off x="6734491" y="2708920"/>
          <a:ext cx="2409509" cy="39789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9509">
                  <a:extLst>
                    <a:ext uri="{9D8B030D-6E8A-4147-A177-3AD203B41FA5}">
                      <a16:colId xmlns="" xmlns:a16="http://schemas.microsoft.com/office/drawing/2014/main" val="946056246"/>
                    </a:ext>
                  </a:extLst>
                </a:gridCol>
              </a:tblGrid>
              <a:tr h="422142">
                <a:tc>
                  <a:txBody>
                    <a:bodyPr/>
                    <a:lstStyle/>
                    <a:p>
                      <a:pPr algn="just">
                        <a:lnSpc>
                          <a:spcPct val="118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Forottero</a:t>
                      </a:r>
                      <a:r>
                        <a:rPr lang="it-IT" sz="1100" b="1" spc="-125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manuale</a:t>
                      </a:r>
                      <a:r>
                        <a:rPr lang="it-IT" sz="1100" b="1" spc="-120" dirty="0">
                          <a:effectLst/>
                        </a:rPr>
                        <a:t> con m</a:t>
                      </a:r>
                      <a:r>
                        <a:rPr lang="it-IT" sz="1100" b="1" spc="-20" dirty="0">
                          <a:effectLst/>
                        </a:rPr>
                        <a:t>eccanica</a:t>
                      </a:r>
                      <a:r>
                        <a:rPr lang="it-IT" sz="1100" b="1" spc="-15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di </a:t>
                      </a:r>
                      <a:r>
                        <a:rPr lang="it-IT" sz="1100" b="1" spc="-20" dirty="0">
                          <a:effectLst/>
                        </a:rPr>
                        <a:t>precisione</a:t>
                      </a:r>
                      <a:r>
                        <a:rPr lang="it-IT" sz="1100" b="1" spc="-245" dirty="0">
                          <a:effectLst/>
                        </a:rPr>
                        <a:t> </a:t>
                      </a:r>
                      <a:r>
                        <a:rPr lang="it-IT" sz="1100" b="1" spc="-225" dirty="0">
                          <a:effectLst/>
                        </a:rPr>
                        <a:t> </a:t>
                      </a:r>
                      <a:r>
                        <a:rPr lang="it-IT" sz="1100" b="1" spc="-225" dirty="0" smtClean="0">
                          <a:effectLst/>
                        </a:rPr>
                        <a:t>            </a:t>
                      </a:r>
                      <a:r>
                        <a:rPr lang="it-IT" sz="1100" b="1" dirty="0" smtClean="0">
                          <a:effectLst/>
                        </a:rPr>
                        <a:t>con </a:t>
                      </a:r>
                      <a:r>
                        <a:rPr lang="it-IT" sz="1100" b="1" spc="-220" dirty="0" smtClean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lenti antiriflesso standard.</a:t>
                      </a:r>
                      <a:endParaRPr lang="it-IT" sz="11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95728591"/>
                  </a:ext>
                </a:extLst>
              </a:tr>
              <a:tr h="210826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Tearscope (Lacrimal film analysis)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946860849"/>
                  </a:ext>
                </a:extLst>
              </a:tr>
              <a:tr h="210826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Easytear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95561708"/>
                  </a:ext>
                </a:extLst>
              </a:tr>
              <a:tr h="270507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Polaris 	(Analisi avanzata</a:t>
                      </a:r>
                      <a:r>
                        <a:rPr lang="en-US" sz="1100" b="1" spc="-250">
                          <a:effectLst/>
                        </a:rPr>
                        <a:t> </a:t>
                      </a:r>
                      <a:r>
                        <a:rPr lang="en-US" sz="1100" b="1">
                          <a:effectLst/>
                        </a:rPr>
                        <a:t>lacrima)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03678808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Microscopio</a:t>
                      </a:r>
                      <a:r>
                        <a:rPr lang="it-IT" sz="1100" b="1" spc="-19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endoteliale automatizzato con acquisizioni  di almeno 16 immagini e con misura su almeno 19 </a:t>
                      </a:r>
                      <a:r>
                        <a:rPr lang="it-IT" sz="1100" b="1" dirty="0" smtClean="0">
                          <a:effectLst/>
                        </a:rPr>
                        <a:t>punti.</a:t>
                      </a:r>
                      <a:endParaRPr lang="it-IT" sz="11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32661806"/>
                  </a:ext>
                </a:extLst>
              </a:tr>
              <a:tr h="527609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Raggiometro per lenti a contatto monoculare a lettura</a:t>
                      </a:r>
                    </a:p>
                    <a:p>
                      <a:pPr algn="just">
                        <a:lnSpc>
                          <a:spcPts val="136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digitale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289896215"/>
                  </a:ext>
                </a:extLst>
              </a:tr>
              <a:tr h="334666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Videoingranditore per lenti a contatto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3693406"/>
                  </a:ext>
                </a:extLst>
              </a:tr>
              <a:tr h="210826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Lampada di Wood a mano 2 tubi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20594569"/>
                  </a:ext>
                </a:extLst>
              </a:tr>
              <a:tr h="210826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Stereomicroscopio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880926892"/>
                  </a:ext>
                </a:extLst>
              </a:tr>
              <a:tr h="210826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Set Skiascopo Oftalmoscopio</a:t>
                      </a:r>
                      <a:endParaRPr lang="it-IT" sz="1100" b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839549436"/>
                  </a:ext>
                </a:extLst>
              </a:tr>
              <a:tr h="832911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Strumento integrato per </a:t>
                      </a:r>
                      <a:r>
                        <a:rPr lang="it-IT" sz="1100" b="1" dirty="0" err="1">
                          <a:effectLst/>
                        </a:rPr>
                        <a:t>autorefrattometria</a:t>
                      </a:r>
                      <a:r>
                        <a:rPr lang="it-IT" sz="1100" b="1" dirty="0">
                          <a:effectLst/>
                        </a:rPr>
                        <a:t>, </a:t>
                      </a:r>
                      <a:r>
                        <a:rPr lang="it-IT" sz="1100" b="1" dirty="0" err="1">
                          <a:effectLst/>
                        </a:rPr>
                        <a:t>autokeratometria</a:t>
                      </a:r>
                      <a:r>
                        <a:rPr lang="it-IT" sz="1100" b="1" dirty="0">
                          <a:effectLst/>
                        </a:rPr>
                        <a:t>, </a:t>
                      </a:r>
                      <a:r>
                        <a:rPr lang="it-IT" sz="1100" b="1" dirty="0" err="1">
                          <a:effectLst/>
                        </a:rPr>
                        <a:t>aberrometria</a:t>
                      </a:r>
                      <a:r>
                        <a:rPr lang="it-IT" sz="1100" b="1" dirty="0">
                          <a:effectLst/>
                        </a:rPr>
                        <a:t>, topografia, </a:t>
                      </a:r>
                      <a:r>
                        <a:rPr lang="it-IT" sz="1100" b="1" dirty="0" err="1">
                          <a:effectLst/>
                        </a:rPr>
                        <a:t>pachimetria</a:t>
                      </a:r>
                      <a:r>
                        <a:rPr lang="it-IT" sz="1100" b="1" dirty="0">
                          <a:effectLst/>
                        </a:rPr>
                        <a:t>, pupillometria, camera di </a:t>
                      </a:r>
                      <a:r>
                        <a:rPr lang="it-IT" sz="1100" b="1" dirty="0" err="1">
                          <a:effectLst/>
                        </a:rPr>
                        <a:t>Scheimpflug</a:t>
                      </a:r>
                      <a:endParaRPr lang="it-IT" sz="11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00024133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298A35A8-24EB-4F28-811C-3075C482B1B0}"/>
              </a:ext>
            </a:extLst>
          </p:cNvPr>
          <p:cNvSpPr txBox="1"/>
          <p:nvPr/>
        </p:nvSpPr>
        <p:spPr>
          <a:xfrm>
            <a:off x="65110" y="788639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Finanziamento ateneo: 100.000€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07047B38-08CE-4654-8953-3C7D40E6829C}"/>
              </a:ext>
            </a:extLst>
          </p:cNvPr>
          <p:cNvSpPr txBox="1"/>
          <p:nvPr/>
        </p:nvSpPr>
        <p:spPr>
          <a:xfrm>
            <a:off x="4427984" y="332656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Strumentazione</a:t>
            </a:r>
          </a:p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acquistata</a:t>
            </a:r>
          </a:p>
        </p:txBody>
      </p:sp>
      <p:pic>
        <p:nvPicPr>
          <p:cNvPr id="7" name="Immagine 6" descr="20190624_17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107837" cy="2330878"/>
          </a:xfrm>
          <a:prstGeom prst="rect">
            <a:avLst/>
          </a:prstGeom>
        </p:spPr>
      </p:pic>
      <p:pic>
        <p:nvPicPr>
          <p:cNvPr id="11" name="Immagine 10" descr="20190624_175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933055"/>
            <a:ext cx="3168355" cy="2376265"/>
          </a:xfrm>
          <a:prstGeom prst="rect">
            <a:avLst/>
          </a:prstGeom>
        </p:spPr>
      </p:pic>
      <p:pic>
        <p:nvPicPr>
          <p:cNvPr id="12" name="Immagine 11" descr="20190624_175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93858" y="4203086"/>
            <a:ext cx="2736304" cy="2052228"/>
          </a:xfrm>
          <a:prstGeom prst="rect">
            <a:avLst/>
          </a:prstGeom>
        </p:spPr>
      </p:pic>
      <p:pic>
        <p:nvPicPr>
          <p:cNvPr id="13" name="Immagine 12" descr="20190624_175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93859" y="1394775"/>
            <a:ext cx="2736305" cy="2052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1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59F9AC0-46B5-479D-9D9C-14BA584C74C7}"/>
              </a:ext>
            </a:extLst>
          </p:cNvPr>
          <p:cNvSpPr txBox="1"/>
          <p:nvPr/>
        </p:nvSpPr>
        <p:spPr>
          <a:xfrm>
            <a:off x="25312" y="188640"/>
            <a:ext cx="913423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INTERNAZIONALIZZAZIONE</a:t>
            </a:r>
          </a:p>
          <a:p>
            <a:endParaRPr lang="it-IT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Accordi Erasmus con:</a:t>
            </a:r>
          </a:p>
          <a:p>
            <a:endParaRPr lang="it-IT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Università di Granada                    (2018/19)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Università di Madrid Complutense (2019/20)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Università di Siviglia                     (2020/21)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it-IT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7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726</Words>
  <Application>Microsoft Office PowerPoint</Application>
  <PresentationFormat>Presentazione su schermo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sasso</dc:creator>
  <cp:lastModifiedBy>sasso</cp:lastModifiedBy>
  <cp:revision>152</cp:revision>
  <dcterms:created xsi:type="dcterms:W3CDTF">2015-09-11T10:45:13Z</dcterms:created>
  <dcterms:modified xsi:type="dcterms:W3CDTF">2019-06-24T17:11:33Z</dcterms:modified>
</cp:coreProperties>
</file>