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5899C-28A9-6A4A-AC45-C738BB165CAC}" type="datetimeFigureOut">
              <a:rPr lang="it-IT" smtClean="0"/>
              <a:t>26/06/19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5CEA53-52DC-8B4F-843E-7D3F48E836A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5476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42E83-174E-BC46-889E-DB836AD933DF}" type="datetimeFigureOut">
              <a:rPr lang="it-IT" smtClean="0"/>
              <a:t>26/06/19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07348-A4E3-4B41-A004-4F34340DF878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1440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0D071-689B-444C-99A5-9CBAA358FBB4}" type="datetime1">
              <a:rPr lang="it-IT" smtClean="0"/>
              <a:t>26/06/19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3143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571E-4ED6-9443-AF3E-A5AB2478C30D}" type="datetime1">
              <a:rPr lang="it-IT" smtClean="0"/>
              <a:t>26/06/19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746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7705-DB18-8840-8C33-E5D1076C7C2E}" type="datetime1">
              <a:rPr lang="it-IT" smtClean="0"/>
              <a:t>26/06/19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0426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FB980-1648-4142-BEFC-5D8F1057CC5A}" type="datetime1">
              <a:rPr lang="it-IT" smtClean="0"/>
              <a:t>26/06/19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16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6DFC9-166C-9F48-8860-CA22E5A82BDB}" type="datetime1">
              <a:rPr lang="it-IT" smtClean="0"/>
              <a:t>26/06/19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9613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512E-15C0-864A-9D55-A8829837F8D9}" type="datetime1">
              <a:rPr lang="it-IT" smtClean="0"/>
              <a:t>26/06/19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50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2105-DF26-5349-B60B-3ADFA7592F44}" type="datetime1">
              <a:rPr lang="it-IT" smtClean="0"/>
              <a:t>26/06/19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1838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4B28F-ED40-A042-9FF8-3EA5FC903A5F}" type="datetime1">
              <a:rPr lang="it-IT" smtClean="0"/>
              <a:t>26/06/19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235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36278-71EE-4542-B6E9-EDB143EE5946}" type="datetime1">
              <a:rPr lang="it-IT" smtClean="0"/>
              <a:t>26/06/19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042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1FD85-6AF1-8D49-9B09-EE3E45388F96}" type="datetime1">
              <a:rPr lang="it-IT" smtClean="0"/>
              <a:t>26/06/19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183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06500-3B59-5746-98A3-60A31AF6BF29}" type="datetime1">
              <a:rPr lang="it-IT" smtClean="0"/>
              <a:t>26/06/19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824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1B4C9-3AB5-F447-B6AC-E1A4A1ADA5AC}" type="datetime1">
              <a:rPr lang="it-IT" smtClean="0"/>
              <a:t>26/06/19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655A8-A7FB-644A-99C0-1436D9E913B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4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077768"/>
            <a:ext cx="7772400" cy="1470025"/>
          </a:xfrm>
        </p:spPr>
        <p:txBody>
          <a:bodyPr/>
          <a:lstStyle/>
          <a:p>
            <a:r>
              <a:rPr lang="it-IT" dirty="0" smtClean="0"/>
              <a:t>Internazionalizzazione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039492"/>
            <a:ext cx="6400800" cy="1752600"/>
          </a:xfrm>
        </p:spPr>
        <p:txBody>
          <a:bodyPr/>
          <a:lstStyle/>
          <a:p>
            <a:r>
              <a:rPr lang="it-IT" dirty="0" smtClean="0"/>
              <a:t>“UNA NOTA DOLENTE”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34748" y="3993230"/>
            <a:ext cx="83631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La recente nota del Rettore sul </a:t>
            </a:r>
            <a:r>
              <a:rPr lang="it-IT" dirty="0"/>
              <a:t>QS </a:t>
            </a:r>
            <a:r>
              <a:rPr lang="it-IT" dirty="0" smtClean="0"/>
              <a:t>World </a:t>
            </a:r>
            <a:r>
              <a:rPr lang="it-IT" dirty="0" err="1" smtClean="0"/>
              <a:t>University</a:t>
            </a:r>
            <a:r>
              <a:rPr lang="it-IT" dirty="0" smtClean="0"/>
              <a:t> Ranking e sugli avanzamenti di UNINA rispetto al 2018 ha sottolineato, ancora una volta, la necessità di un deciso miglioramento relativo a </a:t>
            </a:r>
            <a:r>
              <a:rPr lang="it-IT" dirty="0"/>
              <a:t>“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faculty</a:t>
            </a:r>
            <a:r>
              <a:rPr lang="it-IT" dirty="0"/>
              <a:t>” e “</a:t>
            </a:r>
            <a:r>
              <a:rPr lang="it-IT" dirty="0" err="1"/>
              <a:t>international</a:t>
            </a:r>
            <a:r>
              <a:rPr lang="it-IT" dirty="0"/>
              <a:t> </a:t>
            </a:r>
            <a:r>
              <a:rPr lang="it-IT" dirty="0" err="1"/>
              <a:t>students</a:t>
            </a:r>
            <a:r>
              <a:rPr lang="it-IT" dirty="0" smtClean="0"/>
              <a:t>”.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787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</a:t>
            </a:r>
            <a:r>
              <a:rPr lang="it-IT" dirty="0" smtClean="0"/>
              <a:t>nternational </a:t>
            </a:r>
            <a:r>
              <a:rPr lang="it-IT" dirty="0" err="1" smtClean="0"/>
              <a:t>students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 smtClean="0"/>
              <a:t>E’ necessario aumentare il numero di studenti stranieri che frequentano i nostri corsi ed allo stesso tempo favorire gli stage all’estero per i nostri.</a:t>
            </a:r>
          </a:p>
          <a:p>
            <a:pPr marL="0" indent="0">
              <a:buNone/>
            </a:pPr>
            <a:r>
              <a:rPr lang="it-IT" dirty="0" smtClean="0"/>
              <a:t>Le </a:t>
            </a:r>
            <a:r>
              <a:rPr lang="it-IT" dirty="0" smtClean="0"/>
              <a:t>opportunità per (LT, LM e </a:t>
            </a:r>
            <a:r>
              <a:rPr lang="it-IT" dirty="0" err="1" smtClean="0"/>
              <a:t>PhD</a:t>
            </a:r>
            <a:r>
              <a:rPr lang="it-IT" dirty="0" smtClean="0"/>
              <a:t>):</a:t>
            </a:r>
            <a:endParaRPr lang="it-IT" dirty="0" smtClean="0"/>
          </a:p>
          <a:p>
            <a:r>
              <a:rPr lang="it-IT" dirty="0" smtClean="0"/>
              <a:t>Erasmus in ingresso</a:t>
            </a:r>
          </a:p>
          <a:p>
            <a:r>
              <a:rPr lang="it-IT" dirty="0" smtClean="0"/>
              <a:t>Erasmus in uscita</a:t>
            </a:r>
          </a:p>
          <a:p>
            <a:r>
              <a:rPr lang="it-IT" dirty="0" smtClean="0"/>
              <a:t>Scambi internazionali del </a:t>
            </a:r>
            <a:r>
              <a:rPr lang="it-IT" dirty="0" smtClean="0"/>
              <a:t>DF</a:t>
            </a:r>
          </a:p>
          <a:p>
            <a:r>
              <a:rPr lang="it-IT" dirty="0" smtClean="0"/>
              <a:t>Dottorato per stranieri </a:t>
            </a:r>
            <a:r>
              <a:rPr lang="mr-IN" dirty="0" smtClean="0">
                <a:solidFill>
                  <a:srgbClr val="FF0000"/>
                </a:solidFill>
              </a:rPr>
              <a:t>–</a:t>
            </a:r>
            <a:r>
              <a:rPr lang="it-IT" dirty="0" smtClean="0">
                <a:solidFill>
                  <a:srgbClr val="FF0000"/>
                </a:solidFill>
              </a:rPr>
              <a:t> Ben consolidato</a:t>
            </a:r>
            <a:endParaRPr lang="it-IT" dirty="0" smtClean="0">
              <a:solidFill>
                <a:srgbClr val="FF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343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Schermata 2019-06-25 alle 21.50.24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3" b="6003"/>
          <a:stretch>
            <a:fillRect/>
          </a:stretch>
        </p:blipFill>
        <p:spPr>
          <a:xfrm>
            <a:off x="2017" y="846702"/>
            <a:ext cx="9141983" cy="5027739"/>
          </a:xfrm>
        </p:spPr>
      </p:pic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3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812292" y="205955"/>
            <a:ext cx="7585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Sezione dedicata all’interno del sito di dipartimento</a:t>
            </a:r>
            <a:endParaRPr lang="it-IT" sz="2400" dirty="0">
              <a:solidFill>
                <a:srgbClr val="FF0000"/>
              </a:solidFill>
            </a:endParaRPr>
          </a:p>
        </p:txBody>
      </p:sp>
      <p:cxnSp>
        <p:nvCxnSpPr>
          <p:cNvPr id="7" name="Connettore 7 6"/>
          <p:cNvCxnSpPr/>
          <p:nvPr/>
        </p:nvCxnSpPr>
        <p:spPr>
          <a:xfrm flipV="1">
            <a:off x="58900" y="3993230"/>
            <a:ext cx="753392" cy="697960"/>
          </a:xfrm>
          <a:prstGeom prst="curvedConnector3">
            <a:avLst/>
          </a:prstGeom>
          <a:ln w="57150" cmpd="sng"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158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4</a:t>
            </a:fld>
            <a:endParaRPr lang="it-IT"/>
          </a:p>
        </p:txBody>
      </p:sp>
      <p:pic>
        <p:nvPicPr>
          <p:cNvPr id="7" name="Segnaposto contenuto 6" descr="Schermata 2019-06-25 alle 21.54.1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3" b="6003"/>
          <a:stretch>
            <a:fillRect/>
          </a:stretch>
        </p:blipFill>
        <p:spPr>
          <a:xfrm>
            <a:off x="0" y="1086754"/>
            <a:ext cx="9163204" cy="5039409"/>
          </a:xfrm>
        </p:spPr>
      </p:pic>
      <p:sp>
        <p:nvSpPr>
          <p:cNvPr id="8" name="CasellaDiTesto 7"/>
          <p:cNvSpPr txBox="1"/>
          <p:nvPr/>
        </p:nvSpPr>
        <p:spPr>
          <a:xfrm>
            <a:off x="812292" y="205955"/>
            <a:ext cx="7585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0000"/>
                </a:solidFill>
              </a:rPr>
              <a:t>Scambi internazionali attivi al momento a cui vanno aggiunti altri in via di definizione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78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5893"/>
            <a:ext cx="8229600" cy="938205"/>
          </a:xfrm>
        </p:spPr>
        <p:txBody>
          <a:bodyPr>
            <a:normAutofit/>
          </a:bodyPr>
          <a:lstStyle/>
          <a:p>
            <a:r>
              <a:rPr lang="it-IT" dirty="0" err="1" smtClean="0"/>
              <a:t>Student</a:t>
            </a:r>
            <a:r>
              <a:rPr lang="it-IT" dirty="0" smtClean="0"/>
              <a:t> </a:t>
            </a:r>
            <a:r>
              <a:rPr lang="it-IT" dirty="0" err="1" smtClean="0"/>
              <a:t>exchange</a:t>
            </a:r>
            <a:r>
              <a:rPr lang="it-IT" dirty="0" smtClean="0"/>
              <a:t> </a:t>
            </a:r>
            <a:r>
              <a:rPr lang="it-IT" dirty="0" err="1" smtClean="0"/>
              <a:t>program</a:t>
            </a:r>
            <a:r>
              <a:rPr lang="it-IT" dirty="0" err="1"/>
              <a:t>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64097"/>
            <a:ext cx="8375040" cy="5657377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>
                <a:solidFill>
                  <a:srgbClr val="000000"/>
                </a:solidFill>
              </a:rPr>
              <a:t>In uscita</a:t>
            </a:r>
          </a:p>
          <a:p>
            <a:pPr marL="0" indent="0">
              <a:buNone/>
            </a:pPr>
            <a:r>
              <a:rPr lang="it-IT" dirty="0" smtClean="0"/>
              <a:t>5 soli studenti italiani ERASMUS negli ultimi 2 anni che hanno frequentato e superato esami all’estero</a:t>
            </a:r>
          </a:p>
          <a:p>
            <a:pPr marL="0" indent="0">
              <a:buNone/>
            </a:pPr>
            <a:r>
              <a:rPr lang="it-IT" dirty="0" smtClean="0"/>
              <a:t>2 soli studenti italiani che hanno partecipato a scambi internazionali acquisendo CFU </a:t>
            </a:r>
            <a:r>
              <a:rPr lang="it-IT" dirty="0" smtClean="0"/>
              <a:t>all’estero (</a:t>
            </a:r>
            <a:r>
              <a:rPr lang="it-IT" dirty="0" err="1" smtClean="0"/>
              <a:t>Univ</a:t>
            </a:r>
            <a:r>
              <a:rPr lang="it-IT" dirty="0" smtClean="0"/>
              <a:t>. </a:t>
            </a:r>
            <a:r>
              <a:rPr lang="it-IT" dirty="0"/>
              <a:t>d</a:t>
            </a:r>
            <a:r>
              <a:rPr lang="it-IT" dirty="0" smtClean="0"/>
              <a:t>i </a:t>
            </a:r>
            <a:r>
              <a:rPr lang="it-IT" dirty="0" err="1" smtClean="0"/>
              <a:t>Dubna</a:t>
            </a:r>
            <a:r>
              <a:rPr lang="it-IT" dirty="0" smtClean="0"/>
              <a:t>)</a:t>
            </a:r>
          </a:p>
          <a:p>
            <a:pPr lvl="0"/>
            <a:r>
              <a:rPr lang="it-IT" dirty="0">
                <a:solidFill>
                  <a:srgbClr val="000000"/>
                </a:solidFill>
              </a:rPr>
              <a:t> In </a:t>
            </a:r>
            <a:r>
              <a:rPr lang="it-IT" dirty="0" smtClean="0">
                <a:solidFill>
                  <a:srgbClr val="000000"/>
                </a:solidFill>
              </a:rPr>
              <a:t>ingresso</a:t>
            </a:r>
          </a:p>
          <a:p>
            <a:pPr marL="0" lvl="0" indent="0">
              <a:buNone/>
            </a:pPr>
            <a:r>
              <a:rPr lang="it-IT" dirty="0" smtClean="0">
                <a:solidFill>
                  <a:srgbClr val="000000"/>
                </a:solidFill>
              </a:rPr>
              <a:t>Un numero simile di studenti stranieri ERASMUS nei nostri corsi che hanno superato esami.</a:t>
            </a:r>
          </a:p>
          <a:p>
            <a:pPr marL="0" lvl="0" indent="0">
              <a:buNone/>
            </a:pPr>
            <a:r>
              <a:rPr lang="it-IT" dirty="0" smtClean="0">
                <a:solidFill>
                  <a:srgbClr val="000000"/>
                </a:solidFill>
              </a:rPr>
              <a:t>3 studenti russi </a:t>
            </a:r>
            <a:r>
              <a:rPr lang="it-IT" dirty="0" smtClean="0">
                <a:solidFill>
                  <a:srgbClr val="000000"/>
                </a:solidFill>
              </a:rPr>
              <a:t>(</a:t>
            </a:r>
            <a:r>
              <a:rPr lang="it-IT" dirty="0" err="1"/>
              <a:t>Univ.</a:t>
            </a:r>
            <a:r>
              <a:rPr lang="it-IT" dirty="0" err="1" smtClean="0">
                <a:solidFill>
                  <a:srgbClr val="000000"/>
                </a:solidFill>
              </a:rPr>
              <a:t>Dubna</a:t>
            </a:r>
            <a:r>
              <a:rPr lang="it-IT" dirty="0" smtClean="0">
                <a:solidFill>
                  <a:srgbClr val="000000"/>
                </a:solidFill>
              </a:rPr>
              <a:t>) che hanno frequentato e superato esami. </a:t>
            </a:r>
            <a:r>
              <a:rPr lang="it-IT" u="sng" dirty="0" smtClean="0">
                <a:solidFill>
                  <a:srgbClr val="000000"/>
                </a:solidFill>
              </a:rPr>
              <a:t>Richiesta per proseguire ed ampliare lo </a:t>
            </a:r>
            <a:r>
              <a:rPr lang="it-IT" u="sng" dirty="0" smtClean="0">
                <a:solidFill>
                  <a:srgbClr val="000000"/>
                </a:solidFill>
              </a:rPr>
              <a:t>scambio</a:t>
            </a:r>
          </a:p>
          <a:p>
            <a:pPr marL="0" indent="0"/>
            <a:r>
              <a:rPr lang="it-IT" dirty="0" smtClean="0">
                <a:solidFill>
                  <a:srgbClr val="000000"/>
                </a:solidFill>
              </a:rPr>
              <a:t>     </a:t>
            </a:r>
            <a:r>
              <a:rPr lang="it-IT" dirty="0" err="1" smtClean="0">
                <a:solidFill>
                  <a:srgbClr val="000000"/>
                </a:solidFill>
              </a:rPr>
              <a:t>Summer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it-IT" dirty="0" err="1">
                <a:solidFill>
                  <a:srgbClr val="000000"/>
                </a:solidFill>
              </a:rPr>
              <a:t>I</a:t>
            </a:r>
            <a:r>
              <a:rPr lang="it-IT" dirty="0" err="1" smtClean="0">
                <a:solidFill>
                  <a:srgbClr val="000000"/>
                </a:solidFill>
              </a:rPr>
              <a:t>nstitutes</a:t>
            </a:r>
            <a:r>
              <a:rPr lang="it-IT" dirty="0" smtClean="0">
                <a:solidFill>
                  <a:srgbClr val="000000"/>
                </a:solidFill>
              </a:rPr>
              <a:t> </a:t>
            </a:r>
            <a:r>
              <a:rPr lang="mr-IN" dirty="0" smtClean="0">
                <a:solidFill>
                  <a:srgbClr val="000000"/>
                </a:solidFill>
              </a:rPr>
              <a:t>–</a:t>
            </a:r>
            <a:r>
              <a:rPr lang="it-IT" dirty="0" smtClean="0">
                <a:solidFill>
                  <a:srgbClr val="000000"/>
                </a:solidFill>
              </a:rPr>
              <a:t> abbiamo la partecipazione di circa ≈ </a:t>
            </a:r>
            <a:r>
              <a:rPr lang="it-IT" dirty="0" smtClean="0"/>
              <a:t>5 studenti per anno distribuiti tra </a:t>
            </a:r>
            <a:r>
              <a:rPr lang="it-IT" dirty="0" err="1" smtClean="0"/>
              <a:t>Fermilab</a:t>
            </a:r>
            <a:r>
              <a:rPr lang="it-IT" dirty="0" smtClean="0"/>
              <a:t>, DESY, </a:t>
            </a:r>
            <a:r>
              <a:rPr lang="it-IT" dirty="0" err="1" smtClean="0"/>
              <a:t>Brookhaven</a:t>
            </a:r>
            <a:r>
              <a:rPr lang="it-IT" dirty="0" smtClean="0"/>
              <a:t>, etc.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836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Dove migliorare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In uscita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Una organizzazione didattica più compatibile con lo svolgimento di interi semestri all’estero.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Una offerta più ampia ed articolata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Una forma di sostegno finanziario aggiuntivo laddove le famiglie non possano sostenere gli studenti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000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655A8-A7FB-644A-99C0-1436D9E913B0}" type="slidenum">
              <a:rPr lang="it-IT" smtClean="0"/>
              <a:t>7</a:t>
            </a:fld>
            <a:endParaRPr lang="it-IT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457200" y="689594"/>
            <a:ext cx="8229600" cy="54929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 smtClean="0"/>
              <a:t>In ingresso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Una pubblicità maggiore della nostra offerta formativa particolarmente diretta agli studenti stranieri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Una migliore offerta di servizi </a:t>
            </a:r>
            <a:r>
              <a:rPr lang="mr-IN" dirty="0" smtClean="0"/>
              <a:t>–</a:t>
            </a:r>
            <a:r>
              <a:rPr lang="it-IT" dirty="0" smtClean="0"/>
              <a:t> </a:t>
            </a:r>
            <a:r>
              <a:rPr lang="it-IT" dirty="0" err="1" smtClean="0"/>
              <a:t>housing</a:t>
            </a:r>
            <a:r>
              <a:rPr lang="it-IT" dirty="0" smtClean="0"/>
              <a:t> e assistenza per visti e pratiche burocratiche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La crescita del numero di accordi  internazionali che prevedano lo scambio di studenti e che diventino reali nei fatti.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La ricerca di fonti di finanziamento per questi scambi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47597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328</Words>
  <Application>Microsoft Macintosh PowerPoint</Application>
  <PresentationFormat>Presentazione su schermo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Internazionalizzazione</vt:lpstr>
      <vt:lpstr>International students</vt:lpstr>
      <vt:lpstr>Presentazione di PowerPoint</vt:lpstr>
      <vt:lpstr>Presentazione di PowerPoint</vt:lpstr>
      <vt:lpstr>Student exchange programs</vt:lpstr>
      <vt:lpstr>Dove migliorare</vt:lpstr>
      <vt:lpstr>Presentazione di PowerPoint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Internazionalizzazione</dc:title>
  <dc:creator>Gennaro Miele</dc:creator>
  <cp:lastModifiedBy>Gennaro Miele</cp:lastModifiedBy>
  <cp:revision>8</cp:revision>
  <dcterms:created xsi:type="dcterms:W3CDTF">2019-06-25T19:01:47Z</dcterms:created>
  <dcterms:modified xsi:type="dcterms:W3CDTF">2019-06-26T08:15:39Z</dcterms:modified>
</cp:coreProperties>
</file>