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7" r:id="rId2"/>
    <p:sldId id="256" r:id="rId3"/>
    <p:sldId id="258" r:id="rId4"/>
    <p:sldId id="259" r:id="rId5"/>
    <p:sldId id="260" r:id="rId6"/>
    <p:sldId id="261" r:id="rId7"/>
    <p:sldId id="262" r:id="rId8"/>
    <p:sldId id="264" r:id="rId9"/>
    <p:sldId id="265" r:id="rId10"/>
    <p:sldId id="287" r:id="rId11"/>
    <p:sldId id="286" r:id="rId12"/>
    <p:sldId id="268" r:id="rId13"/>
    <p:sldId id="289" r:id="rId14"/>
    <p:sldId id="271" r:id="rId15"/>
    <p:sldId id="290"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147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image" Target="../media/image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926CC3-1915-4B9F-8AA4-AD2C6F62F004}"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it-IT"/>
        </a:p>
      </dgm:t>
    </dgm:pt>
    <dgm:pt modelId="{AB4A67D4-AC9B-4A03-9FFC-7AF9273B6D54}">
      <dgm:prSet phldrT="[Testo]" custT="1"/>
      <dgm:spPr/>
      <dgm:t>
        <a:bodyPr/>
        <a:lstStyle/>
        <a:p>
          <a:r>
            <a:rPr lang="it-IT" sz="1800" b="1" dirty="0"/>
            <a:t>Progetto SIMAC (POR Campania 2007-2013</a:t>
          </a:r>
          <a:r>
            <a:rPr lang="it-IT" sz="1800" dirty="0"/>
            <a:t>) </a:t>
          </a:r>
        </a:p>
      </dgm:t>
    </dgm:pt>
    <dgm:pt modelId="{C18ADD56-85C4-4E96-8663-D04143238D6B}" type="parTrans" cxnId="{5801E243-5FCC-4857-9560-5845C7CA2CF9}">
      <dgm:prSet/>
      <dgm:spPr/>
      <dgm:t>
        <a:bodyPr/>
        <a:lstStyle/>
        <a:p>
          <a:endParaRPr lang="it-IT"/>
        </a:p>
      </dgm:t>
    </dgm:pt>
    <dgm:pt modelId="{CCC12ED9-E325-4A42-8A43-CF0EE51B273E}" type="sibTrans" cxnId="{5801E243-5FCC-4857-9560-5845C7CA2CF9}">
      <dgm:prSet/>
      <dgm:spPr/>
      <dgm:t>
        <a:bodyPr/>
        <a:lstStyle/>
        <a:p>
          <a:endParaRPr lang="it-IT"/>
        </a:p>
      </dgm:t>
    </dgm:pt>
    <dgm:pt modelId="{53739171-D61B-4DBD-A06F-8A6034D3EF2A}">
      <dgm:prSet phldrT="[Testo]" custT="1"/>
      <dgm:spPr/>
      <dgm:t>
        <a:bodyPr/>
        <a:lstStyle/>
        <a:p>
          <a:r>
            <a:rPr lang="it-IT" sz="1800" dirty="0" err="1"/>
            <a:t>ALA+</a:t>
          </a:r>
          <a:r>
            <a:rPr lang="it-IT" sz="1800" dirty="0"/>
            <a:t> DF UNINA+CNR-SPIN</a:t>
          </a:r>
        </a:p>
      </dgm:t>
    </dgm:pt>
    <dgm:pt modelId="{A2667825-AFF1-470F-839D-C5ECDEC503C4}" type="parTrans" cxnId="{6A48B39B-3E22-45E5-A6FD-295DA0522BBE}">
      <dgm:prSet/>
      <dgm:spPr/>
      <dgm:t>
        <a:bodyPr/>
        <a:lstStyle/>
        <a:p>
          <a:endParaRPr lang="it-IT"/>
        </a:p>
      </dgm:t>
    </dgm:pt>
    <dgm:pt modelId="{1ADCA08E-B949-4234-B67F-6D9AE3873D8D}" type="sibTrans" cxnId="{6A48B39B-3E22-45E5-A6FD-295DA0522BBE}">
      <dgm:prSet/>
      <dgm:spPr/>
      <dgm:t>
        <a:bodyPr/>
        <a:lstStyle/>
        <a:p>
          <a:endParaRPr lang="it-IT"/>
        </a:p>
      </dgm:t>
    </dgm:pt>
    <dgm:pt modelId="{7700E37A-78D2-42B1-AD36-BC597158BC40}">
      <dgm:prSet phldrT="[Testo]" custT="1"/>
      <dgm:spPr/>
      <dgm:t>
        <a:bodyPr/>
        <a:lstStyle/>
        <a:p>
          <a:r>
            <a:rPr lang="it-IT" sz="1800" dirty="0"/>
            <a:t>ALA ha messo a  disposizione gratuitamente la propria strumentazione per l’esecuzione delle campagne di misura previste nel progetto.</a:t>
          </a:r>
        </a:p>
      </dgm:t>
    </dgm:pt>
    <dgm:pt modelId="{8B86DF07-0D2E-451B-A446-781DD6BC9DBE}" type="parTrans" cxnId="{4198CBF0-1EB8-4F42-BA46-87D6F48087AD}">
      <dgm:prSet/>
      <dgm:spPr/>
      <dgm:t>
        <a:bodyPr/>
        <a:lstStyle/>
        <a:p>
          <a:endParaRPr lang="it-IT"/>
        </a:p>
      </dgm:t>
    </dgm:pt>
    <dgm:pt modelId="{00BAB34A-0D5D-4EA5-BA10-36CE9B8207CA}" type="sibTrans" cxnId="{4198CBF0-1EB8-4F42-BA46-87D6F48087AD}">
      <dgm:prSet/>
      <dgm:spPr/>
      <dgm:t>
        <a:bodyPr/>
        <a:lstStyle/>
        <a:p>
          <a:endParaRPr lang="it-IT"/>
        </a:p>
      </dgm:t>
    </dgm:pt>
    <dgm:pt modelId="{7551A3CA-B3CA-4838-B07A-6B3F262FF235}">
      <dgm:prSet phldrT="[Testo]" custT="1"/>
      <dgm:spPr/>
      <dgm:t>
        <a:bodyPr/>
        <a:lstStyle/>
        <a:p>
          <a:r>
            <a:rPr lang="it-IT" sz="1800" b="1" dirty="0"/>
            <a:t>Progetto MONAIR (2017) </a:t>
          </a:r>
        </a:p>
      </dgm:t>
    </dgm:pt>
    <dgm:pt modelId="{E3648E54-39BC-4ED6-92A4-6C9A74011B8F}" type="parTrans" cxnId="{EB9E8522-FFFE-4C7E-B01C-D7B510A07B16}">
      <dgm:prSet/>
      <dgm:spPr/>
      <dgm:t>
        <a:bodyPr/>
        <a:lstStyle/>
        <a:p>
          <a:endParaRPr lang="it-IT"/>
        </a:p>
      </dgm:t>
    </dgm:pt>
    <dgm:pt modelId="{BD58CA3B-17DF-4D4A-94F1-FB59FF4C35BA}" type="sibTrans" cxnId="{EB9E8522-FFFE-4C7E-B01C-D7B510A07B16}">
      <dgm:prSet/>
      <dgm:spPr/>
      <dgm:t>
        <a:bodyPr/>
        <a:lstStyle/>
        <a:p>
          <a:endParaRPr lang="it-IT"/>
        </a:p>
      </dgm:t>
    </dgm:pt>
    <dgm:pt modelId="{6F24E2AA-F76D-4306-838B-05A3463083F0}">
      <dgm:prSet phldrT="[Testo]" custT="1"/>
      <dgm:spPr/>
      <dgm:t>
        <a:bodyPr/>
        <a:lstStyle/>
        <a:p>
          <a:r>
            <a:rPr lang="it-IT" sz="1800" dirty="0" err="1"/>
            <a:t>ALA+CeSMA</a:t>
          </a:r>
          <a:r>
            <a:rPr lang="it-IT" sz="1800" dirty="0"/>
            <a:t> UNINA</a:t>
          </a:r>
        </a:p>
      </dgm:t>
    </dgm:pt>
    <dgm:pt modelId="{C3635FA5-B740-478B-8BF7-A8CD7C836574}" type="parTrans" cxnId="{30BFBCAF-D641-4E6E-AC2F-64A80305B61A}">
      <dgm:prSet/>
      <dgm:spPr/>
      <dgm:t>
        <a:bodyPr/>
        <a:lstStyle/>
        <a:p>
          <a:endParaRPr lang="it-IT"/>
        </a:p>
      </dgm:t>
    </dgm:pt>
    <dgm:pt modelId="{ABED28C0-3F14-4280-881E-D070483C8E9F}" type="sibTrans" cxnId="{30BFBCAF-D641-4E6E-AC2F-64A80305B61A}">
      <dgm:prSet/>
      <dgm:spPr/>
      <dgm:t>
        <a:bodyPr/>
        <a:lstStyle/>
        <a:p>
          <a:endParaRPr lang="it-IT"/>
        </a:p>
      </dgm:t>
    </dgm:pt>
    <dgm:pt modelId="{63F32185-7718-42D7-ADB5-5B5BFE395994}">
      <dgm:prSet phldrT="[Testo]" custT="1"/>
      <dgm:spPr/>
      <dgm:t>
        <a:bodyPr/>
        <a:lstStyle/>
        <a:p>
          <a:r>
            <a:rPr lang="it-IT" sz="1800" dirty="0"/>
            <a:t>Progetto del Comune di </a:t>
          </a:r>
          <a:r>
            <a:rPr lang="it-IT" sz="1800" dirty="0" err="1"/>
            <a:t>PomiglianoD’Arco</a:t>
          </a:r>
          <a:r>
            <a:rPr lang="it-IT" sz="1800" dirty="0"/>
            <a:t> (NA)  per la diagnostica della qualità dell’aria </a:t>
          </a:r>
        </a:p>
      </dgm:t>
    </dgm:pt>
    <dgm:pt modelId="{43811833-9AC8-424E-8E0D-E9156B8E6195}" type="parTrans" cxnId="{9A5540FE-156B-452E-BC34-101EC84407F9}">
      <dgm:prSet/>
      <dgm:spPr/>
      <dgm:t>
        <a:bodyPr/>
        <a:lstStyle/>
        <a:p>
          <a:endParaRPr lang="it-IT"/>
        </a:p>
      </dgm:t>
    </dgm:pt>
    <dgm:pt modelId="{7CF8CF2B-A1C2-4A3D-8048-48E8FCE417E6}" type="sibTrans" cxnId="{9A5540FE-156B-452E-BC34-101EC84407F9}">
      <dgm:prSet/>
      <dgm:spPr/>
      <dgm:t>
        <a:bodyPr/>
        <a:lstStyle/>
        <a:p>
          <a:endParaRPr lang="it-IT"/>
        </a:p>
      </dgm:t>
    </dgm:pt>
    <dgm:pt modelId="{F491CCF7-C7F5-42BD-A72C-C8C4A72FCE39}">
      <dgm:prSet phldrT="[Testo]" custT="1"/>
      <dgm:spPr/>
      <dgm:t>
        <a:bodyPr/>
        <a:lstStyle/>
        <a:p>
          <a:r>
            <a:rPr lang="it-IT" sz="1800" b="1" dirty="0"/>
            <a:t>Progetto FORCE (PON2014-2020)</a:t>
          </a:r>
        </a:p>
      </dgm:t>
    </dgm:pt>
    <dgm:pt modelId="{CDFB6CDC-3EEA-4D9C-9A29-DEE22A3D6BFB}" type="parTrans" cxnId="{AE5D1493-1600-49F2-8D81-DAAE05D261A1}">
      <dgm:prSet/>
      <dgm:spPr/>
      <dgm:t>
        <a:bodyPr/>
        <a:lstStyle/>
        <a:p>
          <a:endParaRPr lang="it-IT"/>
        </a:p>
      </dgm:t>
    </dgm:pt>
    <dgm:pt modelId="{2EC39E66-905A-4CA1-8F3E-C15D67908E33}" type="sibTrans" cxnId="{AE5D1493-1600-49F2-8D81-DAAE05D261A1}">
      <dgm:prSet/>
      <dgm:spPr/>
      <dgm:t>
        <a:bodyPr/>
        <a:lstStyle/>
        <a:p>
          <a:endParaRPr lang="it-IT"/>
        </a:p>
      </dgm:t>
    </dgm:pt>
    <dgm:pt modelId="{84B3B6CE-2C77-4376-9542-327657390108}">
      <dgm:prSet phldrT="[Testo]" custT="1"/>
      <dgm:spPr/>
      <dgm:t>
        <a:bodyPr/>
        <a:lstStyle/>
        <a:p>
          <a:r>
            <a:rPr lang="it-IT" sz="1800" dirty="0" err="1"/>
            <a:t>ALA+DF</a:t>
          </a:r>
          <a:r>
            <a:rPr lang="it-IT" sz="1800" dirty="0"/>
            <a:t> UNINA</a:t>
          </a:r>
        </a:p>
      </dgm:t>
    </dgm:pt>
    <dgm:pt modelId="{6A62BC5C-FDD8-4244-9B27-D41B8B0D5BD5}" type="parTrans" cxnId="{79BE095F-5BDE-4969-B969-4B09C96B5314}">
      <dgm:prSet/>
      <dgm:spPr/>
      <dgm:t>
        <a:bodyPr/>
        <a:lstStyle/>
        <a:p>
          <a:endParaRPr lang="it-IT"/>
        </a:p>
      </dgm:t>
    </dgm:pt>
    <dgm:pt modelId="{F8BF6F4E-DA44-4276-921B-EDE61DE9FB85}" type="sibTrans" cxnId="{79BE095F-5BDE-4969-B969-4B09C96B5314}">
      <dgm:prSet/>
      <dgm:spPr/>
      <dgm:t>
        <a:bodyPr/>
        <a:lstStyle/>
        <a:p>
          <a:endParaRPr lang="it-IT"/>
        </a:p>
      </dgm:t>
    </dgm:pt>
    <dgm:pt modelId="{8881C5BF-7EC6-43E2-B8CC-26B543AB9A99}">
      <dgm:prSet phldrT="[Testo]" custT="1"/>
      <dgm:spPr/>
      <dgm:t>
        <a:bodyPr/>
        <a:lstStyle/>
        <a:p>
          <a:r>
            <a:rPr lang="it-IT" sz="1800" dirty="0"/>
            <a:t>Soluzioni innovative per la determinazione accurata della posizione ed assetto relativo di </a:t>
          </a:r>
          <a:r>
            <a:rPr lang="it-IT" sz="1800" dirty="0" err="1"/>
            <a:t>microsatelliti</a:t>
          </a:r>
          <a:endParaRPr lang="it-IT" sz="1800" dirty="0"/>
        </a:p>
      </dgm:t>
    </dgm:pt>
    <dgm:pt modelId="{68D23CD6-A493-4D2D-B9F3-270AC4CE6205}" type="parTrans" cxnId="{9EB86850-A67D-41FD-8717-A03A52CD67AC}">
      <dgm:prSet/>
      <dgm:spPr/>
      <dgm:t>
        <a:bodyPr/>
        <a:lstStyle/>
        <a:p>
          <a:endParaRPr lang="it-IT"/>
        </a:p>
      </dgm:t>
    </dgm:pt>
    <dgm:pt modelId="{F4B89969-B157-414B-A2D3-8A2B182DAD6C}" type="sibTrans" cxnId="{9EB86850-A67D-41FD-8717-A03A52CD67AC}">
      <dgm:prSet/>
      <dgm:spPr/>
      <dgm:t>
        <a:bodyPr/>
        <a:lstStyle/>
        <a:p>
          <a:endParaRPr lang="it-IT"/>
        </a:p>
      </dgm:t>
    </dgm:pt>
    <dgm:pt modelId="{03F30E48-4BF3-4C33-A65F-C95F3B41C108}" type="pres">
      <dgm:prSet presAssocID="{16926CC3-1915-4B9F-8AA4-AD2C6F62F004}" presName="linear" presStyleCnt="0">
        <dgm:presLayoutVars>
          <dgm:dir/>
          <dgm:resizeHandles val="exact"/>
        </dgm:presLayoutVars>
      </dgm:prSet>
      <dgm:spPr/>
      <dgm:t>
        <a:bodyPr/>
        <a:lstStyle/>
        <a:p>
          <a:endParaRPr lang="en-US"/>
        </a:p>
      </dgm:t>
    </dgm:pt>
    <dgm:pt modelId="{5E81217A-775B-40F9-920C-5D2DC4968658}" type="pres">
      <dgm:prSet presAssocID="{AB4A67D4-AC9B-4A03-9FFC-7AF9273B6D54}" presName="comp" presStyleCnt="0"/>
      <dgm:spPr/>
    </dgm:pt>
    <dgm:pt modelId="{B4EE2162-1519-48B0-965D-535CD5752D04}" type="pres">
      <dgm:prSet presAssocID="{AB4A67D4-AC9B-4A03-9FFC-7AF9273B6D54}" presName="box" presStyleLbl="node1" presStyleIdx="0" presStyleCnt="3" custScaleY="115855"/>
      <dgm:spPr/>
      <dgm:t>
        <a:bodyPr/>
        <a:lstStyle/>
        <a:p>
          <a:endParaRPr lang="en-US"/>
        </a:p>
      </dgm:t>
    </dgm:pt>
    <dgm:pt modelId="{250D247E-5E6A-4348-993F-1D29CC2AA410}" type="pres">
      <dgm:prSet presAssocID="{AB4A67D4-AC9B-4A03-9FFC-7AF9273B6D54}" presName="img" presStyleLbl="fgImgPlace1" presStyleIdx="0" presStyleCnt="3"/>
      <dgm:spPr>
        <a:blipFill rotWithShape="0">
          <a:blip xmlns:r="http://schemas.openxmlformats.org/officeDocument/2006/relationships" r:embed="rId1"/>
          <a:stretch>
            <a:fillRect/>
          </a:stretch>
        </a:blipFill>
      </dgm:spPr>
    </dgm:pt>
    <dgm:pt modelId="{CD400F6F-32B3-4E0F-A511-E5E6D91A22F5}" type="pres">
      <dgm:prSet presAssocID="{AB4A67D4-AC9B-4A03-9FFC-7AF9273B6D54}" presName="text" presStyleLbl="node1" presStyleIdx="0" presStyleCnt="3">
        <dgm:presLayoutVars>
          <dgm:bulletEnabled val="1"/>
        </dgm:presLayoutVars>
      </dgm:prSet>
      <dgm:spPr/>
      <dgm:t>
        <a:bodyPr/>
        <a:lstStyle/>
        <a:p>
          <a:endParaRPr lang="en-US"/>
        </a:p>
      </dgm:t>
    </dgm:pt>
    <dgm:pt modelId="{8047D207-AC7B-4705-BC59-C6D0F95EC757}" type="pres">
      <dgm:prSet presAssocID="{CCC12ED9-E325-4A42-8A43-CF0EE51B273E}" presName="spacer" presStyleCnt="0"/>
      <dgm:spPr/>
    </dgm:pt>
    <dgm:pt modelId="{BBFE5675-5AA7-4CB5-91BF-4C344B984092}" type="pres">
      <dgm:prSet presAssocID="{7551A3CA-B3CA-4838-B07A-6B3F262FF235}" presName="comp" presStyleCnt="0"/>
      <dgm:spPr/>
    </dgm:pt>
    <dgm:pt modelId="{8405AEDD-7436-4B46-B5B5-1D2A31CACB52}" type="pres">
      <dgm:prSet presAssocID="{7551A3CA-B3CA-4838-B07A-6B3F262FF235}" presName="box" presStyleLbl="node1" presStyleIdx="1" presStyleCnt="3" custScaleY="98581"/>
      <dgm:spPr/>
      <dgm:t>
        <a:bodyPr/>
        <a:lstStyle/>
        <a:p>
          <a:endParaRPr lang="en-US"/>
        </a:p>
      </dgm:t>
    </dgm:pt>
    <dgm:pt modelId="{5A65A85E-2297-488C-ABF6-39CC9181CEED}" type="pres">
      <dgm:prSet presAssocID="{7551A3CA-B3CA-4838-B07A-6B3F262FF235}" presName="img" presStyleLbl="fgImgPlace1" presStyleIdx="1" presStyleCnt="3"/>
      <dgm:spPr>
        <a:blipFill rotWithShape="0">
          <a:blip xmlns:r="http://schemas.openxmlformats.org/officeDocument/2006/relationships" r:embed="rId2"/>
          <a:stretch>
            <a:fillRect/>
          </a:stretch>
        </a:blipFill>
      </dgm:spPr>
    </dgm:pt>
    <dgm:pt modelId="{49E6AD4F-5AE1-4C94-AE14-30BE5A21E990}" type="pres">
      <dgm:prSet presAssocID="{7551A3CA-B3CA-4838-B07A-6B3F262FF235}" presName="text" presStyleLbl="node1" presStyleIdx="1" presStyleCnt="3">
        <dgm:presLayoutVars>
          <dgm:bulletEnabled val="1"/>
        </dgm:presLayoutVars>
      </dgm:prSet>
      <dgm:spPr/>
      <dgm:t>
        <a:bodyPr/>
        <a:lstStyle/>
        <a:p>
          <a:endParaRPr lang="en-US"/>
        </a:p>
      </dgm:t>
    </dgm:pt>
    <dgm:pt modelId="{D33C4B72-4995-4F2F-AE01-E8A788BC442D}" type="pres">
      <dgm:prSet presAssocID="{BD58CA3B-17DF-4D4A-94F1-FB59FF4C35BA}" presName="spacer" presStyleCnt="0"/>
      <dgm:spPr/>
    </dgm:pt>
    <dgm:pt modelId="{AB07B8AE-7493-4ECD-A1FD-668EC4FF3464}" type="pres">
      <dgm:prSet presAssocID="{F491CCF7-C7F5-42BD-A72C-C8C4A72FCE39}" presName="comp" presStyleCnt="0"/>
      <dgm:spPr/>
    </dgm:pt>
    <dgm:pt modelId="{87877CA7-467F-45F5-9345-55956B83F8D2}" type="pres">
      <dgm:prSet presAssocID="{F491CCF7-C7F5-42BD-A72C-C8C4A72FCE39}" presName="box" presStyleLbl="node1" presStyleIdx="2" presStyleCnt="3" custScaleY="96242" custLinFactNeighborY="5017"/>
      <dgm:spPr/>
      <dgm:t>
        <a:bodyPr/>
        <a:lstStyle/>
        <a:p>
          <a:endParaRPr lang="en-US"/>
        </a:p>
      </dgm:t>
    </dgm:pt>
    <dgm:pt modelId="{32E7B8A5-5121-4260-82BD-652B45650BA9}" type="pres">
      <dgm:prSet presAssocID="{F491CCF7-C7F5-42BD-A72C-C8C4A72FCE39}" presName="img" presStyleLbl="fgImgPlace1" presStyleIdx="2" presStyleCnt="3"/>
      <dgm:spPr>
        <a:blipFill rotWithShape="0">
          <a:blip xmlns:r="http://schemas.openxmlformats.org/officeDocument/2006/relationships" r:embed="rId3"/>
          <a:stretch>
            <a:fillRect/>
          </a:stretch>
        </a:blipFill>
      </dgm:spPr>
    </dgm:pt>
    <dgm:pt modelId="{AB07B285-2A57-416D-B43C-938E2CBB0736}" type="pres">
      <dgm:prSet presAssocID="{F491CCF7-C7F5-42BD-A72C-C8C4A72FCE39}" presName="text" presStyleLbl="node1" presStyleIdx="2" presStyleCnt="3">
        <dgm:presLayoutVars>
          <dgm:bulletEnabled val="1"/>
        </dgm:presLayoutVars>
      </dgm:prSet>
      <dgm:spPr/>
      <dgm:t>
        <a:bodyPr/>
        <a:lstStyle/>
        <a:p>
          <a:endParaRPr lang="en-US"/>
        </a:p>
      </dgm:t>
    </dgm:pt>
  </dgm:ptLst>
  <dgm:cxnLst>
    <dgm:cxn modelId="{9D19A583-3D39-4D15-9045-2D6965C3AB1B}" type="presOf" srcId="{F491CCF7-C7F5-42BD-A72C-C8C4A72FCE39}" destId="{87877CA7-467F-45F5-9345-55956B83F8D2}" srcOrd="0" destOrd="0" presId="urn:microsoft.com/office/officeart/2005/8/layout/vList4"/>
    <dgm:cxn modelId="{F6558AD2-0967-4C2C-A144-EF89AE834D38}" type="presOf" srcId="{84B3B6CE-2C77-4376-9542-327657390108}" destId="{87877CA7-467F-45F5-9345-55956B83F8D2}" srcOrd="0" destOrd="1" presId="urn:microsoft.com/office/officeart/2005/8/layout/vList4"/>
    <dgm:cxn modelId="{FF450113-8C54-4254-A594-39AACAB3D18F}" type="presOf" srcId="{7700E37A-78D2-42B1-AD36-BC597158BC40}" destId="{B4EE2162-1519-48B0-965D-535CD5752D04}" srcOrd="0" destOrd="2" presId="urn:microsoft.com/office/officeart/2005/8/layout/vList4"/>
    <dgm:cxn modelId="{9CF26FA5-08C3-4A55-8280-D5C3BA2723C7}" type="presOf" srcId="{6F24E2AA-F76D-4306-838B-05A3463083F0}" destId="{8405AEDD-7436-4B46-B5B5-1D2A31CACB52}" srcOrd="0" destOrd="1" presId="urn:microsoft.com/office/officeart/2005/8/layout/vList4"/>
    <dgm:cxn modelId="{6A48B39B-3E22-45E5-A6FD-295DA0522BBE}" srcId="{AB4A67D4-AC9B-4A03-9FFC-7AF9273B6D54}" destId="{53739171-D61B-4DBD-A06F-8A6034D3EF2A}" srcOrd="0" destOrd="0" parTransId="{A2667825-AFF1-470F-839D-C5ECDEC503C4}" sibTransId="{1ADCA08E-B949-4234-B67F-6D9AE3873D8D}"/>
    <dgm:cxn modelId="{B33CCB6C-DBAD-4746-8784-F59E7CC0780E}" type="presOf" srcId="{8881C5BF-7EC6-43E2-B8CC-26B543AB9A99}" destId="{87877CA7-467F-45F5-9345-55956B83F8D2}" srcOrd="0" destOrd="2" presId="urn:microsoft.com/office/officeart/2005/8/layout/vList4"/>
    <dgm:cxn modelId="{AE5D1493-1600-49F2-8D81-DAAE05D261A1}" srcId="{16926CC3-1915-4B9F-8AA4-AD2C6F62F004}" destId="{F491CCF7-C7F5-42BD-A72C-C8C4A72FCE39}" srcOrd="2" destOrd="0" parTransId="{CDFB6CDC-3EEA-4D9C-9A29-DEE22A3D6BFB}" sibTransId="{2EC39E66-905A-4CA1-8F3E-C15D67908E33}"/>
    <dgm:cxn modelId="{F92314A6-B11F-4670-A1C8-C2882FDBD14B}" type="presOf" srcId="{53739171-D61B-4DBD-A06F-8A6034D3EF2A}" destId="{CD400F6F-32B3-4E0F-A511-E5E6D91A22F5}" srcOrd="1" destOrd="1" presId="urn:microsoft.com/office/officeart/2005/8/layout/vList4"/>
    <dgm:cxn modelId="{BA53A4B7-3211-44E3-8B8C-6C0D4360FDE6}" type="presOf" srcId="{AB4A67D4-AC9B-4A03-9FFC-7AF9273B6D54}" destId="{CD400F6F-32B3-4E0F-A511-E5E6D91A22F5}" srcOrd="1" destOrd="0" presId="urn:microsoft.com/office/officeart/2005/8/layout/vList4"/>
    <dgm:cxn modelId="{66CBDDB9-53B6-4719-9ED0-2D6DECE97F42}" type="presOf" srcId="{7551A3CA-B3CA-4838-B07A-6B3F262FF235}" destId="{8405AEDD-7436-4B46-B5B5-1D2A31CACB52}" srcOrd="0" destOrd="0" presId="urn:microsoft.com/office/officeart/2005/8/layout/vList4"/>
    <dgm:cxn modelId="{FCD9DA60-2B93-46D6-97E3-FCC3FC949716}" type="presOf" srcId="{7700E37A-78D2-42B1-AD36-BC597158BC40}" destId="{CD400F6F-32B3-4E0F-A511-E5E6D91A22F5}" srcOrd="1" destOrd="2" presId="urn:microsoft.com/office/officeart/2005/8/layout/vList4"/>
    <dgm:cxn modelId="{D4A8D12B-D355-4263-B885-8173B806BE1B}" type="presOf" srcId="{63F32185-7718-42D7-ADB5-5B5BFE395994}" destId="{8405AEDD-7436-4B46-B5B5-1D2A31CACB52}" srcOrd="0" destOrd="2" presId="urn:microsoft.com/office/officeart/2005/8/layout/vList4"/>
    <dgm:cxn modelId="{BB31559E-10A1-46CB-8D29-CF5A7790009F}" type="presOf" srcId="{84B3B6CE-2C77-4376-9542-327657390108}" destId="{AB07B285-2A57-416D-B43C-938E2CBB0736}" srcOrd="1" destOrd="1" presId="urn:microsoft.com/office/officeart/2005/8/layout/vList4"/>
    <dgm:cxn modelId="{30BFBCAF-D641-4E6E-AC2F-64A80305B61A}" srcId="{7551A3CA-B3CA-4838-B07A-6B3F262FF235}" destId="{6F24E2AA-F76D-4306-838B-05A3463083F0}" srcOrd="0" destOrd="0" parTransId="{C3635FA5-B740-478B-8BF7-A8CD7C836574}" sibTransId="{ABED28C0-3F14-4280-881E-D070483C8E9F}"/>
    <dgm:cxn modelId="{8A15EE3C-1E82-4EF2-95AD-D7727DE5F01C}" type="presOf" srcId="{53739171-D61B-4DBD-A06F-8A6034D3EF2A}" destId="{B4EE2162-1519-48B0-965D-535CD5752D04}" srcOrd="0" destOrd="1" presId="urn:microsoft.com/office/officeart/2005/8/layout/vList4"/>
    <dgm:cxn modelId="{F41B4DB4-7D54-49A3-9F98-F2537DABC014}" type="presOf" srcId="{63F32185-7718-42D7-ADB5-5B5BFE395994}" destId="{49E6AD4F-5AE1-4C94-AE14-30BE5A21E990}" srcOrd="1" destOrd="2" presId="urn:microsoft.com/office/officeart/2005/8/layout/vList4"/>
    <dgm:cxn modelId="{79BE095F-5BDE-4969-B969-4B09C96B5314}" srcId="{F491CCF7-C7F5-42BD-A72C-C8C4A72FCE39}" destId="{84B3B6CE-2C77-4376-9542-327657390108}" srcOrd="0" destOrd="0" parTransId="{6A62BC5C-FDD8-4244-9B27-D41B8B0D5BD5}" sibTransId="{F8BF6F4E-DA44-4276-921B-EDE61DE9FB85}"/>
    <dgm:cxn modelId="{EB9E8522-FFFE-4C7E-B01C-D7B510A07B16}" srcId="{16926CC3-1915-4B9F-8AA4-AD2C6F62F004}" destId="{7551A3CA-B3CA-4838-B07A-6B3F262FF235}" srcOrd="1" destOrd="0" parTransId="{E3648E54-39BC-4ED6-92A4-6C9A74011B8F}" sibTransId="{BD58CA3B-17DF-4D4A-94F1-FB59FF4C35BA}"/>
    <dgm:cxn modelId="{FA3E9B8E-7701-4835-AD72-2CD309B107E1}" type="presOf" srcId="{8881C5BF-7EC6-43E2-B8CC-26B543AB9A99}" destId="{AB07B285-2A57-416D-B43C-938E2CBB0736}" srcOrd="1" destOrd="2" presId="urn:microsoft.com/office/officeart/2005/8/layout/vList4"/>
    <dgm:cxn modelId="{9A5540FE-156B-452E-BC34-101EC84407F9}" srcId="{7551A3CA-B3CA-4838-B07A-6B3F262FF235}" destId="{63F32185-7718-42D7-ADB5-5B5BFE395994}" srcOrd="1" destOrd="0" parTransId="{43811833-9AC8-424E-8E0D-E9156B8E6195}" sibTransId="{7CF8CF2B-A1C2-4A3D-8048-48E8FCE417E6}"/>
    <dgm:cxn modelId="{5801E243-5FCC-4857-9560-5845C7CA2CF9}" srcId="{16926CC3-1915-4B9F-8AA4-AD2C6F62F004}" destId="{AB4A67D4-AC9B-4A03-9FFC-7AF9273B6D54}" srcOrd="0" destOrd="0" parTransId="{C18ADD56-85C4-4E96-8663-D04143238D6B}" sibTransId="{CCC12ED9-E325-4A42-8A43-CF0EE51B273E}"/>
    <dgm:cxn modelId="{C69A7385-39A8-4B09-B3DF-8618BB26E8AE}" type="presOf" srcId="{6F24E2AA-F76D-4306-838B-05A3463083F0}" destId="{49E6AD4F-5AE1-4C94-AE14-30BE5A21E990}" srcOrd="1" destOrd="1" presId="urn:microsoft.com/office/officeart/2005/8/layout/vList4"/>
    <dgm:cxn modelId="{4198CBF0-1EB8-4F42-BA46-87D6F48087AD}" srcId="{AB4A67D4-AC9B-4A03-9FFC-7AF9273B6D54}" destId="{7700E37A-78D2-42B1-AD36-BC597158BC40}" srcOrd="1" destOrd="0" parTransId="{8B86DF07-0D2E-451B-A446-781DD6BC9DBE}" sibTransId="{00BAB34A-0D5D-4EA5-BA10-36CE9B8207CA}"/>
    <dgm:cxn modelId="{242FB802-0E19-4B69-A54F-333DC15A03F1}" type="presOf" srcId="{16926CC3-1915-4B9F-8AA4-AD2C6F62F004}" destId="{03F30E48-4BF3-4C33-A65F-C95F3B41C108}" srcOrd="0" destOrd="0" presId="urn:microsoft.com/office/officeart/2005/8/layout/vList4"/>
    <dgm:cxn modelId="{147FA324-E584-4131-97C7-66AA344FF594}" type="presOf" srcId="{AB4A67D4-AC9B-4A03-9FFC-7AF9273B6D54}" destId="{B4EE2162-1519-48B0-965D-535CD5752D04}" srcOrd="0" destOrd="0" presId="urn:microsoft.com/office/officeart/2005/8/layout/vList4"/>
    <dgm:cxn modelId="{5F1BF69D-9FA9-4579-8899-4066029C0F3B}" type="presOf" srcId="{7551A3CA-B3CA-4838-B07A-6B3F262FF235}" destId="{49E6AD4F-5AE1-4C94-AE14-30BE5A21E990}" srcOrd="1" destOrd="0" presId="urn:microsoft.com/office/officeart/2005/8/layout/vList4"/>
    <dgm:cxn modelId="{C1960F84-C2A9-4C97-A492-199A131E3763}" type="presOf" srcId="{F491CCF7-C7F5-42BD-A72C-C8C4A72FCE39}" destId="{AB07B285-2A57-416D-B43C-938E2CBB0736}" srcOrd="1" destOrd="0" presId="urn:microsoft.com/office/officeart/2005/8/layout/vList4"/>
    <dgm:cxn modelId="{9EB86850-A67D-41FD-8717-A03A52CD67AC}" srcId="{F491CCF7-C7F5-42BD-A72C-C8C4A72FCE39}" destId="{8881C5BF-7EC6-43E2-B8CC-26B543AB9A99}" srcOrd="1" destOrd="0" parTransId="{68D23CD6-A493-4D2D-B9F3-270AC4CE6205}" sibTransId="{F4B89969-B157-414B-A2D3-8A2B182DAD6C}"/>
    <dgm:cxn modelId="{45CA342C-09C9-439D-B0AE-43BBC07DD543}" type="presParOf" srcId="{03F30E48-4BF3-4C33-A65F-C95F3B41C108}" destId="{5E81217A-775B-40F9-920C-5D2DC4968658}" srcOrd="0" destOrd="0" presId="urn:microsoft.com/office/officeart/2005/8/layout/vList4"/>
    <dgm:cxn modelId="{A29E6061-6CEF-4FB1-B9C8-7D4765B78913}" type="presParOf" srcId="{5E81217A-775B-40F9-920C-5D2DC4968658}" destId="{B4EE2162-1519-48B0-965D-535CD5752D04}" srcOrd="0" destOrd="0" presId="urn:microsoft.com/office/officeart/2005/8/layout/vList4"/>
    <dgm:cxn modelId="{08AF50AD-75E3-45F9-990C-D017A176B03C}" type="presParOf" srcId="{5E81217A-775B-40F9-920C-5D2DC4968658}" destId="{250D247E-5E6A-4348-993F-1D29CC2AA410}" srcOrd="1" destOrd="0" presId="urn:microsoft.com/office/officeart/2005/8/layout/vList4"/>
    <dgm:cxn modelId="{DF48CAC3-C2A0-4F60-8724-23F6401F7872}" type="presParOf" srcId="{5E81217A-775B-40F9-920C-5D2DC4968658}" destId="{CD400F6F-32B3-4E0F-A511-E5E6D91A22F5}" srcOrd="2" destOrd="0" presId="urn:microsoft.com/office/officeart/2005/8/layout/vList4"/>
    <dgm:cxn modelId="{9DD59E85-477E-48C5-8450-89AEF662AE61}" type="presParOf" srcId="{03F30E48-4BF3-4C33-A65F-C95F3B41C108}" destId="{8047D207-AC7B-4705-BC59-C6D0F95EC757}" srcOrd="1" destOrd="0" presId="urn:microsoft.com/office/officeart/2005/8/layout/vList4"/>
    <dgm:cxn modelId="{C1B967DB-6BFF-463A-9E56-E4EC56CAFB40}" type="presParOf" srcId="{03F30E48-4BF3-4C33-A65F-C95F3B41C108}" destId="{BBFE5675-5AA7-4CB5-91BF-4C344B984092}" srcOrd="2" destOrd="0" presId="urn:microsoft.com/office/officeart/2005/8/layout/vList4"/>
    <dgm:cxn modelId="{30F8ECCA-CF6A-4DDA-BCAE-7A4B62C47E9B}" type="presParOf" srcId="{BBFE5675-5AA7-4CB5-91BF-4C344B984092}" destId="{8405AEDD-7436-4B46-B5B5-1D2A31CACB52}" srcOrd="0" destOrd="0" presId="urn:microsoft.com/office/officeart/2005/8/layout/vList4"/>
    <dgm:cxn modelId="{798E9A95-FD3C-4E0C-89E1-7EA1FE76E540}" type="presParOf" srcId="{BBFE5675-5AA7-4CB5-91BF-4C344B984092}" destId="{5A65A85E-2297-488C-ABF6-39CC9181CEED}" srcOrd="1" destOrd="0" presId="urn:microsoft.com/office/officeart/2005/8/layout/vList4"/>
    <dgm:cxn modelId="{89351376-DEE3-4AB3-9E50-4AB2B4BCEF51}" type="presParOf" srcId="{BBFE5675-5AA7-4CB5-91BF-4C344B984092}" destId="{49E6AD4F-5AE1-4C94-AE14-30BE5A21E990}" srcOrd="2" destOrd="0" presId="urn:microsoft.com/office/officeart/2005/8/layout/vList4"/>
    <dgm:cxn modelId="{1433E8DF-980C-4321-B118-822B3E93C294}" type="presParOf" srcId="{03F30E48-4BF3-4C33-A65F-C95F3B41C108}" destId="{D33C4B72-4995-4F2F-AE01-E8A788BC442D}" srcOrd="3" destOrd="0" presId="urn:microsoft.com/office/officeart/2005/8/layout/vList4"/>
    <dgm:cxn modelId="{B61A56CD-3EC1-4134-8857-9FFB332A274E}" type="presParOf" srcId="{03F30E48-4BF3-4C33-A65F-C95F3B41C108}" destId="{AB07B8AE-7493-4ECD-A1FD-668EC4FF3464}" srcOrd="4" destOrd="0" presId="urn:microsoft.com/office/officeart/2005/8/layout/vList4"/>
    <dgm:cxn modelId="{E60CCA88-A728-43CF-8EC3-3638B743DE52}" type="presParOf" srcId="{AB07B8AE-7493-4ECD-A1FD-668EC4FF3464}" destId="{87877CA7-467F-45F5-9345-55956B83F8D2}" srcOrd="0" destOrd="0" presId="urn:microsoft.com/office/officeart/2005/8/layout/vList4"/>
    <dgm:cxn modelId="{F70A1F15-C3C2-4666-BDB0-3259D1056BD6}" type="presParOf" srcId="{AB07B8AE-7493-4ECD-A1FD-668EC4FF3464}" destId="{32E7B8A5-5121-4260-82BD-652B45650BA9}" srcOrd="1" destOrd="0" presId="urn:microsoft.com/office/officeart/2005/8/layout/vList4"/>
    <dgm:cxn modelId="{B83E2DF1-8585-4A6A-AB88-3A01C6622E96}" type="presParOf" srcId="{AB07B8AE-7493-4ECD-A1FD-668EC4FF3464}" destId="{AB07B285-2A57-416D-B43C-938E2CBB0736}"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EE2162-1519-48B0-965D-535CD5752D04}">
      <dsp:nvSpPr>
        <dsp:cNvPr id="0" name=""/>
        <dsp:cNvSpPr/>
      </dsp:nvSpPr>
      <dsp:spPr>
        <a:xfrm>
          <a:off x="0" y="0"/>
          <a:ext cx="8568952" cy="161374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it-IT" sz="1800" b="1" kern="1200" dirty="0"/>
            <a:t>Progetto SIMAC (POR Campania 2007-2013</a:t>
          </a:r>
          <a:r>
            <a:rPr lang="it-IT" sz="1800" kern="1200" dirty="0"/>
            <a:t>) </a:t>
          </a:r>
        </a:p>
        <a:p>
          <a:pPr marL="171450" lvl="1" indent="-171450" algn="l" defTabSz="800100">
            <a:lnSpc>
              <a:spcPct val="90000"/>
            </a:lnSpc>
            <a:spcBef>
              <a:spcPct val="0"/>
            </a:spcBef>
            <a:spcAft>
              <a:spcPct val="15000"/>
            </a:spcAft>
            <a:buChar char="••"/>
          </a:pPr>
          <a:r>
            <a:rPr lang="it-IT" sz="1800" kern="1200" dirty="0" err="1"/>
            <a:t>ALA+</a:t>
          </a:r>
          <a:r>
            <a:rPr lang="it-IT" sz="1800" kern="1200" dirty="0"/>
            <a:t> DF UNINA+CNR-SPIN</a:t>
          </a:r>
        </a:p>
        <a:p>
          <a:pPr marL="171450" lvl="1" indent="-171450" algn="l" defTabSz="800100">
            <a:lnSpc>
              <a:spcPct val="90000"/>
            </a:lnSpc>
            <a:spcBef>
              <a:spcPct val="0"/>
            </a:spcBef>
            <a:spcAft>
              <a:spcPct val="15000"/>
            </a:spcAft>
            <a:buChar char="••"/>
          </a:pPr>
          <a:r>
            <a:rPr lang="it-IT" sz="1800" kern="1200" dirty="0"/>
            <a:t>ALA ha messo a  disposizione gratuitamente la propria strumentazione per l’esecuzione delle campagne di misura previste nel progetto.</a:t>
          </a:r>
        </a:p>
      </dsp:txBody>
      <dsp:txXfrm>
        <a:off x="1853080" y="0"/>
        <a:ext cx="6715871" cy="1613749"/>
      </dsp:txXfrm>
    </dsp:sp>
    <dsp:sp modelId="{250D247E-5E6A-4348-993F-1D29CC2AA410}">
      <dsp:nvSpPr>
        <dsp:cNvPr id="0" name=""/>
        <dsp:cNvSpPr/>
      </dsp:nvSpPr>
      <dsp:spPr>
        <a:xfrm>
          <a:off x="139290" y="249712"/>
          <a:ext cx="1713790" cy="1114323"/>
        </a:xfrm>
        <a:prstGeom prst="roundRect">
          <a:avLst>
            <a:gd name="adj" fmla="val 10000"/>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05AEDD-7436-4B46-B5B5-1D2A31CACB52}">
      <dsp:nvSpPr>
        <dsp:cNvPr id="0" name=""/>
        <dsp:cNvSpPr/>
      </dsp:nvSpPr>
      <dsp:spPr>
        <a:xfrm>
          <a:off x="0" y="1753040"/>
          <a:ext cx="8568952" cy="1373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it-IT" sz="1800" b="1" kern="1200" dirty="0"/>
            <a:t>Progetto MONAIR (2017) </a:t>
          </a:r>
        </a:p>
        <a:p>
          <a:pPr marL="171450" lvl="1" indent="-171450" algn="l" defTabSz="800100">
            <a:lnSpc>
              <a:spcPct val="90000"/>
            </a:lnSpc>
            <a:spcBef>
              <a:spcPct val="0"/>
            </a:spcBef>
            <a:spcAft>
              <a:spcPct val="15000"/>
            </a:spcAft>
            <a:buChar char="••"/>
          </a:pPr>
          <a:r>
            <a:rPr lang="it-IT" sz="1800" kern="1200" dirty="0" err="1"/>
            <a:t>ALA+CeSMA</a:t>
          </a:r>
          <a:r>
            <a:rPr lang="it-IT" sz="1800" kern="1200" dirty="0"/>
            <a:t> UNINA</a:t>
          </a:r>
        </a:p>
        <a:p>
          <a:pPr marL="171450" lvl="1" indent="-171450" algn="l" defTabSz="800100">
            <a:lnSpc>
              <a:spcPct val="90000"/>
            </a:lnSpc>
            <a:spcBef>
              <a:spcPct val="0"/>
            </a:spcBef>
            <a:spcAft>
              <a:spcPct val="15000"/>
            </a:spcAft>
            <a:buChar char="••"/>
          </a:pPr>
          <a:r>
            <a:rPr lang="it-IT" sz="1800" kern="1200" dirty="0"/>
            <a:t>Progetto del Comune di </a:t>
          </a:r>
          <a:r>
            <a:rPr lang="it-IT" sz="1800" kern="1200" dirty="0" err="1"/>
            <a:t>PomiglianoD’Arco</a:t>
          </a:r>
          <a:r>
            <a:rPr lang="it-IT" sz="1800" kern="1200" dirty="0"/>
            <a:t> (NA)  per la diagnostica della qualità dell’aria </a:t>
          </a:r>
        </a:p>
      </dsp:txBody>
      <dsp:txXfrm>
        <a:off x="1853080" y="1753040"/>
        <a:ext cx="6715871" cy="1373139"/>
      </dsp:txXfrm>
    </dsp:sp>
    <dsp:sp modelId="{5A65A85E-2297-488C-ABF6-39CC9181CEED}">
      <dsp:nvSpPr>
        <dsp:cNvPr id="0" name=""/>
        <dsp:cNvSpPr/>
      </dsp:nvSpPr>
      <dsp:spPr>
        <a:xfrm>
          <a:off x="139290" y="1882448"/>
          <a:ext cx="1713790" cy="1114323"/>
        </a:xfrm>
        <a:prstGeom prst="roundRect">
          <a:avLst>
            <a:gd name="adj" fmla="val 10000"/>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877CA7-467F-45F5-9345-55956B83F8D2}">
      <dsp:nvSpPr>
        <dsp:cNvPr id="0" name=""/>
        <dsp:cNvSpPr/>
      </dsp:nvSpPr>
      <dsp:spPr>
        <a:xfrm>
          <a:off x="0" y="3267952"/>
          <a:ext cx="8568952" cy="13405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it-IT" sz="1800" b="1" kern="1200" dirty="0"/>
            <a:t>Progetto FORCE (PON2014-2020)</a:t>
          </a:r>
        </a:p>
        <a:p>
          <a:pPr marL="171450" lvl="1" indent="-171450" algn="l" defTabSz="800100">
            <a:lnSpc>
              <a:spcPct val="90000"/>
            </a:lnSpc>
            <a:spcBef>
              <a:spcPct val="0"/>
            </a:spcBef>
            <a:spcAft>
              <a:spcPct val="15000"/>
            </a:spcAft>
            <a:buChar char="••"/>
          </a:pPr>
          <a:r>
            <a:rPr lang="it-IT" sz="1800" kern="1200" dirty="0" err="1"/>
            <a:t>ALA+DF</a:t>
          </a:r>
          <a:r>
            <a:rPr lang="it-IT" sz="1800" kern="1200" dirty="0"/>
            <a:t> UNINA</a:t>
          </a:r>
        </a:p>
        <a:p>
          <a:pPr marL="171450" lvl="1" indent="-171450" algn="l" defTabSz="800100">
            <a:lnSpc>
              <a:spcPct val="90000"/>
            </a:lnSpc>
            <a:spcBef>
              <a:spcPct val="0"/>
            </a:spcBef>
            <a:spcAft>
              <a:spcPct val="15000"/>
            </a:spcAft>
            <a:buChar char="••"/>
          </a:pPr>
          <a:r>
            <a:rPr lang="it-IT" sz="1800" kern="1200" dirty="0"/>
            <a:t>Soluzioni innovative per la determinazione accurata della posizione ed assetto relativo di </a:t>
          </a:r>
          <a:r>
            <a:rPr lang="it-IT" sz="1800" kern="1200" dirty="0" err="1"/>
            <a:t>microsatelliti</a:t>
          </a:r>
          <a:endParaRPr lang="it-IT" sz="1800" kern="1200" dirty="0"/>
        </a:p>
      </dsp:txBody>
      <dsp:txXfrm>
        <a:off x="1853080" y="3267952"/>
        <a:ext cx="6715871" cy="1340559"/>
      </dsp:txXfrm>
    </dsp:sp>
    <dsp:sp modelId="{32E7B8A5-5121-4260-82BD-652B45650BA9}">
      <dsp:nvSpPr>
        <dsp:cNvPr id="0" name=""/>
        <dsp:cNvSpPr/>
      </dsp:nvSpPr>
      <dsp:spPr>
        <a:xfrm>
          <a:off x="139290" y="3378587"/>
          <a:ext cx="1713790" cy="1114323"/>
        </a:xfrm>
        <a:prstGeom prst="roundRect">
          <a:avLst>
            <a:gd name="adj" fmla="val 10000"/>
          </a:avLst>
        </a:prstGeom>
        <a:blipFill rotWithShape="0">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9EDC8B-15AE-48FE-AB05-8A22C6DE1698}" type="datetimeFigureOut">
              <a:rPr lang="en-US" smtClean="0"/>
              <a:t>6/26/2019</a:t>
            </a:fld>
            <a:endParaRPr lang="en-US"/>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8D39EC-9872-4EE9-9469-2C7050F7A5FF}" type="slidenum">
              <a:rPr lang="en-US" smtClean="0"/>
              <a:t>‹#›</a:t>
            </a:fld>
            <a:endParaRPr lang="en-US"/>
          </a:p>
        </p:txBody>
      </p:sp>
    </p:spTree>
    <p:extLst>
      <p:ext uri="{BB962C8B-B14F-4D97-AF65-F5344CB8AC3E}">
        <p14:creationId xmlns:p14="http://schemas.microsoft.com/office/powerpoint/2010/main" val="653175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3F896C9-4BAF-4A6D-A731-89497DEDB592}" type="slidenum">
              <a:rPr lang="it-IT" smtClean="0"/>
              <a:t>12</a:t>
            </a:fld>
            <a:endParaRPr lang="it-IT"/>
          </a:p>
        </p:txBody>
      </p:sp>
    </p:spTree>
    <p:extLst>
      <p:ext uri="{BB962C8B-B14F-4D97-AF65-F5344CB8AC3E}">
        <p14:creationId xmlns:p14="http://schemas.microsoft.com/office/powerpoint/2010/main" val="67349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3F896C9-4BAF-4A6D-A731-89497DEDB592}" type="slidenum">
              <a:rPr lang="it-IT" smtClean="0"/>
              <a:t>13</a:t>
            </a:fld>
            <a:endParaRPr lang="it-IT"/>
          </a:p>
        </p:txBody>
      </p:sp>
    </p:spTree>
    <p:extLst>
      <p:ext uri="{BB962C8B-B14F-4D97-AF65-F5344CB8AC3E}">
        <p14:creationId xmlns:p14="http://schemas.microsoft.com/office/powerpoint/2010/main" val="67349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3F896C9-4BAF-4A6D-A731-89497DEDB592}" type="slidenum">
              <a:rPr lang="it-IT" smtClean="0"/>
              <a:t>14</a:t>
            </a:fld>
            <a:endParaRPr lang="it-IT"/>
          </a:p>
        </p:txBody>
      </p:sp>
    </p:spTree>
    <p:extLst>
      <p:ext uri="{BB962C8B-B14F-4D97-AF65-F5344CB8AC3E}">
        <p14:creationId xmlns:p14="http://schemas.microsoft.com/office/powerpoint/2010/main" val="67349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5BA65FB1-98C5-43A6-B3ED-6FB8FAADF3C0}" type="datetimeFigureOut">
              <a:rPr lang="en-US" smtClean="0"/>
              <a:t>6/26/2019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17E638-8AE5-425E-9063-18ED4AD17504}" type="slidenum">
              <a:rPr lang="en-US" smtClean="0"/>
              <a:t>‹#›</a:t>
            </a:fld>
            <a:endParaRPr lang="en-US" dirty="0"/>
          </a:p>
        </p:txBody>
      </p:sp>
    </p:spTree>
    <p:extLst>
      <p:ext uri="{BB962C8B-B14F-4D97-AF65-F5344CB8AC3E}">
        <p14:creationId xmlns:p14="http://schemas.microsoft.com/office/powerpoint/2010/main" val="1635221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BA65FB1-98C5-43A6-B3ED-6FB8FAADF3C0}" type="datetimeFigureOut">
              <a:rPr lang="en-US" smtClean="0"/>
              <a:t>6/26/2019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17E638-8AE5-425E-9063-18ED4AD17504}" type="slidenum">
              <a:rPr lang="en-US" smtClean="0"/>
              <a:t>‹#›</a:t>
            </a:fld>
            <a:endParaRPr lang="en-US" dirty="0"/>
          </a:p>
        </p:txBody>
      </p:sp>
    </p:spTree>
    <p:extLst>
      <p:ext uri="{BB962C8B-B14F-4D97-AF65-F5344CB8AC3E}">
        <p14:creationId xmlns:p14="http://schemas.microsoft.com/office/powerpoint/2010/main" val="2940811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BA65FB1-98C5-43A6-B3ED-6FB8FAADF3C0}" type="datetimeFigureOut">
              <a:rPr lang="en-US" smtClean="0"/>
              <a:t>6/26/2019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17E638-8AE5-425E-9063-18ED4AD17504}" type="slidenum">
              <a:rPr lang="en-US" smtClean="0"/>
              <a:t>‹#›</a:t>
            </a:fld>
            <a:endParaRPr lang="en-US" dirty="0"/>
          </a:p>
        </p:txBody>
      </p:sp>
    </p:spTree>
    <p:extLst>
      <p:ext uri="{BB962C8B-B14F-4D97-AF65-F5344CB8AC3E}">
        <p14:creationId xmlns:p14="http://schemas.microsoft.com/office/powerpoint/2010/main" val="4181690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sp>
        <p:nvSpPr>
          <p:cNvPr id="3" name="Content Placeholder 2"/>
          <p:cNvSpPr>
            <a:spLocks noGrp="1"/>
          </p:cNvSpPr>
          <p:nvPr>
            <p:ph idx="1"/>
          </p:nvPr>
        </p:nvSpPr>
        <p:spPr>
          <a:xfrm>
            <a:off x="513159" y="685801"/>
            <a:ext cx="6400800" cy="3615267"/>
          </a:xfrm>
          <a:prstGeom prst="rect">
            <a:avLst/>
          </a:prstGeom>
        </p:spPr>
        <p:txBody>
          <a:bodyPr anchor="ct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Footer Placeholder 4"/>
          <p:cNvSpPr>
            <a:spLocks noGrp="1"/>
          </p:cNvSpPr>
          <p:nvPr>
            <p:ph type="ftr" sz="quarter" idx="11"/>
          </p:nvPr>
        </p:nvSpPr>
        <p:spPr>
          <a:xfrm>
            <a:off x="1" y="6405562"/>
            <a:ext cx="9144000" cy="365125"/>
          </a:xfrm>
          <a:prstGeom prst="rect">
            <a:avLst/>
          </a:prstGeom>
        </p:spPr>
        <p:txBody>
          <a:bodyPr/>
          <a:lstStyle>
            <a:lvl1pPr>
              <a:defRPr sz="1200"/>
            </a:lvl1pPr>
          </a:lstStyle>
          <a:p>
            <a:r>
              <a:rPr lang="en-US" dirty="0"/>
              <a:t>G. Abbate – </a:t>
            </a:r>
            <a:r>
              <a:rPr lang="en-US" dirty="0" err="1"/>
              <a:t>CapTop</a:t>
            </a:r>
            <a:r>
              <a:rPr lang="en-US" dirty="0"/>
              <a:t>                                                                                            SPSCAP and </a:t>
            </a:r>
            <a:r>
              <a:rPr lang="en-US" dirty="0" err="1"/>
              <a:t>CapTop</a:t>
            </a:r>
            <a:r>
              <a:rPr lang="en-US" dirty="0"/>
              <a:t> meeting Nov. 22, 2018 </a:t>
            </a:r>
          </a:p>
        </p:txBody>
      </p:sp>
      <p:sp>
        <p:nvSpPr>
          <p:cNvPr id="6" name="Slide Number Placeholder 5"/>
          <p:cNvSpPr>
            <a:spLocks noGrp="1"/>
          </p:cNvSpPr>
          <p:nvPr>
            <p:ph type="sldNum" sz="quarter" idx="12"/>
          </p:nvPr>
        </p:nvSpPr>
        <p:spPr>
          <a:xfrm>
            <a:off x="3846910" y="6405562"/>
            <a:ext cx="399484" cy="452439"/>
          </a:xfrm>
          <a:prstGeom prst="rect">
            <a:avLst/>
          </a:prstGeom>
        </p:spPr>
        <p:txBody>
          <a:bodyPr/>
          <a:lstStyle>
            <a:lvl1pPr>
              <a:defRPr sz="15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156824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Titolo e contenut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6FC4B13-CC6A-4E6D-9667-E2D87488D6A7}" type="datetimeFigureOut">
              <a:rPr lang="it-IT" smtClean="0"/>
              <a:t>26/06/2019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5A70C6C-CD19-4ABE-B9B9-7E98541E1075}" type="slidenum">
              <a:rPr lang="it-IT" smtClean="0"/>
              <a:t>‹#›</a:t>
            </a:fld>
            <a:endParaRPr lang="it-IT"/>
          </a:p>
        </p:txBody>
      </p:sp>
      <p:sp>
        <p:nvSpPr>
          <p:cNvPr id="8" name="Title 7"/>
          <p:cNvSpPr>
            <a:spLocks noGrp="1"/>
          </p:cNvSpPr>
          <p:nvPr>
            <p:ph type="title"/>
          </p:nvPr>
        </p:nvSpPr>
        <p:spPr/>
        <p:txBody>
          <a:bodyPr/>
          <a:lstStyle/>
          <a:p>
            <a:r>
              <a:rPr lang="it-IT"/>
              <a:t>Fare clic per modificare lo stile del titolo</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Tree>
    <p:extLst>
      <p:ext uri="{BB962C8B-B14F-4D97-AF65-F5344CB8AC3E}">
        <p14:creationId xmlns:p14="http://schemas.microsoft.com/office/powerpoint/2010/main" val="2477891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BA65FB1-98C5-43A6-B3ED-6FB8FAADF3C0}" type="datetimeFigureOut">
              <a:rPr lang="en-US" smtClean="0"/>
              <a:t>6/26/2019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17E638-8AE5-425E-9063-18ED4AD17504}" type="slidenum">
              <a:rPr lang="en-US" smtClean="0"/>
              <a:t>‹#›</a:t>
            </a:fld>
            <a:endParaRPr lang="en-US" dirty="0"/>
          </a:p>
        </p:txBody>
      </p:sp>
    </p:spTree>
    <p:extLst>
      <p:ext uri="{BB962C8B-B14F-4D97-AF65-F5344CB8AC3E}">
        <p14:creationId xmlns:p14="http://schemas.microsoft.com/office/powerpoint/2010/main" val="2909799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5BA65FB1-98C5-43A6-B3ED-6FB8FAADF3C0}" type="datetimeFigureOut">
              <a:rPr lang="en-US" smtClean="0"/>
              <a:t>6/26/2019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17E638-8AE5-425E-9063-18ED4AD17504}" type="slidenum">
              <a:rPr lang="en-US" smtClean="0"/>
              <a:t>‹#›</a:t>
            </a:fld>
            <a:endParaRPr lang="en-US" dirty="0"/>
          </a:p>
        </p:txBody>
      </p:sp>
    </p:spTree>
    <p:extLst>
      <p:ext uri="{BB962C8B-B14F-4D97-AF65-F5344CB8AC3E}">
        <p14:creationId xmlns:p14="http://schemas.microsoft.com/office/powerpoint/2010/main" val="1700521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5BA65FB1-98C5-43A6-B3ED-6FB8FAADF3C0}" type="datetimeFigureOut">
              <a:rPr lang="en-US" smtClean="0"/>
              <a:t>6/26/2019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17E638-8AE5-425E-9063-18ED4AD17504}" type="slidenum">
              <a:rPr lang="en-US" smtClean="0"/>
              <a:t>‹#›</a:t>
            </a:fld>
            <a:endParaRPr lang="en-US" dirty="0"/>
          </a:p>
        </p:txBody>
      </p:sp>
    </p:spTree>
    <p:extLst>
      <p:ext uri="{BB962C8B-B14F-4D97-AF65-F5344CB8AC3E}">
        <p14:creationId xmlns:p14="http://schemas.microsoft.com/office/powerpoint/2010/main" val="3455803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5BA65FB1-98C5-43A6-B3ED-6FB8FAADF3C0}" type="datetimeFigureOut">
              <a:rPr lang="en-US" smtClean="0"/>
              <a:t>6/26/2019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A17E638-8AE5-425E-9063-18ED4AD17504}" type="slidenum">
              <a:rPr lang="en-US" smtClean="0"/>
              <a:t>‹#›</a:t>
            </a:fld>
            <a:endParaRPr lang="en-US" dirty="0"/>
          </a:p>
        </p:txBody>
      </p:sp>
    </p:spTree>
    <p:extLst>
      <p:ext uri="{BB962C8B-B14F-4D97-AF65-F5344CB8AC3E}">
        <p14:creationId xmlns:p14="http://schemas.microsoft.com/office/powerpoint/2010/main" val="960198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5BA65FB1-98C5-43A6-B3ED-6FB8FAADF3C0}" type="datetimeFigureOut">
              <a:rPr lang="en-US" smtClean="0"/>
              <a:t>6/26/2019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A17E638-8AE5-425E-9063-18ED4AD17504}" type="slidenum">
              <a:rPr lang="en-US" smtClean="0"/>
              <a:t>‹#›</a:t>
            </a:fld>
            <a:endParaRPr lang="en-US" dirty="0"/>
          </a:p>
        </p:txBody>
      </p:sp>
    </p:spTree>
    <p:extLst>
      <p:ext uri="{BB962C8B-B14F-4D97-AF65-F5344CB8AC3E}">
        <p14:creationId xmlns:p14="http://schemas.microsoft.com/office/powerpoint/2010/main" val="1739436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A65FB1-98C5-43A6-B3ED-6FB8FAADF3C0}" type="datetimeFigureOut">
              <a:rPr lang="en-US" smtClean="0"/>
              <a:t>6/26/2019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A17E638-8AE5-425E-9063-18ED4AD17504}" type="slidenum">
              <a:rPr lang="en-US" smtClean="0"/>
              <a:t>‹#›</a:t>
            </a:fld>
            <a:endParaRPr lang="en-US" dirty="0"/>
          </a:p>
        </p:txBody>
      </p:sp>
    </p:spTree>
    <p:extLst>
      <p:ext uri="{BB962C8B-B14F-4D97-AF65-F5344CB8AC3E}">
        <p14:creationId xmlns:p14="http://schemas.microsoft.com/office/powerpoint/2010/main" val="2615678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5BA65FB1-98C5-43A6-B3ED-6FB8FAADF3C0}" type="datetimeFigureOut">
              <a:rPr lang="en-US" smtClean="0"/>
              <a:t>6/26/2019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17E638-8AE5-425E-9063-18ED4AD17504}" type="slidenum">
              <a:rPr lang="en-US" smtClean="0"/>
              <a:t>‹#›</a:t>
            </a:fld>
            <a:endParaRPr lang="en-US" dirty="0"/>
          </a:p>
        </p:txBody>
      </p:sp>
    </p:spTree>
    <p:extLst>
      <p:ext uri="{BB962C8B-B14F-4D97-AF65-F5344CB8AC3E}">
        <p14:creationId xmlns:p14="http://schemas.microsoft.com/office/powerpoint/2010/main" val="1730013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5BA65FB1-98C5-43A6-B3ED-6FB8FAADF3C0}" type="datetimeFigureOut">
              <a:rPr lang="en-US" smtClean="0"/>
              <a:t>6/26/2019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17E638-8AE5-425E-9063-18ED4AD17504}" type="slidenum">
              <a:rPr lang="en-US" smtClean="0"/>
              <a:t>‹#›</a:t>
            </a:fld>
            <a:endParaRPr lang="en-US" dirty="0"/>
          </a:p>
        </p:txBody>
      </p:sp>
    </p:spTree>
    <p:extLst>
      <p:ext uri="{BB962C8B-B14F-4D97-AF65-F5344CB8AC3E}">
        <p14:creationId xmlns:p14="http://schemas.microsoft.com/office/powerpoint/2010/main" val="921030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A65FB1-98C5-43A6-B3ED-6FB8FAADF3C0}" type="datetimeFigureOut">
              <a:rPr lang="en-US" smtClean="0"/>
              <a:t>6/26/2019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17E638-8AE5-425E-9063-18ED4AD17504}" type="slidenum">
              <a:rPr lang="en-US" smtClean="0"/>
              <a:t>‹#›</a:t>
            </a:fld>
            <a:endParaRPr lang="en-US" dirty="0"/>
          </a:p>
        </p:txBody>
      </p:sp>
    </p:spTree>
    <p:extLst>
      <p:ext uri="{BB962C8B-B14F-4D97-AF65-F5344CB8AC3E}">
        <p14:creationId xmlns:p14="http://schemas.microsoft.com/office/powerpoint/2010/main" val="23068320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12.xml"/><Relationship Id="rId5" Type="http://schemas.openxmlformats.org/officeDocument/2006/relationships/image" Target="../media/image16.jp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29.jpeg"/><Relationship Id="rId3" Type="http://schemas.openxmlformats.org/officeDocument/2006/relationships/image" Target="../media/image17.png"/><Relationship Id="rId7" Type="http://schemas.microsoft.com/office/2007/relationships/hdphoto" Target="../media/hdphoto2.wdp"/><Relationship Id="rId12" Type="http://schemas.openxmlformats.org/officeDocument/2006/relationships/image" Target="../media/image24.jpeg"/><Relationship Id="rId17" Type="http://schemas.openxmlformats.org/officeDocument/2006/relationships/image" Target="../media/image28.png"/><Relationship Id="rId2" Type="http://schemas.openxmlformats.org/officeDocument/2006/relationships/notesSlide" Target="../notesSlides/notesSlide2.xml"/><Relationship Id="rId16" Type="http://schemas.openxmlformats.org/officeDocument/2006/relationships/image" Target="../media/image27.jpeg"/><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image" Target="../media/image23.jpeg"/><Relationship Id="rId5" Type="http://schemas.openxmlformats.org/officeDocument/2006/relationships/image" Target="../media/image18.png"/><Relationship Id="rId15" Type="http://schemas.microsoft.com/office/2007/relationships/hdphoto" Target="../media/hdphoto3.wdp"/><Relationship Id="rId10" Type="http://schemas.openxmlformats.org/officeDocument/2006/relationships/image" Target="../media/image22.png"/><Relationship Id="rId4" Type="http://schemas.microsoft.com/office/2007/relationships/hdphoto" Target="../media/hdphoto1.wdp"/><Relationship Id="rId9" Type="http://schemas.openxmlformats.org/officeDocument/2006/relationships/image" Target="../media/image21.png"/><Relationship Id="rId14" Type="http://schemas.openxmlformats.org/officeDocument/2006/relationships/image" Target="../media/image26.jpe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30.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notesSlide" Target="../notesSlides/notesSlide3.xml"/><Relationship Id="rId16" Type="http://schemas.microsoft.com/office/2007/relationships/hdphoto" Target="../media/hdphoto6.wdp"/><Relationship Id="rId1" Type="http://schemas.openxmlformats.org/officeDocument/2006/relationships/slideLayout" Target="../slideLayouts/slideLayout13.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jpeg"/><Relationship Id="rId15" Type="http://schemas.openxmlformats.org/officeDocument/2006/relationships/image" Target="../media/image40.png"/><Relationship Id="rId10" Type="http://schemas.openxmlformats.org/officeDocument/2006/relationships/image" Target="../media/image35.gif"/><Relationship Id="rId4" Type="http://schemas.microsoft.com/office/2007/relationships/hdphoto" Target="../media/hdphoto4.wdp"/><Relationship Id="rId9" Type="http://schemas.microsoft.com/office/2007/relationships/hdphoto" Target="../media/hdphoto5.wdp"/><Relationship Id="rId14"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anvur.it/wp-content/uploads/2011/11/vqr_d.m._n._17_del_15_07_2011_firmato.pdf" TargetMode="External"/><Relationship Id="rId2" Type="http://schemas.openxmlformats.org/officeDocument/2006/relationships/hyperlink" Target="http://www.gazzettaufficiale.it/atto/serie_generale/caricaDettaglioAtto/originario?atto.dataPubblicazioneGazzetta=2010-05-27&amp;atto.codiceRedazionale=010G0098&amp;elenco30giorni=false" TargetMode="Externa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www.anvur.it/wp-content/uploads/2011/11/bando_vqr_def_07_11.pdf"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www.anvur.it/wp-content/uploads/2017/06/LineeGuidaEPR.pdf" TargetMode="External"/><Relationship Id="rId3" Type="http://schemas.openxmlformats.org/officeDocument/2006/relationships/hyperlink" Target="http://attiministeriali.miur.it/anno-2016/dicembre/dm-12122016.aspx" TargetMode="External"/><Relationship Id="rId7" Type="http://schemas.openxmlformats.org/officeDocument/2006/relationships/hyperlink" Target="http://www.funzionepubblica.gov.it/sites/funzionepubblica.gov.it/files/Enti_ricerca_Decreto_legisl_25_nov_2016_n_218.pdf" TargetMode="External"/><Relationship Id="rId2" Type="http://schemas.openxmlformats.org/officeDocument/2006/relationships/hyperlink" Target="http://www.anvur.it/wp-content/uploads/2013/01/3.%20DM%2047_2013.pdf" TargetMode="External"/><Relationship Id="rId1" Type="http://schemas.openxmlformats.org/officeDocument/2006/relationships/slideLayout" Target="../slideLayouts/slideLayout2.xml"/><Relationship Id="rId6" Type="http://schemas.openxmlformats.org/officeDocument/2006/relationships/hyperlink" Target="http://www.anvur.it/wp-content/uploads/2016/06/Manuale%20di%20valutazione%20TM~.pdf" TargetMode="External"/><Relationship Id="rId5" Type="http://schemas.openxmlformats.org/officeDocument/2006/relationships/hyperlink" Target="http://www.anvur.it/wp-content/uploads/2015/11/Bando%20VQR%202011-2014_secon~.pdf" TargetMode="External"/><Relationship Id="rId4" Type="http://schemas.openxmlformats.org/officeDocument/2006/relationships/hyperlink" Target="http://attiministeriali.miur.it/anno-2015/giugno/dm-27062015.aspx"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w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6E7DC36C-ECC1-4E09-84ED-55ED2F4C68D5}"/>
              </a:ext>
            </a:extLst>
          </p:cNvPr>
          <p:cNvSpPr/>
          <p:nvPr/>
        </p:nvSpPr>
        <p:spPr>
          <a:xfrm>
            <a:off x="864906" y="992720"/>
            <a:ext cx="7414184" cy="769441"/>
          </a:xfrm>
          <a:prstGeom prst="rect">
            <a:avLst/>
          </a:prstGeom>
        </p:spPr>
        <p:txBody>
          <a:bodyPr wrap="square">
            <a:spAutoFit/>
          </a:bodyPr>
          <a:lstStyle/>
          <a:p>
            <a:r>
              <a:rPr lang="it-IT" sz="4400" b="1" dirty="0">
                <a:solidFill>
                  <a:srgbClr val="000000"/>
                </a:solidFill>
                <a:latin typeface="Times New Roman" panose="02020603050405020304" pitchFamily="18" charset="0"/>
                <a:cs typeface="Times New Roman" panose="02020603050405020304" pitchFamily="18" charset="0"/>
              </a:rPr>
              <a:t>Terza missione dell’Università</a:t>
            </a:r>
            <a:endParaRPr lang="en-US" sz="4400" dirty="0">
              <a:latin typeface="Times New Roman" panose="02020603050405020304" pitchFamily="18" charset="0"/>
              <a:cs typeface="Times New Roman" panose="02020603050405020304" pitchFamily="18" charset="0"/>
            </a:endParaRPr>
          </a:p>
        </p:txBody>
      </p:sp>
      <p:sp>
        <p:nvSpPr>
          <p:cNvPr id="11" name="Rettangolo 10">
            <a:extLst>
              <a:ext uri="{FF2B5EF4-FFF2-40B4-BE49-F238E27FC236}">
                <a16:creationId xmlns:a16="http://schemas.microsoft.com/office/drawing/2014/main" id="{E54D1CD6-48B9-4756-8532-B56919B0E855}"/>
              </a:ext>
            </a:extLst>
          </p:cNvPr>
          <p:cNvSpPr/>
          <p:nvPr/>
        </p:nvSpPr>
        <p:spPr>
          <a:xfrm>
            <a:off x="864906" y="2621382"/>
            <a:ext cx="7485523" cy="584775"/>
          </a:xfrm>
          <a:prstGeom prst="rect">
            <a:avLst/>
          </a:prstGeom>
        </p:spPr>
        <p:txBody>
          <a:bodyPr wrap="square">
            <a:spAutoFit/>
          </a:bodyPr>
          <a:lstStyle/>
          <a:p>
            <a:r>
              <a:rPr lang="it-IT" sz="3200" i="1" dirty="0">
                <a:solidFill>
                  <a:srgbClr val="000000"/>
                </a:solidFill>
                <a:latin typeface="Times New Roman" panose="02020603050405020304" pitchFamily="18" charset="0"/>
                <a:cs typeface="Times New Roman" panose="02020603050405020304" pitchFamily="18" charset="0"/>
              </a:rPr>
              <a:t>Brevetti, Spin-off, Trasferimento tecnologico</a:t>
            </a:r>
            <a:endParaRPr lang="en-US" sz="3200" dirty="0">
              <a:latin typeface="Times New Roman" panose="02020603050405020304" pitchFamily="18" charset="0"/>
              <a:cs typeface="Times New Roman" panose="02020603050405020304" pitchFamily="18" charset="0"/>
            </a:endParaRPr>
          </a:p>
        </p:txBody>
      </p:sp>
      <p:sp>
        <p:nvSpPr>
          <p:cNvPr id="12" name="Rettangolo 11">
            <a:extLst>
              <a:ext uri="{FF2B5EF4-FFF2-40B4-BE49-F238E27FC236}">
                <a16:creationId xmlns:a16="http://schemas.microsoft.com/office/drawing/2014/main" id="{7C3900FD-7188-4D48-BFA3-F80B4664C660}"/>
              </a:ext>
            </a:extLst>
          </p:cNvPr>
          <p:cNvSpPr/>
          <p:nvPr/>
        </p:nvSpPr>
        <p:spPr>
          <a:xfrm>
            <a:off x="3318381" y="4255837"/>
            <a:ext cx="2507236" cy="461665"/>
          </a:xfrm>
          <a:prstGeom prst="rect">
            <a:avLst/>
          </a:prstGeom>
        </p:spPr>
        <p:txBody>
          <a:bodyPr wrap="square">
            <a:spAutoFit/>
          </a:bodyPr>
          <a:lstStyle/>
          <a:p>
            <a:r>
              <a:rPr lang="it-IT" sz="2400" i="1" dirty="0">
                <a:solidFill>
                  <a:srgbClr val="000000"/>
                </a:solidFill>
                <a:latin typeface="Times New Roman" panose="02020603050405020304" pitchFamily="18" charset="0"/>
                <a:cs typeface="Times New Roman" panose="02020603050405020304" pitchFamily="18" charset="0"/>
              </a:rPr>
              <a:t>Raffaele Velotta</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284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584152" y="402198"/>
            <a:ext cx="1968392" cy="910096"/>
          </a:xfrm>
          <a:prstGeom prst="rect">
            <a:avLst/>
          </a:prstGeom>
        </p:spPr>
      </p:pic>
      <p:pic>
        <p:nvPicPr>
          <p:cNvPr id="5" name="Immagin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73091" y="786477"/>
            <a:ext cx="1051634" cy="1051634"/>
          </a:xfrm>
          <a:prstGeom prst="rect">
            <a:avLst/>
          </a:prstGeom>
        </p:spPr>
      </p:pic>
      <p:pic>
        <p:nvPicPr>
          <p:cNvPr id="9" name="Immagin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12291" y="314634"/>
            <a:ext cx="1356887" cy="336523"/>
          </a:xfrm>
          <a:prstGeom prst="rect">
            <a:avLst/>
          </a:prstGeom>
        </p:spPr>
      </p:pic>
      <p:sp>
        <p:nvSpPr>
          <p:cNvPr id="14" name="Segnaposto numero diapositiva 13">
            <a:extLst>
              <a:ext uri="{FF2B5EF4-FFF2-40B4-BE49-F238E27FC236}">
                <a16:creationId xmlns:a16="http://schemas.microsoft.com/office/drawing/2014/main" id="{4788072E-E931-4FCE-B626-756DEE988000}"/>
              </a:ext>
            </a:extLst>
          </p:cNvPr>
          <p:cNvSpPr>
            <a:spLocks noGrp="1"/>
          </p:cNvSpPr>
          <p:nvPr>
            <p:ph type="sldNum" sz="quarter" idx="12"/>
          </p:nvPr>
        </p:nvSpPr>
        <p:spPr/>
        <p:txBody>
          <a:bodyPr/>
          <a:lstStyle/>
          <a:p>
            <a:pPr defTabSz="342900">
              <a:defRPr/>
            </a:pPr>
            <a:fld id="{D57F1E4F-1CFF-5643-939E-217C01CDF565}" type="slidenum">
              <a:rPr lang="en-US">
                <a:solidFill>
                  <a:prstClr val="black"/>
                </a:solidFill>
                <a:latin typeface="Century Gothic" panose="020B0502020202020204"/>
              </a:rPr>
              <a:pPr defTabSz="342900">
                <a:defRPr/>
              </a:pPr>
              <a:t>10</a:t>
            </a:fld>
            <a:endParaRPr lang="en-US" dirty="0">
              <a:solidFill>
                <a:prstClr val="black"/>
              </a:solidFill>
              <a:latin typeface="Century Gothic" panose="020B0502020202020204"/>
            </a:endParaRPr>
          </a:p>
        </p:txBody>
      </p:sp>
      <p:pic>
        <p:nvPicPr>
          <p:cNvPr id="12" name="Picture 2" descr="http://www.fisica.unina.it/documents/12375590/18053779/CapTopSpinoff/a480d25b-6bf3-4d55-9729-bd327a8be51a?t=1543488377128">
            <a:extLst>
              <a:ext uri="{FF2B5EF4-FFF2-40B4-BE49-F238E27FC236}">
                <a16:creationId xmlns:a16="http://schemas.microsoft.com/office/drawing/2014/main" id="{706A5F9A-BBFB-4360-AA4C-FE7B879D47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277" y="404654"/>
            <a:ext cx="4986338" cy="147875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
            <a:extLst>
              <a:ext uri="{FF2B5EF4-FFF2-40B4-BE49-F238E27FC236}">
                <a16:creationId xmlns:a16="http://schemas.microsoft.com/office/drawing/2014/main" id="{FBE35F90-062C-4330-8250-A40B39CFDD11}"/>
              </a:ext>
            </a:extLst>
          </p:cNvPr>
          <p:cNvSpPr>
            <a:spLocks noChangeArrowheads="1"/>
          </p:cNvSpPr>
          <p:nvPr/>
        </p:nvSpPr>
        <p:spPr bwMode="auto">
          <a:xfrm>
            <a:off x="191803" y="1855599"/>
            <a:ext cx="8597432" cy="4647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ts val="600"/>
              </a:spcBef>
            </a:pPr>
            <a:r>
              <a:rPr lang="it-IT" altLang="it-IT" b="1" dirty="0">
                <a:solidFill>
                  <a:prstClr val="black"/>
                </a:solidFill>
                <a:latin typeface="Arial" panose="020B0604020202020204" pitchFamily="34" charset="0"/>
              </a:rPr>
              <a:t>CapTop S.r.l.</a:t>
            </a:r>
            <a:r>
              <a:rPr lang="it-IT" altLang="it-IT" dirty="0">
                <a:solidFill>
                  <a:prstClr val="black"/>
                </a:solidFill>
                <a:latin typeface="Arial" panose="020B0604020202020204" pitchFamily="34" charset="0"/>
              </a:rPr>
              <a:t> è una spin-off dell'Università Federico II di Napoli nata nel 2017 e si occupa della ricerca e della realizzazione di dispositivi di accumulo energetico detti supercondensatori. Le ricerche si occupano di elettrodi al carbone attivo, grafene e altri materiali carboniosi e, in collaborazione con chimici, anche di nuovi </a:t>
            </a:r>
            <a:r>
              <a:rPr lang="it-IT" altLang="it-IT" dirty="0" err="1">
                <a:solidFill>
                  <a:prstClr val="black"/>
                </a:solidFill>
                <a:latin typeface="Arial" panose="020B0604020202020204" pitchFamily="34" charset="0"/>
              </a:rPr>
              <a:t>elettrolitiI</a:t>
            </a:r>
            <a:r>
              <a:rPr lang="it-IT" altLang="it-IT" dirty="0">
                <a:solidFill>
                  <a:prstClr val="black"/>
                </a:solidFill>
                <a:latin typeface="Arial" panose="020B0604020202020204" pitchFamily="34" charset="0"/>
              </a:rPr>
              <a:t> settori di applicazione spaziano in molti ambiti: le energie rinnovabili, </a:t>
            </a:r>
            <a:r>
              <a:rPr lang="it-IT" altLang="it-IT" dirty="0" err="1">
                <a:solidFill>
                  <a:prstClr val="black"/>
                </a:solidFill>
                <a:latin typeface="Arial" panose="020B0604020202020204" pitchFamily="34" charset="0"/>
              </a:rPr>
              <a:t>l'automotive</a:t>
            </a:r>
            <a:r>
              <a:rPr lang="it-IT" altLang="it-IT" dirty="0">
                <a:solidFill>
                  <a:prstClr val="black"/>
                </a:solidFill>
                <a:latin typeface="Arial" panose="020B0604020202020204" pitchFamily="34" charset="0"/>
              </a:rPr>
              <a:t>, le reti elettriche pubbliche e in generale tutti i casi in cui sono richieste grandi potenze energetiche.</a:t>
            </a:r>
          </a:p>
          <a:p>
            <a:pPr defTabSz="914400" eaLnBrk="0" fontAlgn="base" hangingPunct="0">
              <a:spcBef>
                <a:spcPts val="600"/>
              </a:spcBef>
            </a:pPr>
            <a:r>
              <a:rPr lang="it-IT" altLang="it-IT" b="1" dirty="0">
                <a:solidFill>
                  <a:prstClr val="black"/>
                </a:solidFill>
                <a:latin typeface="Arial" panose="020B0604020202020204" pitchFamily="34" charset="0"/>
              </a:rPr>
              <a:t>Persone n. 2.: G. Abbate e un dottorando industriale A. Damasco</a:t>
            </a:r>
          </a:p>
          <a:p>
            <a:pPr defTabSz="914400" eaLnBrk="0" fontAlgn="base" hangingPunct="0">
              <a:spcBef>
                <a:spcPts val="600"/>
              </a:spcBef>
            </a:pPr>
            <a:r>
              <a:rPr lang="it-IT" altLang="it-IT" b="1" dirty="0">
                <a:solidFill>
                  <a:prstClr val="black"/>
                </a:solidFill>
                <a:latin typeface="Arial" panose="020B0604020202020204" pitchFamily="34" charset="0"/>
              </a:rPr>
              <a:t>Progetti in corso: 1) Startup Campania; 2) PON </a:t>
            </a:r>
            <a:r>
              <a:rPr lang="it-IT" altLang="it-IT" b="1" dirty="0" err="1">
                <a:solidFill>
                  <a:prstClr val="black"/>
                </a:solidFill>
                <a:latin typeface="Arial" panose="020B0604020202020204" pitchFamily="34" charset="0"/>
              </a:rPr>
              <a:t>ComESto</a:t>
            </a:r>
            <a:r>
              <a:rPr lang="it-IT" altLang="it-IT" b="1" dirty="0">
                <a:solidFill>
                  <a:prstClr val="black"/>
                </a:solidFill>
                <a:latin typeface="Arial" panose="020B0604020202020204" pitchFamily="34" charset="0"/>
              </a:rPr>
              <a:t> (CapTop è uno dei partner)</a:t>
            </a:r>
          </a:p>
          <a:p>
            <a:pPr defTabSz="914400">
              <a:spcBef>
                <a:spcPts val="600"/>
              </a:spcBef>
            </a:pPr>
            <a:r>
              <a:rPr lang="it-IT" altLang="it-IT" sz="1600" b="1" dirty="0">
                <a:solidFill>
                  <a:prstClr val="black"/>
                </a:solidFill>
                <a:latin typeface="Arial" panose="020B0604020202020204" pitchFamily="34" charset="0"/>
              </a:rPr>
              <a:t>Pubblicazioni: </a:t>
            </a:r>
            <a:r>
              <a:rPr lang="en-US" sz="1600" b="1" i="1" dirty="0">
                <a:solidFill>
                  <a:prstClr val="black"/>
                </a:solidFill>
                <a:latin typeface="Century Gothic" panose="020B0502020202020204"/>
              </a:rPr>
              <a:t>1</a:t>
            </a:r>
            <a:r>
              <a:rPr lang="en-US" sz="1600" i="1" dirty="0">
                <a:solidFill>
                  <a:prstClr val="black"/>
                </a:solidFill>
                <a:latin typeface="Century Gothic" panose="020B0502020202020204"/>
              </a:rPr>
              <a:t>. </a:t>
            </a:r>
            <a:r>
              <a:rPr lang="en-US" sz="1600" b="1" i="1" dirty="0">
                <a:solidFill>
                  <a:prstClr val="black"/>
                </a:solidFill>
                <a:latin typeface="Century Gothic" panose="020B0502020202020204"/>
              </a:rPr>
              <a:t>G. Abbate and E. </a:t>
            </a:r>
            <a:r>
              <a:rPr lang="en-US" sz="1600" b="1" i="1" dirty="0" err="1">
                <a:solidFill>
                  <a:prstClr val="black"/>
                </a:solidFill>
                <a:latin typeface="Century Gothic" panose="020B0502020202020204"/>
              </a:rPr>
              <a:t>Saraceno</a:t>
            </a:r>
            <a:r>
              <a:rPr lang="en-US" sz="1600" i="1" dirty="0">
                <a:solidFill>
                  <a:prstClr val="black"/>
                </a:solidFill>
                <a:latin typeface="Century Gothic" panose="020B0502020202020204"/>
              </a:rPr>
              <a:t>, “The largest renewable, easily exploitable, and economically sustainable energy resource” </a:t>
            </a:r>
            <a:r>
              <a:rPr lang="en-US" sz="1600" i="1" dirty="0" err="1">
                <a:solidFill>
                  <a:prstClr val="black"/>
                </a:solidFill>
                <a:latin typeface="Century Gothic" panose="020B0502020202020204"/>
              </a:rPr>
              <a:t>Europhysics</a:t>
            </a:r>
            <a:r>
              <a:rPr lang="en-US" sz="1600" i="1" dirty="0">
                <a:solidFill>
                  <a:prstClr val="black"/>
                </a:solidFill>
                <a:latin typeface="Century Gothic" panose="020B0502020202020204"/>
              </a:rPr>
              <a:t> News 49/1, 2018, p. 16–22 </a:t>
            </a:r>
            <a:endParaRPr lang="en-US" sz="1600" dirty="0">
              <a:solidFill>
                <a:prstClr val="black"/>
              </a:solidFill>
              <a:latin typeface="Century Gothic" panose="020B0502020202020204"/>
            </a:endParaRPr>
          </a:p>
          <a:p>
            <a:pPr defTabSz="914400">
              <a:spcBef>
                <a:spcPts val="600"/>
              </a:spcBef>
            </a:pPr>
            <a:r>
              <a:rPr lang="it-IT" sz="1600" b="1" i="1" dirty="0">
                <a:solidFill>
                  <a:prstClr val="black"/>
                </a:solidFill>
                <a:latin typeface="Century Gothic" panose="020B0502020202020204"/>
              </a:rPr>
              <a:t>2</a:t>
            </a:r>
            <a:r>
              <a:rPr lang="it-IT" sz="1600" i="1" dirty="0">
                <a:solidFill>
                  <a:prstClr val="black"/>
                </a:solidFill>
                <a:latin typeface="Century Gothic" panose="020B0502020202020204"/>
              </a:rPr>
              <a:t>. </a:t>
            </a:r>
            <a:r>
              <a:rPr lang="it-IT" sz="1600" b="1" i="1" dirty="0">
                <a:solidFill>
                  <a:prstClr val="black"/>
                </a:solidFill>
                <a:latin typeface="Century Gothic" panose="020B0502020202020204"/>
              </a:rPr>
              <a:t>G. Abbate and E. Saraceno</a:t>
            </a:r>
            <a:r>
              <a:rPr lang="it-IT" sz="1600" i="1" dirty="0">
                <a:solidFill>
                  <a:prstClr val="black"/>
                </a:solidFill>
                <a:latin typeface="Century Gothic" panose="020B0502020202020204"/>
              </a:rPr>
              <a:t>, “</a:t>
            </a:r>
            <a:r>
              <a:rPr lang="it-IT" sz="1600" i="1" dirty="0" err="1">
                <a:solidFill>
                  <a:prstClr val="black"/>
                </a:solidFill>
                <a:latin typeface="Century Gothic" panose="020B0502020202020204"/>
              </a:rPr>
              <a:t>What</a:t>
            </a:r>
            <a:r>
              <a:rPr lang="it-IT" sz="1600" i="1" dirty="0">
                <a:solidFill>
                  <a:prstClr val="black"/>
                </a:solidFill>
                <a:latin typeface="Century Gothic" panose="020B0502020202020204"/>
              </a:rPr>
              <a:t> else </a:t>
            </a:r>
            <a:r>
              <a:rPr lang="it-IT" sz="1600" i="1" dirty="0" err="1">
                <a:solidFill>
                  <a:prstClr val="black"/>
                </a:solidFill>
                <a:latin typeface="Century Gothic" panose="020B0502020202020204"/>
              </a:rPr>
              <a:t>is</a:t>
            </a:r>
            <a:r>
              <a:rPr lang="it-IT" sz="1600" i="1" dirty="0">
                <a:solidFill>
                  <a:prstClr val="black"/>
                </a:solidFill>
                <a:latin typeface="Century Gothic" panose="020B0502020202020204"/>
              </a:rPr>
              <a:t> </a:t>
            </a:r>
            <a:r>
              <a:rPr lang="it-IT" sz="1600" i="1" dirty="0" err="1">
                <a:solidFill>
                  <a:prstClr val="black"/>
                </a:solidFill>
                <a:latin typeface="Century Gothic" panose="020B0502020202020204"/>
              </a:rPr>
              <a:t>emerging</a:t>
            </a:r>
            <a:r>
              <a:rPr lang="it-IT" sz="1600" i="1" dirty="0">
                <a:solidFill>
                  <a:prstClr val="black"/>
                </a:solidFill>
                <a:latin typeface="Century Gothic" panose="020B0502020202020204"/>
              </a:rPr>
              <a:t> from the </a:t>
            </a:r>
            <a:r>
              <a:rPr lang="it-IT" sz="1600" i="1" dirty="0" err="1">
                <a:solidFill>
                  <a:prstClr val="black"/>
                </a:solidFill>
                <a:latin typeface="Century Gothic" panose="020B0502020202020204"/>
              </a:rPr>
              <a:t>horizon</a:t>
            </a:r>
            <a:r>
              <a:rPr lang="it-IT" sz="1600" i="1" dirty="0">
                <a:solidFill>
                  <a:prstClr val="black"/>
                </a:solidFill>
                <a:latin typeface="Century Gothic" panose="020B0502020202020204"/>
              </a:rPr>
              <a:t>?” </a:t>
            </a:r>
            <a:r>
              <a:rPr lang="it-IT" sz="1600" i="1" dirty="0" err="1">
                <a:solidFill>
                  <a:prstClr val="black"/>
                </a:solidFill>
                <a:latin typeface="Century Gothic" panose="020B0502020202020204"/>
              </a:rPr>
              <a:t>Chapt</a:t>
            </a:r>
            <a:r>
              <a:rPr lang="it-IT" sz="1600" i="1" dirty="0">
                <a:solidFill>
                  <a:prstClr val="black"/>
                </a:solidFill>
                <a:latin typeface="Century Gothic" panose="020B0502020202020204"/>
              </a:rPr>
              <a:t>. 16 in “</a:t>
            </a:r>
            <a:r>
              <a:rPr lang="it-IT" sz="1600" i="1" dirty="0" err="1">
                <a:solidFill>
                  <a:prstClr val="black"/>
                </a:solidFill>
                <a:latin typeface="Century Gothic" panose="020B0502020202020204"/>
              </a:rPr>
              <a:t>Advances</a:t>
            </a:r>
            <a:r>
              <a:rPr lang="it-IT" sz="1600" i="1" dirty="0">
                <a:solidFill>
                  <a:prstClr val="black"/>
                </a:solidFill>
                <a:latin typeface="Century Gothic" panose="020B0502020202020204"/>
              </a:rPr>
              <a:t> in </a:t>
            </a:r>
            <a:r>
              <a:rPr lang="it-IT" sz="1600" i="1" dirty="0" err="1">
                <a:solidFill>
                  <a:prstClr val="black"/>
                </a:solidFill>
                <a:latin typeface="Century Gothic" panose="020B0502020202020204"/>
              </a:rPr>
              <a:t>Sustainable</a:t>
            </a:r>
            <a:r>
              <a:rPr lang="it-IT" sz="1600" i="1" dirty="0">
                <a:solidFill>
                  <a:prstClr val="black"/>
                </a:solidFill>
                <a:latin typeface="Century Gothic" panose="020B0502020202020204"/>
              </a:rPr>
              <a:t> Energy”, Lecture Notes in Energy, Publisher Springer Nature </a:t>
            </a:r>
            <a:r>
              <a:rPr lang="it-IT" sz="1600" i="1" dirty="0" err="1">
                <a:solidFill>
                  <a:prstClr val="black"/>
                </a:solidFill>
                <a:latin typeface="Century Gothic" panose="020B0502020202020204"/>
              </a:rPr>
              <a:t>Switzerland</a:t>
            </a:r>
            <a:r>
              <a:rPr lang="it-IT" sz="1600" i="1" dirty="0">
                <a:solidFill>
                  <a:prstClr val="black"/>
                </a:solidFill>
                <a:latin typeface="Century Gothic" panose="020B0502020202020204"/>
              </a:rPr>
              <a:t> AG, 2019</a:t>
            </a:r>
            <a:r>
              <a:rPr lang="it-IT" sz="1600" i="1" dirty="0">
                <a:solidFill>
                  <a:prstClr val="white"/>
                </a:solidFill>
                <a:latin typeface="Century Gothic" panose="020B0502020202020204"/>
              </a:rPr>
              <a:t>10.1007/978-3-030-05636-0 </a:t>
            </a:r>
            <a:endParaRPr lang="it-IT" altLang="it-IT" sz="16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38985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piè di pagina 4">
            <a:extLst>
              <a:ext uri="{FF2B5EF4-FFF2-40B4-BE49-F238E27FC236}">
                <a16:creationId xmlns:a16="http://schemas.microsoft.com/office/drawing/2014/main" id="{451F42E0-D947-4462-9746-3ED6D43CA126}"/>
              </a:ext>
            </a:extLst>
          </p:cNvPr>
          <p:cNvSpPr>
            <a:spLocks noGrp="1"/>
          </p:cNvSpPr>
          <p:nvPr>
            <p:ph type="ftr" sz="quarter" idx="11"/>
          </p:nvPr>
        </p:nvSpPr>
        <p:spPr>
          <a:xfrm>
            <a:off x="0" y="6164792"/>
            <a:ext cx="9144000" cy="273844"/>
          </a:xfrm>
        </p:spPr>
        <p:txBody>
          <a:bodyPr/>
          <a:lstStyle/>
          <a:p>
            <a:pPr defTabSz="342900">
              <a:defRPr/>
            </a:pPr>
            <a:r>
              <a:rPr lang="en-US" dirty="0">
                <a:solidFill>
                  <a:prstClr val="black"/>
                </a:solidFill>
                <a:latin typeface="Century Gothic" panose="020B0502020202020204"/>
              </a:rPr>
              <a:t>G. Abbate – </a:t>
            </a:r>
            <a:r>
              <a:rPr lang="en-US" dirty="0" err="1">
                <a:solidFill>
                  <a:prstClr val="black"/>
                </a:solidFill>
                <a:latin typeface="Century Gothic" panose="020B0502020202020204"/>
              </a:rPr>
              <a:t>CapTop</a:t>
            </a:r>
            <a:r>
              <a:rPr lang="en-US" dirty="0">
                <a:solidFill>
                  <a:prstClr val="black"/>
                </a:solidFill>
                <a:latin typeface="Century Gothic" panose="020B0502020202020204"/>
              </a:rPr>
              <a:t>                                                                                            SPSCAP and </a:t>
            </a:r>
            <a:r>
              <a:rPr lang="en-US" dirty="0" err="1">
                <a:solidFill>
                  <a:prstClr val="black"/>
                </a:solidFill>
                <a:latin typeface="Century Gothic" panose="020B0502020202020204"/>
              </a:rPr>
              <a:t>CapTop</a:t>
            </a:r>
            <a:r>
              <a:rPr lang="en-US" dirty="0">
                <a:solidFill>
                  <a:prstClr val="black"/>
                </a:solidFill>
                <a:latin typeface="Century Gothic" panose="020B0502020202020204"/>
              </a:rPr>
              <a:t> meeting Nov 22, 2018</a:t>
            </a:r>
          </a:p>
        </p:txBody>
      </p:sp>
      <p:sp>
        <p:nvSpPr>
          <p:cNvPr id="14" name="Segnaposto numero diapositiva 13">
            <a:extLst>
              <a:ext uri="{FF2B5EF4-FFF2-40B4-BE49-F238E27FC236}">
                <a16:creationId xmlns:a16="http://schemas.microsoft.com/office/drawing/2014/main" id="{4788072E-E931-4FCE-B626-756DEE988000}"/>
              </a:ext>
            </a:extLst>
          </p:cNvPr>
          <p:cNvSpPr>
            <a:spLocks noGrp="1"/>
          </p:cNvSpPr>
          <p:nvPr>
            <p:ph type="sldNum" sz="quarter" idx="12"/>
          </p:nvPr>
        </p:nvSpPr>
        <p:spPr/>
        <p:txBody>
          <a:bodyPr/>
          <a:lstStyle/>
          <a:p>
            <a:pPr defTabSz="342900">
              <a:defRPr/>
            </a:pPr>
            <a:fld id="{D57F1E4F-1CFF-5643-939E-217C01CDF565}" type="slidenum">
              <a:rPr lang="en-US">
                <a:solidFill>
                  <a:prstClr val="black"/>
                </a:solidFill>
                <a:latin typeface="Century Gothic" panose="020B0502020202020204"/>
              </a:rPr>
              <a:pPr defTabSz="342900">
                <a:defRPr/>
              </a:pPr>
              <a:t>11</a:t>
            </a:fld>
            <a:endParaRPr lang="en-US" dirty="0">
              <a:solidFill>
                <a:prstClr val="black"/>
              </a:solidFill>
              <a:latin typeface="Century Gothic" panose="020B0502020202020204"/>
            </a:endParaRPr>
          </a:p>
        </p:txBody>
      </p:sp>
      <p:sp>
        <p:nvSpPr>
          <p:cNvPr id="2" name="Titolo 1"/>
          <p:cNvSpPr>
            <a:spLocks noGrp="1"/>
          </p:cNvSpPr>
          <p:nvPr>
            <p:ph type="title" idx="4294967295"/>
          </p:nvPr>
        </p:nvSpPr>
        <p:spPr>
          <a:xfrm>
            <a:off x="0" y="76200"/>
            <a:ext cx="5716588" cy="1143000"/>
          </a:xfrm>
          <a:prstGeom prst="rect">
            <a:avLst/>
          </a:prstGeom>
          <a:noFill/>
        </p:spPr>
        <p:txBody>
          <a:bodyPr>
            <a:normAutofit/>
          </a:bodyPr>
          <a:lstStyle/>
          <a:p>
            <a:pPr algn="ctr"/>
            <a:r>
              <a:rPr lang="en-GB" sz="3600" b="1" cap="none" dirty="0">
                <a:solidFill>
                  <a:srgbClr val="0070C0"/>
                </a:solidFill>
              </a:rPr>
              <a:t>CapTop: who we are</a:t>
            </a:r>
            <a:endParaRPr lang="en-GB" sz="3600" b="1" cap="none" dirty="0">
              <a:solidFill>
                <a:srgbClr val="0070C0"/>
              </a:solidFill>
              <a:effectLst/>
            </a:endParaRPr>
          </a:p>
        </p:txBody>
      </p:sp>
      <p:pic>
        <p:nvPicPr>
          <p:cNvPr id="6" name="Immagin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306673" y="196149"/>
            <a:ext cx="1968392" cy="910096"/>
          </a:xfrm>
          <a:prstGeom prst="rect">
            <a:avLst/>
          </a:prstGeom>
        </p:spPr>
      </p:pic>
      <p:pic>
        <p:nvPicPr>
          <p:cNvPr id="5" name="Immagin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37272" y="693208"/>
            <a:ext cx="1051634" cy="1051634"/>
          </a:xfrm>
          <a:prstGeom prst="rect">
            <a:avLst/>
          </a:prstGeom>
        </p:spPr>
      </p:pic>
      <p:pic>
        <p:nvPicPr>
          <p:cNvPr id="9" name="Immagin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84646" y="194282"/>
            <a:ext cx="1356887" cy="336523"/>
          </a:xfrm>
          <a:prstGeom prst="rect">
            <a:avLst/>
          </a:prstGeom>
        </p:spPr>
      </p:pic>
      <p:sp>
        <p:nvSpPr>
          <p:cNvPr id="11" name="CasellaDiTesto 10"/>
          <p:cNvSpPr txBox="1"/>
          <p:nvPr/>
        </p:nvSpPr>
        <p:spPr>
          <a:xfrm>
            <a:off x="201835" y="1017704"/>
            <a:ext cx="6456406" cy="1246495"/>
          </a:xfrm>
          <a:prstGeom prst="rect">
            <a:avLst/>
          </a:prstGeom>
          <a:noFill/>
        </p:spPr>
        <p:txBody>
          <a:bodyPr wrap="square" rtlCol="0">
            <a:spAutoFit/>
          </a:bodyPr>
          <a:lstStyle/>
          <a:p>
            <a:pPr defTabSz="342900">
              <a:defRPr/>
            </a:pPr>
            <a:r>
              <a:rPr lang="en-GB" sz="1500" u="sng" dirty="0">
                <a:solidFill>
                  <a:prstClr val="black"/>
                </a:solidFill>
                <a:latin typeface="Century Gothic" panose="020B0502020202020204"/>
              </a:rPr>
              <a:t>Partners</a:t>
            </a:r>
            <a:r>
              <a:rPr lang="en-GB" sz="1500" dirty="0">
                <a:solidFill>
                  <a:prstClr val="black"/>
                </a:solidFill>
                <a:latin typeface="Century Gothic" panose="020B0502020202020204"/>
              </a:rPr>
              <a:t>:</a:t>
            </a:r>
          </a:p>
          <a:p>
            <a:pPr marL="214313" indent="-214313" defTabSz="342900">
              <a:buFont typeface="Arial" panose="020B0604020202020204" pitchFamily="34" charset="0"/>
              <a:buChar char="•"/>
              <a:defRPr/>
            </a:pPr>
            <a:r>
              <a:rPr lang="en-GB" sz="1500" dirty="0">
                <a:solidFill>
                  <a:prstClr val="black"/>
                </a:solidFill>
                <a:latin typeface="Century Gothic" panose="020B0502020202020204"/>
              </a:rPr>
              <a:t>OCIMA </a:t>
            </a:r>
            <a:r>
              <a:rPr lang="en-GB" sz="1500" dirty="0" err="1">
                <a:solidFill>
                  <a:prstClr val="black"/>
                </a:solidFill>
                <a:latin typeface="Century Gothic" panose="020B0502020202020204"/>
              </a:rPr>
              <a:t>s.r.l</a:t>
            </a:r>
            <a:r>
              <a:rPr lang="en-GB" sz="1500" dirty="0">
                <a:solidFill>
                  <a:prstClr val="black"/>
                </a:solidFill>
                <a:latin typeface="Century Gothic" panose="020B0502020202020204"/>
              </a:rPr>
              <a:t>. (automation and system engineering)</a:t>
            </a:r>
          </a:p>
          <a:p>
            <a:pPr marL="214313" indent="-214313" defTabSz="342900">
              <a:buFont typeface="Arial" panose="020B0604020202020204" pitchFamily="34" charset="0"/>
              <a:buChar char="•"/>
              <a:defRPr/>
            </a:pPr>
            <a:r>
              <a:rPr lang="en-GB" sz="1500" dirty="0">
                <a:solidFill>
                  <a:prstClr val="black"/>
                </a:solidFill>
                <a:latin typeface="Century Gothic" panose="020B0502020202020204"/>
              </a:rPr>
              <a:t>Three university professors (physics and chemistry)</a:t>
            </a:r>
          </a:p>
          <a:p>
            <a:pPr marL="214313" indent="-214313" defTabSz="342900">
              <a:buFont typeface="Arial" panose="020B0604020202020204" pitchFamily="34" charset="0"/>
              <a:buChar char="•"/>
              <a:defRPr/>
            </a:pPr>
            <a:r>
              <a:rPr lang="en-GB" sz="1500" dirty="0">
                <a:solidFill>
                  <a:prstClr val="black"/>
                </a:solidFill>
                <a:latin typeface="Century Gothic" panose="020B0502020202020204"/>
              </a:rPr>
              <a:t>Two engineers coming from </a:t>
            </a:r>
            <a:r>
              <a:rPr lang="en-GB" sz="1500" dirty="0" err="1">
                <a:solidFill>
                  <a:prstClr val="black"/>
                </a:solidFill>
                <a:latin typeface="Century Gothic" panose="020B0502020202020204"/>
              </a:rPr>
              <a:t>KiteGen</a:t>
            </a:r>
            <a:endParaRPr lang="en-GB" sz="1500" dirty="0">
              <a:solidFill>
                <a:prstClr val="black"/>
              </a:solidFill>
              <a:latin typeface="Century Gothic" panose="020B0502020202020204"/>
            </a:endParaRPr>
          </a:p>
          <a:p>
            <a:pPr marL="214313" indent="-214313" defTabSz="342900">
              <a:buFont typeface="Arial" panose="020B0604020202020204" pitchFamily="34" charset="0"/>
              <a:buChar char="•"/>
              <a:defRPr/>
            </a:pPr>
            <a:r>
              <a:rPr lang="en-GB" sz="1500" dirty="0">
                <a:solidFill>
                  <a:prstClr val="black"/>
                </a:solidFill>
                <a:latin typeface="Century Gothic" panose="020B0502020202020204"/>
              </a:rPr>
              <a:t>A communication and marketing manager</a:t>
            </a:r>
          </a:p>
        </p:txBody>
      </p:sp>
      <p:pic>
        <p:nvPicPr>
          <p:cNvPr id="4" name="Immagin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6673" y="1177824"/>
            <a:ext cx="1968392" cy="801733"/>
          </a:xfrm>
          <a:prstGeom prst="rect">
            <a:avLst/>
          </a:prstGeom>
        </p:spPr>
      </p:pic>
      <p:sp>
        <p:nvSpPr>
          <p:cNvPr id="17" name="CasellaDiTesto 16">
            <a:extLst>
              <a:ext uri="{FF2B5EF4-FFF2-40B4-BE49-F238E27FC236}">
                <a16:creationId xmlns:a16="http://schemas.microsoft.com/office/drawing/2014/main" id="{5EB076CF-13AC-495D-9EB3-3090110400CC}"/>
              </a:ext>
            </a:extLst>
          </p:cNvPr>
          <p:cNvSpPr txBox="1"/>
          <p:nvPr/>
        </p:nvSpPr>
        <p:spPr>
          <a:xfrm>
            <a:off x="82033" y="2451625"/>
            <a:ext cx="8659500" cy="2146742"/>
          </a:xfrm>
          <a:prstGeom prst="rect">
            <a:avLst/>
          </a:prstGeom>
          <a:noFill/>
        </p:spPr>
        <p:txBody>
          <a:bodyPr wrap="square" rtlCol="0">
            <a:spAutoFit/>
          </a:bodyPr>
          <a:lstStyle/>
          <a:p>
            <a:pPr defTabSz="342900">
              <a:defRPr/>
            </a:pPr>
            <a:r>
              <a:rPr lang="en-GB" sz="1500" u="sng" dirty="0">
                <a:solidFill>
                  <a:prstClr val="black"/>
                </a:solidFill>
                <a:latin typeface="Century Gothic" panose="020B0502020202020204"/>
              </a:rPr>
              <a:t>Collaborators</a:t>
            </a:r>
            <a:endParaRPr lang="en-GB" sz="1500" dirty="0">
              <a:solidFill>
                <a:prstClr val="white"/>
              </a:solidFill>
              <a:latin typeface="Century Gothic" panose="020B0502020202020204"/>
            </a:endParaRPr>
          </a:p>
          <a:p>
            <a:pPr marL="257175" indent="-257175" defTabSz="342900">
              <a:buFont typeface="Arial" panose="020B0604020202020204" pitchFamily="34" charset="0"/>
              <a:buChar char="•"/>
              <a:defRPr/>
            </a:pPr>
            <a:r>
              <a:rPr lang="en-GB" sz="1500" dirty="0">
                <a:solidFill>
                  <a:prstClr val="black"/>
                </a:solidFill>
                <a:latin typeface="Century Gothic" panose="020B0502020202020204"/>
              </a:rPr>
              <a:t>Department of Electronic Engineering of the University of Naples</a:t>
            </a:r>
          </a:p>
          <a:p>
            <a:pPr marL="257175" indent="-257175" defTabSz="342900">
              <a:buFont typeface="Arial" panose="020B0604020202020204" pitchFamily="34" charset="0"/>
              <a:buChar char="•"/>
              <a:defRPr/>
            </a:pPr>
            <a:r>
              <a:rPr lang="en-GB" sz="1500" dirty="0">
                <a:solidFill>
                  <a:prstClr val="black"/>
                </a:solidFill>
                <a:latin typeface="Century Gothic" panose="020B0502020202020204"/>
              </a:rPr>
              <a:t>A PhD student (working on graphene)</a:t>
            </a:r>
          </a:p>
          <a:p>
            <a:pPr marL="257175" indent="-257175" defTabSz="342900">
              <a:buFont typeface="Arial" panose="020B0604020202020204" pitchFamily="34" charset="0"/>
              <a:buChar char="•"/>
              <a:defRPr/>
            </a:pPr>
            <a:r>
              <a:rPr lang="en-GB" sz="1500" dirty="0">
                <a:solidFill>
                  <a:prstClr val="black"/>
                </a:solidFill>
                <a:latin typeface="Century Gothic" panose="020B0502020202020204"/>
              </a:rPr>
              <a:t>A chemist</a:t>
            </a:r>
          </a:p>
          <a:p>
            <a:pPr marL="257175" indent="-257175" defTabSz="342900">
              <a:buFont typeface="Arial" panose="020B0604020202020204" pitchFamily="34" charset="0"/>
              <a:buChar char="•"/>
              <a:defRPr/>
            </a:pPr>
            <a:r>
              <a:rPr lang="en-GB" sz="1500" dirty="0">
                <a:solidFill>
                  <a:prstClr val="black"/>
                </a:solidFill>
                <a:latin typeface="Century Gothic" panose="020B0502020202020204"/>
              </a:rPr>
              <a:t>An electronic engineer (from the National Institute of Nuclear Physics)</a:t>
            </a:r>
          </a:p>
          <a:p>
            <a:pPr marL="257175" indent="-257175" defTabSz="342900">
              <a:buFont typeface="Arial" panose="020B0604020202020204" pitchFamily="34" charset="0"/>
              <a:buChar char="•"/>
              <a:defRPr/>
            </a:pPr>
            <a:r>
              <a:rPr lang="en-GB" sz="1500" dirty="0">
                <a:solidFill>
                  <a:prstClr val="black"/>
                </a:solidFill>
                <a:latin typeface="Century Gothic" panose="020B0502020202020204"/>
              </a:rPr>
              <a:t>An electric engineer (to be hired in 2</a:t>
            </a:r>
            <a:r>
              <a:rPr lang="en-GB" sz="1500" baseline="30000" dirty="0">
                <a:solidFill>
                  <a:prstClr val="black"/>
                </a:solidFill>
                <a:latin typeface="Century Gothic" panose="020B0502020202020204"/>
              </a:rPr>
              <a:t>nd</a:t>
            </a:r>
            <a:r>
              <a:rPr lang="en-GB" sz="1500" dirty="0">
                <a:solidFill>
                  <a:prstClr val="black"/>
                </a:solidFill>
                <a:latin typeface="Century Gothic" panose="020B0502020202020204"/>
              </a:rPr>
              <a:t> Quarter 2019)</a:t>
            </a:r>
          </a:p>
          <a:p>
            <a:pPr marL="257175" indent="-257175" defTabSz="342900">
              <a:buFont typeface="Arial" panose="020B0604020202020204" pitchFamily="34" charset="0"/>
              <a:buChar char="•"/>
              <a:defRPr/>
            </a:pPr>
            <a:r>
              <a:rPr lang="en-GB" sz="1500" dirty="0">
                <a:solidFill>
                  <a:prstClr val="black"/>
                </a:solidFill>
                <a:latin typeface="Century Gothic" panose="020B0502020202020204"/>
              </a:rPr>
              <a:t>A chemical engineer (to be hired in 4</a:t>
            </a:r>
            <a:r>
              <a:rPr lang="en-GB" sz="1500" baseline="30000" dirty="0">
                <a:solidFill>
                  <a:prstClr val="black"/>
                </a:solidFill>
                <a:latin typeface="Century Gothic" panose="020B0502020202020204"/>
              </a:rPr>
              <a:t>th</a:t>
            </a:r>
            <a:r>
              <a:rPr lang="en-GB" sz="1500" dirty="0">
                <a:solidFill>
                  <a:prstClr val="black"/>
                </a:solidFill>
                <a:latin typeface="Century Gothic" panose="020B0502020202020204"/>
              </a:rPr>
              <a:t> Quarter 2019)  </a:t>
            </a:r>
          </a:p>
          <a:p>
            <a:pPr marL="257175" indent="-257175" defTabSz="342900">
              <a:buFont typeface="Arial" panose="020B0604020202020204" pitchFamily="34" charset="0"/>
              <a:buChar char="•"/>
              <a:defRPr/>
            </a:pPr>
            <a:r>
              <a:rPr lang="en-GB" sz="1500" dirty="0">
                <a:solidFill>
                  <a:prstClr val="black"/>
                </a:solidFill>
                <a:latin typeface="Century Gothic" panose="020B0502020202020204"/>
              </a:rPr>
              <a:t>The staff of OCIMA (about 30 engineers, designers, and technicians + 10 skilled workers)</a:t>
            </a:r>
          </a:p>
          <a:p>
            <a:pPr defTabSz="342900">
              <a:defRPr/>
            </a:pPr>
            <a:endParaRPr lang="it-IT" sz="1350" dirty="0">
              <a:solidFill>
                <a:prstClr val="white"/>
              </a:solidFill>
              <a:latin typeface="Century Gothic" panose="020B0502020202020204"/>
            </a:endParaRPr>
          </a:p>
        </p:txBody>
      </p:sp>
      <p:sp>
        <p:nvSpPr>
          <p:cNvPr id="7" name="CasellaDiTesto 6">
            <a:extLst>
              <a:ext uri="{FF2B5EF4-FFF2-40B4-BE49-F238E27FC236}">
                <a16:creationId xmlns:a16="http://schemas.microsoft.com/office/drawing/2014/main" id="{3936BA09-30D6-44FA-A262-A8368E559073}"/>
              </a:ext>
            </a:extLst>
          </p:cNvPr>
          <p:cNvSpPr txBox="1"/>
          <p:nvPr/>
        </p:nvSpPr>
        <p:spPr>
          <a:xfrm>
            <a:off x="82033" y="4353998"/>
            <a:ext cx="8819717" cy="1708160"/>
          </a:xfrm>
          <a:prstGeom prst="rect">
            <a:avLst/>
          </a:prstGeom>
          <a:noFill/>
        </p:spPr>
        <p:txBody>
          <a:bodyPr wrap="square" rtlCol="0">
            <a:spAutoFit/>
          </a:bodyPr>
          <a:lstStyle/>
          <a:p>
            <a:pPr defTabSz="342900">
              <a:defRPr/>
            </a:pPr>
            <a:r>
              <a:rPr lang="it-IT" sz="1500" u="sng" dirty="0">
                <a:solidFill>
                  <a:prstClr val="black"/>
                </a:solidFill>
                <a:latin typeface="Century Gothic" panose="020B0502020202020204"/>
              </a:rPr>
              <a:t>Collaboration agreements</a:t>
            </a:r>
          </a:p>
          <a:p>
            <a:pPr marL="257175" indent="-257175" defTabSz="342900">
              <a:buFont typeface="Arial" panose="020B0604020202020204" pitchFamily="34" charset="0"/>
              <a:buChar char="•"/>
              <a:defRPr/>
            </a:pPr>
            <a:r>
              <a:rPr lang="it-IT" sz="1500" dirty="0" err="1">
                <a:solidFill>
                  <a:prstClr val="black"/>
                </a:solidFill>
                <a:latin typeface="Century Gothic" panose="020B0502020202020204"/>
              </a:rPr>
              <a:t>University</a:t>
            </a:r>
            <a:r>
              <a:rPr lang="it-IT" sz="1500" dirty="0">
                <a:solidFill>
                  <a:prstClr val="black"/>
                </a:solidFill>
                <a:latin typeface="Century Gothic" panose="020B0502020202020204"/>
              </a:rPr>
              <a:t> of Salerno and </a:t>
            </a:r>
            <a:r>
              <a:rPr lang="it-IT" sz="1500" dirty="0" err="1">
                <a:solidFill>
                  <a:prstClr val="black"/>
                </a:solidFill>
                <a:latin typeface="Century Gothic" panose="020B0502020202020204"/>
              </a:rPr>
              <a:t>spinoff</a:t>
            </a:r>
            <a:r>
              <a:rPr lang="it-IT" sz="1500" dirty="0">
                <a:solidFill>
                  <a:prstClr val="black"/>
                </a:solidFill>
                <a:latin typeface="Century Gothic" panose="020B0502020202020204"/>
              </a:rPr>
              <a:t> NARRANDO (Prof. </a:t>
            </a:r>
            <a:r>
              <a:rPr lang="it-IT" sz="1500" dirty="0" err="1">
                <a:solidFill>
                  <a:prstClr val="black"/>
                </a:solidFill>
                <a:latin typeface="Century Gothic" panose="020B0502020202020204"/>
              </a:rPr>
              <a:t>Emeritus</a:t>
            </a:r>
            <a:r>
              <a:rPr lang="it-IT" sz="1500" dirty="0">
                <a:solidFill>
                  <a:prstClr val="black"/>
                </a:solidFill>
                <a:latin typeface="Century Gothic" panose="020B0502020202020204"/>
              </a:rPr>
              <a:t> P. </a:t>
            </a:r>
            <a:r>
              <a:rPr lang="it-IT" sz="1500" dirty="0" err="1">
                <a:solidFill>
                  <a:prstClr val="black"/>
                </a:solidFill>
                <a:latin typeface="Century Gothic" panose="020B0502020202020204"/>
              </a:rPr>
              <a:t>Ciambelli</a:t>
            </a:r>
            <a:r>
              <a:rPr lang="it-IT" sz="1500" dirty="0">
                <a:solidFill>
                  <a:prstClr val="black"/>
                </a:solidFill>
                <a:latin typeface="Century Gothic" panose="020B0502020202020204"/>
              </a:rPr>
              <a:t> and Prof. M. Sarno</a:t>
            </a:r>
          </a:p>
          <a:p>
            <a:pPr marL="257175" indent="-257175" defTabSz="342900">
              <a:buFont typeface="Arial" panose="020B0604020202020204" pitchFamily="34" charset="0"/>
              <a:buChar char="•"/>
              <a:defRPr/>
            </a:pPr>
            <a:r>
              <a:rPr lang="it-IT" sz="1500" dirty="0" err="1">
                <a:solidFill>
                  <a:prstClr val="black"/>
                </a:solidFill>
                <a:latin typeface="Century Gothic" panose="020B0502020202020204"/>
              </a:rPr>
              <a:t>UniCal</a:t>
            </a:r>
            <a:r>
              <a:rPr lang="it-IT" sz="1500" dirty="0">
                <a:solidFill>
                  <a:prstClr val="black"/>
                </a:solidFill>
                <a:latin typeface="Century Gothic" panose="020B0502020202020204"/>
              </a:rPr>
              <a:t> (</a:t>
            </a:r>
            <a:r>
              <a:rPr lang="it-IT" sz="1500" dirty="0" err="1">
                <a:solidFill>
                  <a:prstClr val="black"/>
                </a:solidFill>
                <a:latin typeface="Century Gothic" panose="020B0502020202020204"/>
              </a:rPr>
              <a:t>Dept</a:t>
            </a:r>
            <a:r>
              <a:rPr lang="it-IT" sz="1500" dirty="0">
                <a:solidFill>
                  <a:prstClr val="black"/>
                </a:solidFill>
                <a:latin typeface="Century Gothic" panose="020B0502020202020204"/>
              </a:rPr>
              <a:t>. of Physics, Prof. L. Caputi)</a:t>
            </a:r>
          </a:p>
          <a:p>
            <a:pPr marL="257175" indent="-257175" defTabSz="342900">
              <a:buFont typeface="Arial" panose="020B0604020202020204" pitchFamily="34" charset="0"/>
              <a:buChar char="•"/>
              <a:defRPr/>
            </a:pPr>
            <a:r>
              <a:rPr lang="it-IT" sz="1500" dirty="0" err="1">
                <a:solidFill>
                  <a:prstClr val="black"/>
                </a:solidFill>
                <a:latin typeface="Century Gothic" panose="020B0502020202020204"/>
              </a:rPr>
              <a:t>Univ</a:t>
            </a:r>
            <a:r>
              <a:rPr lang="it-IT" sz="1500" dirty="0">
                <a:solidFill>
                  <a:prstClr val="black"/>
                </a:solidFill>
                <a:latin typeface="Century Gothic" panose="020B0502020202020204"/>
              </a:rPr>
              <a:t>. of Bath (UK), Prof. M. Meo</a:t>
            </a:r>
          </a:p>
          <a:p>
            <a:pPr marL="257175" indent="-257175" defTabSz="342900">
              <a:buFont typeface="Arial" panose="020B0604020202020204" pitchFamily="34" charset="0"/>
              <a:buChar char="•"/>
              <a:defRPr/>
            </a:pPr>
            <a:r>
              <a:rPr lang="it-IT" sz="1500" dirty="0">
                <a:solidFill>
                  <a:prstClr val="black"/>
                </a:solidFill>
                <a:latin typeface="Century Gothic" panose="020B0502020202020204"/>
              </a:rPr>
              <a:t>Laminazione Sottile Spa (Caserta – </a:t>
            </a:r>
            <a:r>
              <a:rPr lang="it-IT" sz="1500" dirty="0" err="1">
                <a:solidFill>
                  <a:prstClr val="black"/>
                </a:solidFill>
                <a:latin typeface="Century Gothic" panose="020B0502020202020204"/>
              </a:rPr>
              <a:t>Italy</a:t>
            </a:r>
            <a:r>
              <a:rPr lang="it-IT" sz="1500" dirty="0">
                <a:solidFill>
                  <a:prstClr val="black"/>
                </a:solidFill>
                <a:latin typeface="Century Gothic" panose="020B0502020202020204"/>
              </a:rPr>
              <a:t>) Dr. Ciro Sinagra</a:t>
            </a:r>
          </a:p>
          <a:p>
            <a:pPr marL="257175" indent="-257175" defTabSz="342900">
              <a:buFont typeface="Arial" panose="020B0604020202020204" pitchFamily="34" charset="0"/>
              <a:buChar char="•"/>
              <a:defRPr/>
            </a:pPr>
            <a:r>
              <a:rPr lang="it-IT" sz="1500" dirty="0">
                <a:solidFill>
                  <a:prstClr val="black"/>
                </a:solidFill>
                <a:latin typeface="Century Gothic" panose="020B0502020202020204"/>
              </a:rPr>
              <a:t>SPSCAP Gmbh (</a:t>
            </a:r>
            <a:r>
              <a:rPr lang="it-IT" sz="1500" dirty="0" err="1">
                <a:solidFill>
                  <a:prstClr val="black"/>
                </a:solidFill>
                <a:latin typeface="Century Gothic" panose="020B0502020202020204"/>
              </a:rPr>
              <a:t>Munich</a:t>
            </a:r>
            <a:r>
              <a:rPr lang="it-IT" sz="1500" dirty="0">
                <a:solidFill>
                  <a:prstClr val="black"/>
                </a:solidFill>
                <a:latin typeface="Century Gothic" panose="020B0502020202020204"/>
              </a:rPr>
              <a:t>, Germany) </a:t>
            </a:r>
            <a:r>
              <a:rPr lang="it-IT" sz="1500" dirty="0" err="1">
                <a:solidFill>
                  <a:prstClr val="black"/>
                </a:solidFill>
                <a:latin typeface="Century Gothic" panose="020B0502020202020204"/>
              </a:rPr>
              <a:t>European</a:t>
            </a:r>
            <a:r>
              <a:rPr lang="it-IT" sz="1500" dirty="0">
                <a:solidFill>
                  <a:prstClr val="black"/>
                </a:solidFill>
                <a:latin typeface="Century Gothic" panose="020B0502020202020204"/>
              </a:rPr>
              <a:t> </a:t>
            </a:r>
            <a:r>
              <a:rPr lang="it-IT" sz="1500" dirty="0" err="1">
                <a:solidFill>
                  <a:prstClr val="black"/>
                </a:solidFill>
                <a:latin typeface="Century Gothic" panose="020B0502020202020204"/>
              </a:rPr>
              <a:t>branch</a:t>
            </a:r>
            <a:r>
              <a:rPr lang="it-IT" sz="1500" dirty="0">
                <a:solidFill>
                  <a:prstClr val="black"/>
                </a:solidFill>
                <a:latin typeface="Century Gothic" panose="020B0502020202020204"/>
              </a:rPr>
              <a:t> of SPSCAP-CRRC (China)</a:t>
            </a:r>
          </a:p>
          <a:p>
            <a:pPr marL="257175" indent="-257175" defTabSz="342900">
              <a:buFont typeface="Arial" panose="020B0604020202020204" pitchFamily="34" charset="0"/>
              <a:buChar char="•"/>
              <a:defRPr/>
            </a:pPr>
            <a:endParaRPr lang="it-IT" sz="1500" u="sng" dirty="0">
              <a:solidFill>
                <a:prstClr val="black"/>
              </a:solidFill>
              <a:latin typeface="Century Gothic" panose="020B0502020202020204"/>
            </a:endParaRPr>
          </a:p>
        </p:txBody>
      </p:sp>
    </p:spTree>
    <p:extLst>
      <p:ext uri="{BB962C8B-B14F-4D97-AF65-F5344CB8AC3E}">
        <p14:creationId xmlns:p14="http://schemas.microsoft.com/office/powerpoint/2010/main" val="65484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ttangolo 139"/>
          <p:cNvSpPr/>
          <p:nvPr/>
        </p:nvSpPr>
        <p:spPr>
          <a:xfrm>
            <a:off x="-540" y="4370089"/>
            <a:ext cx="9144000" cy="676227"/>
          </a:xfrm>
          <a:prstGeom prst="rect">
            <a:avLst/>
          </a:prstGeom>
          <a:gradFill flip="none" rotWithShape="1">
            <a:gsLst>
              <a:gs pos="0">
                <a:schemeClr val="bg2"/>
              </a:gs>
              <a:gs pos="57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sz="554" i="1" dirty="0">
              <a:solidFill>
                <a:srgbClr val="0000FF"/>
              </a:solidFill>
              <a:latin typeface="Calibri" panose="020F0502020204030204" pitchFamily="34" charset="0"/>
            </a:endParaRPr>
          </a:p>
        </p:txBody>
      </p:sp>
      <p:pic>
        <p:nvPicPr>
          <p:cNvPr id="2050" name="Picture 2" descr="http://www.riss-srl.com/images/logo.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r="34549"/>
          <a:stretch/>
        </p:blipFill>
        <p:spPr bwMode="auto">
          <a:xfrm>
            <a:off x="581180" y="759288"/>
            <a:ext cx="8111893" cy="3467339"/>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59" name="Rettangolo 58"/>
          <p:cNvSpPr/>
          <p:nvPr/>
        </p:nvSpPr>
        <p:spPr>
          <a:xfrm>
            <a:off x="-540" y="5069686"/>
            <a:ext cx="9144000" cy="1524544"/>
          </a:xfrm>
          <a:prstGeom prst="rect">
            <a:avLst/>
          </a:prstGeom>
          <a:gradFill flip="none" rotWithShape="1">
            <a:gsLst>
              <a:gs pos="0">
                <a:srgbClr val="0000FF">
                  <a:alpha val="14000"/>
                </a:srgbClr>
              </a:gs>
              <a:gs pos="91000">
                <a:schemeClr val="bg1"/>
              </a:gs>
            </a:gsLst>
            <a:lin ang="162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sz="554" i="1" dirty="0">
              <a:solidFill>
                <a:srgbClr val="0000FF"/>
              </a:solidFill>
              <a:latin typeface="Calibri" panose="020F0502020204030204" pitchFamily="34" charset="0"/>
            </a:endParaRPr>
          </a:p>
        </p:txBody>
      </p:sp>
      <p:cxnSp>
        <p:nvCxnSpPr>
          <p:cNvPr id="2049" name="Connettore 1 2048"/>
          <p:cNvCxnSpPr/>
          <p:nvPr/>
        </p:nvCxnSpPr>
        <p:spPr>
          <a:xfrm>
            <a:off x="-539" y="5058384"/>
            <a:ext cx="915303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ttangolo 2"/>
          <p:cNvSpPr/>
          <p:nvPr/>
        </p:nvSpPr>
        <p:spPr>
          <a:xfrm>
            <a:off x="6638762" y="5150562"/>
            <a:ext cx="1643335" cy="348109"/>
          </a:xfrm>
          <a:prstGeom prst="rect">
            <a:avLst/>
          </a:prstGeom>
        </p:spPr>
        <p:txBody>
          <a:bodyPr wrap="none">
            <a:spAutoFit/>
          </a:bodyPr>
          <a:lstStyle/>
          <a:p>
            <a:r>
              <a:rPr lang="en-US" sz="1662" b="1" dirty="0"/>
              <a:t>Company Profile</a:t>
            </a:r>
            <a:endParaRPr lang="it-IT" sz="1662" dirty="0"/>
          </a:p>
        </p:txBody>
      </p:sp>
      <p:sp>
        <p:nvSpPr>
          <p:cNvPr id="74" name="Rettangolo 73"/>
          <p:cNvSpPr/>
          <p:nvPr/>
        </p:nvSpPr>
        <p:spPr>
          <a:xfrm>
            <a:off x="7762509" y="5480960"/>
            <a:ext cx="614271" cy="348109"/>
          </a:xfrm>
          <a:prstGeom prst="rect">
            <a:avLst/>
          </a:prstGeom>
        </p:spPr>
        <p:txBody>
          <a:bodyPr wrap="none">
            <a:spAutoFit/>
          </a:bodyPr>
          <a:lstStyle/>
          <a:p>
            <a:r>
              <a:rPr lang="en-US" sz="1662" b="1" dirty="0"/>
              <a:t>2017</a:t>
            </a:r>
            <a:endParaRPr lang="it-IT" sz="1662" dirty="0"/>
          </a:p>
        </p:txBody>
      </p:sp>
      <p:sp>
        <p:nvSpPr>
          <p:cNvPr id="5" name="Rectangle 1"/>
          <p:cNvSpPr>
            <a:spLocks noChangeArrowheads="1"/>
          </p:cNvSpPr>
          <p:nvPr/>
        </p:nvSpPr>
        <p:spPr bwMode="auto">
          <a:xfrm>
            <a:off x="-540" y="6156399"/>
            <a:ext cx="9143999" cy="7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4406" tIns="42203" rIns="84406" bIns="42203" numCol="1" anchor="ctr" anchorCtr="0" compatLnSpc="1">
            <a:prstTxWarp prst="textNoShape">
              <a:avLst/>
            </a:prstTxWarp>
            <a:spAutoFit/>
          </a:bodyPr>
          <a:lstStyle/>
          <a:p>
            <a:pPr algn="ctr" defTabSz="844083" fontAlgn="base">
              <a:spcBef>
                <a:spcPct val="0"/>
              </a:spcBef>
              <a:spcAft>
                <a:spcPct val="0"/>
              </a:spcAft>
            </a:pPr>
            <a:r>
              <a:rPr lang="it-IT" altLang="it-IT" sz="1292" cap="small" dirty="0" err="1">
                <a:latin typeface="Arial" charset="0"/>
                <a:cs typeface="Arial" charset="0"/>
              </a:rPr>
              <a:t>Earthquake</a:t>
            </a:r>
            <a:r>
              <a:rPr lang="it-IT" altLang="it-IT" sz="1292" cap="small" dirty="0">
                <a:latin typeface="Arial" charset="0"/>
                <a:cs typeface="Arial" charset="0"/>
              </a:rPr>
              <a:t> </a:t>
            </a:r>
            <a:r>
              <a:rPr lang="it-IT" altLang="it-IT" sz="1292" cap="small" dirty="0" err="1">
                <a:latin typeface="Arial" charset="0"/>
                <a:cs typeface="Arial" charset="0"/>
              </a:rPr>
              <a:t>Early</a:t>
            </a:r>
            <a:r>
              <a:rPr lang="it-IT" altLang="it-IT" sz="1292" cap="small" dirty="0">
                <a:latin typeface="Arial" charset="0"/>
                <a:cs typeface="Arial" charset="0"/>
              </a:rPr>
              <a:t> </a:t>
            </a:r>
            <a:r>
              <a:rPr lang="it-IT" altLang="it-IT" sz="1292" cap="small" dirty="0" err="1">
                <a:latin typeface="+mj-lt"/>
                <a:cs typeface="Arial" charset="0"/>
              </a:rPr>
              <a:t>Warning</a:t>
            </a:r>
            <a:r>
              <a:rPr lang="it-IT" altLang="it-IT" sz="1292" cap="small" dirty="0">
                <a:latin typeface="Arial" charset="0"/>
                <a:cs typeface="Arial" charset="0"/>
              </a:rPr>
              <a:t> 	  </a:t>
            </a:r>
            <a:r>
              <a:rPr lang="it-IT" altLang="it-IT" sz="1292" cap="small" dirty="0" err="1">
                <a:latin typeface="Arial" charset="0"/>
                <a:cs typeface="Arial" charset="0"/>
              </a:rPr>
              <a:t>Seismic</a:t>
            </a:r>
            <a:r>
              <a:rPr lang="it-IT" altLang="it-IT" sz="1292" cap="small" dirty="0">
                <a:latin typeface="Arial" charset="0"/>
                <a:cs typeface="Arial" charset="0"/>
              </a:rPr>
              <a:t> </a:t>
            </a:r>
            <a:r>
              <a:rPr lang="it-IT" altLang="it-IT" sz="1292" cap="small" dirty="0" err="1">
                <a:latin typeface="Arial" charset="0"/>
                <a:cs typeface="Arial" charset="0"/>
              </a:rPr>
              <a:t>Monitoring</a:t>
            </a:r>
            <a:r>
              <a:rPr lang="it-IT" altLang="it-IT" sz="1292" cap="small" dirty="0">
                <a:latin typeface="Arial" charset="0"/>
                <a:cs typeface="Arial" charset="0"/>
              </a:rPr>
              <a:t>	         </a:t>
            </a:r>
            <a:r>
              <a:rPr lang="it-IT" altLang="it-IT" sz="1292" cap="small" dirty="0" err="1">
                <a:latin typeface="Arial" charset="0"/>
                <a:cs typeface="Arial" charset="0"/>
              </a:rPr>
              <a:t>Induced</a:t>
            </a:r>
            <a:r>
              <a:rPr lang="it-IT" altLang="it-IT" sz="1292" cap="small" dirty="0">
                <a:latin typeface="Arial" charset="0"/>
                <a:cs typeface="Arial" charset="0"/>
              </a:rPr>
              <a:t> </a:t>
            </a:r>
            <a:r>
              <a:rPr lang="it-IT" altLang="it-IT" sz="1292" cap="small" dirty="0" err="1">
                <a:latin typeface="Arial" charset="0"/>
                <a:cs typeface="Arial" charset="0"/>
              </a:rPr>
              <a:t>Seismicity</a:t>
            </a:r>
            <a:r>
              <a:rPr lang="it-IT" altLang="it-IT" sz="1292" cap="small" dirty="0">
                <a:latin typeface="Arial" charset="0"/>
                <a:cs typeface="Arial" charset="0"/>
              </a:rPr>
              <a:t>         </a:t>
            </a:r>
            <a:r>
              <a:rPr lang="it-IT" altLang="it-IT" sz="1292" cap="small" dirty="0" err="1">
                <a:latin typeface="Arial" charset="0"/>
                <a:cs typeface="Arial" charset="0"/>
              </a:rPr>
              <a:t>Structural</a:t>
            </a:r>
            <a:r>
              <a:rPr lang="it-IT" altLang="it-IT" sz="1292" cap="small" dirty="0">
                <a:latin typeface="Arial" charset="0"/>
                <a:cs typeface="Arial" charset="0"/>
              </a:rPr>
              <a:t> </a:t>
            </a:r>
            <a:r>
              <a:rPr lang="it-IT" altLang="it-IT" sz="1292" cap="small" dirty="0" err="1">
                <a:latin typeface="Arial" charset="0"/>
                <a:cs typeface="Arial" charset="0"/>
              </a:rPr>
              <a:t>Health</a:t>
            </a:r>
            <a:r>
              <a:rPr lang="it-IT" altLang="it-IT" sz="1292" cap="small" dirty="0">
                <a:latin typeface="Arial" charset="0"/>
                <a:cs typeface="Arial" charset="0"/>
              </a:rPr>
              <a:t> </a:t>
            </a:r>
            <a:r>
              <a:rPr lang="it-IT" altLang="it-IT" sz="1292" cap="small" dirty="0" err="1">
                <a:latin typeface="Arial" charset="0"/>
                <a:cs typeface="Arial" charset="0"/>
              </a:rPr>
              <a:t>Monitoring</a:t>
            </a:r>
            <a:endParaRPr lang="it-IT" altLang="it-IT" sz="1292" cap="small" dirty="0">
              <a:latin typeface="Arial" charset="0"/>
              <a:cs typeface="Arial" charset="0"/>
            </a:endParaRPr>
          </a:p>
          <a:p>
            <a:pPr algn="ctr" defTabSz="844083" eaLnBrk="0" fontAlgn="base" hangingPunct="0">
              <a:spcBef>
                <a:spcPct val="0"/>
              </a:spcBef>
              <a:spcAft>
                <a:spcPct val="0"/>
              </a:spcAft>
            </a:pPr>
            <a:endParaRPr lang="it-IT" altLang="it-IT" sz="3323" dirty="0">
              <a:latin typeface="Arial" charset="0"/>
              <a:cs typeface="Arial" charset="0"/>
            </a:endParaRPr>
          </a:p>
        </p:txBody>
      </p:sp>
      <p:sp>
        <p:nvSpPr>
          <p:cNvPr id="6" name="Rettangolo 5"/>
          <p:cNvSpPr/>
          <p:nvPr/>
        </p:nvSpPr>
        <p:spPr>
          <a:xfrm>
            <a:off x="581180" y="4373767"/>
            <a:ext cx="6594690" cy="348109"/>
          </a:xfrm>
          <a:prstGeom prst="rect">
            <a:avLst/>
          </a:prstGeom>
        </p:spPr>
        <p:txBody>
          <a:bodyPr wrap="none">
            <a:spAutoFit/>
          </a:bodyPr>
          <a:lstStyle/>
          <a:p>
            <a:r>
              <a:rPr lang="it-IT" sz="1662" cap="small" spc="554" dirty="0" err="1">
                <a:solidFill>
                  <a:srgbClr val="0000FF"/>
                </a:solidFill>
                <a:cs typeface="Arial" charset="0"/>
              </a:rPr>
              <a:t>Realtime</a:t>
            </a:r>
            <a:r>
              <a:rPr lang="it-IT" sz="1662" cap="small" spc="554" dirty="0">
                <a:solidFill>
                  <a:srgbClr val="0000FF"/>
                </a:solidFill>
                <a:cs typeface="Arial" charset="0"/>
              </a:rPr>
              <a:t> Innovative Solutions for </a:t>
            </a:r>
            <a:r>
              <a:rPr lang="it-IT" sz="1662" cap="small" spc="554" dirty="0" err="1">
                <a:solidFill>
                  <a:srgbClr val="0000FF"/>
                </a:solidFill>
                <a:cs typeface="Arial" charset="0"/>
              </a:rPr>
              <a:t>Seismology</a:t>
            </a:r>
            <a:endParaRPr lang="it-IT" sz="1662" cap="small" spc="554" dirty="0">
              <a:solidFill>
                <a:srgbClr val="0000FF"/>
              </a:solidFill>
            </a:endParaRPr>
          </a:p>
        </p:txBody>
      </p:sp>
    </p:spTree>
    <p:extLst>
      <p:ext uri="{BB962C8B-B14F-4D97-AF65-F5344CB8AC3E}">
        <p14:creationId xmlns:p14="http://schemas.microsoft.com/office/powerpoint/2010/main" val="196433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Arco 81"/>
          <p:cNvSpPr/>
          <p:nvPr/>
        </p:nvSpPr>
        <p:spPr>
          <a:xfrm flipH="1">
            <a:off x="3897105" y="3229594"/>
            <a:ext cx="1357170" cy="356035"/>
          </a:xfrm>
          <a:prstGeom prst="arc">
            <a:avLst>
              <a:gd name="adj1" fmla="val 16200000"/>
              <a:gd name="adj2" fmla="val 21098253"/>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662"/>
          </a:p>
        </p:txBody>
      </p:sp>
      <p:sp>
        <p:nvSpPr>
          <p:cNvPr id="81" name="Arco 80"/>
          <p:cNvSpPr/>
          <p:nvPr/>
        </p:nvSpPr>
        <p:spPr>
          <a:xfrm>
            <a:off x="3876450" y="3230084"/>
            <a:ext cx="1359615" cy="356035"/>
          </a:xfrm>
          <a:prstGeom prst="arc">
            <a:avLst>
              <a:gd name="adj1" fmla="val 16200000"/>
              <a:gd name="adj2" fmla="val 21098253"/>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662"/>
          </a:p>
        </p:txBody>
      </p:sp>
      <p:sp>
        <p:nvSpPr>
          <p:cNvPr id="140" name="Rettangolo 139"/>
          <p:cNvSpPr/>
          <p:nvPr/>
        </p:nvSpPr>
        <p:spPr>
          <a:xfrm>
            <a:off x="-540" y="4370089"/>
            <a:ext cx="9144000" cy="676227"/>
          </a:xfrm>
          <a:prstGeom prst="rect">
            <a:avLst/>
          </a:prstGeom>
          <a:gradFill flip="none" rotWithShape="1">
            <a:gsLst>
              <a:gs pos="0">
                <a:schemeClr val="bg2"/>
              </a:gs>
              <a:gs pos="57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sz="554" i="1" dirty="0">
              <a:solidFill>
                <a:srgbClr val="0000FF"/>
              </a:solidFill>
              <a:latin typeface="Calibri" panose="020F0502020204030204" pitchFamily="34" charset="0"/>
            </a:endParaRPr>
          </a:p>
        </p:txBody>
      </p:sp>
      <p:pic>
        <p:nvPicPr>
          <p:cNvPr id="2050" name="Picture 2" descr="http://www.riss-srl.com/images/logo.png"/>
          <p:cNvPicPr>
            <a:picLocks noChangeAspect="1" noChangeArrowheads="1"/>
          </p:cNvPicPr>
          <p:nvPr/>
        </p:nvPicPr>
        <p:blipFill rotWithShape="1">
          <a:blip r:embed="rId3" cstate="print">
            <a:lum bright="70000" contrast="-70000"/>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r="34549"/>
          <a:stretch/>
        </p:blipFill>
        <p:spPr bwMode="auto">
          <a:xfrm>
            <a:off x="581180" y="759288"/>
            <a:ext cx="8111893" cy="3467339"/>
          </a:xfrm>
          <a:prstGeom prst="rect">
            <a:avLst/>
          </a:prstGeom>
          <a:noFill/>
          <a:ln>
            <a:noFill/>
          </a:ln>
          <a:effectLst/>
          <a:extLst>
            <a:ext uri="{909E8E84-426E-40DD-AFC4-6F175D3DCCD1}">
              <a14:hiddenFill xmlns:a14="http://schemas.microsoft.com/office/drawing/2010/main">
                <a:solidFill>
                  <a:srgbClr val="FFFFFF"/>
                </a:solidFill>
              </a14:hiddenFill>
            </a:ext>
          </a:extLst>
        </p:spPr>
      </p:pic>
      <p:cxnSp>
        <p:nvCxnSpPr>
          <p:cNvPr id="99" name="Connettore 1 98"/>
          <p:cNvCxnSpPr/>
          <p:nvPr/>
        </p:nvCxnSpPr>
        <p:spPr>
          <a:xfrm>
            <a:off x="1737541" y="3640716"/>
            <a:ext cx="7423511" cy="0"/>
          </a:xfrm>
          <a:prstGeom prst="line">
            <a:avLst/>
          </a:prstGeom>
          <a:ln w="762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04" name="Connettore 1 103"/>
          <p:cNvCxnSpPr/>
          <p:nvPr/>
        </p:nvCxnSpPr>
        <p:spPr>
          <a:xfrm>
            <a:off x="1737541" y="3801531"/>
            <a:ext cx="7478759" cy="0"/>
          </a:xfrm>
          <a:prstGeom prst="line">
            <a:avLst/>
          </a:prstGeom>
          <a:ln w="762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05" name="Connettore 1 104"/>
          <p:cNvCxnSpPr/>
          <p:nvPr/>
        </p:nvCxnSpPr>
        <p:spPr>
          <a:xfrm>
            <a:off x="1737541" y="3954888"/>
            <a:ext cx="7414954" cy="13137"/>
          </a:xfrm>
          <a:prstGeom prst="line">
            <a:avLst/>
          </a:prstGeom>
          <a:ln w="762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90" name="Arco 89"/>
          <p:cNvSpPr/>
          <p:nvPr/>
        </p:nvSpPr>
        <p:spPr>
          <a:xfrm>
            <a:off x="3606087" y="2770287"/>
            <a:ext cx="1645134" cy="356035"/>
          </a:xfrm>
          <a:prstGeom prst="arc">
            <a:avLst>
              <a:gd name="adj1" fmla="val 16200000"/>
              <a:gd name="adj2" fmla="val 21098253"/>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662"/>
          </a:p>
        </p:txBody>
      </p:sp>
      <p:sp>
        <p:nvSpPr>
          <p:cNvPr id="85" name="Arco 84"/>
          <p:cNvSpPr/>
          <p:nvPr/>
        </p:nvSpPr>
        <p:spPr>
          <a:xfrm flipH="1">
            <a:off x="3631080" y="2769797"/>
            <a:ext cx="1642175" cy="356035"/>
          </a:xfrm>
          <a:prstGeom prst="arc">
            <a:avLst>
              <a:gd name="adj1" fmla="val 16200000"/>
              <a:gd name="adj2" fmla="val 21098253"/>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662"/>
          </a:p>
        </p:txBody>
      </p:sp>
      <p:sp>
        <p:nvSpPr>
          <p:cNvPr id="59" name="Rettangolo 58"/>
          <p:cNvSpPr/>
          <p:nvPr/>
        </p:nvSpPr>
        <p:spPr>
          <a:xfrm>
            <a:off x="-540" y="5069686"/>
            <a:ext cx="9144000" cy="1524544"/>
          </a:xfrm>
          <a:prstGeom prst="rect">
            <a:avLst/>
          </a:prstGeom>
          <a:gradFill flip="none" rotWithShape="1">
            <a:gsLst>
              <a:gs pos="0">
                <a:srgbClr val="0000FF">
                  <a:alpha val="14000"/>
                </a:srgbClr>
              </a:gs>
              <a:gs pos="91000">
                <a:schemeClr val="bg1"/>
              </a:gs>
            </a:gsLst>
            <a:lin ang="162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sz="554" i="1" dirty="0">
              <a:solidFill>
                <a:srgbClr val="0000FF"/>
              </a:solidFill>
              <a:latin typeface="Calibri" panose="020F0502020204030204" pitchFamily="34" charset="0"/>
            </a:endParaRPr>
          </a:p>
        </p:txBody>
      </p:sp>
      <p:sp>
        <p:nvSpPr>
          <p:cNvPr id="11" name="Trapezio 10"/>
          <p:cNvSpPr/>
          <p:nvPr/>
        </p:nvSpPr>
        <p:spPr>
          <a:xfrm>
            <a:off x="3008120" y="3483746"/>
            <a:ext cx="749303" cy="2485938"/>
          </a:xfrm>
          <a:prstGeom prst="trapezoid">
            <a:avLst>
              <a:gd name="adj" fmla="val 41149"/>
            </a:avLst>
          </a:prstGeom>
          <a:solidFill>
            <a:schemeClr val="bg1">
              <a:lumMod val="75000"/>
            </a:schemeClr>
          </a:solidFill>
          <a:ln>
            <a:solidFill>
              <a:schemeClr val="bg1">
                <a:lumMod val="85000"/>
              </a:schemeClr>
            </a:solidFill>
          </a:ln>
          <a:scene3d>
            <a:camera prst="isometricOffAxis2Top">
              <a:rot lat="18075708" lon="3600000" rev="18141434"/>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solidFill>
                <a:schemeClr val="bg1">
                  <a:lumMod val="95000"/>
                </a:schemeClr>
              </a:solidFill>
            </a:endParaRPr>
          </a:p>
        </p:txBody>
      </p:sp>
      <p:sp>
        <p:nvSpPr>
          <p:cNvPr id="46" name="Trapezio 45"/>
          <p:cNvSpPr/>
          <p:nvPr/>
        </p:nvSpPr>
        <p:spPr>
          <a:xfrm>
            <a:off x="5069520" y="3477885"/>
            <a:ext cx="824234" cy="2485938"/>
          </a:xfrm>
          <a:prstGeom prst="trapezoid">
            <a:avLst>
              <a:gd name="adj" fmla="val 41149"/>
            </a:avLst>
          </a:prstGeom>
          <a:solidFill>
            <a:schemeClr val="accent3">
              <a:lumMod val="60000"/>
              <a:lumOff val="40000"/>
            </a:schemeClr>
          </a:solidFill>
          <a:ln>
            <a:solidFill>
              <a:schemeClr val="bg1">
                <a:lumMod val="85000"/>
              </a:schemeClr>
            </a:solidFill>
          </a:ln>
          <a:scene3d>
            <a:camera prst="isometricOffAxis2Top">
              <a:rot lat="18111272" lon="17770102" rev="3494859"/>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p>
        </p:txBody>
      </p:sp>
      <p:sp>
        <p:nvSpPr>
          <p:cNvPr id="51" name="Trapezio 50"/>
          <p:cNvSpPr/>
          <p:nvPr/>
        </p:nvSpPr>
        <p:spPr>
          <a:xfrm>
            <a:off x="4528977" y="3483746"/>
            <a:ext cx="681185" cy="2485938"/>
          </a:xfrm>
          <a:prstGeom prst="trapezoid">
            <a:avLst>
              <a:gd name="adj" fmla="val 41149"/>
            </a:avLst>
          </a:prstGeom>
          <a:solidFill>
            <a:schemeClr val="accent2">
              <a:lumMod val="60000"/>
              <a:lumOff val="40000"/>
            </a:schemeClr>
          </a:solidFill>
          <a:ln>
            <a:solidFill>
              <a:schemeClr val="bg1">
                <a:lumMod val="85000"/>
              </a:schemeClr>
            </a:solidFill>
          </a:ln>
          <a:scene3d>
            <a:camera prst="isometricOffAxis2Top">
              <a:rot lat="17430713" lon="19142547" rev="225412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p>
        </p:txBody>
      </p:sp>
      <p:sp>
        <p:nvSpPr>
          <p:cNvPr id="52" name="Trapezio 51"/>
          <p:cNvSpPr/>
          <p:nvPr/>
        </p:nvSpPr>
        <p:spPr>
          <a:xfrm>
            <a:off x="3795039" y="3486654"/>
            <a:ext cx="681185" cy="2485938"/>
          </a:xfrm>
          <a:prstGeom prst="trapezoid">
            <a:avLst>
              <a:gd name="adj" fmla="val 41149"/>
            </a:avLst>
          </a:prstGeom>
          <a:solidFill>
            <a:schemeClr val="tx2">
              <a:lumMod val="40000"/>
              <a:lumOff val="60000"/>
            </a:schemeClr>
          </a:solidFill>
          <a:ln>
            <a:noFill/>
          </a:ln>
          <a:scene3d>
            <a:camera prst="isometricOffAxis2Top">
              <a:rot lat="17256040" lon="1364822" rev="20202352"/>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p>
        </p:txBody>
      </p:sp>
      <p:cxnSp>
        <p:nvCxnSpPr>
          <p:cNvPr id="107" name="Connettore 1 106"/>
          <p:cNvCxnSpPr/>
          <p:nvPr/>
        </p:nvCxnSpPr>
        <p:spPr>
          <a:xfrm>
            <a:off x="11143" y="3640716"/>
            <a:ext cx="905066" cy="0"/>
          </a:xfrm>
          <a:prstGeom prst="line">
            <a:avLst/>
          </a:prstGeom>
          <a:ln w="19050">
            <a:solidFill>
              <a:schemeClr val="bg1">
                <a:lumMod val="85000"/>
              </a:schemeClr>
            </a:solidFill>
            <a:prstDash val="lgDashDotDot"/>
          </a:ln>
        </p:spPr>
        <p:style>
          <a:lnRef idx="1">
            <a:schemeClr val="dk1"/>
          </a:lnRef>
          <a:fillRef idx="0">
            <a:schemeClr val="dk1"/>
          </a:fillRef>
          <a:effectRef idx="0">
            <a:schemeClr val="dk1"/>
          </a:effectRef>
          <a:fontRef idx="minor">
            <a:schemeClr val="tx1"/>
          </a:fontRef>
        </p:style>
      </p:cxnSp>
      <p:cxnSp>
        <p:nvCxnSpPr>
          <p:cNvPr id="108" name="Connettore 1 107"/>
          <p:cNvCxnSpPr/>
          <p:nvPr/>
        </p:nvCxnSpPr>
        <p:spPr>
          <a:xfrm>
            <a:off x="11143" y="3809178"/>
            <a:ext cx="905066" cy="0"/>
          </a:xfrm>
          <a:prstGeom prst="line">
            <a:avLst/>
          </a:prstGeom>
          <a:ln w="19050">
            <a:solidFill>
              <a:schemeClr val="bg1">
                <a:lumMod val="85000"/>
              </a:schemeClr>
            </a:solidFill>
            <a:prstDash val="lgDashDotDot"/>
          </a:ln>
        </p:spPr>
        <p:style>
          <a:lnRef idx="1">
            <a:schemeClr val="dk1"/>
          </a:lnRef>
          <a:fillRef idx="0">
            <a:schemeClr val="dk1"/>
          </a:fillRef>
          <a:effectRef idx="0">
            <a:schemeClr val="dk1"/>
          </a:effectRef>
          <a:fontRef idx="minor">
            <a:schemeClr val="tx1"/>
          </a:fontRef>
        </p:style>
      </p:cxnSp>
      <p:cxnSp>
        <p:nvCxnSpPr>
          <p:cNvPr id="109" name="Connettore 1 108"/>
          <p:cNvCxnSpPr/>
          <p:nvPr/>
        </p:nvCxnSpPr>
        <p:spPr>
          <a:xfrm>
            <a:off x="11143" y="3968025"/>
            <a:ext cx="905066" cy="0"/>
          </a:xfrm>
          <a:prstGeom prst="line">
            <a:avLst/>
          </a:prstGeom>
          <a:ln w="19050">
            <a:solidFill>
              <a:schemeClr val="bg1">
                <a:lumMod val="85000"/>
              </a:schemeClr>
            </a:solidFill>
            <a:prstDash val="lgDashDotDot"/>
          </a:ln>
        </p:spPr>
        <p:style>
          <a:lnRef idx="1">
            <a:schemeClr val="dk1"/>
          </a:lnRef>
          <a:fillRef idx="0">
            <a:schemeClr val="dk1"/>
          </a:fillRef>
          <a:effectRef idx="0">
            <a:schemeClr val="dk1"/>
          </a:effectRef>
          <a:fontRef idx="minor">
            <a:schemeClr val="tx1"/>
          </a:fontRef>
        </p:style>
      </p:cxnSp>
      <p:sp>
        <p:nvSpPr>
          <p:cNvPr id="118" name="Parallelogramma 117"/>
          <p:cNvSpPr/>
          <p:nvPr/>
        </p:nvSpPr>
        <p:spPr>
          <a:xfrm>
            <a:off x="2025784" y="5061316"/>
            <a:ext cx="1191373" cy="1549189"/>
          </a:xfrm>
          <a:prstGeom prst="parallelogram">
            <a:avLst>
              <a:gd name="adj" fmla="val 41152"/>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solidFill>
                <a:schemeClr val="bg1">
                  <a:lumMod val="95000"/>
                </a:schemeClr>
              </a:solidFill>
            </a:endParaRPr>
          </a:p>
        </p:txBody>
      </p:sp>
      <p:sp>
        <p:nvSpPr>
          <p:cNvPr id="136" name="Rettangolo 135"/>
          <p:cNvSpPr/>
          <p:nvPr/>
        </p:nvSpPr>
        <p:spPr>
          <a:xfrm rot="17246685">
            <a:off x="1813357" y="5607114"/>
            <a:ext cx="1585943" cy="482903"/>
          </a:xfrm>
          <a:prstGeom prst="rect">
            <a:avLst/>
          </a:prstGeom>
          <a:noFill/>
          <a:ln>
            <a:noFill/>
          </a:ln>
        </p:spPr>
        <p:txBody>
          <a:bodyPr wrap="square" lIns="84406" tIns="42203" rIns="84406" bIns="42203">
            <a:spAutoFit/>
          </a:bodyPr>
          <a:lstStyle/>
          <a:p>
            <a:pPr algn="ctr"/>
            <a:r>
              <a:rPr lang="it-IT" sz="1292" spc="277" dirty="0" err="1">
                <a:ln w="18415" cmpd="sng">
                  <a:solidFill>
                    <a:srgbClr val="FFFFFF"/>
                  </a:solidFill>
                  <a:prstDash val="solid"/>
                </a:ln>
                <a:solidFill>
                  <a:schemeClr val="bg1">
                    <a:lumMod val="95000"/>
                  </a:schemeClr>
                </a:solidFill>
              </a:rPr>
              <a:t>Integrated</a:t>
            </a:r>
            <a:r>
              <a:rPr lang="it-IT" sz="1292" spc="277" dirty="0">
                <a:ln w="18415" cmpd="sng">
                  <a:solidFill>
                    <a:srgbClr val="FFFFFF"/>
                  </a:solidFill>
                  <a:prstDash val="solid"/>
                </a:ln>
                <a:solidFill>
                  <a:schemeClr val="bg1">
                    <a:lumMod val="95000"/>
                  </a:schemeClr>
                </a:solidFill>
              </a:rPr>
              <a:t> Solutions</a:t>
            </a:r>
          </a:p>
        </p:txBody>
      </p:sp>
      <p:sp>
        <p:nvSpPr>
          <p:cNvPr id="137" name="Parallelogramma 136"/>
          <p:cNvSpPr/>
          <p:nvPr/>
        </p:nvSpPr>
        <p:spPr>
          <a:xfrm>
            <a:off x="3378490" y="5069687"/>
            <a:ext cx="950466" cy="1540818"/>
          </a:xfrm>
          <a:prstGeom prst="parallelogram">
            <a:avLst>
              <a:gd name="adj" fmla="val 28271"/>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p>
        </p:txBody>
      </p:sp>
      <p:sp>
        <p:nvSpPr>
          <p:cNvPr id="116" name="Rettangolo 115"/>
          <p:cNvSpPr/>
          <p:nvPr/>
        </p:nvSpPr>
        <p:spPr>
          <a:xfrm rot="16757878">
            <a:off x="3041115" y="5498387"/>
            <a:ext cx="1662536" cy="596781"/>
          </a:xfrm>
          <a:prstGeom prst="rect">
            <a:avLst/>
          </a:prstGeom>
          <a:noFill/>
        </p:spPr>
        <p:txBody>
          <a:bodyPr wrap="square" lIns="84406" tIns="42203" rIns="84406" bIns="42203">
            <a:spAutoFit/>
          </a:bodyPr>
          <a:lstStyle/>
          <a:p>
            <a:pPr algn="ctr"/>
            <a:r>
              <a:rPr lang="it-IT" sz="1662" spc="277" dirty="0">
                <a:ln w="18415" cmpd="sng">
                  <a:solidFill>
                    <a:srgbClr val="FFFFFF"/>
                  </a:solidFill>
                  <a:prstDash val="solid"/>
                </a:ln>
                <a:solidFill>
                  <a:srgbClr val="FFFFFF"/>
                </a:solidFill>
                <a:effectLst>
                  <a:outerShdw blurRad="63500" dir="3600000" algn="tl" rotWithShape="0">
                    <a:srgbClr val="000000">
                      <a:alpha val="70000"/>
                    </a:srgbClr>
                  </a:outerShdw>
                </a:effectLst>
              </a:rPr>
              <a:t>Hardware Solutions</a:t>
            </a:r>
          </a:p>
        </p:txBody>
      </p:sp>
      <p:sp>
        <p:nvSpPr>
          <p:cNvPr id="138" name="Parallelogramma 137"/>
          <p:cNvSpPr/>
          <p:nvPr/>
        </p:nvSpPr>
        <p:spPr>
          <a:xfrm flipH="1">
            <a:off x="5673915" y="5058384"/>
            <a:ext cx="1218448" cy="1552120"/>
          </a:xfrm>
          <a:prstGeom prst="parallelogram">
            <a:avLst>
              <a:gd name="adj" fmla="val 41152"/>
            </a:avLst>
          </a:prstGeom>
          <a:solidFill>
            <a:srgbClr val="92D05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p>
        </p:txBody>
      </p:sp>
      <p:sp>
        <p:nvSpPr>
          <p:cNvPr id="139" name="Parallelogramma 138"/>
          <p:cNvSpPr/>
          <p:nvPr/>
        </p:nvSpPr>
        <p:spPr>
          <a:xfrm flipH="1">
            <a:off x="4797784" y="5067178"/>
            <a:ext cx="932930" cy="1527053"/>
          </a:xfrm>
          <a:prstGeom prst="parallelogram">
            <a:avLst>
              <a:gd name="adj" fmla="val 28271"/>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p>
        </p:txBody>
      </p:sp>
      <p:sp>
        <p:nvSpPr>
          <p:cNvPr id="115" name="Rettangolo 114"/>
          <p:cNvSpPr/>
          <p:nvPr/>
        </p:nvSpPr>
        <p:spPr>
          <a:xfrm rot="4732365">
            <a:off x="4357003" y="5560327"/>
            <a:ext cx="1828790" cy="653335"/>
          </a:xfrm>
          <a:prstGeom prst="rect">
            <a:avLst/>
          </a:prstGeom>
          <a:noFill/>
          <a:ln>
            <a:noFill/>
          </a:ln>
        </p:spPr>
        <p:txBody>
          <a:bodyPr wrap="square" lIns="84406" tIns="42203" rIns="84406" bIns="42203">
            <a:spAutoFit/>
          </a:bodyPr>
          <a:lstStyle/>
          <a:p>
            <a:pPr algn="ctr"/>
            <a:r>
              <a:rPr lang="it-IT" sz="1846" spc="277" dirty="0" err="1">
                <a:ln w="18415" cmpd="sng">
                  <a:solidFill>
                    <a:srgbClr val="FFFFFF"/>
                  </a:solidFill>
                  <a:prstDash val="solid"/>
                </a:ln>
                <a:solidFill>
                  <a:srgbClr val="FFFFFF"/>
                </a:solidFill>
                <a:latin typeface="Calibri" panose="020F0502020204030204" pitchFamily="34" charset="0"/>
              </a:rPr>
              <a:t>Induced</a:t>
            </a:r>
            <a:endParaRPr lang="it-IT" sz="1846" spc="277" dirty="0">
              <a:ln w="18415" cmpd="sng">
                <a:solidFill>
                  <a:srgbClr val="FFFFFF"/>
                </a:solidFill>
                <a:prstDash val="solid"/>
              </a:ln>
              <a:solidFill>
                <a:srgbClr val="FFFFFF"/>
              </a:solidFill>
              <a:latin typeface="Calibri" panose="020F0502020204030204" pitchFamily="34" charset="0"/>
            </a:endParaRPr>
          </a:p>
          <a:p>
            <a:pPr algn="ctr"/>
            <a:r>
              <a:rPr lang="it-IT" sz="1846" spc="277" dirty="0" err="1">
                <a:ln w="18415" cmpd="sng">
                  <a:solidFill>
                    <a:srgbClr val="FFFFFF"/>
                  </a:solidFill>
                  <a:prstDash val="solid"/>
                </a:ln>
                <a:solidFill>
                  <a:srgbClr val="FFFFFF"/>
                </a:solidFill>
                <a:latin typeface="Calibri" panose="020F0502020204030204" pitchFamily="34" charset="0"/>
              </a:rPr>
              <a:t>Seismicity</a:t>
            </a:r>
            <a:endParaRPr lang="it-IT" sz="1846" spc="277" dirty="0">
              <a:ln w="18415" cmpd="sng">
                <a:solidFill>
                  <a:srgbClr val="FFFFFF"/>
                </a:solidFill>
                <a:prstDash val="solid"/>
              </a:ln>
              <a:solidFill>
                <a:srgbClr val="FFFFFF"/>
              </a:solidFill>
              <a:latin typeface="Calibri" panose="020F0502020204030204" pitchFamily="34" charset="0"/>
            </a:endParaRPr>
          </a:p>
        </p:txBody>
      </p:sp>
      <p:cxnSp>
        <p:nvCxnSpPr>
          <p:cNvPr id="2049" name="Connettore 1 2048"/>
          <p:cNvCxnSpPr/>
          <p:nvPr/>
        </p:nvCxnSpPr>
        <p:spPr>
          <a:xfrm>
            <a:off x="-539" y="5058384"/>
            <a:ext cx="915303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Connettore 1 142"/>
          <p:cNvCxnSpPr/>
          <p:nvPr/>
        </p:nvCxnSpPr>
        <p:spPr>
          <a:xfrm>
            <a:off x="11144" y="4368357"/>
            <a:ext cx="9132317"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6" name="CasellaDiTesto 105"/>
          <p:cNvSpPr txBox="1"/>
          <p:nvPr/>
        </p:nvSpPr>
        <p:spPr>
          <a:xfrm>
            <a:off x="-204970" y="3488284"/>
            <a:ext cx="1994069" cy="603820"/>
          </a:xfrm>
          <a:prstGeom prst="rect">
            <a:avLst/>
          </a:prstGeom>
          <a:noFill/>
          <a:ln>
            <a:noFill/>
          </a:ln>
        </p:spPr>
        <p:txBody>
          <a:bodyPr wrap="square" rtlCol="0">
            <a:spAutoFit/>
          </a:bodyPr>
          <a:lstStyle/>
          <a:p>
            <a:pPr algn="r"/>
            <a:r>
              <a:rPr lang="it-IT" sz="1108" b="1" dirty="0" err="1">
                <a:solidFill>
                  <a:schemeClr val="bg1">
                    <a:lumMod val="95000"/>
                  </a:schemeClr>
                </a:solidFill>
                <a:effectLst>
                  <a:outerShdw blurRad="38100" dist="38100" dir="2700000" algn="tl">
                    <a:srgbClr val="000000">
                      <a:alpha val="43137"/>
                    </a:srgbClr>
                  </a:outerShdw>
                </a:effectLst>
                <a:latin typeface="Calibri" panose="020F0502020204030204" pitchFamily="34" charset="0"/>
              </a:rPr>
              <a:t>Secure</a:t>
            </a:r>
            <a:r>
              <a:rPr lang="it-IT" sz="1108" b="1" dirty="0">
                <a:solidFill>
                  <a:schemeClr val="bg1">
                    <a:lumMod val="95000"/>
                  </a:schemeClr>
                </a:solidFill>
                <a:effectLst>
                  <a:outerShdw blurRad="38100" dist="38100" dir="2700000" algn="tl">
                    <a:srgbClr val="000000">
                      <a:alpha val="43137"/>
                    </a:srgbClr>
                  </a:outerShdw>
                </a:effectLst>
                <a:latin typeface="Calibri" panose="020F0502020204030204" pitchFamily="34" charset="0"/>
              </a:rPr>
              <a:t> </a:t>
            </a:r>
            <a:r>
              <a:rPr lang="it-IT" sz="1108" b="1" dirty="0" err="1">
                <a:solidFill>
                  <a:schemeClr val="bg1">
                    <a:lumMod val="95000"/>
                  </a:schemeClr>
                </a:solidFill>
                <a:effectLst>
                  <a:outerShdw blurRad="38100" dist="38100" dir="2700000" algn="tl">
                    <a:srgbClr val="000000">
                      <a:alpha val="43137"/>
                    </a:srgbClr>
                  </a:outerShdw>
                </a:effectLst>
                <a:latin typeface="Calibri" panose="020F0502020204030204" pitchFamily="34" charset="0"/>
              </a:rPr>
              <a:t>Buildings</a:t>
            </a:r>
            <a:endParaRPr lang="it-IT" sz="1108" b="1" dirty="0">
              <a:solidFill>
                <a:schemeClr val="bg1">
                  <a:lumMod val="95000"/>
                </a:schemeClr>
              </a:solidFill>
              <a:effectLst>
                <a:outerShdw blurRad="38100" dist="38100" dir="2700000" algn="tl">
                  <a:srgbClr val="000000">
                    <a:alpha val="43137"/>
                  </a:srgbClr>
                </a:outerShdw>
              </a:effectLst>
              <a:latin typeface="Calibri" panose="020F0502020204030204" pitchFamily="34" charset="0"/>
            </a:endParaRPr>
          </a:p>
          <a:p>
            <a:pPr algn="r"/>
            <a:r>
              <a:rPr lang="it-IT" sz="1108" b="1" dirty="0">
                <a:solidFill>
                  <a:schemeClr val="bg1">
                    <a:lumMod val="95000"/>
                  </a:schemeClr>
                </a:solidFill>
                <a:effectLst>
                  <a:outerShdw blurRad="38100" dist="38100" dir="2700000" algn="tl">
                    <a:srgbClr val="000000">
                      <a:alpha val="43137"/>
                    </a:srgbClr>
                  </a:outerShdw>
                </a:effectLst>
                <a:latin typeface="Calibri" panose="020F0502020204030204" pitchFamily="34" charset="0"/>
              </a:rPr>
              <a:t>Smart </a:t>
            </a:r>
            <a:r>
              <a:rPr lang="it-IT" sz="1108" b="1" dirty="0" err="1">
                <a:solidFill>
                  <a:schemeClr val="bg1">
                    <a:lumMod val="95000"/>
                  </a:schemeClr>
                </a:solidFill>
                <a:effectLst>
                  <a:outerShdw blurRad="38100" dist="38100" dir="2700000" algn="tl">
                    <a:srgbClr val="000000">
                      <a:alpha val="43137"/>
                    </a:srgbClr>
                  </a:outerShdw>
                </a:effectLst>
                <a:latin typeface="Calibri" panose="020F0502020204030204" pitchFamily="34" charset="0"/>
              </a:rPr>
              <a:t>Cities</a:t>
            </a:r>
            <a:endParaRPr lang="it-IT" sz="1108" b="1" dirty="0">
              <a:solidFill>
                <a:schemeClr val="bg1">
                  <a:lumMod val="95000"/>
                </a:schemeClr>
              </a:solidFill>
              <a:effectLst>
                <a:outerShdw blurRad="38100" dist="38100" dir="2700000" algn="tl">
                  <a:srgbClr val="000000">
                    <a:alpha val="43137"/>
                  </a:srgbClr>
                </a:outerShdw>
              </a:effectLst>
              <a:latin typeface="Calibri" panose="020F0502020204030204" pitchFamily="34" charset="0"/>
            </a:endParaRPr>
          </a:p>
          <a:p>
            <a:pPr algn="r"/>
            <a:r>
              <a:rPr lang="it-IT" sz="1108" b="1" dirty="0">
                <a:solidFill>
                  <a:schemeClr val="bg1">
                    <a:lumMod val="95000"/>
                  </a:schemeClr>
                </a:solidFill>
                <a:effectLst>
                  <a:outerShdw blurRad="38100" dist="38100" dir="2700000" algn="tl">
                    <a:srgbClr val="000000">
                      <a:alpha val="43137"/>
                    </a:srgbClr>
                  </a:outerShdw>
                </a:effectLst>
                <a:latin typeface="Calibri" panose="020F0502020204030204" pitchFamily="34" charset="0"/>
              </a:rPr>
              <a:t>Industrial </a:t>
            </a:r>
            <a:r>
              <a:rPr lang="it-IT" sz="1108" b="1" dirty="0" err="1">
                <a:solidFill>
                  <a:schemeClr val="bg1">
                    <a:lumMod val="95000"/>
                  </a:schemeClr>
                </a:solidFill>
                <a:effectLst>
                  <a:outerShdw blurRad="38100" dist="38100" dir="2700000" algn="tl">
                    <a:srgbClr val="000000">
                      <a:alpha val="43137"/>
                    </a:srgbClr>
                  </a:outerShdw>
                </a:effectLst>
                <a:latin typeface="Calibri" panose="020F0502020204030204" pitchFamily="34" charset="0"/>
              </a:rPr>
              <a:t>Risks</a:t>
            </a:r>
            <a:r>
              <a:rPr lang="it-IT" sz="1108" b="1" dirty="0">
                <a:solidFill>
                  <a:schemeClr val="bg1">
                    <a:lumMod val="95000"/>
                  </a:schemeClr>
                </a:solidFill>
                <a:effectLst>
                  <a:outerShdw blurRad="38100" dist="38100" dir="2700000" algn="tl">
                    <a:srgbClr val="000000">
                      <a:alpha val="43137"/>
                    </a:srgbClr>
                  </a:outerShdw>
                </a:effectLst>
                <a:latin typeface="Calibri" panose="020F0502020204030204" pitchFamily="34" charset="0"/>
              </a:rPr>
              <a:t> </a:t>
            </a:r>
            <a:r>
              <a:rPr lang="it-IT" sz="1108" b="1" dirty="0" err="1">
                <a:solidFill>
                  <a:schemeClr val="bg1">
                    <a:lumMod val="95000"/>
                  </a:schemeClr>
                </a:solidFill>
                <a:effectLst>
                  <a:outerShdw blurRad="38100" dist="38100" dir="2700000" algn="tl">
                    <a:srgbClr val="000000">
                      <a:alpha val="43137"/>
                    </a:srgbClr>
                  </a:outerShdw>
                </a:effectLst>
                <a:latin typeface="Calibri" panose="020F0502020204030204" pitchFamily="34" charset="0"/>
              </a:rPr>
              <a:t>Mitigation</a:t>
            </a:r>
            <a:endParaRPr lang="it-IT" sz="1108" b="1" dirty="0">
              <a:solidFill>
                <a:schemeClr val="bg1">
                  <a:lumMod val="95000"/>
                </a:schemeClr>
              </a:solidFill>
              <a:effectLst>
                <a:outerShdw blurRad="38100" dist="38100" dir="2700000" algn="tl">
                  <a:srgbClr val="000000">
                    <a:alpha val="43137"/>
                  </a:srgbClr>
                </a:outerShdw>
              </a:effectLst>
              <a:latin typeface="Calibri" panose="020F0502020204030204" pitchFamily="34" charset="0"/>
            </a:endParaRPr>
          </a:p>
        </p:txBody>
      </p:sp>
      <p:sp>
        <p:nvSpPr>
          <p:cNvPr id="72" name="Rettangolo 71"/>
          <p:cNvSpPr/>
          <p:nvPr/>
        </p:nvSpPr>
        <p:spPr>
          <a:xfrm rot="4326352">
            <a:off x="5503721" y="5465875"/>
            <a:ext cx="1626106" cy="766955"/>
          </a:xfrm>
          <a:prstGeom prst="rect">
            <a:avLst/>
          </a:prstGeom>
          <a:noFill/>
          <a:ln>
            <a:noFill/>
          </a:ln>
        </p:spPr>
        <p:txBody>
          <a:bodyPr wrap="square" lIns="84406" tIns="42203" rIns="84406" bIns="42203">
            <a:spAutoFit/>
          </a:bodyPr>
          <a:lstStyle/>
          <a:p>
            <a:pPr algn="ctr"/>
            <a:r>
              <a:rPr lang="it-IT" sz="2215" spc="277" dirty="0" err="1">
                <a:ln w="18415" cmpd="sng">
                  <a:solidFill>
                    <a:srgbClr val="FFFFFF"/>
                  </a:solidFill>
                  <a:prstDash val="solid"/>
                </a:ln>
                <a:solidFill>
                  <a:srgbClr val="FFFFFF"/>
                </a:solidFill>
                <a:latin typeface="Calibri" panose="020F0502020204030204" pitchFamily="34" charset="0"/>
              </a:rPr>
              <a:t>Early</a:t>
            </a:r>
            <a:r>
              <a:rPr lang="it-IT" sz="2215" spc="277" dirty="0">
                <a:ln w="18415" cmpd="sng">
                  <a:solidFill>
                    <a:srgbClr val="FFFFFF"/>
                  </a:solidFill>
                  <a:prstDash val="solid"/>
                </a:ln>
                <a:solidFill>
                  <a:srgbClr val="FFFFFF"/>
                </a:solidFill>
                <a:latin typeface="Calibri" panose="020F0502020204030204" pitchFamily="34" charset="0"/>
              </a:rPr>
              <a:t> </a:t>
            </a:r>
            <a:r>
              <a:rPr lang="it-IT" sz="2215" spc="277" dirty="0" err="1">
                <a:ln w="18415" cmpd="sng">
                  <a:solidFill>
                    <a:srgbClr val="FFFFFF"/>
                  </a:solidFill>
                  <a:prstDash val="solid"/>
                </a:ln>
                <a:solidFill>
                  <a:srgbClr val="FFFFFF"/>
                </a:solidFill>
                <a:latin typeface="Calibri" panose="020F0502020204030204" pitchFamily="34" charset="0"/>
              </a:rPr>
              <a:t>Warning</a:t>
            </a:r>
            <a:endParaRPr lang="it-IT" sz="2215" spc="277" dirty="0">
              <a:ln w="18415" cmpd="sng">
                <a:solidFill>
                  <a:srgbClr val="FFFFFF"/>
                </a:solidFill>
                <a:prstDash val="solid"/>
              </a:ln>
              <a:solidFill>
                <a:srgbClr val="FFFFFF"/>
              </a:solidFill>
              <a:latin typeface="Calibri" panose="020F0502020204030204" pitchFamily="34" charset="0"/>
            </a:endParaRPr>
          </a:p>
        </p:txBody>
      </p:sp>
      <p:sp>
        <p:nvSpPr>
          <p:cNvPr id="4" name="Freccia curva 3"/>
          <p:cNvSpPr/>
          <p:nvPr/>
        </p:nvSpPr>
        <p:spPr>
          <a:xfrm flipH="1">
            <a:off x="3151024" y="868761"/>
            <a:ext cx="1180677" cy="3490804"/>
          </a:xfrm>
          <a:prstGeom prst="bentArrow">
            <a:avLst>
              <a:gd name="adj1" fmla="val 25000"/>
              <a:gd name="adj2" fmla="val 4832"/>
              <a:gd name="adj3" fmla="val 18668"/>
              <a:gd name="adj4" fmla="val 33840"/>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solidFill>
                <a:schemeClr val="tx1"/>
              </a:solidFill>
            </a:endParaRPr>
          </a:p>
        </p:txBody>
      </p:sp>
      <p:sp>
        <p:nvSpPr>
          <p:cNvPr id="67" name="Ovale 66"/>
          <p:cNvSpPr/>
          <p:nvPr/>
        </p:nvSpPr>
        <p:spPr>
          <a:xfrm>
            <a:off x="3007847" y="735108"/>
            <a:ext cx="384531" cy="384531"/>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p>
        </p:txBody>
      </p:sp>
      <p:sp>
        <p:nvSpPr>
          <p:cNvPr id="78" name="Freccia curva 77"/>
          <p:cNvSpPr/>
          <p:nvPr/>
        </p:nvSpPr>
        <p:spPr>
          <a:xfrm flipH="1">
            <a:off x="2825467" y="2191667"/>
            <a:ext cx="1180677" cy="2167898"/>
          </a:xfrm>
          <a:prstGeom prst="bentArrow">
            <a:avLst>
              <a:gd name="adj1" fmla="val 25000"/>
              <a:gd name="adj2" fmla="val 4832"/>
              <a:gd name="adj3" fmla="val 18668"/>
              <a:gd name="adj4" fmla="val 33840"/>
            </a:avLst>
          </a:prstGeom>
          <a:solidFill>
            <a:schemeClr val="bg1">
              <a:lumMod val="85000"/>
            </a:schemeClr>
          </a:solid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solidFill>
                <a:schemeClr val="tx1"/>
              </a:solidFill>
            </a:endParaRPr>
          </a:p>
        </p:txBody>
      </p:sp>
      <p:sp>
        <p:nvSpPr>
          <p:cNvPr id="65" name="Ovale 64"/>
          <p:cNvSpPr/>
          <p:nvPr/>
        </p:nvSpPr>
        <p:spPr>
          <a:xfrm>
            <a:off x="2693963" y="2062634"/>
            <a:ext cx="384531" cy="384531"/>
          </a:xfrm>
          <a:prstGeom prst="ellipse">
            <a:avLst/>
          </a:prstGeom>
          <a:solidFill>
            <a:schemeClr val="bg1">
              <a:lumMod val="85000"/>
            </a:schemeClr>
          </a:solidFill>
          <a:ln>
            <a:solidFill>
              <a:schemeClr val="bg1">
                <a:lumMod val="8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p>
        </p:txBody>
      </p:sp>
      <p:sp>
        <p:nvSpPr>
          <p:cNvPr id="88" name="Freccia curva 87"/>
          <p:cNvSpPr/>
          <p:nvPr/>
        </p:nvSpPr>
        <p:spPr>
          <a:xfrm>
            <a:off x="4548159" y="845238"/>
            <a:ext cx="1017807" cy="3490803"/>
          </a:xfrm>
          <a:prstGeom prst="bentArrow">
            <a:avLst>
              <a:gd name="adj1" fmla="val 25000"/>
              <a:gd name="adj2" fmla="val 4832"/>
              <a:gd name="adj3" fmla="val 18668"/>
              <a:gd name="adj4" fmla="val 33840"/>
            </a:avLst>
          </a:prstGeom>
          <a:solidFill>
            <a:srgbClr val="00B0F0"/>
          </a:solid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solidFill>
                <a:schemeClr val="tx1"/>
              </a:solidFill>
            </a:endParaRPr>
          </a:p>
        </p:txBody>
      </p:sp>
      <p:sp>
        <p:nvSpPr>
          <p:cNvPr id="89" name="Freccia curva 88"/>
          <p:cNvSpPr/>
          <p:nvPr/>
        </p:nvSpPr>
        <p:spPr>
          <a:xfrm>
            <a:off x="4904345" y="1474604"/>
            <a:ext cx="1119587" cy="2884962"/>
          </a:xfrm>
          <a:prstGeom prst="bentArrow">
            <a:avLst>
              <a:gd name="adj1" fmla="val 25000"/>
              <a:gd name="adj2" fmla="val 4832"/>
              <a:gd name="adj3" fmla="val 18668"/>
              <a:gd name="adj4" fmla="val 33840"/>
            </a:avLst>
          </a:prstGeom>
          <a:solidFill>
            <a:schemeClr val="bg1">
              <a:lumMod val="85000"/>
            </a:schemeClr>
          </a:solid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solidFill>
                <a:schemeClr val="tx1"/>
              </a:solidFill>
            </a:endParaRPr>
          </a:p>
        </p:txBody>
      </p:sp>
      <p:cxnSp>
        <p:nvCxnSpPr>
          <p:cNvPr id="68" name="Connettore 1 67"/>
          <p:cNvCxnSpPr>
            <a:stCxn id="80" idx="4"/>
            <a:endCxn id="198" idx="0"/>
          </p:cNvCxnSpPr>
          <p:nvPr/>
        </p:nvCxnSpPr>
        <p:spPr>
          <a:xfrm>
            <a:off x="5546578" y="1077012"/>
            <a:ext cx="35093" cy="3203100"/>
          </a:xfrm>
          <a:prstGeom prst="line">
            <a:avLst/>
          </a:prstGeom>
          <a:solidFill>
            <a:srgbClr val="7030A0"/>
          </a:solidFill>
          <a:ln w="123825">
            <a:solidFill>
              <a:srgbClr val="00B0F0"/>
            </a:solidFill>
          </a:ln>
        </p:spPr>
        <p:style>
          <a:lnRef idx="1">
            <a:schemeClr val="accent1"/>
          </a:lnRef>
          <a:fillRef idx="0">
            <a:schemeClr val="accent1"/>
          </a:fillRef>
          <a:effectRef idx="0">
            <a:schemeClr val="accent1"/>
          </a:effectRef>
          <a:fontRef idx="minor">
            <a:schemeClr val="tx1"/>
          </a:fontRef>
        </p:style>
      </p:cxnSp>
      <p:sp>
        <p:nvSpPr>
          <p:cNvPr id="66" name="Ovale 65"/>
          <p:cNvSpPr/>
          <p:nvPr/>
        </p:nvSpPr>
        <p:spPr>
          <a:xfrm>
            <a:off x="5649784" y="1334362"/>
            <a:ext cx="384532" cy="384531"/>
          </a:xfrm>
          <a:prstGeom prst="ellipse">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p>
        </p:txBody>
      </p:sp>
      <p:sp>
        <p:nvSpPr>
          <p:cNvPr id="92" name="Freccia curva 91"/>
          <p:cNvSpPr/>
          <p:nvPr/>
        </p:nvSpPr>
        <p:spPr>
          <a:xfrm>
            <a:off x="4904345" y="2100593"/>
            <a:ext cx="1119587" cy="1628487"/>
          </a:xfrm>
          <a:prstGeom prst="bentArrow">
            <a:avLst>
              <a:gd name="adj1" fmla="val 25000"/>
              <a:gd name="adj2" fmla="val 4832"/>
              <a:gd name="adj3" fmla="val 18668"/>
              <a:gd name="adj4" fmla="val 33840"/>
            </a:avLst>
          </a:prstGeom>
          <a:solidFill>
            <a:schemeClr val="bg1">
              <a:lumMod val="85000"/>
            </a:schemeClr>
          </a:solid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solidFill>
                <a:schemeClr val="tx1"/>
              </a:solidFill>
            </a:endParaRPr>
          </a:p>
        </p:txBody>
      </p:sp>
      <p:sp>
        <p:nvSpPr>
          <p:cNvPr id="93" name="Freccia curva 92"/>
          <p:cNvSpPr/>
          <p:nvPr/>
        </p:nvSpPr>
        <p:spPr>
          <a:xfrm>
            <a:off x="4904345" y="2631373"/>
            <a:ext cx="1119587" cy="1480443"/>
          </a:xfrm>
          <a:prstGeom prst="bentArrow">
            <a:avLst>
              <a:gd name="adj1" fmla="val 25000"/>
              <a:gd name="adj2" fmla="val 4832"/>
              <a:gd name="adj3" fmla="val 18668"/>
              <a:gd name="adj4" fmla="val 33840"/>
            </a:avLst>
          </a:prstGeom>
          <a:solidFill>
            <a:schemeClr val="bg1">
              <a:lumMod val="85000"/>
            </a:schemeClr>
          </a:solid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solidFill>
                <a:schemeClr val="tx1"/>
              </a:solidFill>
            </a:endParaRPr>
          </a:p>
        </p:txBody>
      </p:sp>
      <p:cxnSp>
        <p:nvCxnSpPr>
          <p:cNvPr id="73" name="Connettore 1 72"/>
          <p:cNvCxnSpPr/>
          <p:nvPr/>
        </p:nvCxnSpPr>
        <p:spPr>
          <a:xfrm>
            <a:off x="5970478" y="2727023"/>
            <a:ext cx="0" cy="576061"/>
          </a:xfrm>
          <a:prstGeom prst="line">
            <a:avLst/>
          </a:prstGeom>
          <a:ln w="1238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5" name="Ovale 74"/>
          <p:cNvSpPr/>
          <p:nvPr/>
        </p:nvSpPr>
        <p:spPr>
          <a:xfrm>
            <a:off x="5768440" y="2495541"/>
            <a:ext cx="384532" cy="384531"/>
          </a:xfrm>
          <a:prstGeom prst="ellipse">
            <a:avLst/>
          </a:prstGeom>
          <a:solidFill>
            <a:schemeClr val="bg1">
              <a:lumMod val="85000"/>
            </a:schemeClr>
          </a:solidFill>
          <a:ln>
            <a:solidFill>
              <a:schemeClr val="bg1">
                <a:lumMod val="8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p>
        </p:txBody>
      </p:sp>
      <p:sp>
        <p:nvSpPr>
          <p:cNvPr id="77" name="Ovale 76"/>
          <p:cNvSpPr/>
          <p:nvPr/>
        </p:nvSpPr>
        <p:spPr>
          <a:xfrm>
            <a:off x="5776540" y="3177406"/>
            <a:ext cx="384532" cy="384532"/>
          </a:xfrm>
          <a:prstGeom prst="ellipse">
            <a:avLst/>
          </a:prstGeom>
          <a:solidFill>
            <a:schemeClr val="bg1">
              <a:lumMod val="85000"/>
            </a:schemeClr>
          </a:solidFill>
          <a:ln>
            <a:solidFill>
              <a:schemeClr val="bg1">
                <a:lumMod val="8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p>
        </p:txBody>
      </p:sp>
      <p:cxnSp>
        <p:nvCxnSpPr>
          <p:cNvPr id="94" name="Connettore 1 93"/>
          <p:cNvCxnSpPr/>
          <p:nvPr/>
        </p:nvCxnSpPr>
        <p:spPr>
          <a:xfrm>
            <a:off x="5303159" y="2150775"/>
            <a:ext cx="972385" cy="0"/>
          </a:xfrm>
          <a:prstGeom prst="line">
            <a:avLst/>
          </a:prstGeom>
          <a:ln w="1238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6" name="Ovale 75"/>
          <p:cNvSpPr/>
          <p:nvPr/>
        </p:nvSpPr>
        <p:spPr>
          <a:xfrm>
            <a:off x="6124627" y="1949633"/>
            <a:ext cx="384531" cy="384531"/>
          </a:xfrm>
          <a:prstGeom prst="ellipse">
            <a:avLst/>
          </a:prstGeom>
          <a:solidFill>
            <a:schemeClr val="bg1">
              <a:lumMod val="85000"/>
            </a:schemeClr>
          </a:solidFill>
          <a:ln>
            <a:solidFill>
              <a:schemeClr val="bg1">
                <a:lumMod val="8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p>
        </p:txBody>
      </p:sp>
      <p:sp>
        <p:nvSpPr>
          <p:cNvPr id="80" name="Ovale 79"/>
          <p:cNvSpPr/>
          <p:nvPr/>
        </p:nvSpPr>
        <p:spPr>
          <a:xfrm>
            <a:off x="5354311" y="692481"/>
            <a:ext cx="384532" cy="384531"/>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62" dirty="0"/>
              <a:t>0</a:t>
            </a:r>
          </a:p>
        </p:txBody>
      </p:sp>
      <p:sp>
        <p:nvSpPr>
          <p:cNvPr id="84" name="Arco 83"/>
          <p:cNvSpPr/>
          <p:nvPr/>
        </p:nvSpPr>
        <p:spPr>
          <a:xfrm flipV="1">
            <a:off x="3938252" y="3246267"/>
            <a:ext cx="1236014" cy="208255"/>
          </a:xfrm>
          <a:prstGeom prst="arc">
            <a:avLst>
              <a:gd name="adj1" fmla="val 16200000"/>
              <a:gd name="adj2" fmla="val 324112"/>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662"/>
          </a:p>
        </p:txBody>
      </p:sp>
      <p:sp>
        <p:nvSpPr>
          <p:cNvPr id="83" name="Arco 82"/>
          <p:cNvSpPr/>
          <p:nvPr/>
        </p:nvSpPr>
        <p:spPr>
          <a:xfrm flipH="1" flipV="1">
            <a:off x="3958794" y="3245777"/>
            <a:ext cx="1233790" cy="208255"/>
          </a:xfrm>
          <a:prstGeom prst="arc">
            <a:avLst>
              <a:gd name="adj1" fmla="val 16200000"/>
              <a:gd name="adj2" fmla="val 324112"/>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662"/>
          </a:p>
        </p:txBody>
      </p:sp>
      <p:sp>
        <p:nvSpPr>
          <p:cNvPr id="91" name="Arco 90"/>
          <p:cNvSpPr/>
          <p:nvPr/>
        </p:nvSpPr>
        <p:spPr>
          <a:xfrm flipV="1">
            <a:off x="3680867" y="2786470"/>
            <a:ext cx="1495577" cy="208255"/>
          </a:xfrm>
          <a:prstGeom prst="arc">
            <a:avLst>
              <a:gd name="adj1" fmla="val 16200000"/>
              <a:gd name="adj2" fmla="val 324112"/>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662"/>
          </a:p>
        </p:txBody>
      </p:sp>
      <p:sp>
        <p:nvSpPr>
          <p:cNvPr id="86" name="Arco 85"/>
          <p:cNvSpPr/>
          <p:nvPr/>
        </p:nvSpPr>
        <p:spPr>
          <a:xfrm flipH="1" flipV="1">
            <a:off x="3705723" y="2785980"/>
            <a:ext cx="1492887" cy="208255"/>
          </a:xfrm>
          <a:prstGeom prst="arc">
            <a:avLst>
              <a:gd name="adj1" fmla="val 16200000"/>
              <a:gd name="adj2" fmla="val 324112"/>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662"/>
          </a:p>
        </p:txBody>
      </p:sp>
      <p:cxnSp>
        <p:nvCxnSpPr>
          <p:cNvPr id="129" name="Connettore 1 128"/>
          <p:cNvCxnSpPr/>
          <p:nvPr/>
        </p:nvCxnSpPr>
        <p:spPr>
          <a:xfrm>
            <a:off x="4200293" y="3624011"/>
            <a:ext cx="146521" cy="0"/>
          </a:xfrm>
          <a:prstGeom prst="line">
            <a:avLst/>
          </a:prstGeom>
          <a:ln w="762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30" name="Connettore 1 129"/>
          <p:cNvCxnSpPr/>
          <p:nvPr/>
        </p:nvCxnSpPr>
        <p:spPr>
          <a:xfrm>
            <a:off x="4882628" y="3626209"/>
            <a:ext cx="146521" cy="0"/>
          </a:xfrm>
          <a:prstGeom prst="line">
            <a:avLst/>
          </a:prstGeom>
          <a:ln w="762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31" name="Connettore 1 130"/>
          <p:cNvCxnSpPr/>
          <p:nvPr/>
        </p:nvCxnSpPr>
        <p:spPr>
          <a:xfrm>
            <a:off x="4532008" y="3793583"/>
            <a:ext cx="154477" cy="920"/>
          </a:xfrm>
          <a:prstGeom prst="line">
            <a:avLst/>
          </a:prstGeom>
          <a:ln w="762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32" name="Connettore 1 131"/>
          <p:cNvCxnSpPr/>
          <p:nvPr/>
        </p:nvCxnSpPr>
        <p:spPr>
          <a:xfrm>
            <a:off x="3870387" y="3792662"/>
            <a:ext cx="154477" cy="920"/>
          </a:xfrm>
          <a:prstGeom prst="line">
            <a:avLst/>
          </a:prstGeom>
          <a:ln w="762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33" name="Connettore 1 132"/>
          <p:cNvCxnSpPr/>
          <p:nvPr/>
        </p:nvCxnSpPr>
        <p:spPr>
          <a:xfrm>
            <a:off x="4880899" y="3954158"/>
            <a:ext cx="150923" cy="0"/>
          </a:xfrm>
          <a:prstGeom prst="line">
            <a:avLst/>
          </a:prstGeom>
          <a:ln w="76200">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134" name="Connettore 1 133"/>
          <p:cNvCxnSpPr/>
          <p:nvPr/>
        </p:nvCxnSpPr>
        <p:spPr>
          <a:xfrm>
            <a:off x="4199050" y="3954888"/>
            <a:ext cx="150923" cy="0"/>
          </a:xfrm>
          <a:prstGeom prst="line">
            <a:avLst/>
          </a:prstGeom>
          <a:ln w="762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71" name="CasellaDiTesto 70"/>
          <p:cNvSpPr txBox="1"/>
          <p:nvPr/>
        </p:nvSpPr>
        <p:spPr>
          <a:xfrm>
            <a:off x="802961" y="437899"/>
            <a:ext cx="2197034" cy="774186"/>
          </a:xfrm>
          <a:prstGeom prst="rect">
            <a:avLst/>
          </a:prstGeom>
          <a:noFill/>
        </p:spPr>
        <p:txBody>
          <a:bodyPr wrap="square" rtlCol="0">
            <a:spAutoFit/>
          </a:bodyPr>
          <a:lstStyle/>
          <a:p>
            <a:pPr algn="r"/>
            <a:r>
              <a:rPr lang="it-IT" sz="4431" b="1" spc="277" dirty="0" err="1">
                <a:effectLst>
                  <a:outerShdw blurRad="38100" dist="38100" dir="2700000" algn="tl">
                    <a:srgbClr val="000000">
                      <a:alpha val="43137"/>
                    </a:srgbClr>
                  </a:outerShdw>
                </a:effectLst>
                <a:latin typeface="Loomis Sans" pitchFamily="2" charset="0"/>
              </a:rPr>
              <a:t>m</a:t>
            </a:r>
            <a:r>
              <a:rPr lang="it-IT" sz="4431" b="1" spc="277" dirty="0" err="1">
                <a:solidFill>
                  <a:srgbClr val="0000FF"/>
                </a:solidFill>
                <a:effectLst>
                  <a:outerShdw blurRad="38100" dist="38100" dir="2700000" algn="tl">
                    <a:srgbClr val="000000">
                      <a:alpha val="43137"/>
                    </a:srgbClr>
                  </a:outerShdw>
                </a:effectLst>
                <a:latin typeface="Loomis Sans" pitchFamily="2" charset="0"/>
              </a:rPr>
              <a:t>om</a:t>
            </a:r>
            <a:r>
              <a:rPr lang="it-IT" sz="4431" b="1" spc="277" dirty="0" err="1">
                <a:effectLst>
                  <a:outerShdw blurRad="38100" dist="38100" dir="2700000" algn="tl">
                    <a:srgbClr val="000000">
                      <a:alpha val="43137"/>
                    </a:srgbClr>
                  </a:outerShdw>
                </a:effectLst>
                <a:latin typeface="Loomis Sans" pitchFamily="2" charset="0"/>
              </a:rPr>
              <a:t>a</a:t>
            </a:r>
            <a:endParaRPr lang="it-IT" sz="4431" b="1" spc="277" dirty="0">
              <a:effectLst>
                <a:outerShdw blurRad="38100" dist="38100" dir="2700000" algn="tl">
                  <a:srgbClr val="000000">
                    <a:alpha val="43137"/>
                  </a:srgbClr>
                </a:outerShdw>
              </a:effectLst>
              <a:latin typeface="Loomis Sans" pitchFamily="2" charset="0"/>
            </a:endParaRPr>
          </a:p>
        </p:txBody>
      </p:sp>
      <p:sp>
        <p:nvSpPr>
          <p:cNvPr id="74" name="Rettangolo 73"/>
          <p:cNvSpPr/>
          <p:nvPr/>
        </p:nvSpPr>
        <p:spPr>
          <a:xfrm>
            <a:off x="75362" y="942311"/>
            <a:ext cx="3499604" cy="433196"/>
          </a:xfrm>
          <a:prstGeom prst="rect">
            <a:avLst/>
          </a:prstGeom>
          <a:noFill/>
        </p:spPr>
        <p:txBody>
          <a:bodyPr wrap="square" rtlCol="0">
            <a:spAutoFit/>
          </a:bodyPr>
          <a:lstStyle/>
          <a:p>
            <a:pPr algn="r">
              <a:tabLst>
                <a:tab pos="2319762" algn="l"/>
              </a:tabLst>
            </a:pPr>
            <a:r>
              <a:rPr lang="it-IT" sz="1292" b="1" spc="277" dirty="0" err="1">
                <a:effectLst>
                  <a:outerShdw blurRad="38100" dist="38100" dir="2700000" algn="tl">
                    <a:srgbClr val="000000">
                      <a:alpha val="43137"/>
                    </a:srgbClr>
                  </a:outerShdw>
                </a:effectLst>
                <a:latin typeface="Loomis Sans" pitchFamily="2" charset="0"/>
              </a:rPr>
              <a:t>MonitOring</a:t>
            </a:r>
            <a:r>
              <a:rPr lang="it-IT" sz="1292" b="1" spc="277" dirty="0">
                <a:effectLst>
                  <a:outerShdw blurRad="38100" dist="38100" dir="2700000" algn="tl">
                    <a:srgbClr val="000000">
                      <a:alpha val="43137"/>
                    </a:srgbClr>
                  </a:outerShdw>
                </a:effectLst>
                <a:latin typeface="Loomis Sans" pitchFamily="2" charset="0"/>
              </a:rPr>
              <a:t> </a:t>
            </a:r>
            <a:r>
              <a:rPr lang="it-IT" sz="1292" b="1" spc="277" dirty="0" err="1">
                <a:effectLst>
                  <a:outerShdw blurRad="38100" dist="38100" dir="2700000" algn="tl">
                    <a:srgbClr val="000000">
                      <a:alpha val="43137"/>
                    </a:srgbClr>
                  </a:outerShdw>
                </a:effectLst>
                <a:latin typeface="Loomis Sans" pitchFamily="2" charset="0"/>
              </a:rPr>
              <a:t>seisMic</a:t>
            </a:r>
            <a:r>
              <a:rPr lang="it-IT" sz="1292" b="1" spc="277" dirty="0">
                <a:effectLst>
                  <a:outerShdw blurRad="38100" dist="38100" dir="2700000" algn="tl">
                    <a:srgbClr val="000000">
                      <a:alpha val="43137"/>
                    </a:srgbClr>
                  </a:outerShdw>
                </a:effectLst>
                <a:latin typeface="Loomis Sans" pitchFamily="2" charset="0"/>
              </a:rPr>
              <a:t> st</a:t>
            </a:r>
            <a:r>
              <a:rPr lang="it-IT" sz="2215" b="1" spc="277" dirty="0">
                <a:effectLst>
                  <a:outerShdw blurRad="38100" dist="38100" dir="2700000" algn="tl">
                    <a:srgbClr val="000000">
                      <a:alpha val="43137"/>
                    </a:srgbClr>
                  </a:outerShdw>
                </a:effectLst>
                <a:latin typeface="Loomis Sans" pitchFamily="2" charset="0"/>
              </a:rPr>
              <a:t>a</a:t>
            </a:r>
            <a:r>
              <a:rPr lang="it-IT" sz="1292" b="1" spc="277" dirty="0">
                <a:effectLst>
                  <a:outerShdw blurRad="38100" dist="38100" dir="2700000" algn="tl">
                    <a:srgbClr val="000000">
                      <a:alpha val="43137"/>
                    </a:srgbClr>
                  </a:outerShdw>
                </a:effectLst>
                <a:latin typeface="Loomis Sans" pitchFamily="2" charset="0"/>
              </a:rPr>
              <a:t>tion</a:t>
            </a:r>
          </a:p>
        </p:txBody>
      </p:sp>
      <p:pic>
        <p:nvPicPr>
          <p:cNvPr id="79"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095" t="12160" r="29968" b="2692"/>
          <a:stretch/>
        </p:blipFill>
        <p:spPr bwMode="auto">
          <a:xfrm>
            <a:off x="185051" y="3258938"/>
            <a:ext cx="1555050" cy="18982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6" name="Ovale 95"/>
          <p:cNvSpPr/>
          <p:nvPr/>
        </p:nvSpPr>
        <p:spPr>
          <a:xfrm>
            <a:off x="2901207" y="2096727"/>
            <a:ext cx="384531" cy="384531"/>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p>
        </p:txBody>
      </p:sp>
      <p:sp>
        <p:nvSpPr>
          <p:cNvPr id="100" name="Ovale 99"/>
          <p:cNvSpPr/>
          <p:nvPr/>
        </p:nvSpPr>
        <p:spPr>
          <a:xfrm>
            <a:off x="3119207" y="3096656"/>
            <a:ext cx="384531" cy="384531"/>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p>
        </p:txBody>
      </p:sp>
      <p:pic>
        <p:nvPicPr>
          <p:cNvPr id="102" name="Picture 3" descr="C:\Users\Martino\Desktop\moma.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60000">
            <a:off x="1332304" y="1421726"/>
            <a:ext cx="2797332" cy="123233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03" name="Rettangolo 102"/>
          <p:cNvSpPr/>
          <p:nvPr/>
        </p:nvSpPr>
        <p:spPr>
          <a:xfrm>
            <a:off x="191166" y="1501402"/>
            <a:ext cx="1327780" cy="1626343"/>
          </a:xfrm>
          <a:prstGeom prst="rect">
            <a:avLst/>
          </a:prstGeom>
        </p:spPr>
        <p:txBody>
          <a:bodyPr wrap="square">
            <a:spAutoFit/>
          </a:bodyPr>
          <a:lstStyle/>
          <a:p>
            <a:r>
              <a:rPr lang="en-US" sz="1108" dirty="0">
                <a:solidFill>
                  <a:srgbClr val="0000FF"/>
                </a:solidFill>
                <a:latin typeface="Calibri" panose="020F0502020204030204" pitchFamily="34" charset="0"/>
                <a:cs typeface="Consolas" panose="020B0609020204030204" pitchFamily="49" charset="0"/>
              </a:rPr>
              <a:t>New generation of seismic station with </a:t>
            </a:r>
            <a:r>
              <a:rPr lang="en-US" sz="1292" dirty="0">
                <a:solidFill>
                  <a:srgbClr val="0000FF"/>
                </a:solidFill>
                <a:effectLst>
                  <a:outerShdw blurRad="38100" dist="38100" dir="2700000" algn="tl">
                    <a:srgbClr val="000000">
                      <a:alpha val="43137"/>
                    </a:srgbClr>
                  </a:outerShdw>
                </a:effectLst>
                <a:latin typeface="Calibri" panose="020F0502020204030204" pitchFamily="34" charset="0"/>
                <a:cs typeface="Consolas" panose="020B0609020204030204" pitchFamily="49" charset="0"/>
              </a:rPr>
              <a:t>High</a:t>
            </a:r>
            <a:r>
              <a:rPr lang="en-US" sz="1292" dirty="0">
                <a:solidFill>
                  <a:srgbClr val="0000FF"/>
                </a:solidFill>
                <a:latin typeface="Calibri" panose="020F0502020204030204" pitchFamily="34" charset="0"/>
                <a:cs typeface="Consolas" panose="020B0609020204030204" pitchFamily="49" charset="0"/>
              </a:rPr>
              <a:t> </a:t>
            </a:r>
            <a:r>
              <a:rPr lang="en-US" sz="1292" dirty="0">
                <a:solidFill>
                  <a:srgbClr val="0000FF"/>
                </a:solidFill>
                <a:effectLst>
                  <a:outerShdw blurRad="38100" dist="38100" dir="2700000" algn="tl">
                    <a:srgbClr val="000000">
                      <a:alpha val="43137"/>
                    </a:srgbClr>
                  </a:outerShdw>
                </a:effectLst>
                <a:latin typeface="Calibri" panose="020F0502020204030204" pitchFamily="34" charset="0"/>
                <a:cs typeface="Consolas" panose="020B0609020204030204" pitchFamily="49" charset="0"/>
              </a:rPr>
              <a:t>Dynamic</a:t>
            </a:r>
            <a:r>
              <a:rPr lang="en-US" sz="1292" b="1" dirty="0">
                <a:solidFill>
                  <a:srgbClr val="0000FF"/>
                </a:solidFill>
                <a:effectLst>
                  <a:outerShdw blurRad="38100" dist="38100" dir="2700000" algn="tl">
                    <a:srgbClr val="000000">
                      <a:alpha val="43137"/>
                    </a:srgbClr>
                  </a:outerShdw>
                </a:effectLst>
                <a:latin typeface="Calibri" panose="020F0502020204030204" pitchFamily="34" charset="0"/>
                <a:cs typeface="Consolas" panose="020B0609020204030204" pitchFamily="49" charset="0"/>
              </a:rPr>
              <a:t> </a:t>
            </a:r>
            <a:r>
              <a:rPr lang="en-US" sz="1292" dirty="0">
                <a:solidFill>
                  <a:srgbClr val="0000FF"/>
                </a:solidFill>
                <a:effectLst>
                  <a:outerShdw blurRad="38100" dist="38100" dir="2700000" algn="tl">
                    <a:srgbClr val="000000">
                      <a:alpha val="43137"/>
                    </a:srgbClr>
                  </a:outerShdw>
                </a:effectLst>
                <a:latin typeface="Calibri" panose="020F0502020204030204" pitchFamily="34" charset="0"/>
                <a:cs typeface="Consolas" panose="020B0609020204030204" pitchFamily="49" charset="0"/>
              </a:rPr>
              <a:t>Range</a:t>
            </a:r>
            <a:r>
              <a:rPr lang="en-US" sz="1108" dirty="0">
                <a:solidFill>
                  <a:srgbClr val="0000FF"/>
                </a:solidFill>
                <a:latin typeface="Calibri" panose="020F0502020204030204" pitchFamily="34" charset="0"/>
                <a:cs typeface="Consolas" panose="020B0609020204030204" pitchFamily="49" charset="0"/>
              </a:rPr>
              <a:t> and </a:t>
            </a:r>
          </a:p>
          <a:p>
            <a:r>
              <a:rPr lang="en-US" sz="1292" dirty="0">
                <a:solidFill>
                  <a:srgbClr val="0000FF"/>
                </a:solidFill>
                <a:effectLst>
                  <a:outerShdw blurRad="38100" dist="38100" dir="2700000" algn="tl">
                    <a:srgbClr val="000000">
                      <a:alpha val="43137"/>
                    </a:srgbClr>
                  </a:outerShdw>
                </a:effectLst>
                <a:latin typeface="Calibri" panose="020F0502020204030204" pitchFamily="34" charset="0"/>
                <a:cs typeface="Consolas" panose="020B0609020204030204" pitchFamily="49" charset="0"/>
              </a:rPr>
              <a:t>Low</a:t>
            </a:r>
            <a:r>
              <a:rPr lang="en-US" sz="1292" dirty="0">
                <a:solidFill>
                  <a:srgbClr val="0000FF"/>
                </a:solidFill>
                <a:latin typeface="Calibri" panose="020F0502020204030204" pitchFamily="34" charset="0"/>
                <a:cs typeface="Consolas" panose="020B0609020204030204" pitchFamily="49" charset="0"/>
              </a:rPr>
              <a:t> </a:t>
            </a:r>
            <a:r>
              <a:rPr lang="en-US" sz="1292" dirty="0">
                <a:solidFill>
                  <a:srgbClr val="0000FF"/>
                </a:solidFill>
                <a:effectLst>
                  <a:outerShdw blurRad="38100" dist="38100" dir="2700000" algn="tl">
                    <a:srgbClr val="000000">
                      <a:alpha val="43137"/>
                    </a:srgbClr>
                  </a:outerShdw>
                </a:effectLst>
                <a:latin typeface="Calibri" panose="020F0502020204030204" pitchFamily="34" charset="0"/>
                <a:cs typeface="Consolas" panose="020B0609020204030204" pitchFamily="49" charset="0"/>
              </a:rPr>
              <a:t>Power</a:t>
            </a:r>
            <a:r>
              <a:rPr lang="en-US" sz="1292" b="1" dirty="0">
                <a:solidFill>
                  <a:srgbClr val="0000FF"/>
                </a:solidFill>
                <a:effectLst>
                  <a:outerShdw blurRad="38100" dist="38100" dir="2700000" algn="tl">
                    <a:srgbClr val="000000">
                      <a:alpha val="43137"/>
                    </a:srgbClr>
                  </a:outerShdw>
                </a:effectLst>
                <a:latin typeface="Calibri" panose="020F0502020204030204" pitchFamily="34" charset="0"/>
                <a:cs typeface="Consolas" panose="020B0609020204030204" pitchFamily="49" charset="0"/>
              </a:rPr>
              <a:t> </a:t>
            </a:r>
            <a:r>
              <a:rPr lang="en-US" sz="1108" dirty="0">
                <a:solidFill>
                  <a:srgbClr val="0000FF"/>
                </a:solidFill>
                <a:latin typeface="Calibri" panose="020F0502020204030204" pitchFamily="34" charset="0"/>
                <a:cs typeface="Consolas" panose="020B0609020204030204" pitchFamily="49" charset="0"/>
              </a:rPr>
              <a:t>integrated</a:t>
            </a:r>
            <a:r>
              <a:rPr lang="en-US" sz="1292" dirty="0">
                <a:solidFill>
                  <a:srgbClr val="0000FF"/>
                </a:solidFill>
                <a:latin typeface="Calibri" panose="020F0502020204030204" pitchFamily="34" charset="0"/>
                <a:cs typeface="Consolas" panose="020B0609020204030204" pitchFamily="49" charset="0"/>
              </a:rPr>
              <a:t> </a:t>
            </a:r>
            <a:r>
              <a:rPr lang="en-US" sz="1292" dirty="0">
                <a:solidFill>
                  <a:srgbClr val="0000FF"/>
                </a:solidFill>
                <a:effectLst>
                  <a:outerShdw blurRad="38100" dist="38100" dir="2700000" algn="tl">
                    <a:srgbClr val="000000">
                      <a:alpha val="43137"/>
                    </a:srgbClr>
                  </a:outerShdw>
                </a:effectLst>
                <a:latin typeface="Calibri" panose="020F0502020204030204" pitchFamily="34" charset="0"/>
                <a:cs typeface="Consolas" panose="020B0609020204030204" pitchFamily="49" charset="0"/>
              </a:rPr>
              <a:t>with</a:t>
            </a:r>
            <a:r>
              <a:rPr lang="en-US" sz="1108" dirty="0">
                <a:solidFill>
                  <a:srgbClr val="0000FF"/>
                </a:solidFill>
                <a:latin typeface="Calibri" panose="020F0502020204030204" pitchFamily="34" charset="0"/>
                <a:cs typeface="Consolas" panose="020B0609020204030204" pitchFamily="49" charset="0"/>
              </a:rPr>
              <a:t> </a:t>
            </a:r>
            <a:r>
              <a:rPr lang="en-US" sz="1292" i="1" dirty="0">
                <a:solidFill>
                  <a:srgbClr val="0000FF"/>
                </a:solidFill>
                <a:effectLst>
                  <a:outerShdw blurRad="38100" dist="38100" dir="2700000" algn="tl">
                    <a:srgbClr val="000000">
                      <a:alpha val="43137"/>
                    </a:srgbClr>
                  </a:outerShdw>
                </a:effectLst>
                <a:latin typeface="Calibri" panose="020F0502020204030204" pitchFamily="34" charset="0"/>
                <a:cs typeface="Consolas" panose="020B0609020204030204" pitchFamily="49" charset="0"/>
              </a:rPr>
              <a:t>Accelerometer</a:t>
            </a:r>
            <a:r>
              <a:rPr lang="en-US" sz="1292" dirty="0">
                <a:solidFill>
                  <a:srgbClr val="0000FF"/>
                </a:solidFill>
                <a:effectLst>
                  <a:outerShdw blurRad="38100" dist="38100" dir="2700000" algn="tl">
                    <a:srgbClr val="000000">
                      <a:alpha val="43137"/>
                    </a:srgbClr>
                  </a:outerShdw>
                </a:effectLst>
                <a:latin typeface="Calibri" panose="020F0502020204030204" pitchFamily="34" charset="0"/>
                <a:cs typeface="Consolas" panose="020B0609020204030204" pitchFamily="49" charset="0"/>
              </a:rPr>
              <a:t> </a:t>
            </a:r>
            <a:r>
              <a:rPr lang="en-US" sz="1108" dirty="0">
                <a:solidFill>
                  <a:srgbClr val="0000FF"/>
                </a:solidFill>
                <a:latin typeface="Calibri" panose="020F0502020204030204" pitchFamily="34" charset="0"/>
                <a:cs typeface="Consolas" panose="020B0609020204030204" pitchFamily="49" charset="0"/>
              </a:rPr>
              <a:t>and </a:t>
            </a:r>
            <a:r>
              <a:rPr lang="en-US" sz="1292" i="1" dirty="0">
                <a:solidFill>
                  <a:srgbClr val="0000FF"/>
                </a:solidFill>
                <a:effectLst>
                  <a:outerShdw blurRad="38100" dist="38100" dir="2700000" algn="tl">
                    <a:srgbClr val="000000">
                      <a:alpha val="43137"/>
                    </a:srgbClr>
                  </a:outerShdw>
                </a:effectLst>
                <a:latin typeface="Calibri" panose="020F0502020204030204" pitchFamily="34" charset="0"/>
                <a:cs typeface="Consolas" panose="020B0609020204030204" pitchFamily="49" charset="0"/>
              </a:rPr>
              <a:t>Seismometer</a:t>
            </a:r>
            <a:endParaRPr lang="it-IT" sz="1108" i="1" dirty="0">
              <a:solidFill>
                <a:srgbClr val="0000FF"/>
              </a:solidFill>
              <a:effectLst>
                <a:outerShdw blurRad="38100" dist="38100" dir="2700000" algn="tl">
                  <a:srgbClr val="000000">
                    <a:alpha val="43137"/>
                  </a:srgbClr>
                </a:outerShdw>
              </a:effectLst>
              <a:latin typeface="Calibri" panose="020F0502020204030204" pitchFamily="34" charset="0"/>
              <a:cs typeface="Consolas" panose="020B0609020204030204" pitchFamily="49" charset="0"/>
            </a:endParaRPr>
          </a:p>
        </p:txBody>
      </p:sp>
      <p:sp>
        <p:nvSpPr>
          <p:cNvPr id="110" name="Rettangolo 109"/>
          <p:cNvSpPr/>
          <p:nvPr/>
        </p:nvSpPr>
        <p:spPr>
          <a:xfrm>
            <a:off x="466312" y="5208114"/>
            <a:ext cx="1861130" cy="1259512"/>
          </a:xfrm>
          <a:prstGeom prst="rect">
            <a:avLst/>
          </a:prstGeom>
        </p:spPr>
        <p:txBody>
          <a:bodyPr wrap="square">
            <a:spAutoFit/>
          </a:bodyPr>
          <a:lstStyle/>
          <a:p>
            <a:r>
              <a:rPr lang="it-IT" sz="1108" b="1" dirty="0">
                <a:solidFill>
                  <a:srgbClr val="0000FF"/>
                </a:solidFill>
                <a:latin typeface="Calibri" panose="020F0502020204030204" pitchFamily="34" charset="0"/>
                <a:cs typeface="Consolas" panose="020B0609020204030204" pitchFamily="49" charset="0"/>
              </a:rPr>
              <a:t>Applications: </a:t>
            </a:r>
          </a:p>
          <a:p>
            <a:pPr marL="158265" indent="-158265">
              <a:lnSpc>
                <a:spcPct val="150000"/>
              </a:lnSpc>
              <a:buFont typeface="Arial" panose="020B0604020202020204" pitchFamily="34" charset="0"/>
              <a:buChar char="•"/>
            </a:pPr>
            <a:r>
              <a:rPr lang="it-IT" sz="1108" b="1" dirty="0" err="1">
                <a:solidFill>
                  <a:srgbClr val="0000FF"/>
                </a:solidFill>
                <a:latin typeface="Calibri" panose="020F0502020204030204" pitchFamily="34" charset="0"/>
                <a:cs typeface="Consolas" panose="020B0609020204030204" pitchFamily="49" charset="0"/>
              </a:rPr>
              <a:t>microseismic</a:t>
            </a:r>
            <a:r>
              <a:rPr lang="it-IT" sz="1108" b="1" dirty="0">
                <a:solidFill>
                  <a:srgbClr val="0000FF"/>
                </a:solidFill>
                <a:latin typeface="Calibri" panose="020F0502020204030204" pitchFamily="34" charset="0"/>
                <a:cs typeface="Consolas" panose="020B0609020204030204" pitchFamily="49" charset="0"/>
              </a:rPr>
              <a:t>  </a:t>
            </a:r>
            <a:r>
              <a:rPr lang="it-IT" sz="1108" b="1" dirty="0" err="1">
                <a:solidFill>
                  <a:srgbClr val="0000FF"/>
                </a:solidFill>
                <a:latin typeface="Calibri" panose="020F0502020204030204" pitchFamily="34" charset="0"/>
                <a:cs typeface="Consolas" panose="020B0609020204030204" pitchFamily="49" charset="0"/>
              </a:rPr>
              <a:t>monitoring</a:t>
            </a:r>
            <a:endParaRPr lang="it-IT" sz="1108" b="1" dirty="0">
              <a:solidFill>
                <a:srgbClr val="0000FF"/>
              </a:solidFill>
              <a:latin typeface="Calibri" panose="020F0502020204030204" pitchFamily="34" charset="0"/>
              <a:cs typeface="Consolas" panose="020B0609020204030204" pitchFamily="49" charset="0"/>
            </a:endParaRPr>
          </a:p>
          <a:p>
            <a:pPr marL="158265" indent="-158265">
              <a:lnSpc>
                <a:spcPct val="150000"/>
              </a:lnSpc>
              <a:buFont typeface="Arial" panose="020B0604020202020204" pitchFamily="34" charset="0"/>
              <a:buChar char="•"/>
            </a:pPr>
            <a:r>
              <a:rPr lang="it-IT" sz="1108" b="1" dirty="0" err="1">
                <a:solidFill>
                  <a:srgbClr val="0000FF"/>
                </a:solidFill>
                <a:latin typeface="Calibri" panose="020F0502020204030204" pitchFamily="34" charset="0"/>
                <a:cs typeface="Consolas" panose="020B0609020204030204" pitchFamily="49" charset="0"/>
              </a:rPr>
              <a:t>volcano</a:t>
            </a:r>
            <a:r>
              <a:rPr lang="it-IT" sz="1108" b="1" dirty="0">
                <a:solidFill>
                  <a:srgbClr val="0000FF"/>
                </a:solidFill>
                <a:latin typeface="Calibri" panose="020F0502020204030204" pitchFamily="34" charset="0"/>
                <a:cs typeface="Consolas" panose="020B0609020204030204" pitchFamily="49" charset="0"/>
              </a:rPr>
              <a:t> </a:t>
            </a:r>
            <a:r>
              <a:rPr lang="it-IT" sz="1108" b="1" dirty="0" err="1">
                <a:solidFill>
                  <a:srgbClr val="0000FF"/>
                </a:solidFill>
                <a:latin typeface="Calibri" panose="020F0502020204030204" pitchFamily="34" charset="0"/>
                <a:cs typeface="Consolas" panose="020B0609020204030204" pitchFamily="49" charset="0"/>
              </a:rPr>
              <a:t>monitoring</a:t>
            </a:r>
            <a:r>
              <a:rPr lang="it-IT" sz="1108" b="1" dirty="0">
                <a:solidFill>
                  <a:srgbClr val="0000FF"/>
                </a:solidFill>
                <a:latin typeface="Calibri" panose="020F0502020204030204" pitchFamily="34" charset="0"/>
                <a:cs typeface="Consolas" panose="020B0609020204030204" pitchFamily="49" charset="0"/>
              </a:rPr>
              <a:t> </a:t>
            </a:r>
          </a:p>
          <a:p>
            <a:pPr marL="158265" indent="-158265">
              <a:lnSpc>
                <a:spcPct val="150000"/>
              </a:lnSpc>
              <a:buFont typeface="Arial" panose="020B0604020202020204" pitchFamily="34" charset="0"/>
              <a:buChar char="•"/>
            </a:pPr>
            <a:r>
              <a:rPr lang="it-IT" sz="1108" b="1" dirty="0" err="1">
                <a:solidFill>
                  <a:srgbClr val="0000FF"/>
                </a:solidFill>
                <a:latin typeface="Calibri" panose="020F0502020204030204" pitchFamily="34" charset="0"/>
                <a:cs typeface="Consolas" panose="020B0609020204030204" pitchFamily="49" charset="0"/>
              </a:rPr>
              <a:t>reservoir</a:t>
            </a:r>
            <a:r>
              <a:rPr lang="it-IT" sz="1108" b="1" dirty="0">
                <a:solidFill>
                  <a:srgbClr val="0000FF"/>
                </a:solidFill>
                <a:latin typeface="Calibri" panose="020F0502020204030204" pitchFamily="34" charset="0"/>
                <a:cs typeface="Consolas" panose="020B0609020204030204" pitchFamily="49" charset="0"/>
              </a:rPr>
              <a:t> </a:t>
            </a:r>
            <a:r>
              <a:rPr lang="it-IT" sz="1108" b="1" dirty="0" err="1">
                <a:solidFill>
                  <a:srgbClr val="0000FF"/>
                </a:solidFill>
                <a:latin typeface="Calibri" panose="020F0502020204030204" pitchFamily="34" charset="0"/>
                <a:cs typeface="Consolas" panose="020B0609020204030204" pitchFamily="49" charset="0"/>
              </a:rPr>
              <a:t>monitoring</a:t>
            </a:r>
            <a:r>
              <a:rPr lang="it-IT" sz="1108" b="1" dirty="0">
                <a:solidFill>
                  <a:srgbClr val="0000FF"/>
                </a:solidFill>
                <a:latin typeface="Calibri" panose="020F0502020204030204" pitchFamily="34" charset="0"/>
                <a:cs typeface="Consolas" panose="020B0609020204030204" pitchFamily="49" charset="0"/>
              </a:rPr>
              <a:t> </a:t>
            </a:r>
          </a:p>
          <a:p>
            <a:pPr marL="158265" indent="-158265">
              <a:lnSpc>
                <a:spcPct val="150000"/>
              </a:lnSpc>
              <a:buFont typeface="Arial" panose="020B0604020202020204" pitchFamily="34" charset="0"/>
              <a:buChar char="•"/>
            </a:pPr>
            <a:r>
              <a:rPr lang="it-IT" sz="1108" b="1" dirty="0" err="1">
                <a:solidFill>
                  <a:srgbClr val="0000FF"/>
                </a:solidFill>
                <a:latin typeface="Calibri" panose="020F0502020204030204" pitchFamily="34" charset="0"/>
                <a:cs typeface="Consolas" panose="020B0609020204030204" pitchFamily="49" charset="0"/>
              </a:rPr>
              <a:t>early</a:t>
            </a:r>
            <a:r>
              <a:rPr lang="it-IT" sz="1108" b="1" dirty="0">
                <a:solidFill>
                  <a:srgbClr val="0000FF"/>
                </a:solidFill>
                <a:latin typeface="Calibri" panose="020F0502020204030204" pitchFamily="34" charset="0"/>
                <a:cs typeface="Consolas" panose="020B0609020204030204" pitchFamily="49" charset="0"/>
              </a:rPr>
              <a:t> </a:t>
            </a:r>
            <a:r>
              <a:rPr lang="it-IT" sz="1108" b="1" dirty="0" err="1">
                <a:solidFill>
                  <a:srgbClr val="0000FF"/>
                </a:solidFill>
                <a:latin typeface="Calibri" panose="020F0502020204030204" pitchFamily="34" charset="0"/>
                <a:cs typeface="Consolas" panose="020B0609020204030204" pitchFamily="49" charset="0"/>
              </a:rPr>
              <a:t>warning</a:t>
            </a:r>
            <a:r>
              <a:rPr lang="it-IT" sz="1108" b="1" dirty="0">
                <a:solidFill>
                  <a:srgbClr val="0000FF"/>
                </a:solidFill>
                <a:latin typeface="Calibri" panose="020F0502020204030204" pitchFamily="34" charset="0"/>
                <a:cs typeface="Consolas" panose="020B0609020204030204" pitchFamily="49" charset="0"/>
              </a:rPr>
              <a:t> </a:t>
            </a:r>
          </a:p>
        </p:txBody>
      </p:sp>
      <p:grpSp>
        <p:nvGrpSpPr>
          <p:cNvPr id="111" name="Gruppo 110"/>
          <p:cNvGrpSpPr/>
          <p:nvPr/>
        </p:nvGrpSpPr>
        <p:grpSpPr>
          <a:xfrm>
            <a:off x="920909" y="2397190"/>
            <a:ext cx="3185809" cy="2427658"/>
            <a:chOff x="1309876" y="1951165"/>
            <a:chExt cx="3451293" cy="2629963"/>
          </a:xfrm>
        </p:grpSpPr>
        <p:sp>
          <p:nvSpPr>
            <p:cNvPr id="112" name="Rettangolo arrotondato 111"/>
            <p:cNvSpPr/>
            <p:nvPr/>
          </p:nvSpPr>
          <p:spPr>
            <a:xfrm>
              <a:off x="2062574" y="3304078"/>
              <a:ext cx="2368391" cy="1074052"/>
            </a:xfrm>
            <a:prstGeom prst="roundRect">
              <a:avLst>
                <a:gd name="adj" fmla="val 12426"/>
              </a:avLst>
            </a:prstGeom>
            <a:solidFill>
              <a:schemeClr val="bg1">
                <a:lumMod val="85000"/>
              </a:schemeClr>
            </a:solidFill>
            <a:ln>
              <a:solidFill>
                <a:schemeClr val="tx1">
                  <a:alpha val="29000"/>
                </a:schemeClr>
              </a:solidFill>
            </a:ln>
            <a:effectLst/>
            <a:scene3d>
              <a:camera prst="perspectiveRelaxed" fov="7200000">
                <a:rot lat="17678258" lon="29031" rev="21524612"/>
              </a:camera>
              <a:lightRig rig="freezing" dir="t">
                <a:rot lat="0" lon="0" rev="11400000"/>
              </a:lightRig>
            </a:scene3d>
            <a:sp3d prstMaterial="flat">
              <a:bevelT w="0" h="647700" prst="convex"/>
              <a:bevelB w="0" h="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p>
          </p:txBody>
        </p:sp>
        <p:sp>
          <p:nvSpPr>
            <p:cNvPr id="113" name="Rettangolo arrotondato 112"/>
            <p:cNvSpPr/>
            <p:nvPr/>
          </p:nvSpPr>
          <p:spPr>
            <a:xfrm>
              <a:off x="4021654" y="2756552"/>
              <a:ext cx="739515" cy="1074052"/>
            </a:xfrm>
            <a:prstGeom prst="roundRect">
              <a:avLst>
                <a:gd name="adj" fmla="val 20118"/>
              </a:avLst>
            </a:prstGeom>
            <a:solidFill>
              <a:srgbClr val="FF0000"/>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outerShdw blurRad="50800" dist="114300" dir="6120000" algn="ctr" rotWithShape="0">
                <a:prstClr val="black">
                  <a:alpha val="40000"/>
                </a:prstClr>
              </a:outerShdw>
            </a:effectLst>
            <a:scene3d>
              <a:camera prst="perspectiveRelaxed" fov="7200000">
                <a:rot lat="18999631" lon="20599766" rev="977973"/>
              </a:camera>
              <a:lightRig rig="freezing" dir="t"/>
            </a:scene3d>
            <a:sp3d prstMaterial="flat">
              <a:bevelT w="0" h="381000" prst="convex"/>
              <a:bevelB w="0" h="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77" b="1" dirty="0" err="1"/>
                <a:t>Geophones</a:t>
              </a:r>
              <a:endParaRPr lang="it-IT" sz="1477" b="1" dirty="0"/>
            </a:p>
          </p:txBody>
        </p:sp>
        <p:sp>
          <p:nvSpPr>
            <p:cNvPr id="117" name="Rettangolo arrotondato 116"/>
            <p:cNvSpPr/>
            <p:nvPr/>
          </p:nvSpPr>
          <p:spPr>
            <a:xfrm>
              <a:off x="3609041" y="2867979"/>
              <a:ext cx="302204" cy="1074052"/>
            </a:xfrm>
            <a:prstGeom prst="roundRect">
              <a:avLst>
                <a:gd name="adj" fmla="val 12426"/>
              </a:avLst>
            </a:prstGeom>
            <a:solidFill>
              <a:srgbClr val="FF0000"/>
            </a:solidFill>
            <a:ln>
              <a:solidFill>
                <a:schemeClr val="bg1"/>
              </a:solidFill>
            </a:ln>
            <a:effectLst>
              <a:outerShdw blurRad="50800" dist="114300" dir="6120000" algn="ctr" rotWithShape="0">
                <a:prstClr val="black">
                  <a:alpha val="40000"/>
                </a:prstClr>
              </a:outerShdw>
            </a:effectLst>
            <a:scene3d>
              <a:camera prst="perspectiveRelaxed" fov="7200000">
                <a:rot lat="18590625" lon="21129103" rev="336454"/>
              </a:camera>
              <a:lightRig rig="freezing" dir="t"/>
            </a:scene3d>
            <a:sp3d prstMaterial="flat">
              <a:bevelT w="0" h="381000" prst="convex"/>
              <a:bevelB w="0" h="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77" b="1" dirty="0"/>
                <a:t>MEMS</a:t>
              </a:r>
            </a:p>
          </p:txBody>
        </p:sp>
        <p:sp>
          <p:nvSpPr>
            <p:cNvPr id="124" name="Rettangolo arrotondato 123"/>
            <p:cNvSpPr/>
            <p:nvPr/>
          </p:nvSpPr>
          <p:spPr>
            <a:xfrm>
              <a:off x="1952433" y="3081007"/>
              <a:ext cx="936528" cy="240948"/>
            </a:xfrm>
            <a:prstGeom prst="roundRect">
              <a:avLst>
                <a:gd name="adj" fmla="val 12426"/>
              </a:avLst>
            </a:prstGeom>
            <a:solidFill>
              <a:srgbClr val="0000FF"/>
            </a:solidFill>
            <a:ln>
              <a:solidFill>
                <a:schemeClr val="bg1"/>
              </a:solidFill>
            </a:ln>
            <a:effectLst>
              <a:outerShdw blurRad="50800" dist="114300" dir="6120000" algn="ctr" rotWithShape="0">
                <a:prstClr val="black">
                  <a:alpha val="40000"/>
                </a:prstClr>
              </a:outerShdw>
            </a:effectLst>
            <a:scene3d>
              <a:camera prst="perspectiveRelaxed" fov="5700000">
                <a:rot lat="19229286" lon="767607" rev="21056455"/>
              </a:camera>
              <a:lightRig rig="freezing" dir="t"/>
            </a:scene3d>
            <a:sp3d prstMaterial="flat">
              <a:bevelT w="0" h="228600" prst="convex"/>
              <a:bevelB w="0" h="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92" b="1" dirty="0"/>
                <a:t>Ethernet</a:t>
              </a:r>
            </a:p>
          </p:txBody>
        </p:sp>
        <p:sp>
          <p:nvSpPr>
            <p:cNvPr id="128" name="Rettangolo arrotondato 127"/>
            <p:cNvSpPr/>
            <p:nvPr/>
          </p:nvSpPr>
          <p:spPr>
            <a:xfrm>
              <a:off x="1872990" y="3166271"/>
              <a:ext cx="865941" cy="709820"/>
            </a:xfrm>
            <a:prstGeom prst="roundRect">
              <a:avLst>
                <a:gd name="adj" fmla="val 12426"/>
              </a:avLst>
            </a:prstGeom>
            <a:solidFill>
              <a:srgbClr val="0000FF"/>
            </a:solidFill>
            <a:ln>
              <a:solidFill>
                <a:schemeClr val="bg2"/>
              </a:solidFill>
            </a:ln>
            <a:effectLst>
              <a:outerShdw blurRad="50800" dist="114300" dir="6120000" algn="ctr" rotWithShape="0">
                <a:prstClr val="black">
                  <a:alpha val="40000"/>
                </a:prstClr>
              </a:outerShdw>
            </a:effectLst>
            <a:scene3d>
              <a:camera prst="perspectiveRelaxed" fov="7200000">
                <a:rot lat="18361888" lon="1033988" rev="20702229"/>
              </a:camera>
              <a:lightRig rig="freezing" dir="t"/>
            </a:scene3d>
            <a:sp3d prstMaterial="flat">
              <a:bevelT w="0" h="336550" prst="convex"/>
              <a:bevelB w="0" h="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77" b="1" spc="554" dirty="0"/>
                <a:t>CPU</a:t>
              </a:r>
            </a:p>
          </p:txBody>
        </p:sp>
        <p:sp>
          <p:nvSpPr>
            <p:cNvPr id="135" name="Ovale 134"/>
            <p:cNvSpPr/>
            <p:nvPr/>
          </p:nvSpPr>
          <p:spPr>
            <a:xfrm flipV="1">
              <a:off x="3904314" y="4370994"/>
              <a:ext cx="215767" cy="141380"/>
            </a:xfrm>
            <a:prstGeom prst="ellipse">
              <a:avLst/>
            </a:prstGeom>
            <a:solidFill>
              <a:schemeClr val="tx1"/>
            </a:solidFill>
            <a:ln w="6350">
              <a:solidFill>
                <a:schemeClr val="tx1"/>
              </a:solidFill>
            </a:ln>
            <a:effectLst>
              <a:outerShdw blurRad="127000" dist="12700" dir="8340000" sx="94000" sy="94000" algn="tr" rotWithShape="0">
                <a:schemeClr val="tx1">
                  <a:alpha val="93000"/>
                </a:schemeClr>
              </a:outerShdw>
            </a:effectLst>
            <a:scene3d>
              <a:camera prst="perspectiveRelaxed" fov="2700000">
                <a:rot lat="273596" lon="0" rev="300000"/>
              </a:camera>
              <a:lightRig rig="threePt" dir="t"/>
            </a:scene3d>
            <a:sp3d prstMaterial="powder">
              <a:bevelT w="127000" h="717550" prst="convex"/>
              <a:bevelB w="0" h="0"/>
              <a:extrusionClr>
                <a:schemeClr val="tx1"/>
              </a:extrusionClr>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p>
          </p:txBody>
        </p:sp>
        <p:sp>
          <p:nvSpPr>
            <p:cNvPr id="141" name="Rettangolo arrotondato 140"/>
            <p:cNvSpPr/>
            <p:nvPr/>
          </p:nvSpPr>
          <p:spPr>
            <a:xfrm>
              <a:off x="3263206" y="2720579"/>
              <a:ext cx="302204" cy="867480"/>
            </a:xfrm>
            <a:prstGeom prst="roundRect">
              <a:avLst>
                <a:gd name="adj" fmla="val 12426"/>
              </a:avLst>
            </a:prstGeom>
            <a:solidFill>
              <a:srgbClr val="92D050"/>
            </a:solidFill>
            <a:ln>
              <a:solidFill>
                <a:schemeClr val="bg1"/>
              </a:solidFill>
            </a:ln>
            <a:effectLst>
              <a:outerShdw blurRad="50800" dist="114300" dir="6120000" algn="ctr" rotWithShape="0">
                <a:prstClr val="black">
                  <a:alpha val="40000"/>
                </a:prstClr>
              </a:outerShdw>
            </a:effectLst>
            <a:scene3d>
              <a:camera prst="perspectiveRelaxed" fov="7200000">
                <a:rot lat="18578119" lon="21598445" rev="21550740"/>
              </a:camera>
              <a:lightRig rig="freezing" dir="t"/>
            </a:scene3d>
            <a:sp3d prstMaterial="flat">
              <a:bevelT w="0" h="393700" prst="convex"/>
              <a:bevelB w="0" h="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77" b="1" dirty="0"/>
                <a:t>GPS</a:t>
              </a:r>
            </a:p>
          </p:txBody>
        </p:sp>
        <p:sp>
          <p:nvSpPr>
            <p:cNvPr id="142" name="Rettangolo arrotondato 141"/>
            <p:cNvSpPr/>
            <p:nvPr/>
          </p:nvSpPr>
          <p:spPr>
            <a:xfrm>
              <a:off x="2922503" y="2774447"/>
              <a:ext cx="302204" cy="726561"/>
            </a:xfrm>
            <a:prstGeom prst="roundRect">
              <a:avLst>
                <a:gd name="adj" fmla="val 12426"/>
              </a:avLst>
            </a:prstGeom>
            <a:solidFill>
              <a:srgbClr val="0000FF"/>
            </a:solidFill>
            <a:ln>
              <a:solidFill>
                <a:schemeClr val="bg1"/>
              </a:solidFill>
            </a:ln>
            <a:effectLst>
              <a:outerShdw blurRad="50800" dist="114300" dir="6120000" algn="ctr" rotWithShape="0">
                <a:prstClr val="black">
                  <a:alpha val="40000"/>
                </a:prstClr>
              </a:outerShdw>
            </a:effectLst>
            <a:scene3d>
              <a:camera prst="perspectiveRelaxed" fov="7200000">
                <a:rot lat="18599124" lon="464290" rev="21166497"/>
              </a:camera>
              <a:lightRig rig="freezing" dir="t"/>
            </a:scene3d>
            <a:sp3d prstMaterial="flat">
              <a:bevelT w="0" h="393700" prst="convex"/>
              <a:bevelB w="0" h="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77" b="1" dirty="0"/>
                <a:t>DSP</a:t>
              </a:r>
            </a:p>
          </p:txBody>
        </p:sp>
        <p:sp>
          <p:nvSpPr>
            <p:cNvPr id="144" name="Ovale 143"/>
            <p:cNvSpPr/>
            <p:nvPr/>
          </p:nvSpPr>
          <p:spPr>
            <a:xfrm flipV="1">
              <a:off x="2311707" y="4248688"/>
              <a:ext cx="46957" cy="45048"/>
            </a:xfrm>
            <a:prstGeom prst="ellipse">
              <a:avLst/>
            </a:prstGeom>
            <a:solidFill>
              <a:srgbClr val="00B050"/>
            </a:solidFill>
            <a:ln w="6350">
              <a:solidFill>
                <a:schemeClr val="accent3">
                  <a:lumMod val="50000"/>
                </a:schemeClr>
              </a:solidFill>
            </a:ln>
            <a:effectLst>
              <a:outerShdw blurRad="127000" dist="12700" dir="8340000" sx="94000" sy="94000" algn="tr" rotWithShape="0">
                <a:schemeClr val="tx1">
                  <a:alpha val="93000"/>
                </a:schemeClr>
              </a:outerShdw>
            </a:effectLst>
            <a:scene3d>
              <a:camera prst="perspectiveRelaxed" fov="2700000">
                <a:rot lat="273596" lon="0" rev="300000"/>
              </a:camera>
              <a:lightRig rig="threePt" dir="t"/>
            </a:scene3d>
            <a:sp3d prstMaterial="powder">
              <a:bevelT w="127000" h="717550" prst="convex"/>
              <a:bevelB w="0" h="0"/>
              <a:extrusionClr>
                <a:schemeClr val="tx1"/>
              </a:extrusionClr>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p>
          </p:txBody>
        </p:sp>
        <p:sp>
          <p:nvSpPr>
            <p:cNvPr id="145" name="Ovale 144"/>
            <p:cNvSpPr/>
            <p:nvPr/>
          </p:nvSpPr>
          <p:spPr>
            <a:xfrm flipV="1">
              <a:off x="2323612" y="4320056"/>
              <a:ext cx="46957" cy="45048"/>
            </a:xfrm>
            <a:prstGeom prst="ellipse">
              <a:avLst/>
            </a:prstGeom>
            <a:solidFill>
              <a:srgbClr val="00B050"/>
            </a:solidFill>
            <a:ln w="6350">
              <a:solidFill>
                <a:schemeClr val="accent3">
                  <a:lumMod val="50000"/>
                </a:schemeClr>
              </a:solidFill>
            </a:ln>
            <a:effectLst>
              <a:outerShdw blurRad="127000" dist="12700" dir="8340000" sx="94000" sy="94000" algn="tr" rotWithShape="0">
                <a:schemeClr val="tx1">
                  <a:alpha val="93000"/>
                </a:schemeClr>
              </a:outerShdw>
            </a:effectLst>
            <a:scene3d>
              <a:camera prst="perspectiveRelaxed" fov="2700000">
                <a:rot lat="273596" lon="0" rev="300000"/>
              </a:camera>
              <a:lightRig rig="threePt" dir="t"/>
            </a:scene3d>
            <a:sp3d prstMaterial="powder">
              <a:bevelT w="127000" h="717550" prst="convex"/>
              <a:bevelB w="0" h="0"/>
              <a:extrusionClr>
                <a:schemeClr val="tx1"/>
              </a:extrusionClr>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p>
          </p:txBody>
        </p:sp>
        <p:sp>
          <p:nvSpPr>
            <p:cNvPr id="146" name="Ovale 145"/>
            <p:cNvSpPr/>
            <p:nvPr/>
          </p:nvSpPr>
          <p:spPr>
            <a:xfrm flipV="1">
              <a:off x="2335385" y="4392064"/>
              <a:ext cx="46957" cy="45048"/>
            </a:xfrm>
            <a:prstGeom prst="ellipse">
              <a:avLst/>
            </a:prstGeom>
            <a:solidFill>
              <a:srgbClr val="00B050"/>
            </a:solidFill>
            <a:ln w="6350">
              <a:solidFill>
                <a:schemeClr val="accent3">
                  <a:lumMod val="50000"/>
                </a:schemeClr>
              </a:solidFill>
            </a:ln>
            <a:effectLst>
              <a:outerShdw blurRad="127000" dist="12700" dir="8340000" sx="94000" sy="94000" algn="tr" rotWithShape="0">
                <a:schemeClr val="tx1">
                  <a:alpha val="93000"/>
                </a:schemeClr>
              </a:outerShdw>
            </a:effectLst>
            <a:scene3d>
              <a:camera prst="perspectiveRelaxed" fov="2700000">
                <a:rot lat="273596" lon="0" rev="300000"/>
              </a:camera>
              <a:lightRig rig="threePt" dir="t"/>
            </a:scene3d>
            <a:sp3d prstMaterial="powder">
              <a:bevelT w="127000" h="717550" prst="convex"/>
              <a:bevelB w="0" h="0"/>
              <a:extrusionClr>
                <a:schemeClr val="tx1"/>
              </a:extrusionClr>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p>
          </p:txBody>
        </p:sp>
        <p:sp>
          <p:nvSpPr>
            <p:cNvPr id="147" name="Ovale 146"/>
            <p:cNvSpPr/>
            <p:nvPr/>
          </p:nvSpPr>
          <p:spPr>
            <a:xfrm flipV="1">
              <a:off x="2348376" y="4463928"/>
              <a:ext cx="46957" cy="45048"/>
            </a:xfrm>
            <a:prstGeom prst="ellipse">
              <a:avLst/>
            </a:prstGeom>
            <a:solidFill>
              <a:srgbClr val="00B050"/>
            </a:solidFill>
            <a:ln w="6350">
              <a:solidFill>
                <a:schemeClr val="accent3">
                  <a:lumMod val="50000"/>
                </a:schemeClr>
              </a:solidFill>
            </a:ln>
            <a:effectLst>
              <a:outerShdw blurRad="127000" dist="12700" dir="8340000" sx="94000" sy="94000" algn="tr" rotWithShape="0">
                <a:schemeClr val="tx1">
                  <a:alpha val="93000"/>
                </a:schemeClr>
              </a:outerShdw>
            </a:effectLst>
            <a:scene3d>
              <a:camera prst="perspectiveRelaxed" fov="2700000">
                <a:rot lat="273596" lon="0" rev="300000"/>
              </a:camera>
              <a:lightRig rig="threePt" dir="t"/>
            </a:scene3d>
            <a:sp3d prstMaterial="powder">
              <a:bevelT w="127000" h="717550" prst="convex"/>
              <a:bevelB w="0" h="0"/>
              <a:extrusionClr>
                <a:schemeClr val="tx1"/>
              </a:extrusionClr>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p>
          </p:txBody>
        </p:sp>
        <p:sp>
          <p:nvSpPr>
            <p:cNvPr id="148" name="Ovale 147"/>
            <p:cNvSpPr/>
            <p:nvPr/>
          </p:nvSpPr>
          <p:spPr>
            <a:xfrm flipV="1">
              <a:off x="2360281" y="4536080"/>
              <a:ext cx="46957" cy="45048"/>
            </a:xfrm>
            <a:prstGeom prst="ellipse">
              <a:avLst/>
            </a:prstGeom>
            <a:solidFill>
              <a:srgbClr val="00B050"/>
            </a:solidFill>
            <a:ln w="6350">
              <a:solidFill>
                <a:schemeClr val="accent3">
                  <a:lumMod val="50000"/>
                </a:schemeClr>
              </a:solidFill>
            </a:ln>
            <a:effectLst>
              <a:outerShdw blurRad="127000" dist="12700" dir="8340000" sx="94000" sy="94000" algn="tr" rotWithShape="0">
                <a:schemeClr val="tx1">
                  <a:alpha val="93000"/>
                </a:schemeClr>
              </a:outerShdw>
            </a:effectLst>
            <a:scene3d>
              <a:camera prst="perspectiveRelaxed" fov="2700000">
                <a:rot lat="273596" lon="0" rev="300000"/>
              </a:camera>
              <a:lightRig rig="threePt" dir="t"/>
            </a:scene3d>
            <a:sp3d prstMaterial="powder">
              <a:bevelT w="127000" h="717550" prst="convex"/>
              <a:bevelB w="0" h="0"/>
              <a:extrusionClr>
                <a:schemeClr val="tx1"/>
              </a:extrusionClr>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p>
          </p:txBody>
        </p:sp>
        <p:sp>
          <p:nvSpPr>
            <p:cNvPr id="149" name="Rettangolo arrotondato 148"/>
            <p:cNvSpPr/>
            <p:nvPr/>
          </p:nvSpPr>
          <p:spPr>
            <a:xfrm rot="20713637">
              <a:off x="1309876" y="1951165"/>
              <a:ext cx="2978485" cy="1424921"/>
            </a:xfrm>
            <a:prstGeom prst="roundRect">
              <a:avLst>
                <a:gd name="adj" fmla="val 12426"/>
              </a:avLst>
            </a:prstGeom>
            <a:solidFill>
              <a:schemeClr val="bg1">
                <a:lumMod val="65000"/>
              </a:schemeClr>
            </a:solidFill>
            <a:ln>
              <a:solidFill>
                <a:schemeClr val="bg1">
                  <a:lumMod val="50000"/>
                </a:schemeClr>
              </a:solidFill>
            </a:ln>
            <a:effectLst>
              <a:outerShdw blurRad="825500" dist="1041400" dir="6840000" sx="36000" sy="36000" rotWithShape="0">
                <a:prstClr val="black">
                  <a:alpha val="36000"/>
                </a:prstClr>
              </a:outerShdw>
            </a:effectLst>
            <a:scene3d>
              <a:camera prst="perspectiveRelaxed" fov="6900000">
                <a:rot lat="17373615" lon="0" rev="0"/>
              </a:camera>
              <a:lightRig rig="chilly" dir="t"/>
            </a:scene3d>
            <a:sp3d prstMaterial="matte">
              <a:bevelT w="114300" h="63500" prst="convex"/>
              <a:bevelB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p>
          </p:txBody>
        </p:sp>
      </p:grpSp>
      <p:grpSp>
        <p:nvGrpSpPr>
          <p:cNvPr id="153" name="Gruppo 152"/>
          <p:cNvGrpSpPr/>
          <p:nvPr/>
        </p:nvGrpSpPr>
        <p:grpSpPr>
          <a:xfrm>
            <a:off x="6100786" y="611006"/>
            <a:ext cx="2904374" cy="3615621"/>
            <a:chOff x="1772816" y="2185845"/>
            <a:chExt cx="5574046" cy="6939069"/>
          </a:xfrm>
        </p:grpSpPr>
        <p:pic>
          <p:nvPicPr>
            <p:cNvPr id="154" name="Picture 22" descr="http://www.independentsportsnews.com/images-archived/stories/gallery/logos/Boulders_Gym_Frog.png"/>
            <p:cNvPicPr>
              <a:picLocks noChangeAspect="1" noChangeArrowheads="1"/>
            </p:cNvPicPr>
            <p:nvPr/>
          </p:nvPicPr>
          <p:blipFill>
            <a:blip r:embed="rId8">
              <a:biLevel thresh="75000"/>
              <a:extLst>
                <a:ext uri="{28A0092B-C50C-407E-A947-70E740481C1C}">
                  <a14:useLocalDpi xmlns:a14="http://schemas.microsoft.com/office/drawing/2010/main" val="0"/>
                </a:ext>
              </a:extLst>
            </a:blip>
            <a:srcRect/>
            <a:stretch>
              <a:fillRect/>
            </a:stretch>
          </p:blipFill>
          <p:spPr bwMode="auto">
            <a:xfrm flipH="1">
              <a:off x="2674007" y="2720752"/>
              <a:ext cx="4672855" cy="6404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5" name="Ovale 154"/>
            <p:cNvSpPr>
              <a:spLocks noChangeAspect="1"/>
            </p:cNvSpPr>
            <p:nvPr/>
          </p:nvSpPr>
          <p:spPr>
            <a:xfrm>
              <a:off x="1772816" y="4539290"/>
              <a:ext cx="1993179" cy="1993179"/>
            </a:xfrm>
            <a:prstGeom prst="ellipse">
              <a:avLst/>
            </a:prstGeom>
            <a:gradFill flip="none" rotWithShape="1">
              <a:gsLst>
                <a:gs pos="100000">
                  <a:srgbClr val="002060"/>
                </a:gs>
                <a:gs pos="54000">
                  <a:schemeClr val="bg1">
                    <a:lumMod val="0"/>
                    <a:lumOff val="100000"/>
                    <a:alpha val="0"/>
                  </a:schemeClr>
                </a:gs>
              </a:gsLst>
              <a:path path="circle">
                <a:fillToRect l="50000" t="50000" r="50000" b="50000"/>
              </a:path>
              <a:tileRect/>
            </a:grad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p>
          </p:txBody>
        </p:sp>
        <p:sp>
          <p:nvSpPr>
            <p:cNvPr id="156" name="Ovale 155"/>
            <p:cNvSpPr>
              <a:spLocks noChangeAspect="1"/>
            </p:cNvSpPr>
            <p:nvPr/>
          </p:nvSpPr>
          <p:spPr>
            <a:xfrm>
              <a:off x="2239415" y="2185845"/>
              <a:ext cx="2491474" cy="2491474"/>
            </a:xfrm>
            <a:prstGeom prst="ellipse">
              <a:avLst/>
            </a:prstGeom>
            <a:gradFill flip="none" rotWithShape="1">
              <a:gsLst>
                <a:gs pos="100000">
                  <a:srgbClr val="002060">
                    <a:alpha val="35000"/>
                  </a:srgbClr>
                </a:gs>
                <a:gs pos="56000">
                  <a:schemeClr val="bg1">
                    <a:lumMod val="0"/>
                    <a:lumOff val="100000"/>
                    <a:alpha val="0"/>
                  </a:schemeClr>
                </a:gs>
              </a:gsLst>
              <a:path path="circle">
                <a:fillToRect l="50000" t="50000" r="50000" b="50000"/>
              </a:path>
              <a:tileRect/>
            </a:grad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p>
          </p:txBody>
        </p:sp>
        <p:sp>
          <p:nvSpPr>
            <p:cNvPr id="157" name="Ovale 156"/>
            <p:cNvSpPr>
              <a:spLocks noChangeAspect="1"/>
            </p:cNvSpPr>
            <p:nvPr/>
          </p:nvSpPr>
          <p:spPr>
            <a:xfrm>
              <a:off x="2942210" y="4506724"/>
              <a:ext cx="1316553" cy="1316553"/>
            </a:xfrm>
            <a:prstGeom prst="ellipse">
              <a:avLst/>
            </a:prstGeom>
            <a:gradFill flip="none" rotWithShape="1">
              <a:gsLst>
                <a:gs pos="100000">
                  <a:srgbClr val="002060"/>
                </a:gs>
                <a:gs pos="54000">
                  <a:schemeClr val="bg1">
                    <a:lumMod val="0"/>
                    <a:lumOff val="100000"/>
                    <a:alpha val="0"/>
                  </a:schemeClr>
                </a:gs>
              </a:gsLst>
              <a:path path="circle">
                <a:fillToRect l="50000" t="50000" r="50000" b="50000"/>
              </a:path>
              <a:tileRect/>
            </a:grad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p>
          </p:txBody>
        </p:sp>
        <p:sp>
          <p:nvSpPr>
            <p:cNvPr id="158" name="Ovale 157"/>
            <p:cNvSpPr>
              <a:spLocks noChangeAspect="1"/>
            </p:cNvSpPr>
            <p:nvPr/>
          </p:nvSpPr>
          <p:spPr>
            <a:xfrm>
              <a:off x="1970135" y="3400659"/>
              <a:ext cx="2491474" cy="2491474"/>
            </a:xfrm>
            <a:prstGeom prst="ellipse">
              <a:avLst/>
            </a:prstGeom>
            <a:noFill/>
            <a:ln w="31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ln>
                  <a:solidFill>
                    <a:srgbClr val="FF0000"/>
                  </a:solidFill>
                </a:ln>
              </a:endParaRPr>
            </a:p>
          </p:txBody>
        </p:sp>
        <p:sp>
          <p:nvSpPr>
            <p:cNvPr id="159" name="Ovale 158"/>
            <p:cNvSpPr>
              <a:spLocks noChangeAspect="1"/>
            </p:cNvSpPr>
            <p:nvPr/>
          </p:nvSpPr>
          <p:spPr>
            <a:xfrm>
              <a:off x="2609282" y="4618444"/>
              <a:ext cx="935836" cy="935836"/>
            </a:xfrm>
            <a:prstGeom prst="ellipse">
              <a:avLst/>
            </a:prstGeom>
            <a:gradFill flip="none" rotWithShape="1">
              <a:gsLst>
                <a:gs pos="100000">
                  <a:srgbClr val="002060"/>
                </a:gs>
                <a:gs pos="54000">
                  <a:schemeClr val="bg1">
                    <a:lumMod val="0"/>
                    <a:lumOff val="100000"/>
                    <a:alpha val="0"/>
                  </a:schemeClr>
                </a:gs>
              </a:gsLst>
              <a:path path="circle">
                <a:fillToRect l="50000" t="50000" r="50000" b="50000"/>
              </a:path>
              <a:tileRect/>
            </a:grad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p>
          </p:txBody>
        </p:sp>
        <p:pic>
          <p:nvPicPr>
            <p:cNvPr id="160" name="Picture 28" descr="http://img.static.reliefweb.int/sites/reliefweb.int/files/styles/s/public/topics-icon-earthquake.png?itok=jNZ87PDG"/>
            <p:cNvPicPr>
              <a:picLocks noChangeAspect="1" noChangeArrowheads="1"/>
            </p:cNvPicPr>
            <p:nvPr/>
          </p:nvPicPr>
          <p:blipFill>
            <a:blip r:embed="rId9" cstate="print">
              <a:biLevel thresh="25000"/>
              <a:extLst>
                <a:ext uri="{28A0092B-C50C-407E-A947-70E740481C1C}">
                  <a14:useLocalDpi xmlns:a14="http://schemas.microsoft.com/office/drawing/2010/main" val="0"/>
                </a:ext>
              </a:extLst>
            </a:blip>
            <a:srcRect/>
            <a:stretch>
              <a:fillRect/>
            </a:stretch>
          </p:blipFill>
          <p:spPr bwMode="auto">
            <a:xfrm>
              <a:off x="3164172" y="4412253"/>
              <a:ext cx="121399" cy="121399"/>
            </a:xfrm>
            <a:prstGeom prst="rect">
              <a:avLst/>
            </a:prstGeom>
            <a:noFill/>
            <a:extLst>
              <a:ext uri="{909E8E84-426E-40DD-AFC4-6F175D3DCCD1}">
                <a14:hiddenFill xmlns:a14="http://schemas.microsoft.com/office/drawing/2010/main">
                  <a:solidFill>
                    <a:srgbClr val="FFFFFF"/>
                  </a:solidFill>
                </a14:hiddenFill>
              </a:ext>
            </a:extLst>
          </p:spPr>
        </p:pic>
        <p:sp>
          <p:nvSpPr>
            <p:cNvPr id="161" name="Triangolo isoscele 160"/>
            <p:cNvSpPr/>
            <p:nvPr/>
          </p:nvSpPr>
          <p:spPr>
            <a:xfrm>
              <a:off x="3449148" y="3431582"/>
              <a:ext cx="72008" cy="5585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p>
          </p:txBody>
        </p:sp>
        <p:sp>
          <p:nvSpPr>
            <p:cNvPr id="162" name="Triangolo isoscele 161"/>
            <p:cNvSpPr/>
            <p:nvPr/>
          </p:nvSpPr>
          <p:spPr>
            <a:xfrm>
              <a:off x="3054305" y="5922833"/>
              <a:ext cx="72008" cy="55850"/>
            </a:xfrm>
            <a:prstGeom prst="triangle">
              <a:avLst/>
            </a:prstGeom>
            <a:solidFill>
              <a:schemeClr val="tx1">
                <a:lumMod val="75000"/>
                <a:lumOff val="2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p>
          </p:txBody>
        </p:sp>
        <p:sp>
          <p:nvSpPr>
            <p:cNvPr id="163" name="Triangolo isoscele 162"/>
            <p:cNvSpPr/>
            <p:nvPr/>
          </p:nvSpPr>
          <p:spPr>
            <a:xfrm>
              <a:off x="3686043" y="2955826"/>
              <a:ext cx="72008" cy="55850"/>
            </a:xfrm>
            <a:prstGeom prst="triangle">
              <a:avLst/>
            </a:prstGeom>
            <a:solidFill>
              <a:schemeClr val="tx1">
                <a:lumMod val="75000"/>
                <a:lumOff val="2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p>
          </p:txBody>
        </p:sp>
        <p:pic>
          <p:nvPicPr>
            <p:cNvPr id="164" name="Picture 30" descr="http://simpleicon.com/wp-content/uploads/map-marker-13.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81185" y="4372036"/>
              <a:ext cx="269375" cy="269375"/>
            </a:xfrm>
            <a:prstGeom prst="rect">
              <a:avLst/>
            </a:prstGeom>
            <a:noFill/>
            <a:extLst>
              <a:ext uri="{909E8E84-426E-40DD-AFC4-6F175D3DCCD1}">
                <a14:hiddenFill xmlns:a14="http://schemas.microsoft.com/office/drawing/2010/main">
                  <a:solidFill>
                    <a:srgbClr val="FFFFFF"/>
                  </a:solidFill>
                </a14:hiddenFill>
              </a:ext>
            </a:extLst>
          </p:spPr>
        </p:pic>
        <p:sp>
          <p:nvSpPr>
            <p:cNvPr id="165" name="Triangolo isoscele 164"/>
            <p:cNvSpPr/>
            <p:nvPr/>
          </p:nvSpPr>
          <p:spPr>
            <a:xfrm>
              <a:off x="3575935" y="5116349"/>
              <a:ext cx="72008" cy="5585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p>
          </p:txBody>
        </p:sp>
        <p:sp>
          <p:nvSpPr>
            <p:cNvPr id="166" name="Triangolo isoscele 165"/>
            <p:cNvSpPr/>
            <p:nvPr/>
          </p:nvSpPr>
          <p:spPr>
            <a:xfrm>
              <a:off x="3056004" y="5071616"/>
              <a:ext cx="72008" cy="5585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p>
          </p:txBody>
        </p:sp>
        <p:sp>
          <p:nvSpPr>
            <p:cNvPr id="167" name="Triangolo isoscele 166"/>
            <p:cNvSpPr/>
            <p:nvPr/>
          </p:nvSpPr>
          <p:spPr>
            <a:xfrm>
              <a:off x="2733402" y="5507955"/>
              <a:ext cx="72008" cy="5585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p>
          </p:txBody>
        </p:sp>
      </p:grpSp>
      <p:sp>
        <p:nvSpPr>
          <p:cNvPr id="168" name="CasellaDiTesto 167"/>
          <p:cNvSpPr txBox="1"/>
          <p:nvPr/>
        </p:nvSpPr>
        <p:spPr>
          <a:xfrm>
            <a:off x="5701971" y="606536"/>
            <a:ext cx="1694124" cy="490134"/>
          </a:xfrm>
          <a:prstGeom prst="rect">
            <a:avLst/>
          </a:prstGeom>
          <a:noFill/>
          <a:ln>
            <a:noFill/>
          </a:ln>
        </p:spPr>
        <p:txBody>
          <a:bodyPr wrap="square" rtlCol="0">
            <a:spAutoFit/>
          </a:bodyPr>
          <a:lstStyle/>
          <a:p>
            <a:r>
              <a:rPr lang="it-IT" sz="2585" b="1" spc="277" dirty="0">
                <a:solidFill>
                  <a:srgbClr val="92D050"/>
                </a:solidFill>
                <a:latin typeface="Hobo Std" pitchFamily="34" charset="0"/>
              </a:rPr>
              <a:t>FROG</a:t>
            </a:r>
          </a:p>
        </p:txBody>
      </p:sp>
      <p:pic>
        <p:nvPicPr>
          <p:cNvPr id="169" name="Immagine 168" descr="PRESToPlus_Web_Map.jpg"/>
          <p:cNvPicPr>
            <a:picLocks noChangeAspect="1"/>
          </p:cNvPicPr>
          <p:nvPr/>
        </p:nvPicPr>
        <p:blipFill rotWithShape="1">
          <a:blip r:embed="rId11" cstate="print">
            <a:extLst>
              <a:ext uri="{28A0092B-C50C-407E-A947-70E740481C1C}">
                <a14:useLocalDpi xmlns:a14="http://schemas.microsoft.com/office/drawing/2010/main" val="0"/>
              </a:ext>
            </a:extLst>
          </a:blip>
          <a:srcRect l="9644" t="3860" r="9067" b="49272"/>
          <a:stretch/>
        </p:blipFill>
        <p:spPr>
          <a:xfrm>
            <a:off x="4748970" y="1423022"/>
            <a:ext cx="2348850" cy="1981737"/>
          </a:xfrm>
          <a:prstGeom prst="rect">
            <a:avLst/>
          </a:prstGeom>
          <a:ln>
            <a:noFill/>
          </a:ln>
          <a:effectLst>
            <a:outerShdw blurRad="292100" dist="139700" dir="2700000" algn="tl" rotWithShape="0">
              <a:srgbClr val="333333">
                <a:alpha val="65000"/>
              </a:srgbClr>
            </a:outerShdw>
          </a:effectLst>
        </p:spPr>
      </p:pic>
      <p:sp>
        <p:nvSpPr>
          <p:cNvPr id="170" name="CasellaDiTesto 169"/>
          <p:cNvSpPr txBox="1"/>
          <p:nvPr/>
        </p:nvSpPr>
        <p:spPr>
          <a:xfrm>
            <a:off x="5460308" y="962403"/>
            <a:ext cx="1571043" cy="482504"/>
          </a:xfrm>
          <a:prstGeom prst="rect">
            <a:avLst/>
          </a:prstGeom>
          <a:noFill/>
          <a:ln>
            <a:noFill/>
          </a:ln>
        </p:spPr>
        <p:txBody>
          <a:bodyPr wrap="square" rtlCol="0">
            <a:spAutoFit/>
          </a:bodyPr>
          <a:lstStyle>
            <a:defPPr>
              <a:defRPr lang="it-IT"/>
            </a:defPPr>
            <a:lvl1pPr algn="r">
              <a:lnSpc>
                <a:spcPts val="1000"/>
              </a:lnSpc>
              <a:defRPr sz="1200">
                <a:solidFill>
                  <a:schemeClr val="bg1">
                    <a:lumMod val="50000"/>
                  </a:schemeClr>
                </a:solidFill>
                <a:latin typeface="Calibri" panose="020F0502020204030204" pitchFamily="34" charset="0"/>
                <a:cs typeface="Consolas" panose="020B0609020204030204" pitchFamily="49" charset="0"/>
              </a:defRPr>
            </a:lvl1pPr>
          </a:lstStyle>
          <a:p>
            <a:r>
              <a:rPr lang="en-US" sz="1108" dirty="0">
                <a:solidFill>
                  <a:schemeClr val="tx1"/>
                </a:solidFill>
                <a:latin typeface="Hobo Std" pitchFamily="34" charset="0"/>
              </a:rPr>
              <a:t>tool For Rapid </a:t>
            </a:r>
            <a:r>
              <a:rPr lang="en-US" sz="1108" dirty="0" err="1">
                <a:solidFill>
                  <a:schemeClr val="tx1"/>
                </a:solidFill>
                <a:latin typeface="Hobo Std" pitchFamily="34" charset="0"/>
              </a:rPr>
              <a:t>autOmatic</a:t>
            </a:r>
            <a:r>
              <a:rPr lang="en-US" sz="1108" dirty="0">
                <a:solidFill>
                  <a:schemeClr val="tx1"/>
                </a:solidFill>
                <a:latin typeface="Hobo Std" pitchFamily="34" charset="0"/>
              </a:rPr>
              <a:t> Generation of seismic bulletin </a:t>
            </a:r>
            <a:endParaRPr lang="it-IT" sz="1108" dirty="0">
              <a:solidFill>
                <a:schemeClr val="tx1"/>
              </a:solidFill>
              <a:latin typeface="Hobo Std" pitchFamily="34" charset="0"/>
            </a:endParaRPr>
          </a:p>
        </p:txBody>
      </p:sp>
      <p:pic>
        <p:nvPicPr>
          <p:cNvPr id="171" name="Picture 3" descr="healthgraph_3"/>
          <p:cNvPicPr>
            <a:picLocks noChangeAspect="1" noChangeArrowheads="1"/>
          </p:cNvPicPr>
          <p:nvPr/>
        </p:nvPicPr>
        <p:blipFill>
          <a:blip r:embed="rId12" cstate="print"/>
          <a:stretch>
            <a:fillRect/>
          </a:stretch>
        </p:blipFill>
        <p:spPr bwMode="auto">
          <a:xfrm>
            <a:off x="5670020" y="2511840"/>
            <a:ext cx="2358365" cy="1483191"/>
          </a:xfrm>
          <a:prstGeom prst="rect">
            <a:avLst/>
          </a:prstGeom>
          <a:ln>
            <a:noFill/>
          </a:ln>
          <a:effectLst>
            <a:outerShdw blurRad="292100" dist="139700" dir="2700000" algn="tl" rotWithShape="0">
              <a:srgbClr val="333333">
                <a:alpha val="65000"/>
              </a:srgbClr>
            </a:outerShdw>
          </a:effectLst>
        </p:spPr>
      </p:pic>
      <p:sp>
        <p:nvSpPr>
          <p:cNvPr id="172" name="CasellaDiTesto 171"/>
          <p:cNvSpPr txBox="1"/>
          <p:nvPr/>
        </p:nvSpPr>
        <p:spPr>
          <a:xfrm>
            <a:off x="4704938" y="3404759"/>
            <a:ext cx="1157026" cy="226024"/>
          </a:xfrm>
          <a:prstGeom prst="rect">
            <a:avLst/>
          </a:prstGeom>
          <a:noFill/>
          <a:ln>
            <a:noFill/>
          </a:ln>
        </p:spPr>
        <p:txBody>
          <a:bodyPr wrap="square" rtlCol="0">
            <a:spAutoFit/>
          </a:bodyPr>
          <a:lstStyle>
            <a:defPPr>
              <a:defRPr lang="it-IT"/>
            </a:defPPr>
            <a:lvl1pPr algn="r">
              <a:lnSpc>
                <a:spcPts val="1000"/>
              </a:lnSpc>
              <a:defRPr sz="1200">
                <a:latin typeface="Hobo Std" pitchFamily="34" charset="0"/>
                <a:cs typeface="Consolas" panose="020B0609020204030204" pitchFamily="49" charset="0"/>
              </a:defRPr>
            </a:lvl1pPr>
          </a:lstStyle>
          <a:p>
            <a:pPr algn="l"/>
            <a:r>
              <a:rPr lang="it-IT" sz="1108" dirty="0" err="1"/>
              <a:t>Seismic</a:t>
            </a:r>
            <a:r>
              <a:rPr lang="it-IT" sz="1108" dirty="0"/>
              <a:t> </a:t>
            </a:r>
            <a:r>
              <a:rPr lang="it-IT" sz="1108" dirty="0" err="1"/>
              <a:t>Bulletin</a:t>
            </a:r>
            <a:r>
              <a:rPr lang="it-IT" sz="1108" dirty="0"/>
              <a:t> </a:t>
            </a:r>
          </a:p>
        </p:txBody>
      </p:sp>
      <p:sp>
        <p:nvSpPr>
          <p:cNvPr id="173" name="CasellaDiTesto 172"/>
          <p:cNvSpPr txBox="1"/>
          <p:nvPr/>
        </p:nvSpPr>
        <p:spPr>
          <a:xfrm>
            <a:off x="5660931" y="4019411"/>
            <a:ext cx="2254717" cy="221279"/>
          </a:xfrm>
          <a:prstGeom prst="rect">
            <a:avLst/>
          </a:prstGeom>
          <a:noFill/>
          <a:ln>
            <a:noFill/>
          </a:ln>
        </p:spPr>
        <p:txBody>
          <a:bodyPr wrap="square" rtlCol="0">
            <a:spAutoFit/>
          </a:bodyPr>
          <a:lstStyle>
            <a:defPPr>
              <a:defRPr lang="it-IT"/>
            </a:defPPr>
            <a:lvl1pPr>
              <a:lnSpc>
                <a:spcPts val="1000"/>
              </a:lnSpc>
              <a:defRPr sz="1200">
                <a:latin typeface="Hobo Std" pitchFamily="34" charset="0"/>
                <a:cs typeface="Consolas" panose="020B0609020204030204" pitchFamily="49" charset="0"/>
              </a:defRPr>
            </a:lvl1pPr>
          </a:lstStyle>
          <a:p>
            <a:r>
              <a:rPr lang="it-IT" sz="969" dirty="0" err="1"/>
              <a:t>Opt</a:t>
            </a:r>
            <a:r>
              <a:rPr lang="it-IT" sz="969" dirty="0"/>
              <a:t>. </a:t>
            </a:r>
            <a:r>
              <a:rPr lang="it-IT" sz="969" dirty="0" err="1"/>
              <a:t>Seismic</a:t>
            </a:r>
            <a:r>
              <a:rPr lang="it-IT" sz="969" dirty="0"/>
              <a:t> Network State of </a:t>
            </a:r>
            <a:r>
              <a:rPr lang="it-IT" sz="969" dirty="0" err="1"/>
              <a:t>Health</a:t>
            </a:r>
            <a:endParaRPr lang="it-IT" sz="969" dirty="0"/>
          </a:p>
        </p:txBody>
      </p:sp>
      <p:pic>
        <p:nvPicPr>
          <p:cNvPr id="174" name="Picture 10" descr="http://furtaev.ru/preview/mobile_devices_3_small.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04938" y="1186547"/>
            <a:ext cx="333393" cy="297672"/>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5" descr="C:\Users\Martino\Desktop\00599c817e6068af69795cd02ac79249.jpg"/>
          <p:cNvPicPr>
            <a:picLocks noChangeAspect="1" noChangeArrowheads="1"/>
          </p:cNvPicPr>
          <p:nvPr/>
        </p:nvPicPr>
        <p:blipFill>
          <a:blip r:embed="rId14" cstate="print">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884550" y="5737567"/>
            <a:ext cx="1180054" cy="749004"/>
          </a:xfrm>
          <a:prstGeom prst="roundRect">
            <a:avLst>
              <a:gd name="adj" fmla="val 50000"/>
            </a:avLst>
          </a:prstGeom>
          <a:ln>
            <a:noFill/>
          </a:ln>
          <a:effectLst>
            <a:outerShdw blurRad="76200" dir="13500000" sy="23000" kx="1200000" algn="br" rotWithShape="0">
              <a:prstClr val="black">
                <a:alpha val="20000"/>
              </a:prst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95" name="Picture 6" descr="http://www.rischiprofessionali.it/wp-content/uploads/sites/2/2016/03/frane.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17968" y="5792820"/>
            <a:ext cx="1196470" cy="749004"/>
          </a:xfrm>
          <a:prstGeom prst="roundRect">
            <a:avLst>
              <a:gd name="adj" fmla="val 50000"/>
            </a:avLst>
          </a:prstGeom>
          <a:ln>
            <a:noFill/>
          </a:ln>
          <a:effectLst>
            <a:outerShdw blurRad="76200" dir="13500000" sy="23000" kx="1200000" algn="br" rotWithShape="0">
              <a:prstClr val="black">
                <a:alpha val="20000"/>
              </a:prst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92" name="Picture 2"/>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21326" t="22621" r="21362" b="8722"/>
          <a:stretch/>
        </p:blipFill>
        <p:spPr bwMode="auto">
          <a:xfrm>
            <a:off x="7344691" y="4316607"/>
            <a:ext cx="1750960" cy="12610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8" name="Ovale 197"/>
          <p:cNvSpPr/>
          <p:nvPr/>
        </p:nvSpPr>
        <p:spPr>
          <a:xfrm>
            <a:off x="5389404" y="4280111"/>
            <a:ext cx="384532" cy="384531"/>
          </a:xfrm>
          <a:prstGeom prst="ellipse">
            <a:avLst/>
          </a:prstGeom>
          <a:gradFill>
            <a:gsLst>
              <a:gs pos="68000">
                <a:srgbClr val="92D050">
                  <a:lumMod val="100000"/>
                </a:srgbClr>
              </a:gs>
              <a:gs pos="0">
                <a:srgbClr val="0070C0"/>
              </a:gs>
            </a:gsLst>
            <a:lin ang="5400000" scaled="0"/>
          </a:gradFill>
          <a:ln>
            <a:solidFill>
              <a:srgbClr val="FF0000">
                <a:alpha val="99000"/>
              </a:srgb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p>
        </p:txBody>
      </p:sp>
      <p:sp>
        <p:nvSpPr>
          <p:cNvPr id="199" name="CasellaDiTesto 198"/>
          <p:cNvSpPr txBox="1"/>
          <p:nvPr/>
        </p:nvSpPr>
        <p:spPr>
          <a:xfrm>
            <a:off x="4896166" y="4272285"/>
            <a:ext cx="2658411" cy="433196"/>
          </a:xfrm>
          <a:prstGeom prst="rect">
            <a:avLst/>
          </a:prstGeom>
          <a:noFill/>
        </p:spPr>
        <p:txBody>
          <a:bodyPr wrap="square" rtlCol="0">
            <a:spAutoFit/>
          </a:bodyPr>
          <a:lstStyle/>
          <a:p>
            <a:pPr algn="r"/>
            <a:r>
              <a:rPr lang="it-IT" sz="2215" b="1" u="sng" cap="small" spc="277" dirty="0">
                <a:latin typeface="Calibri" panose="020F0502020204030204" pitchFamily="34" charset="0"/>
              </a:rPr>
              <a:t>SLI</a:t>
            </a:r>
            <a:r>
              <a:rPr lang="it-IT" sz="738" b="1" u="sng" cap="small" spc="277" dirty="0">
                <a:latin typeface="Calibri" panose="020F0502020204030204" pitchFamily="34" charset="0"/>
              </a:rPr>
              <a:t> </a:t>
            </a:r>
            <a:r>
              <a:rPr lang="it-IT" sz="2215" b="1" u="sng" cap="small" spc="277" dirty="0">
                <a:latin typeface="Calibri" panose="020F0502020204030204" pitchFamily="34" charset="0"/>
              </a:rPr>
              <a:t>  </a:t>
            </a:r>
            <a:r>
              <a:rPr lang="it-IT" sz="2215" b="1" u="sng" spc="277" dirty="0" err="1">
                <a:latin typeface="Calibri" panose="020F0502020204030204" pitchFamily="34" charset="0"/>
              </a:rPr>
              <a:t>Quake</a:t>
            </a:r>
            <a:endParaRPr lang="it-IT" sz="2215" b="1" u="sng" spc="277" dirty="0">
              <a:latin typeface="Calibri" panose="020F0502020204030204" pitchFamily="34" charset="0"/>
            </a:endParaRPr>
          </a:p>
        </p:txBody>
      </p:sp>
      <p:sp>
        <p:nvSpPr>
          <p:cNvPr id="200" name="Rettangolo 199"/>
          <p:cNvSpPr/>
          <p:nvPr/>
        </p:nvSpPr>
        <p:spPr>
          <a:xfrm rot="20533119">
            <a:off x="6185483" y="4280093"/>
            <a:ext cx="399725" cy="433196"/>
          </a:xfrm>
          <a:prstGeom prst="rect">
            <a:avLst/>
          </a:prstGeom>
        </p:spPr>
        <p:txBody>
          <a:bodyPr wrap="none">
            <a:spAutoFit/>
          </a:bodyPr>
          <a:lstStyle/>
          <a:p>
            <a:r>
              <a:rPr lang="it-IT" sz="2215" b="1" cap="small" spc="277" dirty="0">
                <a:solidFill>
                  <a:srgbClr val="FF0000"/>
                </a:solidFill>
                <a:latin typeface="Calibri" panose="020F0502020204030204" pitchFamily="34" charset="0"/>
              </a:rPr>
              <a:t>D</a:t>
            </a:r>
            <a:endParaRPr lang="it-IT" sz="2215" dirty="0">
              <a:solidFill>
                <a:srgbClr val="FF0000"/>
              </a:solidFill>
            </a:endParaRPr>
          </a:p>
        </p:txBody>
      </p:sp>
      <p:sp>
        <p:nvSpPr>
          <p:cNvPr id="201" name="Rettangolo 200"/>
          <p:cNvSpPr/>
          <p:nvPr/>
        </p:nvSpPr>
        <p:spPr>
          <a:xfrm rot="19689592">
            <a:off x="6314872" y="4215593"/>
            <a:ext cx="358047" cy="433196"/>
          </a:xfrm>
          <a:prstGeom prst="rect">
            <a:avLst/>
          </a:prstGeom>
        </p:spPr>
        <p:txBody>
          <a:bodyPr wrap="none">
            <a:spAutoFit/>
          </a:bodyPr>
          <a:lstStyle/>
          <a:p>
            <a:r>
              <a:rPr lang="it-IT" sz="2215" b="1" cap="small" spc="277" dirty="0">
                <a:solidFill>
                  <a:srgbClr val="FF0000"/>
                </a:solidFill>
                <a:latin typeface="Calibri" panose="020F0502020204030204" pitchFamily="34" charset="0"/>
              </a:rPr>
              <a:t>E</a:t>
            </a:r>
            <a:endParaRPr lang="it-IT" sz="2215" dirty="0">
              <a:solidFill>
                <a:srgbClr val="FF0000"/>
              </a:solidFill>
            </a:endParaRPr>
          </a:p>
        </p:txBody>
      </p:sp>
      <p:sp>
        <p:nvSpPr>
          <p:cNvPr id="202" name="Rettangolo 201"/>
          <p:cNvSpPr/>
          <p:nvPr/>
        </p:nvSpPr>
        <p:spPr>
          <a:xfrm>
            <a:off x="5603506" y="4649051"/>
            <a:ext cx="1892780" cy="539763"/>
          </a:xfrm>
          <a:prstGeom prst="rect">
            <a:avLst/>
          </a:prstGeom>
          <a:noFill/>
        </p:spPr>
        <p:txBody>
          <a:bodyPr wrap="square" rtlCol="0">
            <a:spAutoFit/>
          </a:bodyPr>
          <a:lstStyle/>
          <a:p>
            <a:r>
              <a:rPr lang="en-US" sz="969" b="1" dirty="0">
                <a:latin typeface="Calibri" panose="020F0502020204030204" pitchFamily="34" charset="0"/>
                <a:cs typeface="Consolas" panose="020B0609020204030204" pitchFamily="49" charset="0"/>
              </a:rPr>
              <a:t>Real-time remote detection</a:t>
            </a:r>
            <a:r>
              <a:rPr lang="en-US" sz="969" dirty="0">
                <a:latin typeface="Calibri" panose="020F0502020204030204" pitchFamily="34" charset="0"/>
                <a:cs typeface="Consolas" panose="020B0609020204030204" pitchFamily="49" charset="0"/>
              </a:rPr>
              <a:t> and characterization of </a:t>
            </a:r>
            <a:r>
              <a:rPr lang="en-US" sz="969" b="1" dirty="0">
                <a:latin typeface="Calibri" panose="020F0502020204030204" pitchFamily="34" charset="0"/>
                <a:cs typeface="Consolas" panose="020B0609020204030204" pitchFamily="49" charset="0"/>
              </a:rPr>
              <a:t>rockslides</a:t>
            </a:r>
            <a:r>
              <a:rPr lang="en-US" sz="969" dirty="0">
                <a:latin typeface="Calibri" panose="020F0502020204030204" pitchFamily="34" charset="0"/>
                <a:cs typeface="Consolas" panose="020B0609020204030204" pitchFamily="49" charset="0"/>
              </a:rPr>
              <a:t> from seismic monitoring</a:t>
            </a:r>
            <a:endParaRPr lang="it-IT" sz="969" dirty="0">
              <a:latin typeface="Calibri" panose="020F0502020204030204" pitchFamily="34" charset="0"/>
              <a:cs typeface="Consolas" panose="020B0609020204030204" pitchFamily="49" charset="0"/>
            </a:endParaRPr>
          </a:p>
        </p:txBody>
      </p:sp>
      <p:pic>
        <p:nvPicPr>
          <p:cNvPr id="194" name="Picture 4" descr="https://upload.wikimedia.org/wikipedia/commons/6/6c/Frana-Pizzo-Coppetto.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222268" y="5165257"/>
            <a:ext cx="1130976" cy="847967"/>
          </a:xfrm>
          <a:prstGeom prst="roundRect">
            <a:avLst>
              <a:gd name="adj" fmla="val 50000"/>
            </a:avLst>
          </a:prstGeom>
          <a:ln>
            <a:noFill/>
          </a:ln>
          <a:effectLst>
            <a:outerShdw blurRad="76200" dir="13500000" sy="23000" kx="1200000" algn="br" rotWithShape="0">
              <a:prstClr val="black">
                <a:alpha val="20000"/>
              </a:prst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3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2" descr="http://www.riss-srl.com/images/logo.png"/>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r="34549"/>
          <a:stretch/>
        </p:blipFill>
        <p:spPr bwMode="auto">
          <a:xfrm>
            <a:off x="94153" y="6242591"/>
            <a:ext cx="726102" cy="310364"/>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87" name="Picture 2" descr="http://www.riss-srl.com/images/logo.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r="34549"/>
          <a:stretch/>
        </p:blipFill>
        <p:spPr bwMode="auto">
          <a:xfrm>
            <a:off x="845749" y="6242591"/>
            <a:ext cx="726102" cy="310364"/>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88" name="Picture 2" descr="http://www.riss-srl.com/images/logo.png"/>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r="34549"/>
          <a:stretch/>
        </p:blipFill>
        <p:spPr bwMode="auto">
          <a:xfrm>
            <a:off x="1597345" y="6242591"/>
            <a:ext cx="726102" cy="310364"/>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89" name="Picture 2" descr="http://www.riss-srl.com/images/logo.png"/>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r="34549"/>
          <a:stretch/>
        </p:blipFill>
        <p:spPr bwMode="auto">
          <a:xfrm>
            <a:off x="2348941" y="6242591"/>
            <a:ext cx="726102" cy="310364"/>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92" name="Picture 2" descr="http://www.riss-srl.com/images/logo.png"/>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r="34549"/>
          <a:stretch/>
        </p:blipFill>
        <p:spPr bwMode="auto">
          <a:xfrm>
            <a:off x="3100537" y="6242591"/>
            <a:ext cx="726102" cy="310364"/>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93" name="Picture 2" descr="http://www.riss-srl.com/images/logo.png"/>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r="34549"/>
          <a:stretch/>
        </p:blipFill>
        <p:spPr bwMode="auto">
          <a:xfrm>
            <a:off x="3852133" y="6242591"/>
            <a:ext cx="726102" cy="310364"/>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94" name="Picture 2" descr="http://www.riss-srl.com/images/logo.png"/>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r="34549"/>
          <a:stretch/>
        </p:blipFill>
        <p:spPr bwMode="auto">
          <a:xfrm>
            <a:off x="4603729" y="6242591"/>
            <a:ext cx="726102" cy="310364"/>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95" name="Picture 2" descr="http://www.riss-srl.com/images/logo.png"/>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r="34549"/>
          <a:stretch/>
        </p:blipFill>
        <p:spPr bwMode="auto">
          <a:xfrm>
            <a:off x="5355325" y="6242591"/>
            <a:ext cx="726102" cy="310364"/>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96" name="Picture 2" descr="http://www.riss-srl.com/images/logo.png"/>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r="34549"/>
          <a:stretch/>
        </p:blipFill>
        <p:spPr bwMode="auto">
          <a:xfrm>
            <a:off x="6106921" y="6242591"/>
            <a:ext cx="726102" cy="310364"/>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00" name="Picture 2" descr="http://www.riss-srl.com/images/logo.png"/>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r="34549"/>
          <a:stretch/>
        </p:blipFill>
        <p:spPr bwMode="auto">
          <a:xfrm>
            <a:off x="6858517" y="6242591"/>
            <a:ext cx="726102" cy="310364"/>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01" name="Picture 2" descr="http://www.riss-srl.com/images/logo.png"/>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r="34549"/>
          <a:stretch/>
        </p:blipFill>
        <p:spPr bwMode="auto">
          <a:xfrm>
            <a:off x="7610113" y="6242591"/>
            <a:ext cx="726102" cy="310364"/>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02" name="Picture 2" descr="http://www.riss-srl.com/images/logo.png"/>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r="34549"/>
          <a:stretch/>
        </p:blipFill>
        <p:spPr bwMode="auto">
          <a:xfrm>
            <a:off x="8361713" y="6242591"/>
            <a:ext cx="726102" cy="310364"/>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140" name="Rettangolo 139"/>
          <p:cNvSpPr/>
          <p:nvPr/>
        </p:nvSpPr>
        <p:spPr>
          <a:xfrm>
            <a:off x="-540" y="4370089"/>
            <a:ext cx="9144000" cy="2214803"/>
          </a:xfrm>
          <a:prstGeom prst="rect">
            <a:avLst/>
          </a:prstGeom>
          <a:gradFill flip="none" rotWithShape="1">
            <a:gsLst>
              <a:gs pos="0">
                <a:schemeClr val="accent2">
                  <a:lumMod val="20000"/>
                  <a:lumOff val="80000"/>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sz="554" i="1" dirty="0">
              <a:solidFill>
                <a:srgbClr val="0000FF"/>
              </a:solidFill>
              <a:latin typeface="Calibri" panose="020F0502020204030204" pitchFamily="34" charset="0"/>
            </a:endParaRPr>
          </a:p>
        </p:txBody>
      </p:sp>
      <p:sp>
        <p:nvSpPr>
          <p:cNvPr id="90" name="Arco 89"/>
          <p:cNvSpPr/>
          <p:nvPr/>
        </p:nvSpPr>
        <p:spPr>
          <a:xfrm>
            <a:off x="3606087" y="2969694"/>
            <a:ext cx="1645134" cy="356035"/>
          </a:xfrm>
          <a:prstGeom prst="arc">
            <a:avLst>
              <a:gd name="adj1" fmla="val 16200000"/>
              <a:gd name="adj2" fmla="val 21098253"/>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662"/>
          </a:p>
        </p:txBody>
      </p:sp>
      <p:sp>
        <p:nvSpPr>
          <p:cNvPr id="85" name="Arco 84"/>
          <p:cNvSpPr/>
          <p:nvPr/>
        </p:nvSpPr>
        <p:spPr>
          <a:xfrm flipH="1">
            <a:off x="3631080" y="2969204"/>
            <a:ext cx="1642175" cy="356035"/>
          </a:xfrm>
          <a:prstGeom prst="arc">
            <a:avLst>
              <a:gd name="adj1" fmla="val 16200000"/>
              <a:gd name="adj2" fmla="val 21098253"/>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662"/>
          </a:p>
        </p:txBody>
      </p:sp>
      <p:sp>
        <p:nvSpPr>
          <p:cNvPr id="59" name="Rettangolo 58"/>
          <p:cNvSpPr/>
          <p:nvPr/>
        </p:nvSpPr>
        <p:spPr>
          <a:xfrm>
            <a:off x="-540" y="5024254"/>
            <a:ext cx="9144000" cy="1569977"/>
          </a:xfrm>
          <a:prstGeom prst="rect">
            <a:avLst/>
          </a:prstGeom>
          <a:gradFill flip="none" rotWithShape="1">
            <a:gsLst>
              <a:gs pos="0">
                <a:schemeClr val="accent2">
                  <a:lumMod val="20000"/>
                  <a:lumOff val="80000"/>
                  <a:alpha val="0"/>
                </a:schemeClr>
              </a:gs>
              <a:gs pos="100000">
                <a:schemeClr val="bg1"/>
              </a:gs>
            </a:gsLst>
            <a:lin ang="162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sz="554" i="1" dirty="0">
              <a:solidFill>
                <a:srgbClr val="0000FF"/>
              </a:solidFill>
              <a:latin typeface="Calibri" panose="020F0502020204030204" pitchFamily="34" charset="0"/>
            </a:endParaRPr>
          </a:p>
        </p:txBody>
      </p:sp>
      <p:sp>
        <p:nvSpPr>
          <p:cNvPr id="86" name="Arco 85"/>
          <p:cNvSpPr/>
          <p:nvPr/>
        </p:nvSpPr>
        <p:spPr>
          <a:xfrm flipH="1" flipV="1">
            <a:off x="3705723" y="2985387"/>
            <a:ext cx="1492887" cy="208255"/>
          </a:xfrm>
          <a:prstGeom prst="arc">
            <a:avLst>
              <a:gd name="adj1" fmla="val 16200000"/>
              <a:gd name="adj2" fmla="val 324112"/>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662"/>
          </a:p>
        </p:txBody>
      </p:sp>
      <p:sp>
        <p:nvSpPr>
          <p:cNvPr id="91" name="Arco 90"/>
          <p:cNvSpPr/>
          <p:nvPr/>
        </p:nvSpPr>
        <p:spPr>
          <a:xfrm flipV="1">
            <a:off x="3680867" y="2985877"/>
            <a:ext cx="1495577" cy="208255"/>
          </a:xfrm>
          <a:prstGeom prst="arc">
            <a:avLst>
              <a:gd name="adj1" fmla="val 16200000"/>
              <a:gd name="adj2" fmla="val 324112"/>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662"/>
          </a:p>
        </p:txBody>
      </p:sp>
      <p:cxnSp>
        <p:nvCxnSpPr>
          <p:cNvPr id="97" name="Connettore 1 96"/>
          <p:cNvCxnSpPr/>
          <p:nvPr/>
        </p:nvCxnSpPr>
        <p:spPr>
          <a:xfrm>
            <a:off x="3170291" y="3095007"/>
            <a:ext cx="57557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Connettore 1 128"/>
          <p:cNvCxnSpPr/>
          <p:nvPr/>
        </p:nvCxnSpPr>
        <p:spPr>
          <a:xfrm>
            <a:off x="4206155" y="3624011"/>
            <a:ext cx="146521"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130" name="Connettore 1 129"/>
          <p:cNvCxnSpPr/>
          <p:nvPr/>
        </p:nvCxnSpPr>
        <p:spPr>
          <a:xfrm>
            <a:off x="4854899" y="3626209"/>
            <a:ext cx="146521"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131" name="Connettore 1 130"/>
          <p:cNvCxnSpPr/>
          <p:nvPr/>
        </p:nvCxnSpPr>
        <p:spPr>
          <a:xfrm>
            <a:off x="4526146" y="3793583"/>
            <a:ext cx="154477" cy="92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132" name="Connettore 1 131"/>
          <p:cNvCxnSpPr/>
          <p:nvPr/>
        </p:nvCxnSpPr>
        <p:spPr>
          <a:xfrm>
            <a:off x="3870387" y="3792662"/>
            <a:ext cx="154477" cy="92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133" name="Connettore 1 132"/>
          <p:cNvCxnSpPr/>
          <p:nvPr/>
        </p:nvCxnSpPr>
        <p:spPr>
          <a:xfrm>
            <a:off x="4853169" y="3954158"/>
            <a:ext cx="150923"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134" name="Connettore 1 133"/>
          <p:cNvCxnSpPr/>
          <p:nvPr/>
        </p:nvCxnSpPr>
        <p:spPr>
          <a:xfrm>
            <a:off x="4204912" y="3954888"/>
            <a:ext cx="150923"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143" name="Connettore 1 142"/>
          <p:cNvCxnSpPr/>
          <p:nvPr/>
        </p:nvCxnSpPr>
        <p:spPr>
          <a:xfrm>
            <a:off x="3840842" y="4370555"/>
            <a:ext cx="1231530" cy="2059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rapezio 10"/>
          <p:cNvSpPr/>
          <p:nvPr/>
        </p:nvSpPr>
        <p:spPr>
          <a:xfrm>
            <a:off x="3863728" y="1036119"/>
            <a:ext cx="749303" cy="6262943"/>
          </a:xfrm>
          <a:prstGeom prst="trapezoid">
            <a:avLst>
              <a:gd name="adj" fmla="val 41149"/>
            </a:avLst>
          </a:prstGeom>
          <a:gradFill flip="none" rotWithShape="1">
            <a:gsLst>
              <a:gs pos="53000">
                <a:schemeClr val="accent6">
                  <a:lumMod val="60000"/>
                  <a:lumOff val="40000"/>
                </a:schemeClr>
              </a:gs>
              <a:gs pos="0">
                <a:schemeClr val="bg2">
                  <a:tint val="95000"/>
                  <a:shade val="100000"/>
                  <a:satMod val="130000"/>
                  <a:lumMod val="130000"/>
                  <a:alpha val="0"/>
                </a:schemeClr>
              </a:gs>
            </a:gsLst>
            <a:lin ang="5400000" scaled="1"/>
            <a:tileRect/>
          </a:gradFill>
          <a:ln>
            <a:noFill/>
          </a:ln>
          <a:scene3d>
            <a:camera prst="isometricOffAxis2Top">
              <a:rot lat="18075708" lon="3600000" rev="18141434"/>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p>
        </p:txBody>
      </p:sp>
      <p:sp>
        <p:nvSpPr>
          <p:cNvPr id="52" name="Trapezio 51"/>
          <p:cNvSpPr/>
          <p:nvPr/>
        </p:nvSpPr>
        <p:spPr>
          <a:xfrm>
            <a:off x="3992453" y="1350692"/>
            <a:ext cx="681185" cy="5800568"/>
          </a:xfrm>
          <a:prstGeom prst="trapezoid">
            <a:avLst>
              <a:gd name="adj" fmla="val 41149"/>
            </a:avLst>
          </a:prstGeom>
          <a:gradFill>
            <a:gsLst>
              <a:gs pos="53000">
                <a:schemeClr val="accent1">
                  <a:lumMod val="60000"/>
                  <a:lumOff val="40000"/>
                </a:schemeClr>
              </a:gs>
              <a:gs pos="0">
                <a:schemeClr val="bg2">
                  <a:tint val="95000"/>
                  <a:shade val="100000"/>
                  <a:satMod val="130000"/>
                  <a:lumMod val="130000"/>
                  <a:alpha val="0"/>
                </a:schemeClr>
              </a:gs>
            </a:gsLst>
            <a:lin ang="5400000" scaled="1"/>
          </a:gradFill>
          <a:ln>
            <a:noFill/>
          </a:ln>
          <a:scene3d>
            <a:camera prst="isometricOffAxis2Top">
              <a:rot lat="17256040" lon="1364822" rev="20202352"/>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p>
        </p:txBody>
      </p:sp>
      <p:sp>
        <p:nvSpPr>
          <p:cNvPr id="51" name="Trapezio 50"/>
          <p:cNvSpPr/>
          <p:nvPr/>
        </p:nvSpPr>
        <p:spPr>
          <a:xfrm>
            <a:off x="4179048" y="1353599"/>
            <a:ext cx="681185" cy="5797661"/>
          </a:xfrm>
          <a:prstGeom prst="trapezoid">
            <a:avLst>
              <a:gd name="adj" fmla="val 41149"/>
            </a:avLst>
          </a:prstGeom>
          <a:gradFill>
            <a:gsLst>
              <a:gs pos="53000">
                <a:schemeClr val="accent2"/>
              </a:gs>
              <a:gs pos="0">
                <a:schemeClr val="bg2">
                  <a:tint val="95000"/>
                  <a:shade val="100000"/>
                  <a:satMod val="130000"/>
                  <a:lumMod val="130000"/>
                  <a:alpha val="0"/>
                </a:schemeClr>
              </a:gs>
            </a:gsLst>
            <a:lin ang="5400000" scaled="1"/>
          </a:gradFill>
          <a:ln>
            <a:noFill/>
          </a:ln>
          <a:scene3d>
            <a:camera prst="isometricOffAxis2Top">
              <a:rot lat="17430713" lon="19142547" rev="225412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p>
        </p:txBody>
      </p:sp>
      <p:sp>
        <p:nvSpPr>
          <p:cNvPr id="46" name="Trapezio 45"/>
          <p:cNvSpPr/>
          <p:nvPr/>
        </p:nvSpPr>
        <p:spPr>
          <a:xfrm>
            <a:off x="4306124" y="1301995"/>
            <a:ext cx="824234" cy="5858268"/>
          </a:xfrm>
          <a:prstGeom prst="trapezoid">
            <a:avLst>
              <a:gd name="adj" fmla="val 41149"/>
            </a:avLst>
          </a:prstGeom>
          <a:gradFill>
            <a:gsLst>
              <a:gs pos="53000">
                <a:schemeClr val="accent1">
                  <a:lumMod val="60000"/>
                  <a:lumOff val="40000"/>
                </a:schemeClr>
              </a:gs>
              <a:gs pos="0">
                <a:schemeClr val="bg2">
                  <a:tint val="95000"/>
                  <a:shade val="100000"/>
                  <a:satMod val="130000"/>
                  <a:lumMod val="130000"/>
                  <a:alpha val="0"/>
                </a:schemeClr>
              </a:gs>
            </a:gsLst>
            <a:lin ang="5400000" scaled="1"/>
          </a:gradFill>
          <a:ln>
            <a:noFill/>
          </a:ln>
          <a:scene3d>
            <a:camera prst="isometricOffAxis2Top">
              <a:rot lat="18111272" lon="17770102" rev="3494859"/>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p>
        </p:txBody>
      </p:sp>
      <p:sp>
        <p:nvSpPr>
          <p:cNvPr id="74" name="Rettangolo 73"/>
          <p:cNvSpPr/>
          <p:nvPr/>
        </p:nvSpPr>
        <p:spPr>
          <a:xfrm>
            <a:off x="5942974" y="1155678"/>
            <a:ext cx="3273325" cy="3671390"/>
          </a:xfrm>
          <a:prstGeom prst="rect">
            <a:avLst/>
          </a:prstGeom>
        </p:spPr>
        <p:txBody>
          <a:bodyPr wrap="square">
            <a:spAutoFit/>
          </a:bodyPr>
          <a:lstStyle/>
          <a:p>
            <a:r>
              <a:rPr lang="en-US" sz="1292" b="1" dirty="0">
                <a:latin typeface="Calibri" panose="020F0502020204030204" pitchFamily="34" charset="0"/>
              </a:rPr>
              <a:t>Contact:</a:t>
            </a:r>
          </a:p>
          <a:p>
            <a:endParaRPr lang="en-US" sz="1292" b="1" dirty="0">
              <a:latin typeface="Calibri" panose="020F0502020204030204" pitchFamily="34" charset="0"/>
            </a:endParaRPr>
          </a:p>
          <a:p>
            <a:r>
              <a:rPr lang="en-US" sz="1292" b="1" dirty="0">
                <a:latin typeface="Calibri" panose="020F0502020204030204" pitchFamily="34" charset="0"/>
              </a:rPr>
              <a:t>RISS </a:t>
            </a:r>
            <a:r>
              <a:rPr lang="en-US" sz="1292" b="1" dirty="0" err="1">
                <a:latin typeface="Calibri" panose="020F0502020204030204" pitchFamily="34" charset="0"/>
              </a:rPr>
              <a:t>s.r.l</a:t>
            </a:r>
            <a:r>
              <a:rPr lang="en-US" sz="1292" b="1" dirty="0">
                <a:latin typeface="Calibri" panose="020F0502020204030204" pitchFamily="34" charset="0"/>
              </a:rPr>
              <a:t>.</a:t>
            </a:r>
          </a:p>
          <a:p>
            <a:endParaRPr lang="en-US" sz="1292" b="1" dirty="0">
              <a:latin typeface="Calibri" panose="020F0502020204030204" pitchFamily="34" charset="0"/>
            </a:endParaRPr>
          </a:p>
          <a:p>
            <a:r>
              <a:rPr lang="it-IT" sz="1292" b="1" dirty="0" err="1">
                <a:latin typeface="Calibri" panose="020F0502020204030204" pitchFamily="34" charset="0"/>
              </a:rPr>
              <a:t>Address</a:t>
            </a:r>
            <a:r>
              <a:rPr lang="it-IT" sz="1292" b="1" dirty="0">
                <a:latin typeface="Calibri" panose="020F0502020204030204" pitchFamily="34" charset="0"/>
              </a:rPr>
              <a:t>:        RISS </a:t>
            </a:r>
            <a:r>
              <a:rPr lang="it-IT" sz="1292" b="1" dirty="0" err="1">
                <a:latin typeface="Calibri" panose="020F0502020204030204" pitchFamily="34" charset="0"/>
              </a:rPr>
              <a:t>srl</a:t>
            </a:r>
            <a:endParaRPr lang="it-IT" sz="1292" b="1" dirty="0">
              <a:latin typeface="Calibri" panose="020F0502020204030204" pitchFamily="34" charset="0"/>
            </a:endParaRPr>
          </a:p>
          <a:p>
            <a:r>
              <a:rPr lang="it-IT" sz="1292" b="1" dirty="0">
                <a:latin typeface="Calibri" panose="020F0502020204030204" pitchFamily="34" charset="0"/>
              </a:rPr>
              <a:t>	 Dipartimento di Fisica </a:t>
            </a:r>
            <a:br>
              <a:rPr lang="it-IT" sz="1292" b="1" dirty="0">
                <a:latin typeface="Calibri" panose="020F0502020204030204" pitchFamily="34" charset="0"/>
              </a:rPr>
            </a:br>
            <a:r>
              <a:rPr lang="it-IT" sz="1292" b="1" dirty="0">
                <a:latin typeface="Calibri" panose="020F0502020204030204" pitchFamily="34" charset="0"/>
              </a:rPr>
              <a:t>	 </a:t>
            </a:r>
            <a:r>
              <a:rPr lang="it-IT" sz="1292" b="1" dirty="0" err="1">
                <a:latin typeface="Calibri" panose="020F0502020204030204" pitchFamily="34" charset="0"/>
              </a:rPr>
              <a:t>Univ</a:t>
            </a:r>
            <a:r>
              <a:rPr lang="it-IT" sz="1292" b="1" dirty="0">
                <a:latin typeface="Calibri" panose="020F0502020204030204" pitchFamily="34" charset="0"/>
              </a:rPr>
              <a:t>. degli Studi di Napoli</a:t>
            </a:r>
          </a:p>
          <a:p>
            <a:r>
              <a:rPr lang="it-IT" sz="1292" b="1" dirty="0">
                <a:latin typeface="Calibri" panose="020F0502020204030204" pitchFamily="34" charset="0"/>
              </a:rPr>
              <a:t>	 Federico II </a:t>
            </a:r>
          </a:p>
          <a:p>
            <a:r>
              <a:rPr lang="it-IT" sz="1292" b="1" dirty="0">
                <a:latin typeface="Calibri" panose="020F0502020204030204" pitchFamily="34" charset="0"/>
              </a:rPr>
              <a:t>	</a:t>
            </a:r>
          </a:p>
          <a:p>
            <a:r>
              <a:rPr lang="it-IT" sz="1292" b="1" dirty="0">
                <a:latin typeface="Calibri" panose="020F0502020204030204" pitchFamily="34" charset="0"/>
              </a:rPr>
              <a:t>	 Via Cinthia 26</a:t>
            </a:r>
            <a:br>
              <a:rPr lang="it-IT" sz="1292" b="1" dirty="0">
                <a:latin typeface="Calibri" panose="020F0502020204030204" pitchFamily="34" charset="0"/>
              </a:rPr>
            </a:br>
            <a:r>
              <a:rPr lang="it-IT" sz="1292" b="1" dirty="0">
                <a:latin typeface="Calibri" panose="020F0502020204030204" pitchFamily="34" charset="0"/>
              </a:rPr>
              <a:t>	 80126 Napoli</a:t>
            </a:r>
            <a:br>
              <a:rPr lang="it-IT" sz="1292" b="1" dirty="0">
                <a:latin typeface="Calibri" panose="020F0502020204030204" pitchFamily="34" charset="0"/>
              </a:rPr>
            </a:br>
            <a:r>
              <a:rPr lang="it-IT" sz="1292" b="1" dirty="0">
                <a:latin typeface="Calibri" panose="020F0502020204030204" pitchFamily="34" charset="0"/>
              </a:rPr>
              <a:t>	 </a:t>
            </a:r>
            <a:r>
              <a:rPr lang="it-IT" sz="1292" b="1" dirty="0" err="1">
                <a:latin typeface="Calibri" panose="020F0502020204030204" pitchFamily="34" charset="0"/>
              </a:rPr>
              <a:t>Italy</a:t>
            </a:r>
            <a:endParaRPr lang="it-IT" sz="1292" b="1" dirty="0">
              <a:latin typeface="Calibri" panose="020F0502020204030204" pitchFamily="34" charset="0"/>
            </a:endParaRPr>
          </a:p>
          <a:p>
            <a:endParaRPr lang="it-IT" sz="1292" b="1" dirty="0">
              <a:latin typeface="Calibri" panose="020F0502020204030204" pitchFamily="34" charset="0"/>
            </a:endParaRPr>
          </a:p>
          <a:p>
            <a:r>
              <a:rPr lang="it-IT" sz="1292" b="1" dirty="0">
                <a:latin typeface="Calibri" panose="020F0502020204030204" pitchFamily="34" charset="0"/>
              </a:rPr>
              <a:t>Phone: 	+39 081 6 79929</a:t>
            </a:r>
          </a:p>
          <a:p>
            <a:r>
              <a:rPr lang="it-IT" sz="1292" b="1" dirty="0">
                <a:latin typeface="Calibri" panose="020F0502020204030204" pitchFamily="34" charset="0"/>
              </a:rPr>
              <a:t>	+39 081 6 76810 	</a:t>
            </a:r>
          </a:p>
          <a:p>
            <a:r>
              <a:rPr lang="it-IT" sz="1292" b="1" dirty="0">
                <a:latin typeface="Calibri" panose="020F0502020204030204" pitchFamily="34" charset="0"/>
              </a:rPr>
              <a:t>Email: 	info@riss-srl.com</a:t>
            </a:r>
          </a:p>
          <a:p>
            <a:r>
              <a:rPr lang="it-IT" sz="1292" b="1" dirty="0">
                <a:latin typeface="Calibri" panose="020F0502020204030204" pitchFamily="34" charset="0"/>
              </a:rPr>
              <a:t>Web:	http://www.riss-srl.com</a:t>
            </a:r>
          </a:p>
          <a:p>
            <a:endParaRPr lang="it-IT" sz="1292" b="1" dirty="0">
              <a:latin typeface="Calibri" panose="020F0502020204030204" pitchFamily="34" charset="0"/>
            </a:endParaRPr>
          </a:p>
        </p:txBody>
      </p:sp>
      <p:sp>
        <p:nvSpPr>
          <p:cNvPr id="78" name="Rettangolo 77"/>
          <p:cNvSpPr/>
          <p:nvPr/>
        </p:nvSpPr>
        <p:spPr>
          <a:xfrm>
            <a:off x="407919" y="570837"/>
            <a:ext cx="907104" cy="262829"/>
          </a:xfrm>
          <a:prstGeom prst="rect">
            <a:avLst/>
          </a:prstGeom>
        </p:spPr>
        <p:txBody>
          <a:bodyPr wrap="square">
            <a:spAutoFit/>
          </a:bodyPr>
          <a:lstStyle/>
          <a:p>
            <a:r>
              <a:rPr lang="it-IT" sz="1108" b="1" dirty="0" err="1">
                <a:latin typeface="Arial" panose="020B0604020202020204" pitchFamily="34" charset="0"/>
                <a:cs typeface="Arial" panose="020B0604020202020204" pitchFamily="34" charset="0"/>
              </a:rPr>
              <a:t>Partners</a:t>
            </a:r>
            <a:r>
              <a:rPr lang="it-IT" sz="1108" dirty="0">
                <a:latin typeface="Calibri" panose="020F0502020204030204" pitchFamily="34" charset="0"/>
              </a:rPr>
              <a:t>:</a:t>
            </a:r>
          </a:p>
        </p:txBody>
      </p:sp>
      <p:pic>
        <p:nvPicPr>
          <p:cNvPr id="81" name="Picture 8" descr="Trimble Brand"/>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596" t="33375" r="28446" b="29853"/>
          <a:stretch/>
        </p:blipFill>
        <p:spPr bwMode="auto">
          <a:xfrm>
            <a:off x="450927" y="4431742"/>
            <a:ext cx="1485846" cy="379859"/>
          </a:xfrm>
          <a:prstGeom prst="roundRect">
            <a:avLst>
              <a:gd name="adj" fmla="val 8594"/>
            </a:avLst>
          </a:prstGeom>
          <a:solidFill>
            <a:srgbClr val="FFFFFF">
              <a:shade val="85000"/>
            </a:srgbClr>
          </a:solidFill>
          <a:ln>
            <a:noFill/>
          </a:ln>
          <a:effectLst/>
          <a:extLst/>
        </p:spPr>
      </p:pic>
      <p:pic>
        <p:nvPicPr>
          <p:cNvPr id="6" name="Picture 4" descr="https://upload.wikimedia.org/wikipedia/en/thumb/b/b8/Eni_SpA.svg/833px-Eni_SpA.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7244" y="3626209"/>
            <a:ext cx="721106" cy="8855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itaca.mi.ingv.it/ItacaNet/img/logoingv.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386" y="3124197"/>
            <a:ext cx="2198077" cy="85285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s2x.it/wp-content/uploads/2015/06/s2xlogo_bianco-trasparente.png"/>
          <p:cNvPicPr>
            <a:picLocks noChangeAspect="1" noChangeArrowheads="1"/>
          </p:cNvPicPr>
          <p:nvPr/>
        </p:nvPicPr>
        <p:blipFill>
          <a:blip r:embed="rId8">
            <a:duotone>
              <a:prstClr val="black"/>
              <a:schemeClr val="tx2">
                <a:tint val="45000"/>
                <a:satMod val="400000"/>
              </a:schemeClr>
            </a:duotone>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50927" y="1623244"/>
            <a:ext cx="1430346" cy="52955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www.optosmart.com/templates/themza_j15_70/images/logo1.gif"/>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r="59937"/>
          <a:stretch/>
        </p:blipFill>
        <p:spPr bwMode="auto">
          <a:xfrm>
            <a:off x="787506" y="2508092"/>
            <a:ext cx="2285576" cy="39034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www.threads.it/images/logo.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68598" y="1900040"/>
            <a:ext cx="1245991" cy="37251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www.guralp.com/images/Guralp-RGB.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70291" y="2711787"/>
            <a:ext cx="1309216" cy="756436"/>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www.tmesrl.net/assets/img/logo1-default.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74066" y="649554"/>
            <a:ext cx="1485900" cy="914401"/>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4" descr="http://www.prestoews.org/images/rissc_logo.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17157" y="648649"/>
            <a:ext cx="706175" cy="866472"/>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http://www.riss-srl.com/images/logo.png"/>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r="34549"/>
          <a:stretch/>
        </p:blipFill>
        <p:spPr bwMode="auto">
          <a:xfrm>
            <a:off x="457203" y="6087409"/>
            <a:ext cx="726102" cy="310364"/>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83" name="Picture 2" descr="http://www.riss-srl.com/images/logo.png"/>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r="34549"/>
          <a:stretch/>
        </p:blipFill>
        <p:spPr bwMode="auto">
          <a:xfrm>
            <a:off x="1208799" y="6087409"/>
            <a:ext cx="726102" cy="310364"/>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03" name="Picture 2" descr="http://www.riss-srl.com/images/logo.png"/>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r="34549"/>
          <a:stretch/>
        </p:blipFill>
        <p:spPr bwMode="auto">
          <a:xfrm>
            <a:off x="1960395" y="6087409"/>
            <a:ext cx="726102" cy="310364"/>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06" name="Picture 2" descr="http://www.riss-srl.com/images/logo.png"/>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r="34549"/>
          <a:stretch/>
        </p:blipFill>
        <p:spPr bwMode="auto">
          <a:xfrm>
            <a:off x="2711991" y="6087409"/>
            <a:ext cx="726102" cy="310364"/>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10" name="Picture 2" descr="http://www.riss-srl.com/images/logo.png"/>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r="34549"/>
          <a:stretch/>
        </p:blipFill>
        <p:spPr bwMode="auto">
          <a:xfrm>
            <a:off x="3463587" y="6087409"/>
            <a:ext cx="726102" cy="310364"/>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11" name="Picture 2" descr="http://www.riss-srl.com/images/logo.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r="34549"/>
          <a:stretch/>
        </p:blipFill>
        <p:spPr bwMode="auto">
          <a:xfrm>
            <a:off x="4215183" y="6087409"/>
            <a:ext cx="726102" cy="310364"/>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12" name="Picture 2" descr="http://www.riss-srl.com/images/logo.png"/>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r="34549"/>
          <a:stretch/>
        </p:blipFill>
        <p:spPr bwMode="auto">
          <a:xfrm>
            <a:off x="4966779" y="6087409"/>
            <a:ext cx="726102" cy="310364"/>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13" name="Picture 2" descr="http://www.riss-srl.com/images/logo.png"/>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r="34549"/>
          <a:stretch/>
        </p:blipFill>
        <p:spPr bwMode="auto">
          <a:xfrm>
            <a:off x="5718375" y="6087409"/>
            <a:ext cx="726102" cy="310364"/>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14" name="Picture 2" descr="http://www.riss-srl.com/images/logo.png"/>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r="34549"/>
          <a:stretch/>
        </p:blipFill>
        <p:spPr bwMode="auto">
          <a:xfrm>
            <a:off x="6469971" y="6087409"/>
            <a:ext cx="726102" cy="310364"/>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15" name="Picture 2" descr="http://www.riss-srl.com/images/logo.png"/>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r="34549"/>
          <a:stretch/>
        </p:blipFill>
        <p:spPr bwMode="auto">
          <a:xfrm>
            <a:off x="7221567" y="6087409"/>
            <a:ext cx="726102" cy="310364"/>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16" name="Picture 2" descr="http://www.riss-srl.com/images/logo.png"/>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r="34549"/>
          <a:stretch/>
        </p:blipFill>
        <p:spPr bwMode="auto">
          <a:xfrm>
            <a:off x="7973163" y="6087409"/>
            <a:ext cx="726102" cy="310364"/>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17" name="Picture 2" descr="http://www.riss-srl.com/images/logo.png"/>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r="34549"/>
          <a:stretch/>
        </p:blipFill>
        <p:spPr bwMode="auto">
          <a:xfrm>
            <a:off x="8724764" y="6087409"/>
            <a:ext cx="726102" cy="310364"/>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19" name="Picture 2" descr="http://www.riss-srl.com/images/logo.png"/>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r="34549"/>
          <a:stretch/>
        </p:blipFill>
        <p:spPr bwMode="auto">
          <a:xfrm>
            <a:off x="829383" y="5910331"/>
            <a:ext cx="726102" cy="310364"/>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20" name="Picture 2" descr="http://www.riss-srl.com/images/logo.png"/>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r="34549"/>
          <a:stretch/>
        </p:blipFill>
        <p:spPr bwMode="auto">
          <a:xfrm>
            <a:off x="1580979" y="5910331"/>
            <a:ext cx="726102" cy="310364"/>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21" name="Picture 2" descr="http://www.riss-srl.com/images/logo.png"/>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r="34549"/>
          <a:stretch/>
        </p:blipFill>
        <p:spPr bwMode="auto">
          <a:xfrm>
            <a:off x="2332575" y="5910331"/>
            <a:ext cx="726102" cy="310364"/>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22" name="Picture 2" descr="http://www.riss-srl.com/images/logo.png"/>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r="34549"/>
          <a:stretch/>
        </p:blipFill>
        <p:spPr bwMode="auto">
          <a:xfrm>
            <a:off x="3084171" y="5910331"/>
            <a:ext cx="726102" cy="310364"/>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23" name="Picture 2" descr="http://www.riss-srl.com/images/logo.png"/>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r="34549"/>
          <a:stretch/>
        </p:blipFill>
        <p:spPr bwMode="auto">
          <a:xfrm>
            <a:off x="3835767" y="5910331"/>
            <a:ext cx="726102" cy="310364"/>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24" name="Picture 2" descr="http://www.riss-srl.com/images/logo.png"/>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r="34549"/>
          <a:stretch/>
        </p:blipFill>
        <p:spPr bwMode="auto">
          <a:xfrm>
            <a:off x="4587363" y="5910331"/>
            <a:ext cx="726102" cy="310364"/>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25" name="Picture 2" descr="http://www.riss-srl.com/images/logo.png"/>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r="34549"/>
          <a:stretch/>
        </p:blipFill>
        <p:spPr bwMode="auto">
          <a:xfrm>
            <a:off x="5338959" y="5910331"/>
            <a:ext cx="726102" cy="310364"/>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26" name="Picture 2" descr="http://www.riss-srl.com/images/logo.png"/>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r="34549"/>
          <a:stretch/>
        </p:blipFill>
        <p:spPr bwMode="auto">
          <a:xfrm>
            <a:off x="6090555" y="5910331"/>
            <a:ext cx="726102" cy="310364"/>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27" name="Picture 2" descr="http://www.riss-srl.com/images/logo.png"/>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r="34549"/>
          <a:stretch/>
        </p:blipFill>
        <p:spPr bwMode="auto">
          <a:xfrm>
            <a:off x="6842151" y="5910331"/>
            <a:ext cx="726102" cy="310364"/>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28" name="Picture 2" descr="http://www.riss-srl.com/images/logo.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r="34549"/>
          <a:stretch/>
        </p:blipFill>
        <p:spPr bwMode="auto">
          <a:xfrm>
            <a:off x="7593747" y="5910331"/>
            <a:ext cx="726102" cy="310364"/>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35" name="Picture 2" descr="http://www.riss-srl.com/images/logo.png"/>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r="34549"/>
          <a:stretch/>
        </p:blipFill>
        <p:spPr bwMode="auto">
          <a:xfrm>
            <a:off x="8345343" y="5910331"/>
            <a:ext cx="726102" cy="310364"/>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36" name="Picture 2" descr="http://www.riss-srl.com/images/logo.png"/>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r="34549"/>
          <a:stretch/>
        </p:blipFill>
        <p:spPr bwMode="auto">
          <a:xfrm>
            <a:off x="9096943" y="5910331"/>
            <a:ext cx="726102" cy="310364"/>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118" name="Parallelogramma 117"/>
          <p:cNvSpPr/>
          <p:nvPr/>
        </p:nvSpPr>
        <p:spPr>
          <a:xfrm>
            <a:off x="2025784" y="5061316"/>
            <a:ext cx="1191373" cy="1549189"/>
          </a:xfrm>
          <a:prstGeom prst="parallelogram">
            <a:avLst>
              <a:gd name="adj" fmla="val 4115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p>
        </p:txBody>
      </p:sp>
      <p:sp>
        <p:nvSpPr>
          <p:cNvPr id="137" name="Parallelogramma 136"/>
          <p:cNvSpPr/>
          <p:nvPr/>
        </p:nvSpPr>
        <p:spPr>
          <a:xfrm>
            <a:off x="3378490" y="5069687"/>
            <a:ext cx="950466" cy="1540818"/>
          </a:xfrm>
          <a:prstGeom prst="parallelogram">
            <a:avLst>
              <a:gd name="adj" fmla="val 28271"/>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p>
        </p:txBody>
      </p:sp>
      <p:sp>
        <p:nvSpPr>
          <p:cNvPr id="138" name="Parallelogramma 137"/>
          <p:cNvSpPr/>
          <p:nvPr/>
        </p:nvSpPr>
        <p:spPr>
          <a:xfrm flipH="1">
            <a:off x="5673915" y="5058384"/>
            <a:ext cx="1218448" cy="1552120"/>
          </a:xfrm>
          <a:prstGeom prst="parallelogram">
            <a:avLst>
              <a:gd name="adj" fmla="val 41152"/>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p>
        </p:txBody>
      </p:sp>
      <p:sp>
        <p:nvSpPr>
          <p:cNvPr id="139" name="Parallelogramma 138"/>
          <p:cNvSpPr/>
          <p:nvPr/>
        </p:nvSpPr>
        <p:spPr>
          <a:xfrm flipH="1">
            <a:off x="4797784" y="5067178"/>
            <a:ext cx="932930" cy="1527053"/>
          </a:xfrm>
          <a:prstGeom prst="parallelogram">
            <a:avLst>
              <a:gd name="adj" fmla="val 28271"/>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62"/>
          </a:p>
        </p:txBody>
      </p:sp>
      <p:pic>
        <p:nvPicPr>
          <p:cNvPr id="141" name="Picture 6" descr="http://areacomunicazione.policlinico.unina.it/wp-content/uploads/2014/02/logo-federico-II-blu.png"/>
          <p:cNvPicPr>
            <a:picLocks noChangeAspect="1" noChangeArrowheads="1"/>
          </p:cNvPicPr>
          <p:nvPr/>
        </p:nvPicPr>
        <p:blipFill>
          <a:blip r:embed="rId15" cstate="print">
            <a:extLst>
              <a:ext uri="{BEBA8EAE-BF5A-486C-A8C5-ECC9F3942E4B}">
                <a14:imgProps xmlns:a14="http://schemas.microsoft.com/office/drawing/2010/main">
                  <a14:imgLayer r:embed="rId1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352303" y="671369"/>
            <a:ext cx="824141" cy="821466"/>
          </a:xfrm>
          <a:prstGeom prst="rect">
            <a:avLst/>
          </a:prstGeom>
          <a:noFill/>
          <a:extLst>
            <a:ext uri="{909E8E84-426E-40DD-AFC4-6F175D3DCCD1}">
              <a14:hiddenFill xmlns:a14="http://schemas.microsoft.com/office/drawing/2010/main">
                <a:solidFill>
                  <a:srgbClr val="FFFFFF"/>
                </a:solidFill>
              </a14:hiddenFill>
            </a:ext>
          </a:extLst>
        </p:spPr>
      </p:pic>
      <p:cxnSp>
        <p:nvCxnSpPr>
          <p:cNvPr id="2049" name="Connettore 1 2048"/>
          <p:cNvCxnSpPr/>
          <p:nvPr/>
        </p:nvCxnSpPr>
        <p:spPr>
          <a:xfrm>
            <a:off x="2514783" y="5046316"/>
            <a:ext cx="389086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115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874AA12-CE04-44B8-A99E-051B5B8A6546}"/>
              </a:ext>
            </a:extLst>
          </p:cNvPr>
          <p:cNvSpPr txBox="1"/>
          <p:nvPr/>
        </p:nvSpPr>
        <p:spPr>
          <a:xfrm>
            <a:off x="2506370" y="461914"/>
            <a:ext cx="4131259" cy="1107996"/>
          </a:xfrm>
          <a:prstGeom prst="rect">
            <a:avLst/>
          </a:prstGeom>
          <a:noFill/>
        </p:spPr>
        <p:txBody>
          <a:bodyPr wrap="none" rtlCol="0">
            <a:spAutoFit/>
          </a:bodyPr>
          <a:lstStyle/>
          <a:p>
            <a:r>
              <a:rPr lang="it-IT" sz="6600" dirty="0"/>
              <a:t>Conclusioni</a:t>
            </a:r>
            <a:endParaRPr lang="en-US" sz="6600" dirty="0"/>
          </a:p>
        </p:txBody>
      </p:sp>
      <p:sp>
        <p:nvSpPr>
          <p:cNvPr id="3" name="CasellaDiTesto 2">
            <a:extLst>
              <a:ext uri="{FF2B5EF4-FFF2-40B4-BE49-F238E27FC236}">
                <a16:creationId xmlns:a16="http://schemas.microsoft.com/office/drawing/2014/main" id="{79D0274B-19FC-4C0C-8268-478E022CD13F}"/>
              </a:ext>
            </a:extLst>
          </p:cNvPr>
          <p:cNvSpPr txBox="1"/>
          <p:nvPr/>
        </p:nvSpPr>
        <p:spPr>
          <a:xfrm>
            <a:off x="364770" y="1693026"/>
            <a:ext cx="8414458" cy="3477875"/>
          </a:xfrm>
          <a:prstGeom prst="rect">
            <a:avLst/>
          </a:prstGeom>
          <a:noFill/>
        </p:spPr>
        <p:txBody>
          <a:bodyPr wrap="square" rtlCol="0">
            <a:spAutoFit/>
          </a:bodyPr>
          <a:lstStyle/>
          <a:p>
            <a:pPr marL="285750" indent="-285750">
              <a:lnSpc>
                <a:spcPct val="150000"/>
              </a:lnSpc>
              <a:spcBef>
                <a:spcPts val="1200"/>
              </a:spcBef>
              <a:spcAft>
                <a:spcPts val="1200"/>
              </a:spcAft>
              <a:buFont typeface="Arial" panose="020B0604020202020204" pitchFamily="34" charset="0"/>
              <a:buChar char="•"/>
            </a:pPr>
            <a:r>
              <a:rPr lang="it-IT" sz="2400" dirty="0"/>
              <a:t>Terza missione sta ricevendo un’attenzione crescente (ANVUR, ecc.)</a:t>
            </a:r>
            <a:endParaRPr lang="en-US" sz="2400" dirty="0"/>
          </a:p>
          <a:p>
            <a:pPr marL="285750" indent="-285750">
              <a:lnSpc>
                <a:spcPct val="150000"/>
              </a:lnSpc>
              <a:spcBef>
                <a:spcPts val="1200"/>
              </a:spcBef>
              <a:spcAft>
                <a:spcPts val="1200"/>
              </a:spcAft>
              <a:buFont typeface="Arial" panose="020B0604020202020204" pitchFamily="34" charset="0"/>
              <a:buChar char="•"/>
            </a:pPr>
            <a:r>
              <a:rPr lang="it-IT" sz="2400" dirty="0" smtClean="0"/>
              <a:t>Numero di spinoff in linea con altri dipartimenti.</a:t>
            </a:r>
            <a:endParaRPr lang="it-IT" sz="2400" dirty="0"/>
          </a:p>
          <a:p>
            <a:pPr marL="285750" indent="-285750">
              <a:lnSpc>
                <a:spcPct val="150000"/>
              </a:lnSpc>
              <a:spcBef>
                <a:spcPts val="1200"/>
              </a:spcBef>
              <a:spcAft>
                <a:spcPts val="1200"/>
              </a:spcAft>
              <a:buFont typeface="Arial" panose="020B0604020202020204" pitchFamily="34" charset="0"/>
              <a:buChar char="•"/>
            </a:pPr>
            <a:r>
              <a:rPr lang="it-IT" sz="2400" dirty="0"/>
              <a:t>Necessario un miglioramento della </a:t>
            </a:r>
            <a:r>
              <a:rPr lang="it-IT" sz="2400" dirty="0" smtClean="0"/>
              <a:t>raccolta e presentazione </a:t>
            </a:r>
            <a:r>
              <a:rPr lang="it-IT" sz="2400" dirty="0"/>
              <a:t>delle informazioni </a:t>
            </a:r>
            <a:r>
              <a:rPr lang="it-IT" sz="2400" dirty="0" smtClean="0"/>
              <a:t>(v. </a:t>
            </a:r>
            <a:r>
              <a:rPr lang="it-IT" sz="2400" dirty="0" smtClean="0"/>
              <a:t>pagina web</a:t>
            </a:r>
            <a:r>
              <a:rPr lang="it-IT" sz="2400" dirty="0" smtClean="0"/>
              <a:t> </a:t>
            </a:r>
            <a:r>
              <a:rPr lang="it-IT" sz="2400" dirty="0" smtClean="0"/>
              <a:t>brevetti)</a:t>
            </a:r>
            <a:endParaRPr lang="it-IT" sz="2400" dirty="0"/>
          </a:p>
        </p:txBody>
      </p:sp>
    </p:spTree>
    <p:extLst>
      <p:ext uri="{BB962C8B-B14F-4D97-AF65-F5344CB8AC3E}">
        <p14:creationId xmlns:p14="http://schemas.microsoft.com/office/powerpoint/2010/main" val="248282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0CC10584-E422-46C1-A307-23D89671EDB0}"/>
              </a:ext>
            </a:extLst>
          </p:cNvPr>
          <p:cNvSpPr/>
          <p:nvPr/>
        </p:nvSpPr>
        <p:spPr>
          <a:xfrm>
            <a:off x="377554" y="1754163"/>
            <a:ext cx="8256341" cy="1200329"/>
          </a:xfrm>
          <a:prstGeom prst="rect">
            <a:avLst/>
          </a:prstGeom>
        </p:spPr>
        <p:txBody>
          <a:bodyPr wrap="square">
            <a:spAutoFit/>
          </a:bodyPr>
          <a:lstStyle/>
          <a:p>
            <a:pPr algn="just"/>
            <a:r>
              <a:rPr lang="it-IT" dirty="0"/>
              <a:t>La valutazione della </a:t>
            </a:r>
            <a:r>
              <a:rPr lang="it-IT" b="1" dirty="0"/>
              <a:t>Terza Missione </a:t>
            </a:r>
            <a:r>
              <a:rPr lang="it-IT" dirty="0"/>
              <a:t>rientra nei </a:t>
            </a:r>
            <a:r>
              <a:rPr lang="it-IT" b="1" dirty="0"/>
              <a:t>compiti istituzionali dell’ANVUR </a:t>
            </a:r>
            <a:r>
              <a:rPr lang="it-IT" dirty="0"/>
              <a:t>che ha il compito di valutare «</a:t>
            </a:r>
            <a:r>
              <a:rPr lang="it-IT" b="1" i="1" dirty="0"/>
              <a:t>la qualità dei processi, i risultati e i prodotti delle attività di gestione, formazione, ricerca, ivi compreso il trasferimento tecnologico</a:t>
            </a:r>
            <a:r>
              <a:rPr lang="it-IT" dirty="0" smtClean="0"/>
              <a:t>».</a:t>
            </a:r>
          </a:p>
          <a:p>
            <a:pPr algn="just"/>
            <a:r>
              <a:rPr lang="it-IT" dirty="0" smtClean="0">
                <a:hlinkClick r:id="rId2"/>
              </a:rPr>
              <a:t> </a:t>
            </a:r>
            <a:r>
              <a:rPr lang="it-IT" dirty="0">
                <a:hlinkClick r:id="rId2"/>
              </a:rPr>
              <a:t>[DPR 1 febbraio 2010</a:t>
            </a:r>
            <a:r>
              <a:rPr lang="it-IT" dirty="0"/>
              <a:t>]</a:t>
            </a:r>
            <a:endParaRPr lang="en-US" dirty="0"/>
          </a:p>
        </p:txBody>
      </p:sp>
      <p:sp>
        <p:nvSpPr>
          <p:cNvPr id="8" name="Rettangolo 7">
            <a:extLst>
              <a:ext uri="{FF2B5EF4-FFF2-40B4-BE49-F238E27FC236}">
                <a16:creationId xmlns:a16="http://schemas.microsoft.com/office/drawing/2014/main" id="{B83990F3-38F6-44B2-B246-08296E07B0F5}"/>
              </a:ext>
            </a:extLst>
          </p:cNvPr>
          <p:cNvSpPr/>
          <p:nvPr/>
        </p:nvSpPr>
        <p:spPr>
          <a:xfrm>
            <a:off x="377554" y="3134281"/>
            <a:ext cx="8388891" cy="3139321"/>
          </a:xfrm>
          <a:prstGeom prst="rect">
            <a:avLst/>
          </a:prstGeom>
        </p:spPr>
        <p:txBody>
          <a:bodyPr wrap="square">
            <a:spAutoFit/>
          </a:bodyPr>
          <a:lstStyle/>
          <a:p>
            <a:pPr algn="just"/>
            <a:r>
              <a:rPr lang="it-IT" dirty="0"/>
              <a:t>Inclusione della valutazione delle attività di </a:t>
            </a:r>
            <a:r>
              <a:rPr lang="it-IT" b="1" dirty="0"/>
              <a:t>trasferimento tecnologico</a:t>
            </a:r>
            <a:r>
              <a:rPr lang="it-IT" dirty="0"/>
              <a:t>, in </a:t>
            </a:r>
            <a:r>
              <a:rPr lang="it-IT" b="1" dirty="0"/>
              <a:t>particolare brevetti e spin-off</a:t>
            </a:r>
            <a:r>
              <a:rPr lang="it-IT" dirty="0"/>
              <a:t>. [</a:t>
            </a:r>
            <a:r>
              <a:rPr lang="it-IT" dirty="0">
                <a:hlinkClick r:id="rId3"/>
              </a:rPr>
              <a:t>Decreto MIUR del 15 luglio 2015 n. 17</a:t>
            </a:r>
            <a:r>
              <a:rPr lang="it-IT" dirty="0"/>
              <a:t> che istituiva la (VQR) 2004 – 2011</a:t>
            </a:r>
            <a:r>
              <a:rPr lang="it-IT" dirty="0" smtClean="0"/>
              <a:t>].</a:t>
            </a:r>
          </a:p>
          <a:p>
            <a:pPr algn="just"/>
            <a:r>
              <a:rPr lang="it-IT" dirty="0" smtClean="0"/>
              <a:t>L’ANVUR </a:t>
            </a:r>
            <a:r>
              <a:rPr lang="it-IT" dirty="0"/>
              <a:t>ha ritenuto necessaria l’adozione di una definizione ampia del concetto di “</a:t>
            </a:r>
            <a:r>
              <a:rPr lang="it-IT" b="1" dirty="0"/>
              <a:t>trasferimento tecnologico</a:t>
            </a:r>
            <a:r>
              <a:rPr lang="it-IT" dirty="0"/>
              <a:t>” definendo nel </a:t>
            </a:r>
            <a:r>
              <a:rPr lang="it-IT" dirty="0">
                <a:hlinkClick r:id="rId4"/>
              </a:rPr>
              <a:t>Bando VQR 2004 – 2011</a:t>
            </a:r>
            <a:r>
              <a:rPr lang="it-IT" dirty="0"/>
              <a:t>, la terza missione come «</a:t>
            </a:r>
            <a:r>
              <a:rPr lang="it-IT" i="1" dirty="0"/>
              <a:t>propensione delle strutture all’apertura verso il contesto socio-economico, esercitato mediante la valorizzazione e il trasferimento delle conoscenze</a:t>
            </a:r>
            <a:r>
              <a:rPr lang="it-IT" dirty="0"/>
              <a:t>», includendo oltre </a:t>
            </a:r>
            <a:r>
              <a:rPr lang="it-IT" b="1" dirty="0"/>
              <a:t>all’attività brevettuale e alle imprese spin-off</a:t>
            </a:r>
            <a:r>
              <a:rPr lang="it-IT" dirty="0"/>
              <a:t>, l’attività di ricerca/consulenza </a:t>
            </a:r>
            <a:r>
              <a:rPr lang="it-IT" b="1" dirty="0"/>
              <a:t>conto terzi</a:t>
            </a:r>
            <a:r>
              <a:rPr lang="it-IT" dirty="0"/>
              <a:t>, la partecipazione a </a:t>
            </a:r>
            <a:r>
              <a:rPr lang="it-IT" b="1" dirty="0"/>
              <a:t>incubatori di imprese </a:t>
            </a:r>
            <a:r>
              <a:rPr lang="it-IT" dirty="0"/>
              <a:t>e a consorzi di trasferimento tecnologico, gli </a:t>
            </a:r>
            <a:r>
              <a:rPr lang="it-IT" b="1" dirty="0"/>
              <a:t>scavi archeologici</a:t>
            </a:r>
            <a:r>
              <a:rPr lang="it-IT" dirty="0"/>
              <a:t>, i </a:t>
            </a:r>
            <a:r>
              <a:rPr lang="it-IT" b="1" dirty="0"/>
              <a:t>poli museali </a:t>
            </a:r>
            <a:r>
              <a:rPr lang="it-IT" dirty="0"/>
              <a:t>e le altre attività di terza missione non riconducibili ad attività conto terzi.</a:t>
            </a:r>
            <a:endParaRPr lang="en-US"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870" y="239367"/>
            <a:ext cx="1301286" cy="1256924"/>
          </a:xfrm>
          <a:prstGeom prst="rect">
            <a:avLst/>
          </a:prstGeom>
        </p:spPr>
      </p:pic>
    </p:spTree>
    <p:extLst>
      <p:ext uri="{BB962C8B-B14F-4D97-AF65-F5344CB8AC3E}">
        <p14:creationId xmlns:p14="http://schemas.microsoft.com/office/powerpoint/2010/main" val="126995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5C2EC989-8427-456E-9AC8-9E518B7D52FA}"/>
              </a:ext>
            </a:extLst>
          </p:cNvPr>
          <p:cNvSpPr/>
          <p:nvPr/>
        </p:nvSpPr>
        <p:spPr>
          <a:xfrm>
            <a:off x="393404" y="369124"/>
            <a:ext cx="8357191" cy="1477328"/>
          </a:xfrm>
          <a:prstGeom prst="rect">
            <a:avLst/>
          </a:prstGeom>
        </p:spPr>
        <p:txBody>
          <a:bodyPr wrap="square">
            <a:spAutoFit/>
          </a:bodyPr>
          <a:lstStyle/>
          <a:p>
            <a:r>
              <a:rPr lang="it-IT" dirty="0"/>
              <a:t>Con il sistema di Autovalutazione, Valutazione periodica e Accreditamento (AVA) degli atenei la terza missione entra a pieno titolo nelle attività valutabili e viene istituito un sistema informativo dedicato, la parte terza della Scheda Unica Annuale della Ricerca Dipartimentale (SUA-RD). </a:t>
            </a:r>
            <a:endParaRPr lang="it-IT" dirty="0" smtClean="0"/>
          </a:p>
          <a:p>
            <a:r>
              <a:rPr lang="it-IT" dirty="0" smtClean="0">
                <a:hlinkClick r:id="rId2"/>
              </a:rPr>
              <a:t>Decreto </a:t>
            </a:r>
            <a:r>
              <a:rPr lang="it-IT" dirty="0">
                <a:hlinkClick r:id="rId2"/>
              </a:rPr>
              <a:t>MIUR del 30 gennaio 2013 n. 47</a:t>
            </a:r>
            <a:r>
              <a:rPr lang="it-IT" dirty="0"/>
              <a:t> e successivo </a:t>
            </a:r>
            <a:r>
              <a:rPr lang="it-IT" dirty="0">
                <a:hlinkClick r:id="rId3"/>
              </a:rPr>
              <a:t>del 12 dicembre 2016 n. 987</a:t>
            </a:r>
            <a:r>
              <a:rPr lang="it-IT" dirty="0"/>
              <a:t>.</a:t>
            </a:r>
            <a:endParaRPr lang="en-US" dirty="0"/>
          </a:p>
        </p:txBody>
      </p:sp>
      <p:sp>
        <p:nvSpPr>
          <p:cNvPr id="5" name="Rettangolo 4">
            <a:extLst>
              <a:ext uri="{FF2B5EF4-FFF2-40B4-BE49-F238E27FC236}">
                <a16:creationId xmlns:a16="http://schemas.microsoft.com/office/drawing/2014/main" id="{A77D364D-F139-474A-BDE4-840D9CA7BE7C}"/>
              </a:ext>
            </a:extLst>
          </p:cNvPr>
          <p:cNvSpPr/>
          <p:nvPr/>
        </p:nvSpPr>
        <p:spPr>
          <a:xfrm>
            <a:off x="393404" y="1874733"/>
            <a:ext cx="8048846" cy="2031325"/>
          </a:xfrm>
          <a:prstGeom prst="rect">
            <a:avLst/>
          </a:prstGeom>
        </p:spPr>
        <p:txBody>
          <a:bodyPr wrap="square">
            <a:spAutoFit/>
          </a:bodyPr>
          <a:lstStyle/>
          <a:p>
            <a:pPr algn="just"/>
            <a:r>
              <a:rPr lang="it-IT" dirty="0"/>
              <a:t>Il </a:t>
            </a:r>
            <a:r>
              <a:rPr lang="it-IT" dirty="0">
                <a:hlinkClick r:id="rId4"/>
              </a:rPr>
              <a:t>Decreto Ministeriale del 27 giugno 2015 n. </a:t>
            </a:r>
            <a:r>
              <a:rPr lang="it-IT" smtClean="0">
                <a:hlinkClick r:id="rId4"/>
              </a:rPr>
              <a:t>458</a:t>
            </a:r>
            <a:r>
              <a:rPr lang="it-IT" smtClean="0"/>
              <a:t>, </a:t>
            </a:r>
            <a:r>
              <a:rPr lang="it-IT" dirty="0"/>
              <a:t>che dà avvio alla VQR 2011-2014, stabilisce la valutazione del «</a:t>
            </a:r>
            <a:r>
              <a:rPr lang="it-IT" b="1" i="1" dirty="0"/>
              <a:t>profilo di competitività delle università e degli enti partecipanti per le attività di Terza Missione</a:t>
            </a:r>
            <a:r>
              <a:rPr lang="it-IT" dirty="0"/>
              <a:t>», sulla base delle informazioni inserite nella SUA-RD e dei parametri definiti dall’ANVUR, ed il relativo </a:t>
            </a:r>
            <a:r>
              <a:rPr lang="it-IT" dirty="0">
                <a:hlinkClick r:id="rId5"/>
              </a:rPr>
              <a:t>Bando</a:t>
            </a:r>
            <a:r>
              <a:rPr lang="it-IT" dirty="0"/>
              <a:t> specifica che la valutazione verrà svolta secondo le indicazioni contenute nel </a:t>
            </a:r>
            <a:r>
              <a:rPr lang="it-IT" dirty="0">
                <a:hlinkClick r:id="rId6"/>
              </a:rPr>
              <a:t>Manuale ANVUR per la valutazione della Terza Missione</a:t>
            </a:r>
            <a:r>
              <a:rPr lang="it-IT" dirty="0"/>
              <a:t>, utilizzando una commissione di esperti, selezionati all’interno di un apposito albo.</a:t>
            </a:r>
            <a:endParaRPr lang="en-US" dirty="0"/>
          </a:p>
        </p:txBody>
      </p:sp>
      <p:sp>
        <p:nvSpPr>
          <p:cNvPr id="7" name="Rettangolo 6">
            <a:extLst>
              <a:ext uri="{FF2B5EF4-FFF2-40B4-BE49-F238E27FC236}">
                <a16:creationId xmlns:a16="http://schemas.microsoft.com/office/drawing/2014/main" id="{EB5544AF-561F-499F-9E22-3C5841D0FD49}"/>
              </a:ext>
            </a:extLst>
          </p:cNvPr>
          <p:cNvSpPr/>
          <p:nvPr/>
        </p:nvSpPr>
        <p:spPr>
          <a:xfrm>
            <a:off x="351530" y="4026098"/>
            <a:ext cx="8198581" cy="2585323"/>
          </a:xfrm>
          <a:prstGeom prst="rect">
            <a:avLst/>
          </a:prstGeom>
        </p:spPr>
        <p:txBody>
          <a:bodyPr wrap="square">
            <a:spAutoFit/>
          </a:bodyPr>
          <a:lstStyle/>
          <a:p>
            <a:pPr algn="just"/>
            <a:r>
              <a:rPr lang="it-IT" dirty="0"/>
              <a:t>Il </a:t>
            </a:r>
            <a:r>
              <a:rPr lang="it-IT" dirty="0">
                <a:hlinkClick r:id="rId7"/>
              </a:rPr>
              <a:t>Decreto legislativo del 25 novembre 2016 n. 218</a:t>
            </a:r>
            <a:r>
              <a:rPr lang="it-IT" dirty="0"/>
              <a:t> (art. 17) affida all’ANVUR il compito di redigere le linee-guida per la valutazione degli Enti Pubblici di Ricerca, di concerto con la Consulta dei Presidenti, ferma restando la valutazione svolta dal singolo Ministero vigilante. Tra gli obiettivi di tali linee-guida rientra la «</a:t>
            </a:r>
            <a:r>
              <a:rPr lang="it-IT" b="1" i="1" dirty="0"/>
              <a:t>valutazione della qualità dei processi, dei risultati e dei prodotti delle attività di ricerca, di disseminazione della ricerca e delle attività di terza missione, ivi compreso il trasferimento tecnologico relativo a tali attività</a:t>
            </a:r>
            <a:r>
              <a:rPr lang="it-IT" dirty="0"/>
              <a:t>». Anche nel caso delle </a:t>
            </a:r>
            <a:r>
              <a:rPr lang="it-IT" dirty="0">
                <a:hlinkClick r:id="rId8"/>
              </a:rPr>
              <a:t>Linee Guida per la Valutazione degli Enti Pubblici di Ricerca</a:t>
            </a:r>
            <a:r>
              <a:rPr lang="it-IT" dirty="0"/>
              <a:t> che l’agenzia ha pubblicato nel giugno 2017 è stata adottata la definizione di Terza Missione contenuta nel Manuale ANVUR.</a:t>
            </a:r>
            <a:endParaRPr lang="en-US" dirty="0"/>
          </a:p>
        </p:txBody>
      </p:sp>
    </p:spTree>
    <p:extLst>
      <p:ext uri="{BB962C8B-B14F-4D97-AF65-F5344CB8AC3E}">
        <p14:creationId xmlns:p14="http://schemas.microsoft.com/office/powerpoint/2010/main" val="239264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B3274BDF-6C2D-435C-934F-43E752F8E820}"/>
              </a:ext>
            </a:extLst>
          </p:cNvPr>
          <p:cNvSpPr/>
          <p:nvPr/>
        </p:nvSpPr>
        <p:spPr>
          <a:xfrm>
            <a:off x="2919789" y="751907"/>
            <a:ext cx="4018340" cy="4199611"/>
          </a:xfrm>
          <a:prstGeom prst="rect">
            <a:avLst/>
          </a:prstGeom>
        </p:spPr>
        <p:txBody>
          <a:bodyPr wrap="square">
            <a:spAutoFit/>
          </a:bodyPr>
          <a:lstStyle/>
          <a:p>
            <a:pPr>
              <a:lnSpc>
                <a:spcPct val="150000"/>
              </a:lnSpc>
            </a:pPr>
            <a:r>
              <a:rPr lang="it-IT" sz="2000" dirty="0"/>
              <a:t>Parte III: Terza missione</a:t>
            </a:r>
          </a:p>
          <a:p>
            <a:pPr>
              <a:lnSpc>
                <a:spcPct val="150000"/>
              </a:lnSpc>
            </a:pPr>
            <a:r>
              <a:rPr lang="it-IT" sz="2000" dirty="0"/>
              <a:t>I.1 -proprietà intellettuale</a:t>
            </a:r>
          </a:p>
          <a:p>
            <a:pPr>
              <a:lnSpc>
                <a:spcPct val="150000"/>
              </a:lnSpc>
            </a:pPr>
            <a:r>
              <a:rPr lang="it-IT" sz="2000" dirty="0"/>
              <a:t>I.2 -spin-off</a:t>
            </a:r>
          </a:p>
          <a:p>
            <a:pPr>
              <a:lnSpc>
                <a:spcPct val="150000"/>
              </a:lnSpc>
            </a:pPr>
            <a:r>
              <a:rPr lang="it-IT" sz="2000" dirty="0"/>
              <a:t>I.3-attività conto terzi</a:t>
            </a:r>
          </a:p>
          <a:p>
            <a:pPr>
              <a:lnSpc>
                <a:spcPct val="150000"/>
              </a:lnSpc>
            </a:pPr>
            <a:r>
              <a:rPr lang="it-IT" sz="2000" dirty="0"/>
              <a:t>I.4 -public engagement </a:t>
            </a:r>
          </a:p>
          <a:p>
            <a:pPr>
              <a:lnSpc>
                <a:spcPct val="150000"/>
              </a:lnSpc>
            </a:pPr>
            <a:r>
              <a:rPr lang="it-IT" sz="2000" dirty="0"/>
              <a:t>I.5 -patrimonio culturale</a:t>
            </a:r>
          </a:p>
          <a:p>
            <a:pPr>
              <a:lnSpc>
                <a:spcPct val="150000"/>
              </a:lnSpc>
            </a:pPr>
            <a:r>
              <a:rPr lang="it-IT" sz="2000" dirty="0"/>
              <a:t>I.6 -tutela della salute</a:t>
            </a:r>
          </a:p>
          <a:p>
            <a:pPr>
              <a:lnSpc>
                <a:spcPct val="150000"/>
              </a:lnSpc>
            </a:pPr>
            <a:r>
              <a:rPr lang="it-IT" sz="2000" dirty="0"/>
              <a:t>I.7 -formazione continua</a:t>
            </a:r>
          </a:p>
          <a:p>
            <a:pPr>
              <a:lnSpc>
                <a:spcPct val="150000"/>
              </a:lnSpc>
            </a:pPr>
            <a:r>
              <a:rPr lang="it-IT" sz="2000" dirty="0"/>
              <a:t>I.8 –strutture di intermediazione</a:t>
            </a:r>
          </a:p>
        </p:txBody>
      </p:sp>
      <p:sp>
        <p:nvSpPr>
          <p:cNvPr id="2" name="Rettangolo 1">
            <a:extLst>
              <a:ext uri="{FF2B5EF4-FFF2-40B4-BE49-F238E27FC236}">
                <a16:creationId xmlns:a16="http://schemas.microsoft.com/office/drawing/2014/main" id="{62A345B1-9054-4857-A594-0E00526C37F5}"/>
              </a:ext>
            </a:extLst>
          </p:cNvPr>
          <p:cNvSpPr/>
          <p:nvPr/>
        </p:nvSpPr>
        <p:spPr>
          <a:xfrm>
            <a:off x="553825" y="5298023"/>
            <a:ext cx="8036350" cy="880369"/>
          </a:xfrm>
          <a:prstGeom prst="rect">
            <a:avLst/>
          </a:prstGeom>
        </p:spPr>
        <p:txBody>
          <a:bodyPr wrap="square">
            <a:spAutoFit/>
          </a:bodyPr>
          <a:lstStyle/>
          <a:p>
            <a:pPr>
              <a:lnSpc>
                <a:spcPct val="150000"/>
              </a:lnSpc>
            </a:pPr>
            <a:r>
              <a:rPr lang="it-IT" dirty="0"/>
              <a:t>Le attività vengono rilevate a livello di dipartimento, a livello di ateneo oppure ad entrambi i livelli.</a:t>
            </a:r>
            <a:endParaRPr lang="en-US" dirty="0"/>
          </a:p>
        </p:txBody>
      </p:sp>
    </p:spTree>
    <p:extLst>
      <p:ext uri="{BB962C8B-B14F-4D97-AF65-F5344CB8AC3E}">
        <p14:creationId xmlns:p14="http://schemas.microsoft.com/office/powerpoint/2010/main" val="818692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6C9100FF-F6BF-4020-8868-A53E0933DC0D}"/>
              </a:ext>
            </a:extLst>
          </p:cNvPr>
          <p:cNvPicPr>
            <a:picLocks noChangeAspect="1"/>
          </p:cNvPicPr>
          <p:nvPr/>
        </p:nvPicPr>
        <p:blipFill rotWithShape="1">
          <a:blip r:embed="rId2"/>
          <a:srcRect t="8809" b="5601"/>
          <a:stretch/>
        </p:blipFill>
        <p:spPr>
          <a:xfrm>
            <a:off x="0" y="942677"/>
            <a:ext cx="9144000" cy="4402317"/>
          </a:xfrm>
          <a:prstGeom prst="rect">
            <a:avLst/>
          </a:prstGeom>
        </p:spPr>
      </p:pic>
      <p:sp>
        <p:nvSpPr>
          <p:cNvPr id="7" name="CasellaDiTesto 6">
            <a:extLst>
              <a:ext uri="{FF2B5EF4-FFF2-40B4-BE49-F238E27FC236}">
                <a16:creationId xmlns:a16="http://schemas.microsoft.com/office/drawing/2014/main" id="{2C31C21C-6B00-4D59-B19D-7449D5251E24}"/>
              </a:ext>
            </a:extLst>
          </p:cNvPr>
          <p:cNvSpPr txBox="1"/>
          <p:nvPr/>
        </p:nvSpPr>
        <p:spPr>
          <a:xfrm>
            <a:off x="312052" y="203063"/>
            <a:ext cx="8519896" cy="523220"/>
          </a:xfrm>
          <a:prstGeom prst="rect">
            <a:avLst/>
          </a:prstGeom>
          <a:noFill/>
        </p:spPr>
        <p:txBody>
          <a:bodyPr wrap="none" rtlCol="0">
            <a:spAutoFit/>
          </a:bodyPr>
          <a:lstStyle/>
          <a:p>
            <a:r>
              <a:rPr lang="it-IT" sz="2800" dirty="0"/>
              <a:t>Brevetti: Pagina web Dipartimento di Fisica Ettore Pancini</a:t>
            </a:r>
            <a:endParaRPr lang="en-US" sz="2800" dirty="0"/>
          </a:p>
        </p:txBody>
      </p:sp>
      <p:sp>
        <p:nvSpPr>
          <p:cNvPr id="8" name="CasellaDiTesto 7">
            <a:extLst>
              <a:ext uri="{FF2B5EF4-FFF2-40B4-BE49-F238E27FC236}">
                <a16:creationId xmlns:a16="http://schemas.microsoft.com/office/drawing/2014/main" id="{314C5E9A-4335-4F58-A664-CD11806F7E18}"/>
              </a:ext>
            </a:extLst>
          </p:cNvPr>
          <p:cNvSpPr txBox="1"/>
          <p:nvPr/>
        </p:nvSpPr>
        <p:spPr>
          <a:xfrm>
            <a:off x="2978957" y="5646657"/>
            <a:ext cx="1244251" cy="369332"/>
          </a:xfrm>
          <a:prstGeom prst="rect">
            <a:avLst/>
          </a:prstGeom>
          <a:noFill/>
        </p:spPr>
        <p:txBody>
          <a:bodyPr wrap="none" rtlCol="0">
            <a:spAutoFit/>
          </a:bodyPr>
          <a:lstStyle/>
          <a:p>
            <a:r>
              <a:rPr lang="it-IT" dirty="0"/>
              <a:t>1999-2011 </a:t>
            </a:r>
            <a:endParaRPr lang="en-US" dirty="0"/>
          </a:p>
        </p:txBody>
      </p:sp>
      <p:cxnSp>
        <p:nvCxnSpPr>
          <p:cNvPr id="10" name="Connettore 2 9">
            <a:extLst>
              <a:ext uri="{FF2B5EF4-FFF2-40B4-BE49-F238E27FC236}">
                <a16:creationId xmlns:a16="http://schemas.microsoft.com/office/drawing/2014/main" id="{19A8C8A3-B0D0-45FC-8978-E41023F34AC4}"/>
              </a:ext>
            </a:extLst>
          </p:cNvPr>
          <p:cNvCxnSpPr/>
          <p:nvPr/>
        </p:nvCxnSpPr>
        <p:spPr>
          <a:xfrm>
            <a:off x="4223208" y="5849333"/>
            <a:ext cx="697584"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id="{653F3F85-E8A8-4DA5-8FF6-6F12077F76E3}"/>
              </a:ext>
            </a:extLst>
          </p:cNvPr>
          <p:cNvSpPr txBox="1"/>
          <p:nvPr/>
        </p:nvSpPr>
        <p:spPr>
          <a:xfrm>
            <a:off x="5101559" y="5646657"/>
            <a:ext cx="418704" cy="369332"/>
          </a:xfrm>
          <a:prstGeom prst="rect">
            <a:avLst/>
          </a:prstGeom>
          <a:noFill/>
        </p:spPr>
        <p:txBody>
          <a:bodyPr wrap="none" rtlCol="0">
            <a:spAutoFit/>
          </a:bodyPr>
          <a:lstStyle/>
          <a:p>
            <a:r>
              <a:rPr lang="it-IT" dirty="0"/>
              <a:t>16</a:t>
            </a:r>
            <a:endParaRPr lang="en-US" dirty="0"/>
          </a:p>
        </p:txBody>
      </p:sp>
      <p:sp>
        <p:nvSpPr>
          <p:cNvPr id="12" name="CasellaDiTesto 11">
            <a:extLst>
              <a:ext uri="{FF2B5EF4-FFF2-40B4-BE49-F238E27FC236}">
                <a16:creationId xmlns:a16="http://schemas.microsoft.com/office/drawing/2014/main" id="{D0EF0357-E09E-4B9D-8CF6-8B8D71CA555D}"/>
              </a:ext>
            </a:extLst>
          </p:cNvPr>
          <p:cNvSpPr txBox="1"/>
          <p:nvPr/>
        </p:nvSpPr>
        <p:spPr>
          <a:xfrm>
            <a:off x="2978957" y="6067841"/>
            <a:ext cx="1171026" cy="369332"/>
          </a:xfrm>
          <a:prstGeom prst="rect">
            <a:avLst/>
          </a:prstGeom>
          <a:noFill/>
        </p:spPr>
        <p:txBody>
          <a:bodyPr wrap="none" rtlCol="0">
            <a:spAutoFit/>
          </a:bodyPr>
          <a:lstStyle/>
          <a:p>
            <a:r>
              <a:rPr lang="it-IT" dirty="0"/>
              <a:t>2012-oggi </a:t>
            </a:r>
            <a:endParaRPr lang="en-US" dirty="0"/>
          </a:p>
        </p:txBody>
      </p:sp>
      <p:cxnSp>
        <p:nvCxnSpPr>
          <p:cNvPr id="13" name="Connettore 2 12">
            <a:extLst>
              <a:ext uri="{FF2B5EF4-FFF2-40B4-BE49-F238E27FC236}">
                <a16:creationId xmlns:a16="http://schemas.microsoft.com/office/drawing/2014/main" id="{5E2ACBF8-2381-45AF-A461-AABC7014662C}"/>
              </a:ext>
            </a:extLst>
          </p:cNvPr>
          <p:cNvCxnSpPr/>
          <p:nvPr/>
        </p:nvCxnSpPr>
        <p:spPr>
          <a:xfrm>
            <a:off x="4223208" y="6282122"/>
            <a:ext cx="697584"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CasellaDiTesto 13">
            <a:extLst>
              <a:ext uri="{FF2B5EF4-FFF2-40B4-BE49-F238E27FC236}">
                <a16:creationId xmlns:a16="http://schemas.microsoft.com/office/drawing/2014/main" id="{C676AFFA-7B83-409C-9DCF-171F601C83A4}"/>
              </a:ext>
            </a:extLst>
          </p:cNvPr>
          <p:cNvSpPr txBox="1"/>
          <p:nvPr/>
        </p:nvSpPr>
        <p:spPr>
          <a:xfrm>
            <a:off x="5218577" y="6036540"/>
            <a:ext cx="301686" cy="369332"/>
          </a:xfrm>
          <a:prstGeom prst="rect">
            <a:avLst/>
          </a:prstGeom>
          <a:noFill/>
        </p:spPr>
        <p:txBody>
          <a:bodyPr wrap="none" rtlCol="0">
            <a:spAutoFit/>
          </a:bodyPr>
          <a:lstStyle/>
          <a:p>
            <a:r>
              <a:rPr lang="it-IT" dirty="0"/>
              <a:t>9</a:t>
            </a:r>
            <a:endParaRPr lang="en-US" dirty="0"/>
          </a:p>
        </p:txBody>
      </p:sp>
      <p:sp>
        <p:nvSpPr>
          <p:cNvPr id="15" name="CasellaDiTesto 14">
            <a:extLst>
              <a:ext uri="{FF2B5EF4-FFF2-40B4-BE49-F238E27FC236}">
                <a16:creationId xmlns:a16="http://schemas.microsoft.com/office/drawing/2014/main" id="{74BB3E9E-2881-42BA-BE3B-C935B225F877}"/>
              </a:ext>
            </a:extLst>
          </p:cNvPr>
          <p:cNvSpPr txBox="1"/>
          <p:nvPr/>
        </p:nvSpPr>
        <p:spPr>
          <a:xfrm>
            <a:off x="1510380" y="5883175"/>
            <a:ext cx="1180451" cy="369332"/>
          </a:xfrm>
          <a:prstGeom prst="rect">
            <a:avLst/>
          </a:prstGeom>
          <a:noFill/>
        </p:spPr>
        <p:txBody>
          <a:bodyPr wrap="none" rtlCol="0">
            <a:spAutoFit/>
          </a:bodyPr>
          <a:lstStyle/>
          <a:p>
            <a:r>
              <a:rPr lang="it-IT" dirty="0"/>
              <a:t>N. Brevetti</a:t>
            </a:r>
            <a:endParaRPr lang="en-US" dirty="0"/>
          </a:p>
        </p:txBody>
      </p:sp>
    </p:spTree>
    <p:extLst>
      <p:ext uri="{BB962C8B-B14F-4D97-AF65-F5344CB8AC3E}">
        <p14:creationId xmlns:p14="http://schemas.microsoft.com/office/powerpoint/2010/main" val="350963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329D500-4797-4C4A-AF7E-E44CAA550C97}"/>
              </a:ext>
            </a:extLst>
          </p:cNvPr>
          <p:cNvPicPr>
            <a:picLocks noChangeAspect="1"/>
          </p:cNvPicPr>
          <p:nvPr/>
        </p:nvPicPr>
        <p:blipFill rotWithShape="1">
          <a:blip r:embed="rId2"/>
          <a:srcRect l="12578" t="42153" r="10206" b="22292"/>
          <a:stretch/>
        </p:blipFill>
        <p:spPr>
          <a:xfrm>
            <a:off x="1041662" y="1112362"/>
            <a:ext cx="7060676" cy="1828800"/>
          </a:xfrm>
          <a:prstGeom prst="rect">
            <a:avLst/>
          </a:prstGeom>
        </p:spPr>
      </p:pic>
      <p:pic>
        <p:nvPicPr>
          <p:cNvPr id="6" name="Immagine 5">
            <a:extLst>
              <a:ext uri="{FF2B5EF4-FFF2-40B4-BE49-F238E27FC236}">
                <a16:creationId xmlns:a16="http://schemas.microsoft.com/office/drawing/2014/main" id="{E6EB9F75-19BB-4B09-B274-20141AF5EBE6}"/>
              </a:ext>
            </a:extLst>
          </p:cNvPr>
          <p:cNvPicPr>
            <a:picLocks noChangeAspect="1"/>
          </p:cNvPicPr>
          <p:nvPr/>
        </p:nvPicPr>
        <p:blipFill rotWithShape="1">
          <a:blip r:embed="rId3"/>
          <a:srcRect t="17789" b="66632"/>
          <a:stretch/>
        </p:blipFill>
        <p:spPr>
          <a:xfrm>
            <a:off x="75414" y="122547"/>
            <a:ext cx="9144000" cy="801279"/>
          </a:xfrm>
          <a:prstGeom prst="rect">
            <a:avLst/>
          </a:prstGeom>
        </p:spPr>
      </p:pic>
      <p:sp>
        <p:nvSpPr>
          <p:cNvPr id="7" name="Rettangolo 6">
            <a:extLst>
              <a:ext uri="{FF2B5EF4-FFF2-40B4-BE49-F238E27FC236}">
                <a16:creationId xmlns:a16="http://schemas.microsoft.com/office/drawing/2014/main" id="{2A23C6E0-30EA-40F0-9EED-F078E490E456}"/>
              </a:ext>
            </a:extLst>
          </p:cNvPr>
          <p:cNvSpPr/>
          <p:nvPr/>
        </p:nvSpPr>
        <p:spPr>
          <a:xfrm>
            <a:off x="638666" y="3381865"/>
            <a:ext cx="7866668" cy="1477328"/>
          </a:xfrm>
          <a:prstGeom prst="rect">
            <a:avLst/>
          </a:prstGeom>
        </p:spPr>
        <p:txBody>
          <a:bodyPr wrap="square">
            <a:spAutoFit/>
          </a:bodyPr>
          <a:lstStyle/>
          <a:p>
            <a:pPr algn="just"/>
            <a:r>
              <a:rPr lang="it-IT" dirty="0"/>
              <a:t>Gli spin-off o start-up universitari sono organismi di diritto privato aventi come scopo l’impiego, in chiave imprenditoriale, dei risultati della ricerca dell’università al fine di sviluppare prodotti o servizi di carattere innovativo. In termini giuridici, si tratta di società neo costituite aventi come oggetto sociale preminente l’utilizzazione dei risultati della ricerca universitaria.</a:t>
            </a:r>
            <a:endParaRPr lang="en-US" dirty="0"/>
          </a:p>
        </p:txBody>
      </p:sp>
    </p:spTree>
    <p:extLst>
      <p:ext uri="{BB962C8B-B14F-4D97-AF65-F5344CB8AC3E}">
        <p14:creationId xmlns:p14="http://schemas.microsoft.com/office/powerpoint/2010/main" val="288109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65F4FF2-A675-49F1-8457-9278CCE3BF54}"/>
              </a:ext>
            </a:extLst>
          </p:cNvPr>
          <p:cNvPicPr>
            <a:picLocks noChangeAspect="1"/>
          </p:cNvPicPr>
          <p:nvPr/>
        </p:nvPicPr>
        <p:blipFill rotWithShape="1">
          <a:blip r:embed="rId3"/>
          <a:srcRect t="19255" b="23929"/>
          <a:stretch/>
        </p:blipFill>
        <p:spPr>
          <a:xfrm>
            <a:off x="0" y="207390"/>
            <a:ext cx="9144000" cy="2922309"/>
          </a:xfrm>
          <a:prstGeom prst="rect">
            <a:avLst/>
          </a:prstGeom>
        </p:spPr>
      </p:pic>
      <p:graphicFrame>
        <p:nvGraphicFramePr>
          <p:cNvPr id="8" name="Oggetto 7">
            <a:extLst>
              <a:ext uri="{FF2B5EF4-FFF2-40B4-BE49-F238E27FC236}">
                <a16:creationId xmlns:a16="http://schemas.microsoft.com/office/drawing/2014/main" id="{7170D5C8-CE38-4F7C-B808-365BF606736E}"/>
              </a:ext>
            </a:extLst>
          </p:cNvPr>
          <p:cNvGraphicFramePr>
            <a:graphicFrameLocks noChangeAspect="1"/>
          </p:cNvGraphicFramePr>
          <p:nvPr>
            <p:extLst>
              <p:ext uri="{D42A27DB-BD31-4B8C-83A1-F6EECF244321}">
                <p14:modId xmlns:p14="http://schemas.microsoft.com/office/powerpoint/2010/main" val="1811087005"/>
              </p:ext>
            </p:extLst>
          </p:nvPr>
        </p:nvGraphicFramePr>
        <p:xfrm>
          <a:off x="2222271" y="3061010"/>
          <a:ext cx="5592550" cy="3927461"/>
        </p:xfrm>
        <a:graphic>
          <a:graphicData uri="http://schemas.openxmlformats.org/presentationml/2006/ole">
            <mc:AlternateContent xmlns:mc="http://schemas.openxmlformats.org/markup-compatibility/2006">
              <mc:Choice xmlns:v="urn:schemas-microsoft-com:vml" Requires="v">
                <p:oleObj spid="_x0000_s1045" name="Graph" r:id="rId4" imgW="4132440" imgH="2901600" progId="Origin50.Graph">
                  <p:embed/>
                </p:oleObj>
              </mc:Choice>
              <mc:Fallback>
                <p:oleObj name="Graph" r:id="rId4" imgW="4132440" imgH="2901600" progId="Origin50.Graph">
                  <p:embed/>
                  <p:pic>
                    <p:nvPicPr>
                      <p:cNvPr id="0" name=""/>
                      <p:cNvPicPr/>
                      <p:nvPr/>
                    </p:nvPicPr>
                    <p:blipFill>
                      <a:blip r:embed="rId5"/>
                      <a:stretch>
                        <a:fillRect/>
                      </a:stretch>
                    </p:blipFill>
                    <p:spPr>
                      <a:xfrm>
                        <a:off x="2222271" y="3061010"/>
                        <a:ext cx="5592550" cy="3927461"/>
                      </a:xfrm>
                      <a:prstGeom prst="rect">
                        <a:avLst/>
                      </a:prstGeom>
                    </p:spPr>
                  </p:pic>
                </p:oleObj>
              </mc:Fallback>
            </mc:AlternateContent>
          </a:graphicData>
        </a:graphic>
      </p:graphicFrame>
    </p:spTree>
    <p:extLst>
      <p:ext uri="{BB962C8B-B14F-4D97-AF65-F5344CB8AC3E}">
        <p14:creationId xmlns:p14="http://schemas.microsoft.com/office/powerpoint/2010/main" val="262573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dirty="0"/>
          </a:p>
        </p:txBody>
      </p:sp>
      <p:sp>
        <p:nvSpPr>
          <p:cNvPr id="20" name="CasellaDiTesto 19"/>
          <p:cNvSpPr txBox="1"/>
          <p:nvPr/>
        </p:nvSpPr>
        <p:spPr>
          <a:xfrm>
            <a:off x="179512" y="1628800"/>
            <a:ext cx="5184576" cy="4693593"/>
          </a:xfrm>
          <a:prstGeom prst="rect">
            <a:avLst/>
          </a:prstGeom>
          <a:noFill/>
        </p:spPr>
        <p:txBody>
          <a:bodyPr wrap="square" rtlCol="0">
            <a:spAutoFit/>
          </a:bodyPr>
          <a:lstStyle/>
          <a:p>
            <a:r>
              <a:rPr lang="it-IT" sz="2400" b="1" dirty="0"/>
              <a:t>Attività:</a:t>
            </a:r>
          </a:p>
          <a:p>
            <a:pPr>
              <a:lnSpc>
                <a:spcPts val="3000"/>
              </a:lnSpc>
              <a:buFont typeface="Wingdings" pitchFamily="2" charset="2"/>
              <a:buChar char="Ø"/>
            </a:pPr>
            <a:r>
              <a:rPr lang="it-IT" sz="2000" dirty="0"/>
              <a:t>Sviluppo e produzione di componenti elettronici per dispositivi di remote sensing ottico dell’atmosfera (LIDAR)</a:t>
            </a:r>
          </a:p>
          <a:p>
            <a:pPr>
              <a:lnSpc>
                <a:spcPts val="3000"/>
              </a:lnSpc>
              <a:buFont typeface="Wingdings" pitchFamily="2" charset="2"/>
              <a:buChar char="Ø"/>
            </a:pPr>
            <a:endParaRPr lang="it-IT" sz="2000" dirty="0"/>
          </a:p>
          <a:p>
            <a:pPr>
              <a:lnSpc>
                <a:spcPts val="3000"/>
              </a:lnSpc>
              <a:buFont typeface="Wingdings" pitchFamily="2" charset="2"/>
              <a:buChar char="Ø"/>
            </a:pPr>
            <a:r>
              <a:rPr lang="it-IT" sz="2000" dirty="0"/>
              <a:t>Sviluppo di software per applicazioni LIDAR</a:t>
            </a:r>
          </a:p>
          <a:p>
            <a:pPr>
              <a:lnSpc>
                <a:spcPts val="3000"/>
              </a:lnSpc>
              <a:buFont typeface="Wingdings" pitchFamily="2" charset="2"/>
              <a:buChar char="Ø"/>
            </a:pPr>
            <a:endParaRPr lang="it-IT" sz="2000" dirty="0"/>
          </a:p>
          <a:p>
            <a:pPr>
              <a:lnSpc>
                <a:spcPts val="3000"/>
              </a:lnSpc>
              <a:buFont typeface="Wingdings" pitchFamily="2" charset="2"/>
              <a:buChar char="Ø"/>
            </a:pPr>
            <a:r>
              <a:rPr lang="it-IT" sz="2000" dirty="0"/>
              <a:t>Sviluppo e commercializzazione di dispositivi compatti ed ultracompatti per la diagnostica atmosferica basati sul telerilevamento laser</a:t>
            </a:r>
          </a:p>
          <a:p>
            <a:pPr>
              <a:lnSpc>
                <a:spcPts val="3000"/>
              </a:lnSpc>
              <a:buFont typeface="Wingdings" pitchFamily="2" charset="2"/>
              <a:buChar char="Ø"/>
            </a:pPr>
            <a:endParaRPr lang="it-IT" sz="2000" dirty="0"/>
          </a:p>
          <a:p>
            <a:pPr>
              <a:lnSpc>
                <a:spcPts val="3000"/>
              </a:lnSpc>
              <a:buFont typeface="Wingdings" pitchFamily="2" charset="2"/>
              <a:buChar char="Ø"/>
            </a:pPr>
            <a:r>
              <a:rPr lang="it-IT" sz="2000" dirty="0"/>
              <a:t>Realizzazione di campagne di misura</a:t>
            </a:r>
          </a:p>
        </p:txBody>
      </p:sp>
      <p:pic>
        <p:nvPicPr>
          <p:cNvPr id="5" name="Picture 2" descr="F:\ALA\IdeaImpresa\logo_ala.png"/>
          <p:cNvPicPr>
            <a:picLocks noChangeAspect="1" noChangeArrowheads="1"/>
          </p:cNvPicPr>
          <p:nvPr/>
        </p:nvPicPr>
        <p:blipFill>
          <a:blip r:embed="rId2" cstate="print"/>
          <a:srcRect/>
          <a:stretch>
            <a:fillRect/>
          </a:stretch>
        </p:blipFill>
        <p:spPr bwMode="auto">
          <a:xfrm>
            <a:off x="323527" y="260648"/>
            <a:ext cx="1076345" cy="792088"/>
          </a:xfrm>
          <a:prstGeom prst="rect">
            <a:avLst/>
          </a:prstGeom>
          <a:noFill/>
        </p:spPr>
      </p:pic>
      <p:sp>
        <p:nvSpPr>
          <p:cNvPr id="6" name="Rettangolo 5"/>
          <p:cNvSpPr/>
          <p:nvPr/>
        </p:nvSpPr>
        <p:spPr>
          <a:xfrm>
            <a:off x="1763688" y="260648"/>
            <a:ext cx="7128792" cy="1015663"/>
          </a:xfrm>
          <a:prstGeom prst="rect">
            <a:avLst/>
          </a:prstGeom>
        </p:spPr>
        <p:txBody>
          <a:bodyPr wrap="square">
            <a:spAutoFit/>
          </a:bodyPr>
          <a:lstStyle/>
          <a:p>
            <a:r>
              <a:rPr lang="it-IT" sz="2000" dirty="0"/>
              <a:t>Costituita nel Febbraio 2012 </a:t>
            </a:r>
          </a:p>
          <a:p>
            <a:r>
              <a:rPr lang="it-IT" sz="2000" b="1" dirty="0"/>
              <a:t>Spin-off </a:t>
            </a:r>
            <a:r>
              <a:rPr lang="it-IT" sz="2000" dirty="0"/>
              <a:t>dell’Università Federico II di Napoli e del Consiglio Nazionale delle Ricerche.</a:t>
            </a:r>
          </a:p>
        </p:txBody>
      </p:sp>
      <p:pic>
        <p:nvPicPr>
          <p:cNvPr id="1027" name="Picture 3"/>
          <p:cNvPicPr>
            <a:picLocks noChangeAspect="1" noChangeArrowheads="1"/>
          </p:cNvPicPr>
          <p:nvPr/>
        </p:nvPicPr>
        <p:blipFill>
          <a:blip r:embed="rId3" cstate="print"/>
          <a:srcRect/>
          <a:stretch>
            <a:fillRect/>
          </a:stretch>
        </p:blipFill>
        <p:spPr bwMode="auto">
          <a:xfrm>
            <a:off x="5508104" y="1700808"/>
            <a:ext cx="3429000" cy="4572000"/>
          </a:xfrm>
          <a:prstGeom prst="rect">
            <a:avLst/>
          </a:prstGeom>
          <a:noFill/>
          <a:ln w="9525">
            <a:noFill/>
            <a:miter lim="800000"/>
            <a:headEnd/>
            <a:tailEnd/>
          </a:ln>
        </p:spPr>
      </p:pic>
    </p:spTree>
    <p:extLst>
      <p:ext uri="{BB962C8B-B14F-4D97-AF65-F5344CB8AC3E}">
        <p14:creationId xmlns:p14="http://schemas.microsoft.com/office/powerpoint/2010/main" val="826725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251520" y="260648"/>
            <a:ext cx="8640960" cy="1015663"/>
          </a:xfrm>
          <a:prstGeom prst="rect">
            <a:avLst/>
          </a:prstGeom>
          <a:noFill/>
        </p:spPr>
        <p:txBody>
          <a:bodyPr wrap="square" rtlCol="0">
            <a:spAutoFit/>
          </a:bodyPr>
          <a:lstStyle/>
          <a:p>
            <a:pPr lvl="0"/>
            <a:r>
              <a:rPr lang="it-IT" sz="2000" dirty="0"/>
              <a:t>ALA è partner industriale dell’Università Federico II per lo svolgimento di una </a:t>
            </a:r>
            <a:r>
              <a:rPr lang="it-IT" sz="2000" b="1" dirty="0"/>
              <a:t>borsa di dottorato industriale</a:t>
            </a:r>
            <a:r>
              <a:rPr lang="it-IT" sz="2000" dirty="0"/>
              <a:t>, bando </a:t>
            </a:r>
            <a:r>
              <a:rPr lang="it-IT" sz="2000" dirty="0" err="1"/>
              <a:t>d.d</a:t>
            </a:r>
            <a:r>
              <a:rPr lang="it-IT" sz="2000" dirty="0"/>
              <a:t> n.1540 del 29.07.2016 del Ministero dell'Istruzione, Università e Ricerca Scientifica.</a:t>
            </a:r>
          </a:p>
        </p:txBody>
      </p:sp>
      <p:sp>
        <p:nvSpPr>
          <p:cNvPr id="8" name="CasellaDiTesto 7"/>
          <p:cNvSpPr txBox="1"/>
          <p:nvPr/>
        </p:nvSpPr>
        <p:spPr>
          <a:xfrm>
            <a:off x="251520" y="6033482"/>
            <a:ext cx="8640960" cy="707886"/>
          </a:xfrm>
          <a:prstGeom prst="rect">
            <a:avLst/>
          </a:prstGeom>
          <a:noFill/>
        </p:spPr>
        <p:txBody>
          <a:bodyPr wrap="square" rtlCol="0">
            <a:spAutoFit/>
          </a:bodyPr>
          <a:lstStyle/>
          <a:p>
            <a:r>
              <a:rPr lang="it-IT" sz="2000" dirty="0"/>
              <a:t>Attualmente l’organico della società è composto da 5 unità di personale di </a:t>
            </a:r>
            <a:r>
              <a:rPr lang="it-IT" sz="2000" u="sng" dirty="0"/>
              <a:t>cui 2 sono giovani con Laurea in Fisica conseguita presso l’Ateneo Federico II</a:t>
            </a:r>
            <a:r>
              <a:rPr lang="it-IT" sz="2000" dirty="0"/>
              <a:t>. </a:t>
            </a:r>
          </a:p>
        </p:txBody>
      </p:sp>
      <p:graphicFrame>
        <p:nvGraphicFramePr>
          <p:cNvPr id="12" name="Diagramma 11"/>
          <p:cNvGraphicFramePr/>
          <p:nvPr/>
        </p:nvGraphicFramePr>
        <p:xfrm>
          <a:off x="251520" y="1340768"/>
          <a:ext cx="8568952"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56</TotalTime>
  <Words>1336</Words>
  <Application>Microsoft Office PowerPoint</Application>
  <PresentationFormat>On-screen Show (4:3)</PresentationFormat>
  <Paragraphs>135</Paragraphs>
  <Slides>15</Slides>
  <Notes>3</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6" baseType="lpstr">
      <vt:lpstr>Arial</vt:lpstr>
      <vt:lpstr>Calibri</vt:lpstr>
      <vt:lpstr>Calibri Light</vt:lpstr>
      <vt:lpstr>Century Gothic</vt:lpstr>
      <vt:lpstr>Consolas</vt:lpstr>
      <vt:lpstr>Hobo Std</vt:lpstr>
      <vt:lpstr>Loomis Sans</vt:lpstr>
      <vt:lpstr>Times New Roman</vt:lpstr>
      <vt:lpstr>Wingdings</vt:lpstr>
      <vt:lpstr>Tema di Office</vt:lpstr>
      <vt:lpstr>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CapTop: who we are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Raffaele Velotta</dc:creator>
  <cp:lastModifiedBy>Raffaele Velotta</cp:lastModifiedBy>
  <cp:revision>34</cp:revision>
  <dcterms:created xsi:type="dcterms:W3CDTF">2019-06-22T15:35:35Z</dcterms:created>
  <dcterms:modified xsi:type="dcterms:W3CDTF">2019-06-26T12:11:35Z</dcterms:modified>
</cp:coreProperties>
</file>