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259" r:id="rId2"/>
    <p:sldId id="292" r:id="rId3"/>
    <p:sldId id="311" r:id="rId4"/>
    <p:sldId id="322" r:id="rId5"/>
    <p:sldId id="296" r:id="rId6"/>
    <p:sldId id="350" r:id="rId7"/>
    <p:sldId id="346" r:id="rId8"/>
    <p:sldId id="348" r:id="rId9"/>
    <p:sldId id="361" r:id="rId10"/>
    <p:sldId id="349" r:id="rId11"/>
    <p:sldId id="351" r:id="rId12"/>
    <p:sldId id="352" r:id="rId13"/>
    <p:sldId id="353" r:id="rId14"/>
    <p:sldId id="354" r:id="rId15"/>
    <p:sldId id="356" r:id="rId16"/>
    <p:sldId id="295" r:id="rId17"/>
    <p:sldId id="347" r:id="rId18"/>
    <p:sldId id="323" r:id="rId19"/>
    <p:sldId id="324" r:id="rId20"/>
    <p:sldId id="355" r:id="rId21"/>
    <p:sldId id="357" r:id="rId22"/>
    <p:sldId id="325" r:id="rId23"/>
    <p:sldId id="326" r:id="rId24"/>
    <p:sldId id="358" r:id="rId25"/>
    <p:sldId id="329" r:id="rId26"/>
    <p:sldId id="327" r:id="rId27"/>
    <p:sldId id="359" r:id="rId28"/>
    <p:sldId id="328" r:id="rId29"/>
    <p:sldId id="330" r:id="rId30"/>
    <p:sldId id="331" r:id="rId31"/>
    <p:sldId id="360" r:id="rId32"/>
    <p:sldId id="36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/>
    <p:restoredTop sz="90239"/>
  </p:normalViewPr>
  <p:slideViewPr>
    <p:cSldViewPr snapToGrid="0" snapToObjects="1">
      <p:cViewPr varScale="1">
        <p:scale>
          <a:sx n="106" d="100"/>
          <a:sy n="106" d="100"/>
        </p:scale>
        <p:origin x="1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69C0C8-7DCD-5449-BBAC-D7D620E74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9B682-6B46-7E4D-81B7-5E083FC851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7F675-F7E0-8348-A239-74193FBBA3CF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D5227-BBDA-394C-8072-E503B370CD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33607-CA5A-EF43-A0B3-D2A0B614D7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D5D47-EA0D-AF4F-BAE4-D3F00B910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9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D6C4A-885D-FE43-8442-04D3CE63A61B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859C2-480C-2045-8349-8F67D1799C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3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15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20C2-8227-3148-9547-2E4C0426F2D3}" type="datetime1">
              <a:rPr lang="it-IT" smtClean="0"/>
              <a:t>18/09/19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65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FE6C-D5A9-7043-A6F5-4E14F079802D}" type="datetime1">
              <a:rPr lang="it-IT" smtClean="0"/>
              <a:t>18/09/19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37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203C-5786-CD46-863A-AEE0B2454015}" type="datetime1">
              <a:rPr lang="it-IT" smtClean="0"/>
              <a:t>18/09/19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8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1450757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6E4C-3FA1-9840-AC8C-6FDDE0AE637C}" type="datetime1">
              <a:rPr lang="it-IT" smtClean="0"/>
              <a:t>18/09/19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9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6C34-DC47-6840-A2CF-879C38F29794}" type="datetime1">
              <a:rPr lang="it-IT" smtClean="0"/>
              <a:t>18/09/19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0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A087-8714-9141-8A45-D1EB316B215E}" type="datetime1">
              <a:rPr lang="it-IT" smtClean="0"/>
              <a:t>18/09/19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67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BFCC-9407-EE47-8AB2-77C07023DBEF}" type="datetime1">
              <a:rPr lang="it-IT" smtClean="0"/>
              <a:t>18/09/19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652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F9B5-68ED-514D-AED9-1D8C481D98AF}" type="datetime1">
              <a:rPr lang="it-IT" smtClean="0"/>
              <a:t>18/09/19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Mario Merola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8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4C7F-43C1-2449-BB76-F97967250175}" type="datetime1">
              <a:rPr lang="it-IT" smtClean="0"/>
              <a:t>18/09/19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Mario Merola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0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4182226-8517-564B-AC44-D3E574B126B7}" type="datetime1">
              <a:rPr lang="it-IT" smtClean="0"/>
              <a:t>18/09/19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Mario Merola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090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EAEF-E522-7441-84B0-763797AE10E0}" type="datetime1">
              <a:rPr lang="it-IT" smtClean="0"/>
              <a:t>18/09/19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Mario Merola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00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59" y="30247"/>
            <a:ext cx="7543800" cy="924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99" y="1417319"/>
            <a:ext cx="7543801" cy="46989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5053252-F6C3-594F-A6E1-9196B4BF9E1A}" type="datetime1">
              <a:rPr lang="it-IT" smtClean="0"/>
              <a:t>18/09/19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Mario Merola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8E0E69D-BEA7-E84C-8CD8-AF8327457A1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22959" y="94512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36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unina.it/event/48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BAdDvCwkZe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5038" y="858982"/>
            <a:ext cx="7543800" cy="3434933"/>
          </a:xfrm>
        </p:spPr>
        <p:txBody>
          <a:bodyPr>
            <a:noAutofit/>
          </a:bodyPr>
          <a:lstStyle/>
          <a:p>
            <a:br>
              <a:rPr lang="en-GB" sz="5400" dirty="0"/>
            </a:br>
            <a:r>
              <a:rPr lang="en-GB" sz="5400" dirty="0" err="1"/>
              <a:t>Precorso</a:t>
            </a:r>
            <a:r>
              <a:rPr lang="en-GB" sz="5400" dirty="0"/>
              <a:t> di </a:t>
            </a:r>
            <a:br>
              <a:rPr lang="en-GB" sz="5400" dirty="0"/>
            </a:br>
            <a:r>
              <a:rPr lang="en-GB" sz="5400" dirty="0" err="1"/>
              <a:t>Fisica</a:t>
            </a:r>
            <a:br>
              <a:rPr lang="en-GB" sz="5400" dirty="0"/>
            </a:br>
            <a:br>
              <a:rPr lang="en-GB" sz="5400" dirty="0"/>
            </a:br>
            <a:endParaRPr lang="en-GB" sz="5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5038" y="4488278"/>
            <a:ext cx="8010204" cy="114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 err="1"/>
              <a:t>Dipartimento</a:t>
            </a:r>
            <a:r>
              <a:rPr lang="en-GB" dirty="0"/>
              <a:t> di </a:t>
            </a:r>
            <a:r>
              <a:rPr lang="en-GB" dirty="0" err="1"/>
              <a:t>agraria</a:t>
            </a:r>
            <a:r>
              <a:rPr lang="en-GB" dirty="0"/>
              <a:t>, Napoli </a:t>
            </a:r>
            <a:r>
              <a:rPr lang="mr-IN" dirty="0"/>
              <a:t>–</a:t>
            </a:r>
            <a:r>
              <a:rPr lang="en-GB" dirty="0"/>
              <a:t> 18/09/19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Mario Merola (</a:t>
            </a:r>
            <a:r>
              <a:rPr lang="en-GB" dirty="0" err="1"/>
              <a:t>C.d.L</a:t>
            </a:r>
            <a:r>
              <a:rPr lang="en-GB" dirty="0"/>
              <a:t>. </a:t>
            </a:r>
            <a:r>
              <a:rPr lang="en-GB" dirty="0" err="1"/>
              <a:t>Tecnologie</a:t>
            </a:r>
            <a:r>
              <a:rPr lang="en-GB" dirty="0"/>
              <a:t> </a:t>
            </a:r>
            <a:r>
              <a:rPr lang="en-GB" dirty="0" err="1"/>
              <a:t>Alimentari</a:t>
            </a:r>
            <a:r>
              <a:rPr lang="en-GB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Luigi </a:t>
            </a:r>
            <a:r>
              <a:rPr lang="en-GB" dirty="0" err="1"/>
              <a:t>Cappiello</a:t>
            </a:r>
            <a:r>
              <a:rPr lang="en-GB" dirty="0"/>
              <a:t> (C.D.L. </a:t>
            </a:r>
            <a:r>
              <a:rPr lang="en-GB" dirty="0" err="1"/>
              <a:t>Tecnologie</a:t>
            </a:r>
            <a:r>
              <a:rPr lang="en-GB" dirty="0"/>
              <a:t> </a:t>
            </a:r>
            <a:r>
              <a:rPr lang="en-GB" dirty="0" err="1"/>
              <a:t>alimentari</a:t>
            </a:r>
            <a:r>
              <a:rPr lang="en-GB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30FD3-163C-3C44-BFDB-C138B612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276" y="350686"/>
            <a:ext cx="3336966" cy="3665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87332-E8A4-4E47-91C0-AE4DF2F92C7B}"/>
              </a:ext>
            </a:extLst>
          </p:cNvPr>
          <p:cNvSpPr txBox="1"/>
          <p:nvPr/>
        </p:nvSpPr>
        <p:spPr>
          <a:xfrm>
            <a:off x="825038" y="3370585"/>
            <a:ext cx="3746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Pagina</a:t>
            </a:r>
            <a:r>
              <a:rPr lang="en-GB" dirty="0"/>
              <a:t> con </a:t>
            </a:r>
            <a:r>
              <a:rPr lang="en-GB" dirty="0" err="1"/>
              <a:t>raccolta</a:t>
            </a:r>
            <a:r>
              <a:rPr lang="en-GB" dirty="0"/>
              <a:t> di slides </a:t>
            </a:r>
            <a:r>
              <a:rPr lang="en-GB" dirty="0" err="1"/>
              <a:t>mostrate</a:t>
            </a:r>
            <a:r>
              <a:rPr lang="en-GB" dirty="0"/>
              <a:t> in </a:t>
            </a:r>
            <a:r>
              <a:rPr lang="en-GB" dirty="0" err="1"/>
              <a:t>questi</a:t>
            </a:r>
            <a:r>
              <a:rPr lang="en-GB" dirty="0"/>
              <a:t> </a:t>
            </a:r>
            <a:r>
              <a:rPr lang="en-GB" dirty="0" err="1"/>
              <a:t>precorsi</a:t>
            </a:r>
            <a:r>
              <a:rPr lang="en-GB" dirty="0"/>
              <a:t>:</a:t>
            </a:r>
            <a:endParaRPr lang="en-GB" dirty="0">
              <a:hlinkClick r:id="rId4"/>
            </a:endParaRPr>
          </a:p>
          <a:p>
            <a:r>
              <a:rPr lang="en-GB" dirty="0">
                <a:hlinkClick r:id="rId4"/>
              </a:rPr>
              <a:t>https://indico.unina.it/event/48/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24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Esercizi</a:t>
            </a:r>
            <a:r>
              <a:rPr lang="en-US" sz="3000" dirty="0"/>
              <a:t> </a:t>
            </a:r>
            <a:r>
              <a:rPr lang="en-US" sz="3000" dirty="0" err="1"/>
              <a:t>sugli</a:t>
            </a:r>
            <a:r>
              <a:rPr lang="en-US" sz="3000" dirty="0"/>
              <a:t> </a:t>
            </a:r>
            <a:r>
              <a:rPr lang="en-US" sz="3000" dirty="0" err="1"/>
              <a:t>ordini</a:t>
            </a:r>
            <a:r>
              <a:rPr lang="en-US" sz="3000" dirty="0"/>
              <a:t> di grandezza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6488" y="1073727"/>
                <a:ext cx="8708967" cy="4980709"/>
              </a:xfrm>
            </p:spPr>
            <p:txBody>
              <a:bodyPr>
                <a:noAutofit/>
              </a:bodyPr>
              <a:lstStyle/>
              <a:p>
                <a:pPr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	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Quanti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accordatori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pianoforte ci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sono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 New York ?</a:t>
                </a:r>
              </a:p>
              <a:p>
                <a:pPr marL="342900" lvl="0" indent="-342900"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</a:pPr>
                <a:endParaRPr lang="en-US" sz="2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- 10</a:t>
                </a:r>
                <a:r>
                  <a:rPr lang="en-US" sz="2400" baseline="30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abitanti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; 1 pianoforte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ogni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abitanti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quindi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sz="2400" b="1" baseline="300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lang="en-US" sz="2400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pianoforti</a:t>
                </a:r>
                <a:endParaRPr lang="en-US" sz="2400" b="1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sz="2400" b="1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ogni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pianoforte ha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bisogno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una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accordatura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all’anno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quindi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c’è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bisogno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</a:t>
                </a:r>
                <a:r>
                  <a:rPr lang="en-US" sz="2400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sz="2400" b="1" baseline="300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lang="en-US" sz="2400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accordature</a:t>
                </a:r>
                <a:r>
                  <a:rPr lang="en-US" sz="2400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all’anno</a:t>
                </a:r>
                <a:endParaRPr lang="en-US" sz="2400" b="1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sz="2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ogni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accordatore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ha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bisogno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2 ore per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accordare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un piano e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lavora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250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giorni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/ anno,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quindi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circa </a:t>
                </a:r>
                <a:r>
                  <a:rPr lang="en-US" sz="2400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1000 </a:t>
                </a:r>
                <a:r>
                  <a:rPr lang="en-US" sz="2400" b="1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pianoforti</a:t>
                </a:r>
                <a:r>
                  <a:rPr lang="en-US" sz="2400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all’anno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quindi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è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come se 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avessimo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accordatore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ogni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1000 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pianoforti</a:t>
                </a:r>
                <a:endPara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 N(</a:t>
                </a:r>
                <a:r>
                  <a:rPr lang="en-US" sz="2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accordatori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𝑎𝑐𝑐𝑜𝑟𝑑𝑎𝑡𝑢𝑟𝑒</m:t>
                        </m:r>
                      </m:num>
                      <m:den>
                        <m:sSup>
                          <m:sSupPr>
                            <m:ctrlP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𝑎𝑐𝑐𝑜𝑟𝑑𝑎𝑡𝑢𝑟𝑒</m:t>
                        </m:r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den>
                    </m:f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=100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sz="2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488" y="1073727"/>
                <a:ext cx="8708967" cy="4980709"/>
              </a:xfrm>
              <a:blipFill>
                <a:blip r:embed="rId2"/>
                <a:stretch>
                  <a:fillRect l="-2038" t="-1018" r="-23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6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Ulteriori</a:t>
            </a:r>
            <a:r>
              <a:rPr lang="en-US" sz="3000" dirty="0"/>
              <a:t> </a:t>
            </a:r>
            <a:r>
              <a:rPr lang="en-US" sz="3000" dirty="0" err="1"/>
              <a:t>esercizi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196739"/>
            <a:ext cx="7835784" cy="4980709"/>
          </a:xfrm>
        </p:spPr>
        <p:txBody>
          <a:bodyPr>
            <a:normAutofit/>
          </a:bodyPr>
          <a:lstStyle/>
          <a:p>
            <a:pPr marL="342900" lvl="0" indent="-342900" algn="just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persona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vuole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misurare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larghezza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un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fiume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(h) in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modo: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osserva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lei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sull’altra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sposta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100m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propria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sponda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finche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sotto un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angolo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35° rispetto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fiume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vale h ?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9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Ulteriori</a:t>
            </a:r>
            <a:r>
              <a:rPr lang="en-US" sz="3000" dirty="0"/>
              <a:t> </a:t>
            </a:r>
            <a:r>
              <a:rPr lang="en-US" sz="3000" dirty="0" err="1"/>
              <a:t>esercizi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196739"/>
            <a:ext cx="7793181" cy="4980709"/>
          </a:xfrm>
        </p:spPr>
        <p:txBody>
          <a:bodyPr>
            <a:normAutofit lnSpcReduction="10000"/>
          </a:bodyPr>
          <a:lstStyle/>
          <a:p>
            <a:pPr marL="342900" lvl="0" indent="-342900" algn="just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persona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misura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larghezza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un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fiume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(h) in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modo: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osserva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lei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sull’altra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sposta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100m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propria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sponda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finche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sotto un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angolo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35° rispetto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fiume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vale h ?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= D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en-US" sz="2600" dirty="0" err="1">
                <a:solidFill>
                  <a:prstClr val="black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sz="2600" dirty="0">
                <a:solidFill>
                  <a:prstClr val="black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100m ∙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(35°) = 100 m ∙ 0.700 = 70 m</a:t>
            </a:r>
            <a:endParaRPr lang="en-US" sz="2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CFFB75-D6E7-5B4A-811E-66AB7020D186}"/>
              </a:ext>
            </a:extLst>
          </p:cNvPr>
          <p:cNvGrpSpPr/>
          <p:nvPr/>
        </p:nvGrpSpPr>
        <p:grpSpPr>
          <a:xfrm>
            <a:off x="2878097" y="3150517"/>
            <a:ext cx="3433525" cy="1754799"/>
            <a:chOff x="2615038" y="2646934"/>
            <a:chExt cx="3433525" cy="175479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8403C61-73DC-F648-AFED-CA1D3B3FA06B}"/>
                </a:ext>
              </a:extLst>
            </p:cNvPr>
            <p:cNvGrpSpPr/>
            <p:nvPr/>
          </p:nvGrpSpPr>
          <p:grpSpPr>
            <a:xfrm>
              <a:off x="2615038" y="2646934"/>
              <a:ext cx="3433525" cy="1754799"/>
              <a:chOff x="1263316" y="2275873"/>
              <a:chExt cx="3433525" cy="175479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2F3354E-8DF5-2E42-8C8A-84F294D23F58}"/>
                  </a:ext>
                </a:extLst>
              </p:cNvPr>
              <p:cNvGrpSpPr/>
              <p:nvPr/>
            </p:nvGrpSpPr>
            <p:grpSpPr>
              <a:xfrm>
                <a:off x="1263316" y="2275873"/>
                <a:ext cx="2935705" cy="1754799"/>
                <a:chOff x="1263316" y="2275873"/>
                <a:chExt cx="2935705" cy="1754799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11F22E04-1513-C340-AC84-90664CAFC4EC}"/>
                    </a:ext>
                  </a:extLst>
                </p:cNvPr>
                <p:cNvCxnSpPr/>
                <p:nvPr/>
              </p:nvCxnSpPr>
              <p:spPr>
                <a:xfrm>
                  <a:off x="1263316" y="2618700"/>
                  <a:ext cx="2935705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0EB40DDE-B3F4-4D47-8979-556A4691ACAD}"/>
                    </a:ext>
                  </a:extLst>
                </p:cNvPr>
                <p:cNvCxnSpPr/>
                <p:nvPr/>
              </p:nvCxnSpPr>
              <p:spPr>
                <a:xfrm>
                  <a:off x="1263316" y="3537983"/>
                  <a:ext cx="2935705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E988462-65C1-E44E-BE12-2077EE6C1F14}"/>
                    </a:ext>
                  </a:extLst>
                </p:cNvPr>
                <p:cNvSpPr/>
                <p:nvPr/>
              </p:nvSpPr>
              <p:spPr>
                <a:xfrm>
                  <a:off x="1867336" y="2359935"/>
                  <a:ext cx="204536" cy="19250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5B146683-5200-0E4B-8EFC-A11D28E088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1711" y="2618700"/>
                  <a:ext cx="0" cy="919283"/>
                </a:xfrm>
                <a:prstGeom prst="line">
                  <a:avLst/>
                </a:prstGeom>
                <a:ln w="254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33B3E5E-0EA7-0147-B656-2F53BD33638B}"/>
                    </a:ext>
                  </a:extLst>
                </p:cNvPr>
                <p:cNvSpPr txBox="1"/>
                <p:nvPr/>
              </p:nvSpPr>
              <p:spPr>
                <a:xfrm>
                  <a:off x="1663110" y="2893675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h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ECBEE32-6C35-DA4F-B98D-B65E47F9C068}"/>
                    </a:ext>
                  </a:extLst>
                </p:cNvPr>
                <p:cNvSpPr txBox="1"/>
                <p:nvPr/>
              </p:nvSpPr>
              <p:spPr>
                <a:xfrm>
                  <a:off x="2024719" y="2275873"/>
                  <a:ext cx="7836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err="1"/>
                    <a:t>albero</a:t>
                  </a:r>
                  <a:endParaRPr lang="en-GB" dirty="0"/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97E44DA-001D-0945-8E36-B90AEB946F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6352" y="3616294"/>
                  <a:ext cx="1696104" cy="0"/>
                </a:xfrm>
                <a:prstGeom prst="line">
                  <a:avLst/>
                </a:prstGeom>
                <a:ln w="2540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FCF3EC9-BB06-924D-9916-4E14FC068C0F}"/>
                    </a:ext>
                  </a:extLst>
                </p:cNvPr>
                <p:cNvSpPr txBox="1"/>
                <p:nvPr/>
              </p:nvSpPr>
              <p:spPr>
                <a:xfrm>
                  <a:off x="2247996" y="3661340"/>
                  <a:ext cx="10839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D = 100m</a:t>
                  </a:r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9B30A3F-64D3-C043-A52C-6977DB85E808}"/>
                  </a:ext>
                </a:extLst>
              </p:cNvPr>
              <p:cNvSpPr/>
              <p:nvPr/>
            </p:nvSpPr>
            <p:spPr>
              <a:xfrm>
                <a:off x="3550188" y="3681863"/>
                <a:ext cx="204536" cy="1925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BB8DC05-BFD7-F24C-BD31-C0982D0C824A}"/>
                  </a:ext>
                </a:extLst>
              </p:cNvPr>
              <p:cNvSpPr txBox="1"/>
              <p:nvPr/>
            </p:nvSpPr>
            <p:spPr>
              <a:xfrm>
                <a:off x="3754724" y="3616294"/>
                <a:ext cx="9421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persona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A1968E-B2DA-FC49-8D96-39F8C8FD9F54}"/>
                </a:ext>
              </a:extLst>
            </p:cNvPr>
            <p:cNvCxnSpPr>
              <a:cxnSpLocks/>
            </p:cNvCxnSpPr>
            <p:nvPr/>
          </p:nvCxnSpPr>
          <p:spPr>
            <a:xfrm>
              <a:off x="3423594" y="2989761"/>
              <a:ext cx="1580584" cy="8988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A1C77C79-9DDE-D24E-9128-AE95472D3E66}"/>
                </a:ext>
              </a:extLst>
            </p:cNvPr>
            <p:cNvSpPr/>
            <p:nvPr/>
          </p:nvSpPr>
          <p:spPr>
            <a:xfrm rot="14771980">
              <a:off x="4316206" y="3569495"/>
              <a:ext cx="511586" cy="492525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ABE4E7-8ADD-2540-A05B-C6D29A7D3E57}"/>
                </a:ext>
              </a:extLst>
            </p:cNvPr>
            <p:cNvSpPr txBox="1"/>
            <p:nvPr/>
          </p:nvSpPr>
          <p:spPr>
            <a:xfrm>
              <a:off x="3891194" y="3487387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35°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373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Ulteriori</a:t>
            </a:r>
            <a:r>
              <a:rPr lang="en-US" sz="3000" dirty="0"/>
              <a:t> </a:t>
            </a:r>
            <a:r>
              <a:rPr lang="en-US" sz="3000" dirty="0" err="1"/>
              <a:t>esercizi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196739"/>
            <a:ext cx="7793181" cy="4980709"/>
          </a:xfrm>
        </p:spPr>
        <p:txBody>
          <a:bodyPr>
            <a:normAutofit/>
          </a:bodyPr>
          <a:lstStyle/>
          <a:p>
            <a:pPr marL="342900" lvl="0" indent="-342900" algn="just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km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ghiaccio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Antartide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Considerare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calotta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ghiaccio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forma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semicircolare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spessore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3000m e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raggio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2000 km.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1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Ulteriori</a:t>
            </a:r>
            <a:r>
              <a:rPr lang="en-US" sz="3000" dirty="0"/>
              <a:t> </a:t>
            </a:r>
            <a:r>
              <a:rPr lang="en-US" sz="3000" dirty="0" err="1"/>
              <a:t>esercizi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90688" y="1187759"/>
                <a:ext cx="7835785" cy="4980709"/>
              </a:xfrm>
            </p:spPr>
            <p:txBody>
              <a:bodyPr>
                <a:noAutofit/>
              </a:bodyPr>
              <a:lstStyle/>
              <a:p>
                <a:pPr marL="342900" lvl="0" indent="-342900" algn="just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Quanti km</a:t>
                </a:r>
                <a:r>
                  <a:rPr lang="en-US" sz="2400" baseline="30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ghiaccio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ci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sono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Antartide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?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Considerare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la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calotta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ghiaccio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forma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semicircolare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spessore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3000m e </a:t>
                </a:r>
                <a:r>
                  <a:rPr lang="en-US" sz="2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raggio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2000 km.</a:t>
                </a:r>
              </a:p>
              <a:p>
                <a:pPr marL="342900" lvl="0" indent="-34290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</a:pPr>
                <a:endParaRPr lang="en-US" sz="2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sz="2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sz="2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sz="2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sz="2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S</m:t>
                    </m:r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  <m:sSup>
                      <m:sSupPr>
                        <m:ctrlP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e>
                      <m:sup>
                        <m: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=3.14∙</m:t>
                    </m:r>
                    <m:d>
                      <m:dPr>
                        <m:ctrlP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∙</m:t>
                        </m:r>
                        <m:sSup>
                          <m:sSupPr>
                            <m:ctrlPr>
                              <a:rPr lang="it-IT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it-IT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∙</m:t>
                        </m:r>
                        <m:sSup>
                          <m:sSupPr>
                            <m:ctrlPr>
                              <a:rPr lang="it-IT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</m:d>
                    <m:r>
                      <a:rPr lang="it-IT" sz="2400" b="0" i="1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=12.6</m:t>
                    </m:r>
                    <m:sSup>
                      <m:s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∙10</m:t>
                        </m:r>
                      </m:e>
                      <m:sup>
                        <m:r>
                          <a:rPr lang="it-IT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12</m:t>
                        </m:r>
                      </m:sup>
                    </m:sSup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it-IT" sz="2400" b="0" i="1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</m:oMath>
                </a14:m>
                <a:endParaRPr lang="en-US" sz="2400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</m:num>
                        <m:den>
                          <m:r>
                            <a:rPr lang="it-IT" sz="2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it-IT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=6.3</m:t>
                      </m:r>
                      <m:sSup>
                        <m:sSupPr>
                          <m:ctrlP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∙10</m:t>
                          </m:r>
                        </m:e>
                        <m:sup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12</m:t>
                          </m:r>
                        </m:sup>
                      </m:sSup>
                      <m:r>
                        <a:rPr lang="it-IT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𝑚</m:t>
                      </m:r>
                      <m:r>
                        <a:rPr lang="it-IT" sz="2400" i="1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2</m:t>
                      </m:r>
                      <m:r>
                        <a:rPr lang="it-IT" sz="2400" b="0" i="1" baseline="30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it-IT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3</m:t>
                      </m:r>
                      <m:r>
                        <a:rPr lang="it-IT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p>
                      </m:sSup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𝑚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=19∙</m:t>
                      </m:r>
                      <m:sSup>
                        <m:sSupPr>
                          <m:ctrlP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it-IT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15</m:t>
                          </m:r>
                        </m:sup>
                      </m:sSup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it-IT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p>
                      </m:sSup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=19</m:t>
                      </m:r>
                      <m:r>
                        <a:rPr lang="it-IT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it-IT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6</m:t>
                          </m:r>
                        </m:sup>
                      </m:sSup>
                      <m:r>
                        <a:rPr lang="it-IT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it-IT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defTabSz="45720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n-US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0688" y="1187759"/>
                <a:ext cx="7835785" cy="4980709"/>
              </a:xfrm>
              <a:blipFill>
                <a:blip r:embed="rId2"/>
                <a:stretch>
                  <a:fillRect l="-2104" t="-1018" r="-2427" b="-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/>
          </a:p>
        </p:txBody>
      </p:sp>
      <p:pic>
        <p:nvPicPr>
          <p:cNvPr id="26" name="pasted-image.tif">
            <a:extLst>
              <a:ext uri="{FF2B5EF4-FFF2-40B4-BE49-F238E27FC236}">
                <a16:creationId xmlns:a16="http://schemas.microsoft.com/office/drawing/2014/main" id="{62D4863D-8B39-8F45-97A9-1A304BF8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39" y="2861788"/>
            <a:ext cx="4580249" cy="135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E0CDD-4171-0546-A5FC-C680D07F1DF1}"/>
              </a:ext>
            </a:extLst>
          </p:cNvPr>
          <p:cNvSpPr txBox="1"/>
          <p:nvPr/>
        </p:nvSpPr>
        <p:spPr>
          <a:xfrm>
            <a:off x="6342788" y="3462671"/>
            <a:ext cx="33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54082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Aree</a:t>
            </a:r>
            <a:r>
              <a:rPr lang="en-US" sz="3000" dirty="0"/>
              <a:t> e </a:t>
            </a:r>
            <a:r>
              <a:rPr lang="en-US" sz="3000" dirty="0" err="1"/>
              <a:t>volumi</a:t>
            </a:r>
            <a:r>
              <a:rPr lang="en-US" sz="3000" dirty="0"/>
              <a:t> </a:t>
            </a:r>
            <a:r>
              <a:rPr lang="en-US" sz="3000" dirty="0" err="1"/>
              <a:t>notevoli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82D86D-3661-704C-9D98-3DF493150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1673" y="1322340"/>
            <a:ext cx="1702635" cy="1347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C36B3-1976-C046-9F59-E24DA3970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739" y="2952669"/>
            <a:ext cx="1517649" cy="977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60FB7-10F4-1149-9530-E6B7D961F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227" y="4346597"/>
            <a:ext cx="2232672" cy="121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652C40-4AF4-0F47-8B05-79EF0D6F2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78" y="3050292"/>
            <a:ext cx="2382155" cy="1422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CA594D-9EF4-314F-B0FA-6208C75D7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51" y="1310992"/>
            <a:ext cx="1458243" cy="1422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BED309-7DFE-D843-AA4A-E5E8FD405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80" y="4610493"/>
            <a:ext cx="2321907" cy="1240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973745-593B-7B44-94A4-3431F593F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426" y="4740112"/>
            <a:ext cx="1546528" cy="667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B08225-F4E9-2142-B6E4-8C86F0846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1426" y="3553173"/>
            <a:ext cx="1517649" cy="614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6DD339-DC49-6A40-B42B-1AF2CBA15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794" y="1758180"/>
            <a:ext cx="2426434" cy="614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A9968D-EEBF-E449-832D-611B8BD2E1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5589" y="1758180"/>
            <a:ext cx="1646764" cy="499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08F7B8-BD84-544B-970A-87CA9986F2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8049" y="3217581"/>
            <a:ext cx="1858818" cy="365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3F4D8-C177-FA4E-9E06-3DBBBCAA09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2899" y="4708896"/>
            <a:ext cx="1692852" cy="365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DB3B4A-0830-4842-95F8-AD2D5AC4C7FF}"/>
              </a:ext>
            </a:extLst>
          </p:cNvPr>
          <p:cNvSpPr txBox="1"/>
          <p:nvPr/>
        </p:nvSpPr>
        <p:spPr>
          <a:xfrm>
            <a:off x="6698753" y="5276881"/>
            <a:ext cx="2168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Se </a:t>
            </a:r>
            <a:r>
              <a:rPr lang="en-GB" i="1" dirty="0">
                <a:latin typeface="Cambria" panose="02040503050406030204" pitchFamily="18" charset="0"/>
                <a:cs typeface="Arial" panose="020B0604020202020204" pitchFamily="34" charset="0"/>
              </a:rPr>
              <a:t>l=w=h </a:t>
            </a:r>
          </a:p>
          <a:p>
            <a:r>
              <a:rPr lang="en-GB" i="1" dirty="0">
                <a:latin typeface="Cambria" panose="02040503050406030204" pitchFamily="18" charset="0"/>
                <a:cs typeface="Arial" panose="020B0604020202020204" pitchFamily="34" charset="0"/>
              </a:rPr>
              <a:t>la </a:t>
            </a:r>
            <a:r>
              <a:rPr lang="en-GB" i="1" dirty="0" err="1">
                <a:latin typeface="Cambria" panose="02040503050406030204" pitchFamily="18" charset="0"/>
                <a:cs typeface="Arial" panose="020B0604020202020204" pitchFamily="34" charset="0"/>
              </a:rPr>
              <a:t>figura</a:t>
            </a:r>
            <a:r>
              <a:rPr lang="en-GB" i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Cambria" panose="02040503050406030204" pitchFamily="18" charset="0"/>
                <a:cs typeface="Arial" panose="020B0604020202020204" pitchFamily="34" charset="0"/>
              </a:rPr>
              <a:t>è</a:t>
            </a:r>
            <a:r>
              <a:rPr lang="en-GB" i="1" dirty="0">
                <a:latin typeface="Cambria" panose="02040503050406030204" pitchFamily="18" charset="0"/>
                <a:cs typeface="Arial" panose="020B0604020202020204" pitchFamily="34" charset="0"/>
              </a:rPr>
              <a:t> un </a:t>
            </a:r>
            <a:r>
              <a:rPr lang="en-GB" i="1" dirty="0" err="1">
                <a:latin typeface="Cambria" panose="02040503050406030204" pitchFamily="18" charset="0"/>
                <a:cs typeface="Arial" panose="020B0604020202020204" pitchFamily="34" charset="0"/>
              </a:rPr>
              <a:t>cubo</a:t>
            </a:r>
            <a:endParaRPr lang="en-GB" i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GB" i="1" dirty="0">
                <a:latin typeface="Cambria" panose="02040503050406030204" pitchFamily="18" charset="0"/>
                <a:cs typeface="Arial" panose="020B0604020202020204" pitchFamily="34" charset="0"/>
              </a:rPr>
              <a:t>V=l</a:t>
            </a:r>
            <a:r>
              <a:rPr lang="en-GB" i="1" baseline="30000" dirty="0"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860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136526"/>
            <a:ext cx="7949979" cy="7996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Esempi</a:t>
            </a:r>
            <a:r>
              <a:rPr lang="en-US" dirty="0"/>
              <a:t> di </a:t>
            </a:r>
            <a:r>
              <a:rPr lang="en-US" dirty="0" err="1"/>
              <a:t>fenomeni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studieremo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9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835395"/>
          </a:xfrm>
        </p:spPr>
        <p:txBody>
          <a:bodyPr/>
          <a:lstStyle/>
          <a:p>
            <a:r>
              <a:rPr lang="en-US" dirty="0"/>
              <a:t>Moto del </a:t>
            </a:r>
            <a:r>
              <a:rPr lang="en-US" dirty="0" err="1"/>
              <a:t>proiettile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5E4B64-ADC8-4D46-BABE-5D87252E12BF}"/>
              </a:ext>
            </a:extLst>
          </p:cNvPr>
          <p:cNvSpPr txBox="1"/>
          <p:nvPr/>
        </p:nvSpPr>
        <p:spPr>
          <a:xfrm>
            <a:off x="634668" y="1051742"/>
            <a:ext cx="7920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 </a:t>
            </a:r>
            <a:r>
              <a:rPr lang="en-GB" sz="2400" dirty="0" err="1"/>
              <a:t>traiettoria</a:t>
            </a:r>
            <a:r>
              <a:rPr lang="en-GB" sz="2400" dirty="0"/>
              <a:t> del </a:t>
            </a:r>
            <a:r>
              <a:rPr lang="en-GB" sz="2400" dirty="0" err="1"/>
              <a:t>proiettile</a:t>
            </a:r>
            <a:r>
              <a:rPr lang="en-GB" sz="2400" dirty="0"/>
              <a:t>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completamente</a:t>
            </a:r>
            <a:r>
              <a:rPr lang="en-GB" sz="2400" dirty="0"/>
              <a:t> </a:t>
            </a:r>
            <a:r>
              <a:rPr lang="en-GB" sz="2400" dirty="0" err="1"/>
              <a:t>determinata</a:t>
            </a:r>
            <a:r>
              <a:rPr lang="en-GB" sz="2400" dirty="0"/>
              <a:t> una </a:t>
            </a:r>
            <a:r>
              <a:rPr lang="en-GB" sz="2400" dirty="0" err="1"/>
              <a:t>volta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assegnamo</a:t>
            </a:r>
            <a:r>
              <a:rPr lang="en-GB" sz="2400" dirty="0"/>
              <a:t> la </a:t>
            </a:r>
            <a:r>
              <a:rPr lang="en-GB" sz="2400" dirty="0" err="1"/>
              <a:t>velocità</a:t>
            </a:r>
            <a:r>
              <a:rPr lang="en-GB" sz="2400" dirty="0"/>
              <a:t> </a:t>
            </a:r>
            <a:r>
              <a:rPr lang="en-GB" sz="2400" dirty="0" err="1"/>
              <a:t>iniziale</a:t>
            </a:r>
            <a:r>
              <a:rPr lang="en-GB" sz="2400" dirty="0"/>
              <a:t> e </a:t>
            </a:r>
            <a:r>
              <a:rPr lang="en-GB" sz="2400" dirty="0" err="1"/>
              <a:t>l’angolo</a:t>
            </a:r>
            <a:r>
              <a:rPr lang="en-GB" sz="2400" dirty="0"/>
              <a:t> di </a:t>
            </a:r>
            <a:r>
              <a:rPr lang="en-GB" sz="2400" dirty="0" err="1"/>
              <a:t>lancio</a:t>
            </a:r>
            <a:endParaRPr lang="en-GB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358DF-0224-4F43-9B6C-D903F359B6D9}"/>
              </a:ext>
            </a:extLst>
          </p:cNvPr>
          <p:cNvGrpSpPr/>
          <p:nvPr/>
        </p:nvGrpSpPr>
        <p:grpSpPr>
          <a:xfrm>
            <a:off x="822960" y="1882739"/>
            <a:ext cx="6740944" cy="3157531"/>
            <a:chOff x="822960" y="2202023"/>
            <a:chExt cx="6740944" cy="31575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D302F3-F82C-1243-908D-9C1929946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960" y="2202023"/>
              <a:ext cx="6740944" cy="29768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8B6CE6-DA53-4744-854E-2A342E75813A}"/>
                </a:ext>
              </a:extLst>
            </p:cNvPr>
            <p:cNvSpPr txBox="1"/>
            <p:nvPr/>
          </p:nvSpPr>
          <p:spPr>
            <a:xfrm>
              <a:off x="3584614" y="4897889"/>
              <a:ext cx="9873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/>
                <a:t>gittata</a:t>
              </a:r>
              <a:endParaRPr lang="en-GB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FB3AC-CE46-6E4E-B25A-2266EDD862F8}"/>
                </a:ext>
              </a:extLst>
            </p:cNvPr>
            <p:cNvSpPr txBox="1"/>
            <p:nvPr/>
          </p:nvSpPr>
          <p:spPr>
            <a:xfrm>
              <a:off x="1526621" y="2886439"/>
              <a:ext cx="1106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Velocità</a:t>
              </a:r>
              <a:r>
                <a:rPr lang="en-GB" dirty="0"/>
                <a:t> </a:t>
              </a:r>
              <a:r>
                <a:rPr lang="en-GB" dirty="0" err="1"/>
                <a:t>iniziale</a:t>
              </a:r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47D47D-1DFD-DD4F-96A4-2BEEAA06D765}"/>
                </a:ext>
              </a:extLst>
            </p:cNvPr>
            <p:cNvSpPr txBox="1"/>
            <p:nvPr/>
          </p:nvSpPr>
          <p:spPr>
            <a:xfrm>
              <a:off x="2255491" y="3986484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Angolo</a:t>
              </a:r>
              <a:r>
                <a:rPr lang="en-GB" dirty="0"/>
                <a:t> di </a:t>
              </a:r>
              <a:r>
                <a:rPr lang="en-GB" dirty="0" err="1"/>
                <a:t>lancio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9C15A0-E851-6241-B652-6196C5EADAE0}"/>
                  </a:ext>
                </a:extLst>
              </p:cNvPr>
              <p:cNvSpPr txBox="1"/>
              <p:nvPr/>
            </p:nvSpPr>
            <p:spPr>
              <a:xfrm>
                <a:off x="975307" y="5173875"/>
                <a:ext cx="2956584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6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𝑑</m:t>
                      </m:r>
                      <m:r>
                        <a:rPr lang="it-IT" sz="26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lang="it-IT" sz="2600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6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26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6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6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it-IT" sz="2600" b="0" i="0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g</m:t>
                          </m:r>
                        </m:den>
                      </m:f>
                      <m:r>
                        <a:rPr lang="it-IT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it-IT" sz="2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𝑠𝑒𝑛</m:t>
                      </m:r>
                      <m:d>
                        <m:dPr>
                          <m:ctrlPr>
                            <a:rPr lang="it-IT" sz="2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it-IT" sz="2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it-IT" sz="2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𝜗</m:t>
                          </m:r>
                        </m:e>
                      </m:d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9C15A0-E851-6241-B652-6196C5EAD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07" y="5173875"/>
                <a:ext cx="2956584" cy="971613"/>
              </a:xfrm>
              <a:prstGeom prst="rect">
                <a:avLst/>
              </a:prstGeom>
              <a:blipFill>
                <a:blip r:embed="rId3"/>
                <a:stretch>
                  <a:fillRect l="-855" b="-5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0DA3DC9-4C17-8343-BAE1-6B8206AD9D05}"/>
              </a:ext>
            </a:extLst>
          </p:cNvPr>
          <p:cNvSpPr txBox="1"/>
          <p:nvPr/>
        </p:nvSpPr>
        <p:spPr>
          <a:xfrm>
            <a:off x="5738191" y="2986380"/>
            <a:ext cx="112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traiettoria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460C8F-870E-4E4C-BA5C-CB05CC5C7132}"/>
              </a:ext>
            </a:extLst>
          </p:cNvPr>
          <p:cNvSpPr/>
          <p:nvPr/>
        </p:nvSpPr>
        <p:spPr>
          <a:xfrm>
            <a:off x="3794760" y="52441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La </a:t>
            </a:r>
            <a:r>
              <a:rPr lang="en-GB" sz="2400" dirty="0" err="1">
                <a:solidFill>
                  <a:srgbClr val="000000"/>
                </a:solidFill>
              </a:rPr>
              <a:t>gittata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massima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corrisponde</a:t>
            </a:r>
            <a:r>
              <a:rPr lang="en-GB" sz="2400" dirty="0">
                <a:solidFill>
                  <a:srgbClr val="000000"/>
                </a:solidFill>
              </a:rPr>
              <a:t> ad un </a:t>
            </a:r>
            <a:r>
              <a:rPr lang="en-GB" sz="2400" dirty="0" err="1">
                <a:solidFill>
                  <a:srgbClr val="000000"/>
                </a:solidFill>
              </a:rPr>
              <a:t>angolo</a:t>
            </a:r>
            <a:r>
              <a:rPr lang="en-GB" sz="2400" dirty="0">
                <a:solidFill>
                  <a:srgbClr val="000000"/>
                </a:solidFill>
              </a:rPr>
              <a:t> di </a:t>
            </a:r>
            <a:r>
              <a:rPr lang="en-GB" sz="2400" dirty="0" err="1">
                <a:solidFill>
                  <a:srgbClr val="000000"/>
                </a:solidFill>
              </a:rPr>
              <a:t>lancio</a:t>
            </a:r>
            <a:r>
              <a:rPr lang="en-GB" sz="2400" dirty="0">
                <a:solidFill>
                  <a:srgbClr val="000000"/>
                </a:solidFill>
              </a:rPr>
              <a:t> di 45°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84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684936" cy="835395"/>
          </a:xfrm>
        </p:spPr>
        <p:txBody>
          <a:bodyPr>
            <a:normAutofit/>
          </a:bodyPr>
          <a:lstStyle/>
          <a:p>
            <a:r>
              <a:rPr lang="en-US" sz="3600" dirty="0" err="1"/>
              <a:t>Generalizzazione</a:t>
            </a:r>
            <a:r>
              <a:rPr lang="en-US" sz="3600" dirty="0"/>
              <a:t> moto del </a:t>
            </a:r>
            <a:r>
              <a:rPr lang="en-US" sz="3600" dirty="0" err="1"/>
              <a:t>proiettile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asted-image.tif">
            <a:extLst>
              <a:ext uri="{FF2B5EF4-FFF2-40B4-BE49-F238E27FC236}">
                <a16:creationId xmlns:a16="http://schemas.microsoft.com/office/drawing/2014/main" id="{A4D170F4-92B5-E448-A1CA-BF364D52C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3628713"/>
            <a:ext cx="5113111" cy="211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pasted-image.tif">
            <a:extLst>
              <a:ext uri="{FF2B5EF4-FFF2-40B4-BE49-F238E27FC236}">
                <a16:creationId xmlns:a16="http://schemas.microsoft.com/office/drawing/2014/main" id="{5722A364-7028-EF40-8388-DBFAF93A6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170294"/>
            <a:ext cx="3929149" cy="226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asted-image.tif">
            <a:extLst>
              <a:ext uri="{FF2B5EF4-FFF2-40B4-BE49-F238E27FC236}">
                <a16:creationId xmlns:a16="http://schemas.microsoft.com/office/drawing/2014/main" id="{1E56B1F0-7783-0048-A787-04DA78B5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07" y="1688740"/>
            <a:ext cx="3391433" cy="272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20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82232"/>
            <a:ext cx="8061960" cy="838835"/>
          </a:xfrm>
        </p:spPr>
        <p:txBody>
          <a:bodyPr>
            <a:noAutofit/>
          </a:bodyPr>
          <a:lstStyle/>
          <a:p>
            <a:r>
              <a:rPr lang="en-US" sz="3800" dirty="0"/>
              <a:t>Moto del </a:t>
            </a:r>
            <a:r>
              <a:rPr lang="en-US" sz="3800" dirty="0" err="1"/>
              <a:t>proiettile</a:t>
            </a:r>
            <a:r>
              <a:rPr lang="en-US" sz="3800" dirty="0"/>
              <a:t> con </a:t>
            </a:r>
            <a:r>
              <a:rPr lang="en-US" sz="3800" dirty="0" err="1"/>
              <a:t>resistenza</a:t>
            </a:r>
            <a:r>
              <a:rPr lang="en-US" sz="3800" dirty="0"/>
              <a:t> </a:t>
            </a:r>
            <a:r>
              <a:rPr lang="en-US" sz="3800" dirty="0" err="1"/>
              <a:t>dell’aria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pasted-image.tif">
            <a:extLst>
              <a:ext uri="{FF2B5EF4-FFF2-40B4-BE49-F238E27FC236}">
                <a16:creationId xmlns:a16="http://schemas.microsoft.com/office/drawing/2014/main" id="{EE55D092-30CB-7A44-9256-666EA58C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" y="3341770"/>
            <a:ext cx="4148558" cy="28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pasted-image.tif">
            <a:extLst>
              <a:ext uri="{FF2B5EF4-FFF2-40B4-BE49-F238E27FC236}">
                <a16:creationId xmlns:a16="http://schemas.microsoft.com/office/drawing/2014/main" id="{B5941A4C-4A3A-6146-850C-EA8773CC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83" y="3341770"/>
            <a:ext cx="3181577" cy="287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7C432-438F-C340-91B7-4D77226428D3}"/>
              </a:ext>
            </a:extLst>
          </p:cNvPr>
          <p:cNvSpPr txBox="1"/>
          <p:nvPr/>
        </p:nvSpPr>
        <p:spPr>
          <a:xfrm>
            <a:off x="746760" y="1166192"/>
            <a:ext cx="7814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 err="1"/>
              <a:t>Ogni</a:t>
            </a:r>
            <a:r>
              <a:rPr lang="en-GB" sz="2200" dirty="0"/>
              <a:t> </a:t>
            </a:r>
            <a:r>
              <a:rPr lang="en-GB" sz="2200" dirty="0" err="1"/>
              <a:t>teoria</a:t>
            </a:r>
            <a:r>
              <a:rPr lang="en-GB" sz="2200" dirty="0"/>
              <a:t> o </a:t>
            </a:r>
            <a:r>
              <a:rPr lang="en-GB" sz="2200" dirty="0" err="1"/>
              <a:t>modello</a:t>
            </a:r>
            <a:r>
              <a:rPr lang="en-GB" sz="2200" dirty="0"/>
              <a:t> ha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suoi</a:t>
            </a:r>
            <a:r>
              <a:rPr lang="en-GB" sz="2200" dirty="0"/>
              <a:t> </a:t>
            </a:r>
            <a:r>
              <a:rPr lang="en-GB" sz="2200" dirty="0" err="1"/>
              <a:t>limiti</a:t>
            </a:r>
            <a:r>
              <a:rPr lang="en-GB" sz="2200" dirty="0"/>
              <a:t> di </a:t>
            </a:r>
            <a:r>
              <a:rPr lang="en-GB" sz="2200" dirty="0" err="1"/>
              <a:t>validità</a:t>
            </a:r>
            <a:r>
              <a:rPr lang="en-GB" sz="2200" dirty="0"/>
              <a:t>, a </a:t>
            </a:r>
            <a:r>
              <a:rPr lang="en-GB" sz="2200" dirty="0" err="1"/>
              <a:t>seconda</a:t>
            </a:r>
            <a:r>
              <a:rPr lang="en-GB" sz="2200" dirty="0"/>
              <a:t> </a:t>
            </a:r>
            <a:r>
              <a:rPr lang="en-GB" sz="2200" dirty="0" err="1"/>
              <a:t>delle</a:t>
            </a:r>
            <a:r>
              <a:rPr lang="en-GB" sz="2200" dirty="0"/>
              <a:t> </a:t>
            </a:r>
            <a:r>
              <a:rPr lang="en-GB" sz="2200" dirty="0" err="1"/>
              <a:t>condizioni</a:t>
            </a:r>
            <a:r>
              <a:rPr lang="en-GB" sz="2200" dirty="0"/>
              <a:t> in cui </a:t>
            </a:r>
            <a:r>
              <a:rPr lang="en-GB" sz="2200" dirty="0" err="1"/>
              <a:t>intendiamo</a:t>
            </a:r>
            <a:r>
              <a:rPr lang="en-GB" sz="2200" dirty="0"/>
              <a:t> </a:t>
            </a:r>
            <a:r>
              <a:rPr lang="en-GB" sz="2200" dirty="0" err="1"/>
              <a:t>verificare</a:t>
            </a:r>
            <a:r>
              <a:rPr lang="en-GB" sz="2200" dirty="0"/>
              <a:t> </a:t>
            </a:r>
            <a:r>
              <a:rPr lang="en-GB" sz="2200" dirty="0" err="1"/>
              <a:t>il</a:t>
            </a:r>
            <a:r>
              <a:rPr lang="en-GB" sz="2200" dirty="0"/>
              <a:t> </a:t>
            </a:r>
            <a:r>
              <a:rPr lang="en-GB" sz="2200" dirty="0" err="1"/>
              <a:t>modello</a:t>
            </a:r>
            <a:r>
              <a:rPr lang="en-GB" sz="2200" dirty="0"/>
              <a:t>.</a:t>
            </a:r>
          </a:p>
          <a:p>
            <a:pPr algn="just"/>
            <a:r>
              <a:rPr lang="en-GB" sz="2200" dirty="0" err="1"/>
              <a:t>Esempi</a:t>
            </a:r>
            <a:r>
              <a:rPr lang="en-GB" sz="2200" dirty="0"/>
              <a:t>: </a:t>
            </a:r>
            <a:r>
              <a:rPr lang="en-GB" sz="2200" dirty="0" err="1"/>
              <a:t>lancio</a:t>
            </a:r>
            <a:r>
              <a:rPr lang="en-GB" sz="2200" dirty="0"/>
              <a:t> di un </a:t>
            </a:r>
            <a:r>
              <a:rPr lang="en-GB" sz="2200" dirty="0" err="1"/>
              <a:t>foglio</a:t>
            </a:r>
            <a:r>
              <a:rPr lang="en-GB" sz="2200" dirty="0"/>
              <a:t> di carta (</a:t>
            </a:r>
            <a:r>
              <a:rPr lang="en-GB" sz="2200" dirty="0" err="1"/>
              <a:t>resistenza</a:t>
            </a:r>
            <a:r>
              <a:rPr lang="en-GB" sz="2200" dirty="0"/>
              <a:t> </a:t>
            </a:r>
            <a:r>
              <a:rPr lang="en-GB" sz="2200" dirty="0" err="1"/>
              <a:t>dell’aria</a:t>
            </a:r>
            <a:r>
              <a:rPr lang="en-GB" sz="2200" dirty="0"/>
              <a:t> </a:t>
            </a:r>
            <a:r>
              <a:rPr lang="en-GB" sz="2200" dirty="0" err="1"/>
              <a:t>importante</a:t>
            </a:r>
            <a:r>
              <a:rPr lang="en-GB" sz="2200" dirty="0"/>
              <a:t>),</a:t>
            </a:r>
          </a:p>
          <a:p>
            <a:pPr algn="just"/>
            <a:r>
              <a:rPr lang="en-GB" sz="2200" dirty="0" err="1"/>
              <a:t>lancio</a:t>
            </a:r>
            <a:r>
              <a:rPr lang="en-GB" sz="2200" dirty="0"/>
              <a:t> di un </a:t>
            </a:r>
            <a:r>
              <a:rPr lang="en-GB" sz="2200" dirty="0" err="1"/>
              <a:t>giavellotto</a:t>
            </a:r>
            <a:r>
              <a:rPr lang="en-GB" sz="2200" dirty="0"/>
              <a:t> (</a:t>
            </a:r>
            <a:r>
              <a:rPr lang="en-GB" sz="2200" dirty="0" err="1"/>
              <a:t>resistenza</a:t>
            </a:r>
            <a:r>
              <a:rPr lang="en-GB" sz="2200" dirty="0"/>
              <a:t> </a:t>
            </a:r>
            <a:r>
              <a:rPr lang="en-GB" sz="2200" dirty="0" err="1"/>
              <a:t>trascurabile</a:t>
            </a:r>
            <a:r>
              <a:rPr lang="en-GB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40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70338"/>
            <a:ext cx="6810292" cy="922748"/>
          </a:xfrm>
        </p:spPr>
        <p:txBody>
          <a:bodyPr wrap="square">
            <a:noAutofit/>
          </a:bodyPr>
          <a:lstStyle/>
          <a:p>
            <a:r>
              <a:rPr lang="en-US" sz="3200" dirty="0" err="1"/>
              <a:t>Ricapitolazione</a:t>
            </a:r>
            <a:r>
              <a:rPr lang="en-US" sz="3200" dirty="0"/>
              <a:t> </a:t>
            </a:r>
            <a:r>
              <a:rPr lang="en-US" sz="3200" dirty="0" err="1"/>
              <a:t>unità</a:t>
            </a:r>
            <a:r>
              <a:rPr lang="en-US" sz="3200" dirty="0"/>
              <a:t> di </a:t>
            </a:r>
            <a:r>
              <a:rPr lang="en-US" sz="3200" dirty="0" err="1"/>
              <a:t>misura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 err="1"/>
              <a:t>fondamentali</a:t>
            </a:r>
            <a:r>
              <a:rPr lang="en-US" sz="3200" dirty="0"/>
              <a:t> e derivate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B2F8AB-F01C-2344-9223-A75F6B741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38839"/>
              </p:ext>
            </p:extLst>
          </p:nvPr>
        </p:nvGraphicFramePr>
        <p:xfrm>
          <a:off x="951850" y="1708358"/>
          <a:ext cx="724029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Grandezza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fisica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Simbolo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Unità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 di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misura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lunghezza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l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m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tempo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t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ＭＳ 明朝"/>
                          <a:cs typeface="Avenir Book"/>
                        </a:rPr>
                        <a:t>s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massa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m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kg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area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A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m</a:t>
                      </a:r>
                      <a:r>
                        <a:rPr lang="en-US" sz="1800" b="0" i="0" baseline="3000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2</a:t>
                      </a:r>
                      <a:endParaRPr lang="en-US" sz="1800" b="0" i="0" baseline="3000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volume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V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m</a:t>
                      </a:r>
                      <a:r>
                        <a:rPr lang="en-US" sz="1800" b="0" i="0" baseline="3000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Times New Roman"/>
                          <a:cs typeface="Avenir Book"/>
                        </a:rPr>
                        <a:t>3</a:t>
                      </a:r>
                      <a:endParaRPr lang="en-US" sz="1800" b="0" i="0" baseline="3000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ＭＳ 明朝"/>
                          <a:cs typeface="Avenir Book"/>
                        </a:rPr>
                        <a:t>densità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venir Book"/>
                        <a:ea typeface="ＭＳ 明朝"/>
                        <a:cs typeface="Avenir Book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ＭＳ 明朝"/>
                          <a:cs typeface="Avenir Book"/>
                        </a:rPr>
                        <a:t>r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baseline="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ＭＳ 明朝"/>
                          <a:cs typeface="Avenir Book"/>
                        </a:rPr>
                        <a:t>kg/m</a:t>
                      </a:r>
                      <a:r>
                        <a:rPr lang="en-US" sz="1800" b="0" i="0" baseline="30000" dirty="0">
                          <a:solidFill>
                            <a:srgbClr val="000000"/>
                          </a:solidFill>
                          <a:effectLst/>
                          <a:latin typeface="Avenir Book"/>
                          <a:ea typeface="ＭＳ 明朝"/>
                          <a:cs typeface="Avenir Book"/>
                        </a:rPr>
                        <a:t>3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407618"/>
                  </a:ext>
                </a:extLst>
              </a:tr>
            </a:tbl>
          </a:graphicData>
        </a:graphic>
      </p:graphicFrame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B72080-2A7F-A04C-BF32-33E708A0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88326E4C-3FA1-9840-AC8C-6FDDE0AE637C}" type="datetime1">
              <a:rPr lang="it-IT" smtClean="0"/>
              <a:t>18/09/19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44760E-D6B6-5F4A-9A43-596C4319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GB"/>
              <a:t>Mario Merola</a:t>
            </a:r>
          </a:p>
        </p:txBody>
      </p:sp>
    </p:spTree>
    <p:extLst>
      <p:ext uri="{BB962C8B-B14F-4D97-AF65-F5344CB8AC3E}">
        <p14:creationId xmlns:p14="http://schemas.microsoft.com/office/powerpoint/2010/main" val="2290237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833293"/>
          </a:xfrm>
        </p:spPr>
        <p:txBody>
          <a:bodyPr>
            <a:normAutofit/>
          </a:bodyPr>
          <a:lstStyle/>
          <a:p>
            <a:r>
              <a:rPr lang="en-US" dirty="0" err="1"/>
              <a:t>Attrito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1F1BB-4643-3F4E-B6A9-9CFFD9C46B87}"/>
              </a:ext>
            </a:extLst>
          </p:cNvPr>
          <p:cNvSpPr txBox="1"/>
          <p:nvPr/>
        </p:nvSpPr>
        <p:spPr>
          <a:xfrm>
            <a:off x="686835" y="1092031"/>
            <a:ext cx="75437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 err="1"/>
              <a:t>L’attrito</a:t>
            </a:r>
            <a:r>
              <a:rPr lang="en-GB" sz="2200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una “</a:t>
            </a:r>
            <a:r>
              <a:rPr lang="en-GB" sz="2200" b="1" dirty="0">
                <a:solidFill>
                  <a:srgbClr val="0432FF"/>
                </a:solidFill>
              </a:rPr>
              <a:t>forza</a:t>
            </a:r>
            <a:r>
              <a:rPr lang="en-GB" sz="2200" dirty="0"/>
              <a:t>” ossia una </a:t>
            </a:r>
            <a:r>
              <a:rPr lang="en-GB" sz="2200" b="1" dirty="0">
                <a:solidFill>
                  <a:srgbClr val="0432FF"/>
                </a:solidFill>
              </a:rPr>
              <a:t>causa del </a:t>
            </a:r>
            <a:r>
              <a:rPr lang="en-GB" sz="2200" b="1" dirty="0" err="1">
                <a:solidFill>
                  <a:srgbClr val="0432FF"/>
                </a:solidFill>
              </a:rPr>
              <a:t>cambiamento</a:t>
            </a:r>
            <a:r>
              <a:rPr lang="en-GB" sz="2200" b="1" dirty="0">
                <a:solidFill>
                  <a:srgbClr val="0432FF"/>
                </a:solidFill>
              </a:rPr>
              <a:t> </a:t>
            </a:r>
            <a:r>
              <a:rPr lang="en-GB" sz="2200" b="1" dirty="0" err="1">
                <a:solidFill>
                  <a:srgbClr val="0432FF"/>
                </a:solidFill>
              </a:rPr>
              <a:t>dello</a:t>
            </a:r>
            <a:r>
              <a:rPr lang="en-GB" sz="2200" b="1" dirty="0">
                <a:solidFill>
                  <a:srgbClr val="0432FF"/>
                </a:solidFill>
              </a:rPr>
              <a:t> </a:t>
            </a:r>
            <a:r>
              <a:rPr lang="en-GB" sz="2200" b="1" dirty="0" err="1">
                <a:solidFill>
                  <a:srgbClr val="0432FF"/>
                </a:solidFill>
              </a:rPr>
              <a:t>stato</a:t>
            </a:r>
            <a:r>
              <a:rPr lang="en-GB" sz="2200" b="1" dirty="0">
                <a:solidFill>
                  <a:srgbClr val="0432FF"/>
                </a:solidFill>
              </a:rPr>
              <a:t> di moto di un </a:t>
            </a:r>
            <a:r>
              <a:rPr lang="en-GB" sz="2200" b="1" dirty="0" err="1">
                <a:solidFill>
                  <a:srgbClr val="0432FF"/>
                </a:solidFill>
              </a:rPr>
              <a:t>corpo</a:t>
            </a:r>
            <a:r>
              <a:rPr lang="en-GB" sz="2200" dirty="0"/>
              <a:t>. </a:t>
            </a:r>
            <a:r>
              <a:rPr lang="en-GB" sz="2200" dirty="0" err="1"/>
              <a:t>Quando</a:t>
            </a:r>
            <a:r>
              <a:rPr lang="en-GB" sz="2200" dirty="0"/>
              <a:t> </a:t>
            </a:r>
            <a:r>
              <a:rPr lang="en-GB" sz="2200" dirty="0" err="1"/>
              <a:t>lanciate</a:t>
            </a:r>
            <a:r>
              <a:rPr lang="en-GB" sz="2200" dirty="0"/>
              <a:t> un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su</a:t>
            </a:r>
            <a:r>
              <a:rPr lang="en-GB" sz="2200" dirty="0"/>
              <a:t> un </a:t>
            </a:r>
            <a:r>
              <a:rPr lang="en-GB" sz="2200" dirty="0" err="1"/>
              <a:t>tavolo</a:t>
            </a:r>
            <a:r>
              <a:rPr lang="en-GB" sz="2200" dirty="0"/>
              <a:t>, </a:t>
            </a:r>
            <a:r>
              <a:rPr lang="en-GB" sz="2200" dirty="0" err="1"/>
              <a:t>il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rallenta</a:t>
            </a:r>
            <a:r>
              <a:rPr lang="en-GB" sz="2200" dirty="0"/>
              <a:t> </a:t>
            </a:r>
            <a:r>
              <a:rPr lang="en-GB" sz="2200" dirty="0" err="1"/>
              <a:t>fino</a:t>
            </a:r>
            <a:r>
              <a:rPr lang="en-GB" sz="2200" dirty="0"/>
              <a:t> a </a:t>
            </a:r>
            <a:r>
              <a:rPr lang="en-GB" sz="2200" dirty="0" err="1"/>
              <a:t>fermarsi</a:t>
            </a:r>
            <a:r>
              <a:rPr lang="en-GB" sz="2200" dirty="0"/>
              <a:t>.</a:t>
            </a:r>
          </a:p>
          <a:p>
            <a:pPr algn="just"/>
            <a:r>
              <a:rPr lang="en-GB" sz="2200" dirty="0" err="1"/>
              <a:t>Potete</a:t>
            </a:r>
            <a:r>
              <a:rPr lang="en-GB" sz="2200" dirty="0"/>
              <a:t> dire </a:t>
            </a:r>
            <a:r>
              <a:rPr lang="en-GB" sz="2200" dirty="0" err="1"/>
              <a:t>che</a:t>
            </a:r>
            <a:r>
              <a:rPr lang="en-GB" sz="2200" dirty="0"/>
              <a:t>: </a:t>
            </a:r>
          </a:p>
          <a:p>
            <a:pPr marL="342900" indent="-342900" algn="just">
              <a:buFontTx/>
              <a:buChar char="-"/>
            </a:pPr>
            <a:r>
              <a:rPr lang="en-GB" sz="2200" dirty="0" err="1"/>
              <a:t>il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rallenta</a:t>
            </a:r>
            <a:r>
              <a:rPr lang="en-GB" sz="2200" dirty="0"/>
              <a:t> (cambia lo </a:t>
            </a:r>
            <a:r>
              <a:rPr lang="en-GB" sz="2200" dirty="0" err="1"/>
              <a:t>stato</a:t>
            </a:r>
            <a:r>
              <a:rPr lang="en-GB" sz="2200" dirty="0"/>
              <a:t> di moto) </a:t>
            </a:r>
            <a:r>
              <a:rPr lang="en-GB" sz="2200" dirty="0" err="1"/>
              <a:t>quindi</a:t>
            </a:r>
            <a:r>
              <a:rPr lang="en-GB" sz="2200" dirty="0"/>
              <a:t> </a:t>
            </a:r>
            <a:r>
              <a:rPr lang="en-GB" sz="2200" dirty="0" err="1"/>
              <a:t>c’è</a:t>
            </a:r>
            <a:r>
              <a:rPr lang="en-GB" sz="2200" dirty="0"/>
              <a:t> un </a:t>
            </a:r>
            <a:r>
              <a:rPr lang="en-GB" sz="2200" dirty="0" err="1"/>
              <a:t>qualcosa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lo </a:t>
            </a:r>
            <a:r>
              <a:rPr lang="en-GB" sz="2200" dirty="0" err="1"/>
              <a:t>frena</a:t>
            </a:r>
            <a:r>
              <a:rPr lang="en-GB" sz="2200" dirty="0"/>
              <a:t> (</a:t>
            </a:r>
            <a:r>
              <a:rPr lang="en-GB" sz="2200" dirty="0" err="1"/>
              <a:t>l’attrito</a:t>
            </a:r>
            <a:r>
              <a:rPr lang="en-GB" sz="2200" dirty="0"/>
              <a:t>)</a:t>
            </a:r>
          </a:p>
          <a:p>
            <a:pPr marL="342900" indent="-342900" algn="just">
              <a:buFontTx/>
              <a:buChar char="-"/>
            </a:pPr>
            <a:r>
              <a:rPr lang="en-GB" sz="2200" dirty="0"/>
              <a:t>so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tra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e </a:t>
            </a:r>
            <a:r>
              <a:rPr lang="en-GB" sz="2200" dirty="0" err="1"/>
              <a:t>tavolo</a:t>
            </a:r>
            <a:r>
              <a:rPr lang="en-GB" sz="2200" dirty="0"/>
              <a:t> </a:t>
            </a:r>
            <a:r>
              <a:rPr lang="en-GB" sz="2200" dirty="0" err="1"/>
              <a:t>c’è</a:t>
            </a:r>
            <a:r>
              <a:rPr lang="en-GB" sz="2200" dirty="0"/>
              <a:t> </a:t>
            </a:r>
            <a:r>
              <a:rPr lang="en-GB" sz="2200" dirty="0" err="1"/>
              <a:t>attrito</a:t>
            </a:r>
            <a:r>
              <a:rPr lang="en-GB" sz="2200" dirty="0"/>
              <a:t>, </a:t>
            </a:r>
            <a:r>
              <a:rPr lang="en-GB" sz="2200" dirty="0" err="1"/>
              <a:t>quindi</a:t>
            </a:r>
            <a:r>
              <a:rPr lang="en-GB" sz="2200" dirty="0"/>
              <a:t> </a:t>
            </a:r>
            <a:r>
              <a:rPr lang="en-GB" sz="2200" dirty="0" err="1"/>
              <a:t>sono</a:t>
            </a:r>
            <a:r>
              <a:rPr lang="en-GB" sz="2200" dirty="0"/>
              <a:t> </a:t>
            </a:r>
            <a:r>
              <a:rPr lang="en-GB" sz="2200" dirty="0" err="1"/>
              <a:t>sicuro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il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rallenterà</a:t>
            </a:r>
            <a:r>
              <a:rPr lang="en-GB" sz="2200" dirty="0"/>
              <a:t> (cambia lo </a:t>
            </a:r>
            <a:r>
              <a:rPr lang="en-GB" sz="2200" dirty="0" err="1"/>
              <a:t>stato</a:t>
            </a:r>
            <a:r>
              <a:rPr lang="en-GB" sz="2200" dirty="0"/>
              <a:t> di moto) </a:t>
            </a:r>
          </a:p>
        </p:txBody>
      </p:sp>
    </p:spTree>
    <p:extLst>
      <p:ext uri="{BB962C8B-B14F-4D97-AF65-F5344CB8AC3E}">
        <p14:creationId xmlns:p14="http://schemas.microsoft.com/office/powerpoint/2010/main" val="2563389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833293"/>
          </a:xfrm>
        </p:spPr>
        <p:txBody>
          <a:bodyPr>
            <a:normAutofit/>
          </a:bodyPr>
          <a:lstStyle/>
          <a:p>
            <a:r>
              <a:rPr lang="en-US" dirty="0" err="1"/>
              <a:t>Attrito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1F1BB-4643-3F4E-B6A9-9CFFD9C46B87}"/>
              </a:ext>
            </a:extLst>
          </p:cNvPr>
          <p:cNvSpPr txBox="1"/>
          <p:nvPr/>
        </p:nvSpPr>
        <p:spPr>
          <a:xfrm>
            <a:off x="686835" y="1092031"/>
            <a:ext cx="75437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 err="1"/>
              <a:t>L’attrito</a:t>
            </a:r>
            <a:r>
              <a:rPr lang="en-GB" sz="2200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una “</a:t>
            </a:r>
            <a:r>
              <a:rPr lang="en-GB" sz="2200" b="1" dirty="0">
                <a:solidFill>
                  <a:srgbClr val="0432FF"/>
                </a:solidFill>
              </a:rPr>
              <a:t>forza</a:t>
            </a:r>
            <a:r>
              <a:rPr lang="en-GB" sz="2200" dirty="0"/>
              <a:t>” ossia una </a:t>
            </a:r>
            <a:r>
              <a:rPr lang="en-GB" sz="2200" b="1" dirty="0">
                <a:solidFill>
                  <a:srgbClr val="0432FF"/>
                </a:solidFill>
              </a:rPr>
              <a:t>causa del </a:t>
            </a:r>
            <a:r>
              <a:rPr lang="en-GB" sz="2200" b="1" dirty="0" err="1">
                <a:solidFill>
                  <a:srgbClr val="0432FF"/>
                </a:solidFill>
              </a:rPr>
              <a:t>cambiamento</a:t>
            </a:r>
            <a:r>
              <a:rPr lang="en-GB" sz="2200" b="1" dirty="0">
                <a:solidFill>
                  <a:srgbClr val="0432FF"/>
                </a:solidFill>
              </a:rPr>
              <a:t> </a:t>
            </a:r>
            <a:r>
              <a:rPr lang="en-GB" sz="2200" b="1" dirty="0" err="1">
                <a:solidFill>
                  <a:srgbClr val="0432FF"/>
                </a:solidFill>
              </a:rPr>
              <a:t>dello</a:t>
            </a:r>
            <a:r>
              <a:rPr lang="en-GB" sz="2200" b="1" dirty="0">
                <a:solidFill>
                  <a:srgbClr val="0432FF"/>
                </a:solidFill>
              </a:rPr>
              <a:t> </a:t>
            </a:r>
            <a:r>
              <a:rPr lang="en-GB" sz="2200" b="1" dirty="0" err="1">
                <a:solidFill>
                  <a:srgbClr val="0432FF"/>
                </a:solidFill>
              </a:rPr>
              <a:t>stato</a:t>
            </a:r>
            <a:r>
              <a:rPr lang="en-GB" sz="2200" b="1" dirty="0">
                <a:solidFill>
                  <a:srgbClr val="0432FF"/>
                </a:solidFill>
              </a:rPr>
              <a:t> di moto di un </a:t>
            </a:r>
            <a:r>
              <a:rPr lang="en-GB" sz="2200" b="1" dirty="0" err="1">
                <a:solidFill>
                  <a:srgbClr val="0432FF"/>
                </a:solidFill>
              </a:rPr>
              <a:t>corpo</a:t>
            </a:r>
            <a:r>
              <a:rPr lang="en-GB" sz="2200" dirty="0"/>
              <a:t>. </a:t>
            </a:r>
            <a:r>
              <a:rPr lang="en-GB" sz="2200" dirty="0" err="1"/>
              <a:t>Quando</a:t>
            </a:r>
            <a:r>
              <a:rPr lang="en-GB" sz="2200" dirty="0"/>
              <a:t> </a:t>
            </a:r>
            <a:r>
              <a:rPr lang="en-GB" sz="2200" dirty="0" err="1"/>
              <a:t>lanciate</a:t>
            </a:r>
            <a:r>
              <a:rPr lang="en-GB" sz="2200" dirty="0"/>
              <a:t> un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su</a:t>
            </a:r>
            <a:r>
              <a:rPr lang="en-GB" sz="2200" dirty="0"/>
              <a:t> un </a:t>
            </a:r>
            <a:r>
              <a:rPr lang="en-GB" sz="2200" dirty="0" err="1"/>
              <a:t>tavolo</a:t>
            </a:r>
            <a:r>
              <a:rPr lang="en-GB" sz="2200" dirty="0"/>
              <a:t>, </a:t>
            </a:r>
            <a:r>
              <a:rPr lang="en-GB" sz="2200" dirty="0" err="1"/>
              <a:t>il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rallenta</a:t>
            </a:r>
            <a:r>
              <a:rPr lang="en-GB" sz="2200" dirty="0"/>
              <a:t> </a:t>
            </a:r>
            <a:r>
              <a:rPr lang="en-GB" sz="2200" dirty="0" err="1"/>
              <a:t>fino</a:t>
            </a:r>
            <a:r>
              <a:rPr lang="en-GB" sz="2200" dirty="0"/>
              <a:t> a </a:t>
            </a:r>
            <a:r>
              <a:rPr lang="en-GB" sz="2200" dirty="0" err="1"/>
              <a:t>fermarsi</a:t>
            </a:r>
            <a:r>
              <a:rPr lang="en-GB" sz="2200" dirty="0"/>
              <a:t>.</a:t>
            </a:r>
          </a:p>
          <a:p>
            <a:pPr algn="just"/>
            <a:r>
              <a:rPr lang="en-GB" sz="2200" dirty="0" err="1"/>
              <a:t>Potete</a:t>
            </a:r>
            <a:r>
              <a:rPr lang="en-GB" sz="2200" dirty="0"/>
              <a:t> dire </a:t>
            </a:r>
            <a:r>
              <a:rPr lang="en-GB" sz="2200" dirty="0" err="1"/>
              <a:t>che</a:t>
            </a:r>
            <a:r>
              <a:rPr lang="en-GB" sz="2200" dirty="0"/>
              <a:t>: </a:t>
            </a:r>
          </a:p>
          <a:p>
            <a:pPr marL="342900" indent="-342900" algn="just">
              <a:buFontTx/>
              <a:buChar char="-"/>
            </a:pPr>
            <a:r>
              <a:rPr lang="en-GB" sz="2200" dirty="0" err="1"/>
              <a:t>il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rallenta</a:t>
            </a:r>
            <a:r>
              <a:rPr lang="en-GB" sz="2200" dirty="0"/>
              <a:t> (cambia lo </a:t>
            </a:r>
            <a:r>
              <a:rPr lang="en-GB" sz="2200" dirty="0" err="1"/>
              <a:t>stato</a:t>
            </a:r>
            <a:r>
              <a:rPr lang="en-GB" sz="2200" dirty="0"/>
              <a:t> di moto) </a:t>
            </a:r>
            <a:r>
              <a:rPr lang="en-GB" sz="2200" dirty="0" err="1"/>
              <a:t>quindi</a:t>
            </a:r>
            <a:r>
              <a:rPr lang="en-GB" sz="2200" dirty="0"/>
              <a:t> </a:t>
            </a:r>
            <a:r>
              <a:rPr lang="en-GB" sz="2200" dirty="0" err="1"/>
              <a:t>c’è</a:t>
            </a:r>
            <a:r>
              <a:rPr lang="en-GB" sz="2200" dirty="0"/>
              <a:t> un </a:t>
            </a:r>
            <a:r>
              <a:rPr lang="en-GB" sz="2200" dirty="0" err="1"/>
              <a:t>qualcosa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lo </a:t>
            </a:r>
            <a:r>
              <a:rPr lang="en-GB" sz="2200" dirty="0" err="1"/>
              <a:t>frena</a:t>
            </a:r>
            <a:r>
              <a:rPr lang="en-GB" sz="2200" dirty="0"/>
              <a:t> (</a:t>
            </a:r>
            <a:r>
              <a:rPr lang="en-GB" sz="2200" dirty="0" err="1"/>
              <a:t>l’attrito</a:t>
            </a:r>
            <a:r>
              <a:rPr lang="en-GB" sz="2200" dirty="0"/>
              <a:t>)</a:t>
            </a:r>
          </a:p>
          <a:p>
            <a:pPr marL="342900" indent="-342900" algn="just">
              <a:buFontTx/>
              <a:buChar char="-"/>
            </a:pPr>
            <a:r>
              <a:rPr lang="en-GB" sz="2200" dirty="0"/>
              <a:t>so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tra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e </a:t>
            </a:r>
            <a:r>
              <a:rPr lang="en-GB" sz="2200" dirty="0" err="1"/>
              <a:t>tavolo</a:t>
            </a:r>
            <a:r>
              <a:rPr lang="en-GB" sz="2200" dirty="0"/>
              <a:t> </a:t>
            </a:r>
            <a:r>
              <a:rPr lang="en-GB" sz="2200" dirty="0" err="1"/>
              <a:t>c’è</a:t>
            </a:r>
            <a:r>
              <a:rPr lang="en-GB" sz="2200" dirty="0"/>
              <a:t> </a:t>
            </a:r>
            <a:r>
              <a:rPr lang="en-GB" sz="2200" dirty="0" err="1"/>
              <a:t>attrito</a:t>
            </a:r>
            <a:r>
              <a:rPr lang="en-GB" sz="2200" dirty="0"/>
              <a:t>, </a:t>
            </a:r>
            <a:r>
              <a:rPr lang="en-GB" sz="2200" dirty="0" err="1"/>
              <a:t>quindi</a:t>
            </a:r>
            <a:r>
              <a:rPr lang="en-GB" sz="2200" dirty="0"/>
              <a:t> </a:t>
            </a:r>
            <a:r>
              <a:rPr lang="en-GB" sz="2200" dirty="0" err="1"/>
              <a:t>sono</a:t>
            </a:r>
            <a:r>
              <a:rPr lang="en-GB" sz="2200" dirty="0"/>
              <a:t> </a:t>
            </a:r>
            <a:r>
              <a:rPr lang="en-GB" sz="2200" dirty="0" err="1"/>
              <a:t>sicuro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il</a:t>
            </a:r>
            <a:r>
              <a:rPr lang="en-GB" sz="2200" dirty="0"/>
              <a:t> </a:t>
            </a:r>
            <a:r>
              <a:rPr lang="en-GB" sz="2200" dirty="0" err="1"/>
              <a:t>libro</a:t>
            </a:r>
            <a:r>
              <a:rPr lang="en-GB" sz="2200" dirty="0"/>
              <a:t> </a:t>
            </a:r>
            <a:r>
              <a:rPr lang="en-GB" sz="2200" dirty="0" err="1"/>
              <a:t>rallenterà</a:t>
            </a:r>
            <a:r>
              <a:rPr lang="en-GB" sz="2200" dirty="0"/>
              <a:t> (cambia lo </a:t>
            </a:r>
            <a:r>
              <a:rPr lang="en-GB" sz="2200" dirty="0" err="1"/>
              <a:t>stato</a:t>
            </a:r>
            <a:r>
              <a:rPr lang="en-GB" sz="2200" dirty="0"/>
              <a:t> di moto)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89B8DD-C731-5249-8019-91B19B42E75C}"/>
                  </a:ext>
                </a:extLst>
              </p:cNvPr>
              <p:cNvSpPr txBox="1"/>
              <p:nvPr/>
            </p:nvSpPr>
            <p:spPr>
              <a:xfrm>
                <a:off x="2392912" y="5347321"/>
                <a:ext cx="1947200" cy="724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4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4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it-IT" sz="4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2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it-IT" sz="4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4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GB" sz="4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89B8DD-C731-5249-8019-91B19B42E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912" y="5347321"/>
                <a:ext cx="1947200" cy="724814"/>
              </a:xfrm>
              <a:prstGeom prst="rect">
                <a:avLst/>
              </a:prstGeom>
              <a:blipFill>
                <a:blip r:embed="rId2"/>
                <a:stretch>
                  <a:fillRect l="-5161" t="-34483" r="-1935" b="-5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5BD0FC1-FE2F-9748-8E47-D5DAB0EBC8CF}"/>
              </a:ext>
            </a:extLst>
          </p:cNvPr>
          <p:cNvSpPr txBox="1"/>
          <p:nvPr/>
        </p:nvSpPr>
        <p:spPr>
          <a:xfrm>
            <a:off x="524763" y="4204561"/>
            <a:ext cx="8089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Queste</a:t>
            </a:r>
            <a:r>
              <a:rPr lang="en-GB" sz="2400" dirty="0"/>
              <a:t> due </a:t>
            </a:r>
            <a:r>
              <a:rPr lang="en-GB" sz="2400" dirty="0" err="1"/>
              <a:t>affermazioni</a:t>
            </a:r>
            <a:r>
              <a:rPr lang="en-GB" sz="2400" dirty="0"/>
              <a:t>, </a:t>
            </a:r>
            <a:r>
              <a:rPr lang="en-GB" sz="2400" dirty="0" err="1"/>
              <a:t>viste</a:t>
            </a:r>
            <a:r>
              <a:rPr lang="en-GB" sz="2400" dirty="0"/>
              <a:t> </a:t>
            </a:r>
            <a:r>
              <a:rPr lang="en-GB" sz="2400" dirty="0" err="1"/>
              <a:t>nel</a:t>
            </a:r>
            <a:r>
              <a:rPr lang="en-GB" sz="2400" dirty="0"/>
              <a:t> </a:t>
            </a:r>
            <a:r>
              <a:rPr lang="en-GB" sz="2400" dirty="0" err="1"/>
              <a:t>caso</a:t>
            </a:r>
            <a:r>
              <a:rPr lang="en-GB" sz="2400" dirty="0"/>
              <a:t> </a:t>
            </a:r>
            <a:r>
              <a:rPr lang="en-GB" sz="2400" dirty="0" err="1"/>
              <a:t>particolare</a:t>
            </a:r>
            <a:r>
              <a:rPr lang="en-GB" sz="2400" dirty="0"/>
              <a:t> </a:t>
            </a:r>
            <a:r>
              <a:rPr lang="en-GB" sz="2400" dirty="0" err="1"/>
              <a:t>dell’attrito</a:t>
            </a:r>
            <a:r>
              <a:rPr lang="en-GB" sz="2400" dirty="0"/>
              <a:t>, </a:t>
            </a:r>
            <a:r>
              <a:rPr lang="en-GB" sz="2400" dirty="0" err="1"/>
              <a:t>costituiscono</a:t>
            </a:r>
            <a:r>
              <a:rPr lang="en-GB" sz="2400" dirty="0"/>
              <a:t> </a:t>
            </a:r>
            <a:r>
              <a:rPr lang="en-GB" sz="2400" dirty="0" err="1"/>
              <a:t>il</a:t>
            </a:r>
            <a:r>
              <a:rPr lang="en-GB" sz="2400" dirty="0"/>
              <a:t> </a:t>
            </a:r>
            <a:r>
              <a:rPr lang="en-GB" sz="2400" dirty="0" err="1"/>
              <a:t>senso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</a:t>
            </a:r>
            <a:r>
              <a:rPr lang="en-GB" sz="2400" dirty="0" err="1"/>
              <a:t>seconda</a:t>
            </a:r>
            <a:r>
              <a:rPr lang="en-GB" sz="2400" dirty="0"/>
              <a:t> </a:t>
            </a:r>
            <a:r>
              <a:rPr lang="en-GB" sz="2400" dirty="0" err="1"/>
              <a:t>legge</a:t>
            </a:r>
            <a:r>
              <a:rPr lang="en-GB" sz="2400" dirty="0"/>
              <a:t> di Newton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071DD-9809-3F48-B688-EE778B66B3F2}"/>
              </a:ext>
            </a:extLst>
          </p:cNvPr>
          <p:cNvSpPr txBox="1"/>
          <p:nvPr/>
        </p:nvSpPr>
        <p:spPr>
          <a:xfrm>
            <a:off x="4808150" y="5035558"/>
            <a:ext cx="2328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 = forza</a:t>
            </a:r>
          </a:p>
          <a:p>
            <a:r>
              <a:rPr lang="en-GB" sz="2400" dirty="0"/>
              <a:t>m = </a:t>
            </a:r>
            <a:r>
              <a:rPr lang="en-GB" sz="2400" dirty="0" err="1"/>
              <a:t>massa</a:t>
            </a:r>
            <a:endParaRPr lang="en-GB" sz="2400" dirty="0"/>
          </a:p>
          <a:p>
            <a:r>
              <a:rPr lang="en-GB" sz="2400" dirty="0"/>
              <a:t>a = </a:t>
            </a:r>
            <a:r>
              <a:rPr lang="en-GB" sz="2400" dirty="0" err="1"/>
              <a:t>accelerazione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84886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833293"/>
          </a:xfrm>
        </p:spPr>
        <p:txBody>
          <a:bodyPr>
            <a:normAutofit/>
          </a:bodyPr>
          <a:lstStyle/>
          <a:p>
            <a:r>
              <a:rPr lang="en-US" dirty="0" err="1"/>
              <a:t>Attrito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02ED5FE6-F8DF-7745-BDD2-9081D19F8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35" y="1649993"/>
            <a:ext cx="2584108" cy="25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F964CB-7478-9144-9F57-D57A65840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6" y="4202517"/>
            <a:ext cx="7042378" cy="1924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1F1BB-4643-3F4E-B6A9-9CFFD9C46B87}"/>
              </a:ext>
            </a:extLst>
          </p:cNvPr>
          <p:cNvSpPr txBox="1"/>
          <p:nvPr/>
        </p:nvSpPr>
        <p:spPr>
          <a:xfrm>
            <a:off x="739844" y="999266"/>
            <a:ext cx="754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Attrito</a:t>
            </a:r>
            <a:r>
              <a:rPr lang="en-GB" sz="2400" dirty="0"/>
              <a:t> </a:t>
            </a:r>
            <a:r>
              <a:rPr lang="en-GB" sz="2400" dirty="0" err="1"/>
              <a:t>dovuto</a:t>
            </a:r>
            <a:r>
              <a:rPr lang="en-GB" sz="2400" dirty="0"/>
              <a:t> al </a:t>
            </a:r>
            <a:r>
              <a:rPr lang="en-GB" sz="2400" dirty="0" err="1"/>
              <a:t>fatto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le </a:t>
            </a:r>
            <a:r>
              <a:rPr lang="en-GB" sz="2400" dirty="0" err="1"/>
              <a:t>superfici</a:t>
            </a:r>
            <a:r>
              <a:rPr lang="en-GB" sz="2400" dirty="0"/>
              <a:t> a </a:t>
            </a:r>
            <a:r>
              <a:rPr lang="en-GB" sz="2400" dirty="0" err="1"/>
              <a:t>contatto</a:t>
            </a:r>
            <a:r>
              <a:rPr lang="en-GB" sz="2400" dirty="0"/>
              <a:t> non </a:t>
            </a:r>
            <a:r>
              <a:rPr lang="en-GB" sz="2400" dirty="0" err="1"/>
              <a:t>sono</a:t>
            </a:r>
            <a:r>
              <a:rPr lang="en-GB" sz="2400" dirty="0"/>
              <a:t> </a:t>
            </a:r>
            <a:r>
              <a:rPr lang="en-GB" sz="2400" dirty="0" err="1"/>
              <a:t>perfettamente</a:t>
            </a:r>
            <a:r>
              <a:rPr lang="en-GB" sz="2400" dirty="0"/>
              <a:t> </a:t>
            </a:r>
            <a:r>
              <a:rPr lang="en-GB" sz="2400" dirty="0" err="1"/>
              <a:t>lisce</a:t>
            </a:r>
            <a:r>
              <a:rPr lang="en-GB" sz="2400" dirty="0"/>
              <a:t>, ma </a:t>
            </a:r>
            <a:r>
              <a:rPr lang="en-GB" sz="2400" dirty="0" err="1"/>
              <a:t>presentano</a:t>
            </a:r>
            <a:r>
              <a:rPr lang="en-GB" sz="2400" dirty="0"/>
              <a:t> </a:t>
            </a:r>
            <a:r>
              <a:rPr lang="en-GB" sz="2400" dirty="0" err="1"/>
              <a:t>asperità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63DFB-4305-9E4A-B12C-2883602AAA46}"/>
              </a:ext>
            </a:extLst>
          </p:cNvPr>
          <p:cNvSpPr txBox="1"/>
          <p:nvPr/>
        </p:nvSpPr>
        <p:spPr>
          <a:xfrm>
            <a:off x="1099996" y="2388347"/>
            <a:ext cx="4017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E’ una forza </a:t>
            </a:r>
            <a:r>
              <a:rPr lang="en-GB" sz="2400" dirty="0" err="1"/>
              <a:t>fondamentale</a:t>
            </a:r>
            <a:r>
              <a:rPr lang="en-GB" sz="2400" dirty="0"/>
              <a:t>, senza </a:t>
            </a:r>
            <a:r>
              <a:rPr lang="en-GB" sz="2400" dirty="0" err="1"/>
              <a:t>l’attrito</a:t>
            </a:r>
            <a:r>
              <a:rPr lang="en-GB" sz="2400" dirty="0"/>
              <a:t> non </a:t>
            </a:r>
            <a:r>
              <a:rPr lang="en-GB" sz="2400" dirty="0" err="1"/>
              <a:t>potremmo</a:t>
            </a:r>
            <a:r>
              <a:rPr lang="en-GB" sz="2400" dirty="0"/>
              <a:t> </a:t>
            </a:r>
            <a:r>
              <a:rPr lang="en-GB" sz="2400" dirty="0" err="1"/>
              <a:t>nemmeno</a:t>
            </a:r>
            <a:r>
              <a:rPr lang="en-GB" sz="2400" dirty="0"/>
              <a:t> </a:t>
            </a:r>
            <a:r>
              <a:rPr lang="en-GB" sz="2400" dirty="0" err="1"/>
              <a:t>camminare</a:t>
            </a:r>
            <a:r>
              <a:rPr lang="en-GB" sz="24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9763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896970" cy="777875"/>
          </a:xfrm>
        </p:spPr>
        <p:txBody>
          <a:bodyPr>
            <a:normAutofit/>
          </a:bodyPr>
          <a:lstStyle/>
          <a:p>
            <a:r>
              <a:rPr lang="en-US" sz="3800" dirty="0" err="1"/>
              <a:t>Attrito</a:t>
            </a:r>
            <a:r>
              <a:rPr lang="en-US" sz="3800" dirty="0"/>
              <a:t> </a:t>
            </a:r>
            <a:r>
              <a:rPr lang="en-US" sz="3800" dirty="0" err="1"/>
              <a:t>viscoso</a:t>
            </a:r>
            <a:r>
              <a:rPr lang="en-US" sz="3800" dirty="0"/>
              <a:t> (aria o </a:t>
            </a:r>
            <a:r>
              <a:rPr lang="en-US" sz="3800" dirty="0" err="1"/>
              <a:t>fluidi</a:t>
            </a:r>
            <a:r>
              <a:rPr lang="en-US" sz="3800" dirty="0"/>
              <a:t> in </a:t>
            </a:r>
            <a:r>
              <a:rPr lang="en-US" sz="3800" dirty="0" err="1"/>
              <a:t>generale</a:t>
            </a:r>
            <a:r>
              <a:rPr lang="en-US" sz="3800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6A8134A9-E4FC-3D47-8B90-AC0AB1BF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2" y="1111295"/>
            <a:ext cx="2866596" cy="22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A4203453-B2F4-2F45-A3EC-CC8EE76CA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6" b="29066"/>
          <a:stretch/>
        </p:blipFill>
        <p:spPr bwMode="auto">
          <a:xfrm>
            <a:off x="1002974" y="3347735"/>
            <a:ext cx="6698975" cy="289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0BAA7F-2FF5-AE4E-8F2F-59A454B2B7A1}"/>
              </a:ext>
            </a:extLst>
          </p:cNvPr>
          <p:cNvSpPr txBox="1"/>
          <p:nvPr/>
        </p:nvSpPr>
        <p:spPr>
          <a:xfrm>
            <a:off x="822960" y="1111295"/>
            <a:ext cx="4375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 </a:t>
            </a:r>
            <a:r>
              <a:rPr lang="en-GB" sz="2400" dirty="0" err="1"/>
              <a:t>resistenza</a:t>
            </a:r>
            <a:r>
              <a:rPr lang="en-GB" sz="2400" dirty="0"/>
              <a:t> </a:t>
            </a:r>
            <a:r>
              <a:rPr lang="en-GB" sz="2400" dirty="0" err="1"/>
              <a:t>dell’aria</a:t>
            </a:r>
            <a:r>
              <a:rPr lang="en-GB" sz="2400" dirty="0"/>
              <a:t> fa </a:t>
            </a:r>
            <a:r>
              <a:rPr lang="en-GB" sz="2400" dirty="0" err="1"/>
              <a:t>sì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qualsiasi</a:t>
            </a:r>
            <a:r>
              <a:rPr lang="en-GB" sz="2400" dirty="0"/>
              <a:t> </a:t>
            </a:r>
            <a:r>
              <a:rPr lang="en-GB" sz="2400" dirty="0" err="1"/>
              <a:t>corpo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cade </a:t>
            </a:r>
            <a:r>
              <a:rPr lang="en-GB" sz="2400" dirty="0" err="1"/>
              <a:t>raggiunga</a:t>
            </a:r>
            <a:r>
              <a:rPr lang="en-GB" sz="2400" dirty="0"/>
              <a:t> una </a:t>
            </a:r>
            <a:r>
              <a:rPr lang="en-GB" sz="2400" dirty="0" err="1"/>
              <a:t>velocità</a:t>
            </a:r>
            <a:r>
              <a:rPr lang="en-GB" sz="2400" dirty="0"/>
              <a:t> </a:t>
            </a:r>
            <a:r>
              <a:rPr lang="en-GB" sz="2400" dirty="0" err="1"/>
              <a:t>massima</a:t>
            </a:r>
            <a:r>
              <a:rPr lang="en-GB" sz="2400" dirty="0"/>
              <a:t>, </a:t>
            </a:r>
            <a:r>
              <a:rPr lang="en-GB" sz="2400" dirty="0" err="1"/>
              <a:t>detta</a:t>
            </a:r>
            <a:r>
              <a:rPr lang="en-GB" sz="2400" dirty="0"/>
              <a:t> </a:t>
            </a:r>
            <a:r>
              <a:rPr lang="en-GB" sz="2400" dirty="0" err="1"/>
              <a:t>velocità</a:t>
            </a:r>
            <a:r>
              <a:rPr lang="en-GB" sz="2400" dirty="0"/>
              <a:t> </a:t>
            </a:r>
            <a:r>
              <a:rPr lang="en-GB" sz="2400" dirty="0" err="1"/>
              <a:t>limite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1344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39058"/>
            <a:ext cx="7543800" cy="870585"/>
          </a:xfrm>
        </p:spPr>
        <p:txBody>
          <a:bodyPr>
            <a:normAutofit/>
          </a:bodyPr>
          <a:lstStyle/>
          <a:p>
            <a:r>
              <a:rPr lang="en-US" dirty="0" err="1"/>
              <a:t>Quantità</a:t>
            </a:r>
            <a:r>
              <a:rPr lang="en-US" dirty="0"/>
              <a:t> di moto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F950DA-0A8A-D841-8105-FC3FD0F703CF}"/>
              </a:ext>
            </a:extLst>
          </p:cNvPr>
          <p:cNvGrpSpPr/>
          <p:nvPr/>
        </p:nvGrpSpPr>
        <p:grpSpPr>
          <a:xfrm>
            <a:off x="6318231" y="1009643"/>
            <a:ext cx="2420338" cy="2351246"/>
            <a:chOff x="6323662" y="1410707"/>
            <a:chExt cx="2420338" cy="23512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035976-557A-6A46-924F-B93A9FEF4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884" y="1478259"/>
              <a:ext cx="1337069" cy="2216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Plus 11">
              <a:extLst>
                <a:ext uri="{FF2B5EF4-FFF2-40B4-BE49-F238E27FC236}">
                  <a16:creationId xmlns:a16="http://schemas.microsoft.com/office/drawing/2014/main" id="{34897552-FD86-614E-A203-8734CA755A96}"/>
                </a:ext>
              </a:extLst>
            </p:cNvPr>
            <p:cNvSpPr/>
            <p:nvPr/>
          </p:nvSpPr>
          <p:spPr>
            <a:xfrm rot="2544787">
              <a:off x="6323662" y="1410707"/>
              <a:ext cx="2420338" cy="2351246"/>
            </a:xfrm>
            <a:prstGeom prst="mathPlus">
              <a:avLst>
                <a:gd name="adj1" fmla="val 4454"/>
              </a:avLst>
            </a:prstGeom>
            <a:solidFill>
              <a:srgbClr val="70AD47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40000" dist="190500" dir="288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2">
                <a:extLst>
                  <a:ext uri="{FF2B5EF4-FFF2-40B4-BE49-F238E27FC236}">
                    <a16:creationId xmlns:a16="http://schemas.microsoft.com/office/drawing/2014/main" id="{A51321AF-BF6C-0944-8E78-7CBD82EB2385}"/>
                  </a:ext>
                </a:extLst>
              </p:cNvPr>
              <p:cNvSpPr txBox="1"/>
              <p:nvPr/>
            </p:nvSpPr>
            <p:spPr>
              <a:xfrm>
                <a:off x="1157150" y="1641573"/>
                <a:ext cx="1380183" cy="430887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mr-I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it-IT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</a:rPr>
                            <m:t>𝑝</m:t>
                          </m:r>
                        </m:e>
                      </m:acc>
                      <m:r>
                        <a:rPr kumimoji="0" lang="mr-I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</a:rPr>
                        <m:t>=</m:t>
                      </m:r>
                      <m:r>
                        <a:rPr kumimoji="0" lang="it-IT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0" lang="mr-I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it-IT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5" name="CasellaDiTesto 2">
                <a:extLst>
                  <a:ext uri="{FF2B5EF4-FFF2-40B4-BE49-F238E27FC236}">
                    <a16:creationId xmlns:a16="http://schemas.microsoft.com/office/drawing/2014/main" id="{A51321AF-BF6C-0944-8E78-7CBD82EB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150" y="1641573"/>
                <a:ext cx="138018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1">
            <a:extLst>
              <a:ext uri="{FF2B5EF4-FFF2-40B4-BE49-F238E27FC236}">
                <a16:creationId xmlns:a16="http://schemas.microsoft.com/office/drawing/2014/main" id="{9029EC21-D9A2-FC4C-8D70-6126E7773DA7}"/>
              </a:ext>
            </a:extLst>
          </p:cNvPr>
          <p:cNvSpPr/>
          <p:nvPr/>
        </p:nvSpPr>
        <p:spPr>
          <a:xfrm>
            <a:off x="731781" y="2126187"/>
            <a:ext cx="2391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massa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x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velocità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1" name="Rettangolo 11">
            <a:extLst>
              <a:ext uri="{FF2B5EF4-FFF2-40B4-BE49-F238E27FC236}">
                <a16:creationId xmlns:a16="http://schemas.microsoft.com/office/drawing/2014/main" id="{DC48257E-C634-0F4E-AC1A-FD145201E9B6}"/>
              </a:ext>
            </a:extLst>
          </p:cNvPr>
          <p:cNvSpPr/>
          <p:nvPr/>
        </p:nvSpPr>
        <p:spPr>
          <a:xfrm>
            <a:off x="3709600" y="1526022"/>
            <a:ext cx="2685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Conservazione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della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quantità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di moto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022F4-D3AA-EB46-A499-204BBA688EB0}"/>
              </a:ext>
            </a:extLst>
          </p:cNvPr>
          <p:cNvSpPr txBox="1"/>
          <p:nvPr/>
        </p:nvSpPr>
        <p:spPr>
          <a:xfrm>
            <a:off x="3465095" y="1564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6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39058"/>
            <a:ext cx="7543800" cy="870585"/>
          </a:xfrm>
        </p:spPr>
        <p:txBody>
          <a:bodyPr>
            <a:normAutofit/>
          </a:bodyPr>
          <a:lstStyle/>
          <a:p>
            <a:r>
              <a:rPr lang="en-US" dirty="0" err="1"/>
              <a:t>Quantità</a:t>
            </a:r>
            <a:r>
              <a:rPr lang="en-US" dirty="0"/>
              <a:t> di moto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2">
                <a:extLst>
                  <a:ext uri="{FF2B5EF4-FFF2-40B4-BE49-F238E27FC236}">
                    <a16:creationId xmlns:a16="http://schemas.microsoft.com/office/drawing/2014/main" id="{A51321AF-BF6C-0944-8E78-7CBD82EB2385}"/>
                  </a:ext>
                </a:extLst>
              </p:cNvPr>
              <p:cNvSpPr txBox="1"/>
              <p:nvPr/>
            </p:nvSpPr>
            <p:spPr>
              <a:xfrm>
                <a:off x="1625879" y="1411099"/>
                <a:ext cx="1380183" cy="430887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mr-I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it-IT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</a:rPr>
                            <m:t>𝑝</m:t>
                          </m:r>
                        </m:e>
                      </m:acc>
                      <m:r>
                        <a:rPr kumimoji="0" lang="mr-I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</a:rPr>
                        <m:t>=</m:t>
                      </m:r>
                      <m:r>
                        <a:rPr kumimoji="0" lang="it-IT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0" lang="mr-I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it-IT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5" name="CasellaDiTesto 2">
                <a:extLst>
                  <a:ext uri="{FF2B5EF4-FFF2-40B4-BE49-F238E27FC236}">
                    <a16:creationId xmlns:a16="http://schemas.microsoft.com/office/drawing/2014/main" id="{A51321AF-BF6C-0944-8E78-7CBD82EB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879" y="1411099"/>
                <a:ext cx="138018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1">
            <a:extLst>
              <a:ext uri="{FF2B5EF4-FFF2-40B4-BE49-F238E27FC236}">
                <a16:creationId xmlns:a16="http://schemas.microsoft.com/office/drawing/2014/main" id="{9029EC21-D9A2-FC4C-8D70-6126E7773DA7}"/>
              </a:ext>
            </a:extLst>
          </p:cNvPr>
          <p:cNvSpPr/>
          <p:nvPr/>
        </p:nvSpPr>
        <p:spPr>
          <a:xfrm>
            <a:off x="1200510" y="1895713"/>
            <a:ext cx="2391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massa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x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velocità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73ADC187-E904-A649-B2F9-0CB1C648D926}"/>
                  </a:ext>
                </a:extLst>
              </p:cNvPr>
              <p:cNvSpPr/>
              <p:nvPr/>
            </p:nvSpPr>
            <p:spPr>
              <a:xfrm>
                <a:off x="400050" y="4503448"/>
                <a:ext cx="8343900" cy="1508105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it-IT" sz="2000" b="1" i="1" smtClean="0">
                        <a:ln w="12700">
                          <a:noFill/>
                          <a:prstDash val="solid"/>
                        </a:ln>
                        <a:solidFill>
                          <a:srgbClr val="0432FF"/>
                        </a:solidFill>
                        <a:effectLst/>
                        <a:latin typeface="Cambria Math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it-IT" sz="2000" b="1" i="1" smtClean="0">
                            <a:ln w="12700">
                              <a:noFill/>
                              <a:prstDash val="solid"/>
                            </a:ln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1" i="1" smtClean="0">
                            <a:ln w="12700">
                              <a:noFill/>
                              <a:prstDash val="solid"/>
                            </a:ln>
                            <a:solidFill>
                              <a:srgbClr val="0432FF"/>
                            </a:solidFill>
                            <a:effectLst/>
                            <a:latin typeface="Cambria Math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(</a:t>
                </a:r>
                <a:r>
                  <a:rPr lang="en-US" sz="20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pistola+proi</a:t>
                </a:r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.) prima </a:t>
                </a:r>
                <a:r>
                  <a:rPr lang="en-US" sz="20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dello</a:t>
                </a:r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</a:t>
                </a:r>
                <a:r>
                  <a:rPr lang="en-US" sz="20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sparo</a:t>
                </a:r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= </a:t>
                </a:r>
                <a14:m>
                  <m:oMath xmlns:m="http://schemas.openxmlformats.org/officeDocument/2006/math">
                    <m:r>
                      <a:rPr lang="it-IT" sz="2000" b="1" i="1">
                        <a:ln w="12700">
                          <a:noFill/>
                          <a:prstDash val="solid"/>
                        </a:ln>
                        <a:solidFill>
                          <a:srgbClr val="0432FF"/>
                        </a:solidFill>
                        <a:effectLst/>
                        <a:latin typeface="Cambria Math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it-IT" sz="2000" b="1" i="1">
                            <a:ln w="12700">
                              <a:noFill/>
                              <a:prstDash val="solid"/>
                            </a:ln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1" i="1">
                            <a:ln w="12700">
                              <a:noFill/>
                              <a:prstDash val="solid"/>
                            </a:ln>
                            <a:solidFill>
                              <a:srgbClr val="0432FF"/>
                            </a:solidFill>
                            <a:effectLst/>
                            <a:latin typeface="Cambria Math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(</a:t>
                </a:r>
                <a:r>
                  <a:rPr lang="en-US" sz="20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pistola</a:t>
                </a:r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+ </a:t>
                </a:r>
                <a:r>
                  <a:rPr lang="en-US" sz="20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proi</a:t>
                </a:r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.) </a:t>
                </a:r>
                <a:r>
                  <a:rPr lang="en-US" sz="20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dopo</a:t>
                </a:r>
                <a:r>
                  <a:rPr lang="en-US" sz="20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lo </a:t>
                </a:r>
                <a:r>
                  <a:rPr lang="en-US" sz="20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sparo</a:t>
                </a:r>
                <a:endParaRPr lang="en-US" sz="2000" b="1" dirty="0">
                  <a:ln w="12700">
                    <a:noFill/>
                    <a:prstDash val="solid"/>
                  </a:ln>
                  <a:solidFill>
                    <a:srgbClr val="0432FF"/>
                  </a:solidFill>
                  <a:effectLst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0 = m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1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v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1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- m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2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v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2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 err="1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quindi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m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1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v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1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= m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2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v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2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v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1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= v</a:t>
                </a:r>
                <a:r>
                  <a:rPr lang="en-US" sz="2400" b="1" baseline="-25000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2</a:t>
                </a:r>
                <a:r>
                  <a:rPr lang="en-US" sz="2400" b="1" dirty="0">
                    <a:ln w="12700">
                      <a:noFill/>
                      <a:prstDash val="solid"/>
                    </a:ln>
                    <a:solidFill>
                      <a:srgbClr val="0432FF"/>
                    </a:solidFill>
                    <a:effectLst/>
                  </a:rPr>
                  <a:t> ∙ m2/m1</a:t>
                </a:r>
              </a:p>
            </p:txBody>
          </p:sp>
        </mc:Choice>
        <mc:Fallback xmlns=""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73ADC187-E904-A649-B2F9-0CB1C648D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4503448"/>
                <a:ext cx="8343900" cy="1508105"/>
              </a:xfrm>
              <a:prstGeom prst="rect">
                <a:avLst/>
              </a:prstGeom>
              <a:blipFill>
                <a:blip r:embed="rId6"/>
                <a:stretch>
                  <a:fillRect t="-2521" b="-7563"/>
                </a:stretch>
              </a:blipFill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un_recoil_DYo5yK.mp4">
            <a:hlinkClick r:id="" action="ppaction://media"/>
            <a:extLst>
              <a:ext uri="{FF2B5EF4-FFF2-40B4-BE49-F238E27FC236}">
                <a16:creationId xmlns:a16="http://schemas.microsoft.com/office/drawing/2014/main" id="{B22AF349-1D55-F645-87F1-D4F47E86A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705" y="2595479"/>
            <a:ext cx="4560821" cy="1882908"/>
          </a:xfrm>
          <a:prstGeom prst="rect">
            <a:avLst/>
          </a:prstGeom>
        </p:spPr>
      </p:pic>
      <p:sp>
        <p:nvSpPr>
          <p:cNvPr id="21" name="Rettangolo 11">
            <a:extLst>
              <a:ext uri="{FF2B5EF4-FFF2-40B4-BE49-F238E27FC236}">
                <a16:creationId xmlns:a16="http://schemas.microsoft.com/office/drawing/2014/main" id="{DC48257E-C634-0F4E-AC1A-FD145201E9B6}"/>
              </a:ext>
            </a:extLst>
          </p:cNvPr>
          <p:cNvSpPr/>
          <p:nvPr/>
        </p:nvSpPr>
        <p:spPr>
          <a:xfrm>
            <a:off x="4398911" y="1416398"/>
            <a:ext cx="2982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Conservazione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della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quantità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di moto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A3206-FF5B-F849-A0D2-FD10FC2A347E}"/>
              </a:ext>
            </a:extLst>
          </p:cNvPr>
          <p:cNvSpPr txBox="1"/>
          <p:nvPr/>
        </p:nvSpPr>
        <p:spPr>
          <a:xfrm>
            <a:off x="5390476" y="2576410"/>
            <a:ext cx="3164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Sistema </a:t>
            </a:r>
            <a:r>
              <a:rPr lang="en-GB" dirty="0" err="1"/>
              <a:t>pistola</a:t>
            </a:r>
            <a:r>
              <a:rPr lang="en-GB" dirty="0"/>
              <a:t> + </a:t>
            </a:r>
            <a:r>
              <a:rPr lang="en-GB" dirty="0" err="1"/>
              <a:t>proiettile</a:t>
            </a:r>
            <a:endParaRPr lang="en-GB" dirty="0"/>
          </a:p>
          <a:p>
            <a:r>
              <a:rPr lang="en-GB" dirty="0"/>
              <a:t>“</a:t>
            </a:r>
            <a:r>
              <a:rPr lang="en-GB" dirty="0" err="1"/>
              <a:t>conserva</a:t>
            </a:r>
            <a:r>
              <a:rPr lang="en-GB" dirty="0"/>
              <a:t>” la </a:t>
            </a:r>
            <a:r>
              <a:rPr lang="en-GB" dirty="0" err="1"/>
              <a:t>quantità</a:t>
            </a:r>
            <a:r>
              <a:rPr lang="en-GB" dirty="0"/>
              <a:t> di moto,</a:t>
            </a:r>
          </a:p>
          <a:p>
            <a:r>
              <a:rPr lang="en-GB" dirty="0" err="1"/>
              <a:t>cioè</a:t>
            </a:r>
            <a:r>
              <a:rPr lang="en-GB" dirty="0"/>
              <a:t> la </a:t>
            </a:r>
            <a:r>
              <a:rPr lang="en-GB" dirty="0" err="1"/>
              <a:t>quantità</a:t>
            </a:r>
            <a:r>
              <a:rPr lang="en-GB" dirty="0"/>
              <a:t> di moto </a:t>
            </a:r>
            <a:r>
              <a:rPr lang="en-GB" dirty="0" err="1"/>
              <a:t>rimane</a:t>
            </a:r>
            <a:r>
              <a:rPr lang="en-GB" dirty="0"/>
              <a:t> </a:t>
            </a:r>
            <a:r>
              <a:rPr lang="en-GB" dirty="0" err="1"/>
              <a:t>invariata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92B8D-E1E0-A04C-90CE-DC566BA81114}"/>
              </a:ext>
            </a:extLst>
          </p:cNvPr>
          <p:cNvSpPr txBox="1"/>
          <p:nvPr/>
        </p:nvSpPr>
        <p:spPr>
          <a:xfrm>
            <a:off x="6578920" y="5068978"/>
            <a:ext cx="1976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en-US" sz="22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en-US" sz="22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en-GB" sz="2200" dirty="0"/>
              <a:t>   </a:t>
            </a:r>
            <a:r>
              <a:rPr lang="en-GB" sz="2200" dirty="0" err="1"/>
              <a:t>pistola</a:t>
            </a:r>
            <a:endParaRPr lang="en-GB" sz="2200" dirty="0"/>
          </a:p>
          <a:p>
            <a:r>
              <a:rPr 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en-US" sz="22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en-US" sz="22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en-GB" sz="2200" dirty="0"/>
              <a:t>   </a:t>
            </a:r>
            <a:r>
              <a:rPr lang="en-GB" sz="2200" dirty="0" err="1"/>
              <a:t>proiettile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59248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8" grpId="0"/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539" y="-13719"/>
            <a:ext cx="7543800" cy="1065551"/>
          </a:xfrm>
        </p:spPr>
        <p:txBody>
          <a:bodyPr>
            <a:normAutofit/>
          </a:bodyPr>
          <a:lstStyle/>
          <a:p>
            <a:r>
              <a:rPr lang="en-US" dirty="0" err="1"/>
              <a:t>Reazione</a:t>
            </a:r>
            <a:r>
              <a:rPr lang="en-US" dirty="0"/>
              <a:t> </a:t>
            </a:r>
            <a:r>
              <a:rPr lang="en-US" dirty="0" err="1"/>
              <a:t>vincolare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C9696-4090-194F-BDF8-E2923D73F646}"/>
              </a:ext>
            </a:extLst>
          </p:cNvPr>
          <p:cNvSpPr txBox="1"/>
          <p:nvPr/>
        </p:nvSpPr>
        <p:spPr>
          <a:xfrm>
            <a:off x="4572000" y="1738104"/>
            <a:ext cx="434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Reazione</a:t>
            </a:r>
            <a:r>
              <a:rPr lang="en-GB" dirty="0"/>
              <a:t> </a:t>
            </a:r>
            <a:r>
              <a:rPr lang="en-GB" dirty="0" err="1"/>
              <a:t>vincolare</a:t>
            </a:r>
            <a:r>
              <a:rPr lang="en-GB" dirty="0"/>
              <a:t> o </a:t>
            </a:r>
            <a:r>
              <a:rPr lang="en-GB" dirty="0" err="1"/>
              <a:t>reazione</a:t>
            </a:r>
            <a:r>
              <a:rPr lang="en-GB" dirty="0"/>
              <a:t> </a:t>
            </a:r>
            <a:r>
              <a:rPr lang="en-GB" dirty="0" err="1"/>
              <a:t>normale</a:t>
            </a:r>
            <a:r>
              <a:rPr lang="en-GB" dirty="0"/>
              <a:t>: “</a:t>
            </a:r>
            <a:r>
              <a:rPr lang="en-GB" dirty="0" err="1"/>
              <a:t>resistenza</a:t>
            </a:r>
            <a:r>
              <a:rPr lang="en-GB" dirty="0"/>
              <a:t>” </a:t>
            </a:r>
            <a:r>
              <a:rPr lang="en-GB" dirty="0" err="1"/>
              <a:t>esercitata</a:t>
            </a:r>
            <a:r>
              <a:rPr lang="en-GB" dirty="0"/>
              <a:t> dal </a:t>
            </a:r>
            <a:r>
              <a:rPr lang="en-GB" dirty="0" err="1"/>
              <a:t>tavolo</a:t>
            </a:r>
            <a:r>
              <a:rPr lang="en-GB" dirty="0"/>
              <a:t> </a:t>
            </a:r>
            <a:r>
              <a:rPr lang="en-GB" dirty="0" err="1"/>
              <a:t>sul</a:t>
            </a:r>
            <a:r>
              <a:rPr lang="en-GB" dirty="0"/>
              <a:t> </a:t>
            </a:r>
            <a:r>
              <a:rPr lang="en-GB" dirty="0" err="1"/>
              <a:t>corpo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impedisce</a:t>
            </a:r>
            <a:r>
              <a:rPr lang="en-GB" dirty="0"/>
              <a:t> al </a:t>
            </a:r>
            <a:r>
              <a:rPr lang="en-GB" dirty="0" err="1"/>
              <a:t>corpo</a:t>
            </a:r>
            <a:r>
              <a:rPr lang="en-GB" dirty="0"/>
              <a:t> di </a:t>
            </a:r>
            <a:r>
              <a:rPr lang="en-GB" dirty="0" err="1"/>
              <a:t>cadere</a:t>
            </a:r>
            <a:r>
              <a:rPr lang="en-GB" dirty="0"/>
              <a:t> al </a:t>
            </a:r>
            <a:r>
              <a:rPr lang="en-GB" dirty="0" err="1"/>
              <a:t>suolo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4E163F-68B0-964E-9F17-CCC8C6D01D4E}"/>
              </a:ext>
            </a:extLst>
          </p:cNvPr>
          <p:cNvGrpSpPr/>
          <p:nvPr/>
        </p:nvGrpSpPr>
        <p:grpSpPr>
          <a:xfrm>
            <a:off x="912539" y="1160403"/>
            <a:ext cx="3339548" cy="2268597"/>
            <a:chOff x="2686981" y="1160400"/>
            <a:chExt cx="3339548" cy="226859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946A3CD-6BB0-504E-B19E-BED10A2CACCF}"/>
                </a:ext>
              </a:extLst>
            </p:cNvPr>
            <p:cNvCxnSpPr/>
            <p:nvPr/>
          </p:nvCxnSpPr>
          <p:spPr>
            <a:xfrm>
              <a:off x="2686981" y="2504566"/>
              <a:ext cx="333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09DD3D-FC19-E343-8DA3-565E3C2082B7}"/>
                </a:ext>
              </a:extLst>
            </p:cNvPr>
            <p:cNvSpPr/>
            <p:nvPr/>
          </p:nvSpPr>
          <p:spPr>
            <a:xfrm>
              <a:off x="3624674" y="1921470"/>
              <a:ext cx="1464161" cy="5565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3EBBABD-A99E-DD4D-8FDC-127829437ADA}"/>
                </a:ext>
              </a:extLst>
            </p:cNvPr>
            <p:cNvCxnSpPr>
              <a:stCxn id="9" idx="2"/>
            </p:cNvCxnSpPr>
            <p:nvPr/>
          </p:nvCxnSpPr>
          <p:spPr>
            <a:xfrm flipV="1">
              <a:off x="4356755" y="1160400"/>
              <a:ext cx="0" cy="13176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747776-CDF2-8848-8AAE-AEC3D427092D}"/>
                </a:ext>
              </a:extLst>
            </p:cNvPr>
            <p:cNvSpPr txBox="1"/>
            <p:nvPr/>
          </p:nvSpPr>
          <p:spPr>
            <a:xfrm>
              <a:off x="4455049" y="1323262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</a:t>
              </a:r>
              <a:r>
                <a:rPr lang="en-GB" sz="2400" baseline="-25000" dirty="0"/>
                <a:t>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06EB2C-674C-8F46-BB4B-549D3233ECDB}"/>
                </a:ext>
              </a:extLst>
            </p:cNvPr>
            <p:cNvSpPr/>
            <p:nvPr/>
          </p:nvSpPr>
          <p:spPr>
            <a:xfrm>
              <a:off x="2692004" y="2491314"/>
              <a:ext cx="107827" cy="9376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2D848D-5986-E54A-9B6A-9CF447979F3C}"/>
                </a:ext>
              </a:extLst>
            </p:cNvPr>
            <p:cNvSpPr/>
            <p:nvPr/>
          </p:nvSpPr>
          <p:spPr>
            <a:xfrm>
              <a:off x="5892198" y="2509359"/>
              <a:ext cx="107827" cy="9129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29637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539" y="-13719"/>
            <a:ext cx="7543800" cy="1065551"/>
          </a:xfrm>
        </p:spPr>
        <p:txBody>
          <a:bodyPr>
            <a:normAutofit/>
          </a:bodyPr>
          <a:lstStyle/>
          <a:p>
            <a:r>
              <a:rPr lang="en-US" dirty="0" err="1"/>
              <a:t>Reazione</a:t>
            </a:r>
            <a:r>
              <a:rPr lang="en-US" dirty="0"/>
              <a:t> </a:t>
            </a:r>
            <a:r>
              <a:rPr lang="en-US" dirty="0" err="1"/>
              <a:t>vincolare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9EC30069-E677-FF49-A1A3-A04742E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7" y="4634097"/>
            <a:ext cx="3810205" cy="158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22E4073F-1DC2-FA40-AA46-E3C8BA406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" b="40531"/>
          <a:stretch/>
        </p:blipFill>
        <p:spPr bwMode="auto">
          <a:xfrm>
            <a:off x="4652698" y="3068112"/>
            <a:ext cx="4229437" cy="29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2C9696-4090-194F-BDF8-E2923D73F646}"/>
              </a:ext>
            </a:extLst>
          </p:cNvPr>
          <p:cNvSpPr txBox="1"/>
          <p:nvPr/>
        </p:nvSpPr>
        <p:spPr>
          <a:xfrm>
            <a:off x="4387262" y="1598307"/>
            <a:ext cx="434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Reazione</a:t>
            </a:r>
            <a:r>
              <a:rPr lang="en-GB" dirty="0"/>
              <a:t> </a:t>
            </a:r>
            <a:r>
              <a:rPr lang="en-GB" dirty="0" err="1"/>
              <a:t>vincolare</a:t>
            </a:r>
            <a:r>
              <a:rPr lang="en-GB" dirty="0"/>
              <a:t> o </a:t>
            </a:r>
            <a:r>
              <a:rPr lang="en-GB" dirty="0" err="1"/>
              <a:t>reazione</a:t>
            </a:r>
            <a:r>
              <a:rPr lang="en-GB" dirty="0"/>
              <a:t> </a:t>
            </a:r>
            <a:r>
              <a:rPr lang="en-GB" dirty="0" err="1"/>
              <a:t>normale</a:t>
            </a:r>
            <a:r>
              <a:rPr lang="en-GB" dirty="0"/>
              <a:t>: “</a:t>
            </a:r>
            <a:r>
              <a:rPr lang="en-GB" dirty="0" err="1"/>
              <a:t>resistenza</a:t>
            </a:r>
            <a:r>
              <a:rPr lang="en-GB" dirty="0"/>
              <a:t>” </a:t>
            </a:r>
            <a:r>
              <a:rPr lang="en-GB" dirty="0" err="1"/>
              <a:t>esercitata</a:t>
            </a:r>
            <a:r>
              <a:rPr lang="en-GB" dirty="0"/>
              <a:t> dal </a:t>
            </a:r>
            <a:r>
              <a:rPr lang="en-GB" dirty="0" err="1"/>
              <a:t>tavolo</a:t>
            </a:r>
            <a:r>
              <a:rPr lang="en-GB" dirty="0"/>
              <a:t> </a:t>
            </a:r>
            <a:r>
              <a:rPr lang="en-GB" dirty="0" err="1"/>
              <a:t>sul</a:t>
            </a:r>
            <a:r>
              <a:rPr lang="en-GB" dirty="0"/>
              <a:t> </a:t>
            </a:r>
            <a:r>
              <a:rPr lang="en-GB" dirty="0" err="1"/>
              <a:t>corpo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impedisce</a:t>
            </a:r>
            <a:r>
              <a:rPr lang="en-GB" dirty="0"/>
              <a:t> al </a:t>
            </a:r>
            <a:r>
              <a:rPr lang="en-GB" dirty="0" err="1"/>
              <a:t>corpo</a:t>
            </a:r>
            <a:r>
              <a:rPr lang="en-GB" dirty="0"/>
              <a:t> di </a:t>
            </a:r>
            <a:r>
              <a:rPr lang="en-GB" dirty="0" err="1"/>
              <a:t>cadere</a:t>
            </a:r>
            <a:r>
              <a:rPr lang="en-GB" dirty="0"/>
              <a:t> al </a:t>
            </a:r>
            <a:r>
              <a:rPr lang="en-GB" dirty="0" err="1"/>
              <a:t>suolo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4E163F-68B0-964E-9F17-CCC8C6D01D4E}"/>
              </a:ext>
            </a:extLst>
          </p:cNvPr>
          <p:cNvGrpSpPr/>
          <p:nvPr/>
        </p:nvGrpSpPr>
        <p:grpSpPr>
          <a:xfrm>
            <a:off x="912539" y="1067639"/>
            <a:ext cx="3339548" cy="2268597"/>
            <a:chOff x="2686981" y="1160400"/>
            <a:chExt cx="3339548" cy="226859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946A3CD-6BB0-504E-B19E-BED10A2CACCF}"/>
                </a:ext>
              </a:extLst>
            </p:cNvPr>
            <p:cNvCxnSpPr/>
            <p:nvPr/>
          </p:nvCxnSpPr>
          <p:spPr>
            <a:xfrm>
              <a:off x="2686981" y="2504566"/>
              <a:ext cx="333954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09DD3D-FC19-E343-8DA3-565E3C2082B7}"/>
                </a:ext>
              </a:extLst>
            </p:cNvPr>
            <p:cNvSpPr/>
            <p:nvPr/>
          </p:nvSpPr>
          <p:spPr>
            <a:xfrm>
              <a:off x="3624674" y="1921470"/>
              <a:ext cx="1464161" cy="5565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3EBBABD-A99E-DD4D-8FDC-127829437ADA}"/>
                </a:ext>
              </a:extLst>
            </p:cNvPr>
            <p:cNvCxnSpPr>
              <a:stCxn id="9" idx="2"/>
            </p:cNvCxnSpPr>
            <p:nvPr/>
          </p:nvCxnSpPr>
          <p:spPr>
            <a:xfrm flipV="1">
              <a:off x="4356755" y="1160400"/>
              <a:ext cx="0" cy="13176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747776-CDF2-8848-8AAE-AEC3D427092D}"/>
                </a:ext>
              </a:extLst>
            </p:cNvPr>
            <p:cNvSpPr txBox="1"/>
            <p:nvPr/>
          </p:nvSpPr>
          <p:spPr>
            <a:xfrm>
              <a:off x="4455049" y="1323262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</a:t>
              </a:r>
              <a:r>
                <a:rPr lang="en-GB" sz="2400" baseline="-25000" dirty="0"/>
                <a:t>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06EB2C-674C-8F46-BB4B-549D3233ECDB}"/>
                </a:ext>
              </a:extLst>
            </p:cNvPr>
            <p:cNvSpPr/>
            <p:nvPr/>
          </p:nvSpPr>
          <p:spPr>
            <a:xfrm>
              <a:off x="2692004" y="2491314"/>
              <a:ext cx="107827" cy="9376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2D848D-5986-E54A-9B6A-9CF447979F3C}"/>
                </a:ext>
              </a:extLst>
            </p:cNvPr>
            <p:cNvSpPr/>
            <p:nvPr/>
          </p:nvSpPr>
          <p:spPr>
            <a:xfrm>
              <a:off x="5892198" y="2509359"/>
              <a:ext cx="107827" cy="9129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7A9B91-9DAB-9847-885D-905F5E5D1982}"/>
              </a:ext>
            </a:extLst>
          </p:cNvPr>
          <p:cNvSpPr txBox="1"/>
          <p:nvPr/>
        </p:nvSpPr>
        <p:spPr>
          <a:xfrm>
            <a:off x="472852" y="3423784"/>
            <a:ext cx="3779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 </a:t>
            </a:r>
            <a:r>
              <a:rPr lang="en-GB" dirty="0" err="1"/>
              <a:t>reazione</a:t>
            </a:r>
            <a:r>
              <a:rPr lang="en-GB" dirty="0"/>
              <a:t> </a:t>
            </a:r>
            <a:r>
              <a:rPr lang="en-GB" dirty="0" err="1"/>
              <a:t>vincolare</a:t>
            </a:r>
            <a:r>
              <a:rPr lang="en-GB" dirty="0"/>
              <a:t> </a:t>
            </a:r>
            <a:r>
              <a:rPr lang="en-GB" dirty="0" err="1"/>
              <a:t>permetterà</a:t>
            </a:r>
            <a:r>
              <a:rPr lang="en-GB" dirty="0"/>
              <a:t> di </a:t>
            </a:r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perché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dossi</a:t>
            </a:r>
            <a:r>
              <a:rPr lang="en-GB" dirty="0"/>
              <a:t> </a:t>
            </a:r>
            <a:r>
              <a:rPr lang="en-GB" dirty="0" err="1"/>
              <a:t>rallentano</a:t>
            </a:r>
            <a:r>
              <a:rPr lang="en-GB" dirty="0"/>
              <a:t> le </a:t>
            </a:r>
            <a:r>
              <a:rPr lang="en-GB" dirty="0" err="1"/>
              <a:t>macchine</a:t>
            </a:r>
            <a:r>
              <a:rPr lang="en-GB" dirty="0"/>
              <a:t> in </a:t>
            </a:r>
            <a:r>
              <a:rPr lang="en-GB" dirty="0" err="1"/>
              <a:t>corsa</a:t>
            </a:r>
            <a:r>
              <a:rPr lang="en-GB" dirty="0"/>
              <a:t>. E </a:t>
            </a:r>
            <a:r>
              <a:rPr lang="en-GB" dirty="0" err="1"/>
              <a:t>inoltre</a:t>
            </a:r>
            <a:r>
              <a:rPr lang="en-GB" dirty="0"/>
              <a:t> </a:t>
            </a:r>
            <a:r>
              <a:rPr lang="en-GB" dirty="0" err="1"/>
              <a:t>spiega</a:t>
            </a:r>
            <a:r>
              <a:rPr lang="en-GB" dirty="0"/>
              <a:t> la </a:t>
            </a:r>
            <a:r>
              <a:rPr lang="en-GB" dirty="0" err="1"/>
              <a:t>possibilità</a:t>
            </a:r>
            <a:r>
              <a:rPr lang="en-GB" dirty="0"/>
              <a:t> di fare </a:t>
            </a:r>
            <a:r>
              <a:rPr lang="en-GB" dirty="0" err="1"/>
              <a:t>il</a:t>
            </a:r>
            <a:r>
              <a:rPr lang="en-GB" dirty="0"/>
              <a:t> “giro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morte</a:t>
            </a:r>
            <a:r>
              <a:rPr lang="en-GB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6714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751371"/>
          </a:xfrm>
        </p:spPr>
        <p:txBody>
          <a:bodyPr>
            <a:normAutofit/>
          </a:bodyPr>
          <a:lstStyle/>
          <a:p>
            <a:r>
              <a:rPr lang="en-US" dirty="0"/>
              <a:t>Gas e </a:t>
            </a:r>
            <a:r>
              <a:rPr lang="en-US" dirty="0" err="1"/>
              <a:t>pressione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28</a:t>
            </a:fld>
            <a:endParaRPr lang="en-US" dirty="0"/>
          </a:p>
        </p:txBody>
      </p:sp>
      <p:pic>
        <p:nvPicPr>
          <p:cNvPr id="9" name="pasted-image.tif">
            <a:extLst>
              <a:ext uri="{FF2B5EF4-FFF2-40B4-BE49-F238E27FC236}">
                <a16:creationId xmlns:a16="http://schemas.microsoft.com/office/drawing/2014/main" id="{8CD54114-E398-0543-9399-E8CC1746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25" y="1004912"/>
            <a:ext cx="3431885" cy="513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" name="pasted-image.tif">
            <a:extLst>
              <a:ext uri="{FF2B5EF4-FFF2-40B4-BE49-F238E27FC236}">
                <a16:creationId xmlns:a16="http://schemas.microsoft.com/office/drawing/2014/main" id="{94B9B965-99F1-3045-9F55-93ADA011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3" y="2908838"/>
            <a:ext cx="2797629" cy="315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010E9E-111D-324F-A099-63393F4CFA8D}"/>
              </a:ext>
            </a:extLst>
          </p:cNvPr>
          <p:cNvSpPr txBox="1"/>
          <p:nvPr/>
        </p:nvSpPr>
        <p:spPr>
          <a:xfrm>
            <a:off x="191516" y="1236647"/>
            <a:ext cx="3719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Cos’è</a:t>
            </a:r>
            <a:r>
              <a:rPr lang="en-GB" sz="2000" dirty="0"/>
              <a:t> la </a:t>
            </a:r>
            <a:r>
              <a:rPr lang="en-GB" sz="2000" dirty="0" err="1"/>
              <a:t>pressione</a:t>
            </a:r>
            <a:r>
              <a:rPr lang="en-GB" sz="2000" dirty="0"/>
              <a:t> ?</a:t>
            </a:r>
          </a:p>
          <a:p>
            <a:r>
              <a:rPr lang="en-GB" sz="2000" dirty="0"/>
              <a:t>E’ la forza </a:t>
            </a:r>
            <a:r>
              <a:rPr lang="en-GB" sz="2000" dirty="0" err="1"/>
              <a:t>esercitata</a:t>
            </a:r>
            <a:r>
              <a:rPr lang="en-GB" sz="2000" dirty="0"/>
              <a:t> da </a:t>
            </a:r>
            <a:r>
              <a:rPr lang="en-GB" sz="2000" dirty="0" err="1"/>
              <a:t>tutte</a:t>
            </a:r>
            <a:r>
              <a:rPr lang="en-GB" sz="2000" dirty="0"/>
              <a:t> le </a:t>
            </a:r>
            <a:r>
              <a:rPr lang="en-GB" sz="2000" dirty="0" err="1"/>
              <a:t>molecole</a:t>
            </a:r>
            <a:r>
              <a:rPr lang="en-GB" sz="2000" dirty="0"/>
              <a:t> di un </a:t>
            </a:r>
            <a:r>
              <a:rPr lang="en-GB" sz="2000" dirty="0" err="1"/>
              <a:t>liquido</a:t>
            </a:r>
            <a:r>
              <a:rPr lang="en-GB" sz="2000" dirty="0"/>
              <a:t> o gas </a:t>
            </a:r>
            <a:r>
              <a:rPr lang="en-GB" sz="2000" dirty="0" err="1"/>
              <a:t>sulle</a:t>
            </a:r>
            <a:r>
              <a:rPr lang="en-GB" sz="2000" dirty="0"/>
              <a:t> </a:t>
            </a:r>
            <a:r>
              <a:rPr lang="en-GB" sz="2000" dirty="0" err="1"/>
              <a:t>pareti</a:t>
            </a:r>
            <a:r>
              <a:rPr lang="en-GB" sz="2000" dirty="0"/>
              <a:t> del </a:t>
            </a:r>
            <a:r>
              <a:rPr lang="en-GB" sz="2000" dirty="0" err="1"/>
              <a:t>recipiente</a:t>
            </a:r>
            <a:r>
              <a:rPr lang="en-GB" sz="2000" dirty="0"/>
              <a:t> in cui </a:t>
            </a:r>
            <a:r>
              <a:rPr lang="en-GB" sz="2000" dirty="0" err="1"/>
              <a:t>si</a:t>
            </a:r>
            <a:r>
              <a:rPr lang="en-GB" sz="2000" dirty="0"/>
              <a:t> </a:t>
            </a:r>
            <a:r>
              <a:rPr lang="en-GB" sz="2000" dirty="0" err="1"/>
              <a:t>trova</a:t>
            </a:r>
            <a:endParaRPr lang="en-GB" sz="2000" dirty="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EAA21451-E802-BD4D-920F-F668BD9BCB0E}"/>
              </a:ext>
            </a:extLst>
          </p:cNvPr>
          <p:cNvSpPr/>
          <p:nvPr/>
        </p:nvSpPr>
        <p:spPr>
          <a:xfrm rot="2445248">
            <a:off x="5686114" y="2593790"/>
            <a:ext cx="2129473" cy="2160104"/>
          </a:xfrm>
          <a:prstGeom prst="arc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6649D-8505-E64E-B78D-CA724EB7940C}"/>
              </a:ext>
            </a:extLst>
          </p:cNvPr>
          <p:cNvSpPr txBox="1"/>
          <p:nvPr/>
        </p:nvSpPr>
        <p:spPr>
          <a:xfrm>
            <a:off x="7879852" y="3250919"/>
            <a:ext cx="153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cosa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successo</a:t>
            </a:r>
            <a:r>
              <a:rPr lang="en-GB" dirty="0"/>
              <a:t> ??</a:t>
            </a:r>
          </a:p>
        </p:txBody>
      </p:sp>
    </p:spTree>
    <p:extLst>
      <p:ext uri="{BB962C8B-B14F-4D97-AF65-F5344CB8AC3E}">
        <p14:creationId xmlns:p14="http://schemas.microsoft.com/office/powerpoint/2010/main" val="30880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777875"/>
          </a:xfrm>
        </p:spPr>
        <p:txBody>
          <a:bodyPr>
            <a:normAutofit/>
          </a:bodyPr>
          <a:lstStyle/>
          <a:p>
            <a:r>
              <a:rPr lang="en-US" dirty="0" err="1"/>
              <a:t>Fluidi</a:t>
            </a:r>
            <a:r>
              <a:rPr lang="en-US" dirty="0"/>
              <a:t> e </a:t>
            </a:r>
            <a:r>
              <a:rPr lang="en-US" dirty="0" err="1"/>
              <a:t>pressione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D7141-C51D-7949-BF73-70288EC2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52" y="1244744"/>
            <a:ext cx="7189107" cy="4884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32D03-1AF3-F347-BBA3-4D3102DADADA}"/>
              </a:ext>
            </a:extLst>
          </p:cNvPr>
          <p:cNvSpPr txBox="1"/>
          <p:nvPr/>
        </p:nvSpPr>
        <p:spPr>
          <a:xfrm>
            <a:off x="822960" y="1008909"/>
            <a:ext cx="374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Martinetto</a:t>
            </a:r>
            <a:r>
              <a:rPr lang="en-GB" sz="2000" dirty="0"/>
              <a:t> </a:t>
            </a:r>
            <a:r>
              <a:rPr lang="en-GB" sz="2000" dirty="0" err="1"/>
              <a:t>idraulico</a:t>
            </a:r>
            <a:r>
              <a:rPr lang="en-GB" sz="2000" dirty="0"/>
              <a:t> per </a:t>
            </a:r>
            <a:r>
              <a:rPr lang="en-GB" sz="2000" dirty="0" err="1"/>
              <a:t>sollevare</a:t>
            </a:r>
            <a:r>
              <a:rPr lang="en-GB" sz="2000" dirty="0"/>
              <a:t> </a:t>
            </a:r>
            <a:r>
              <a:rPr lang="en-GB" sz="2000" dirty="0" err="1"/>
              <a:t>corpi</a:t>
            </a:r>
            <a:r>
              <a:rPr lang="en-GB" sz="2000" dirty="0"/>
              <a:t> </a:t>
            </a:r>
            <a:r>
              <a:rPr lang="en-GB" sz="2000" dirty="0" err="1"/>
              <a:t>molto</a:t>
            </a:r>
            <a:r>
              <a:rPr lang="en-GB" sz="2000" dirty="0"/>
              <a:t> </a:t>
            </a:r>
            <a:r>
              <a:rPr lang="en-GB" sz="2000" dirty="0" err="1"/>
              <a:t>pesanti</a:t>
            </a:r>
            <a:r>
              <a:rPr lang="en-GB" sz="2000" dirty="0"/>
              <a:t> </a:t>
            </a:r>
            <a:r>
              <a:rPr lang="en-GB" sz="2000" dirty="0" err="1"/>
              <a:t>attraverso</a:t>
            </a:r>
            <a:r>
              <a:rPr lang="en-GB" sz="2000" dirty="0"/>
              <a:t> </a:t>
            </a:r>
            <a:r>
              <a:rPr lang="en-GB" sz="2000" dirty="0" err="1"/>
              <a:t>l’applicazione</a:t>
            </a:r>
            <a:r>
              <a:rPr lang="en-GB" sz="2000" dirty="0"/>
              <a:t> di una </a:t>
            </a:r>
            <a:r>
              <a:rPr lang="en-GB" sz="2000" dirty="0" err="1"/>
              <a:t>pressione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un </a:t>
            </a:r>
            <a:r>
              <a:rPr lang="en-GB" sz="2000" dirty="0" err="1"/>
              <a:t>fluido</a:t>
            </a:r>
            <a:r>
              <a:rPr lang="en-GB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4572A8-ED64-694E-8E2C-AF36C9ED9A34}"/>
                  </a:ext>
                </a:extLst>
              </p:cNvPr>
              <p:cNvSpPr txBox="1"/>
              <p:nvPr/>
            </p:nvSpPr>
            <p:spPr>
              <a:xfrm>
                <a:off x="1750859" y="2260407"/>
                <a:ext cx="1996700" cy="878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it-IT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it-IT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it-IT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it-IT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it-IT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it-IT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8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4572A8-ED64-694E-8E2C-AF36C9ED9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859" y="2260407"/>
                <a:ext cx="1996700" cy="878382"/>
              </a:xfrm>
              <a:prstGeom prst="rect">
                <a:avLst/>
              </a:prstGeom>
              <a:blipFill>
                <a:blip r:embed="rId3"/>
                <a:stretch>
                  <a:fillRect l="-6329" t="-1429" r="-1266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197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99" y="102582"/>
            <a:ext cx="7460323" cy="833589"/>
          </a:xfrm>
        </p:spPr>
        <p:txBody>
          <a:bodyPr>
            <a:normAutofit fontScale="90000"/>
          </a:bodyPr>
          <a:lstStyle/>
          <a:p>
            <a:r>
              <a:rPr lang="en-US" sz="3400" dirty="0" err="1"/>
              <a:t>Altri</a:t>
            </a:r>
            <a:r>
              <a:rPr lang="en-US" sz="3400" dirty="0"/>
              <a:t> </a:t>
            </a:r>
            <a:r>
              <a:rPr lang="en-US" sz="3400" dirty="0" err="1"/>
              <a:t>esempi</a:t>
            </a:r>
            <a:r>
              <a:rPr lang="en-US" sz="3400" dirty="0"/>
              <a:t> di </a:t>
            </a:r>
            <a:r>
              <a:rPr lang="en-US" sz="3400" dirty="0" err="1"/>
              <a:t>grandezze</a:t>
            </a:r>
            <a:r>
              <a:rPr lang="en-US" sz="3400" dirty="0"/>
              <a:t> derivate: </a:t>
            </a:r>
            <a:r>
              <a:rPr lang="en-US" sz="3400" dirty="0" err="1"/>
              <a:t>accelerazione</a:t>
            </a:r>
            <a:r>
              <a:rPr lang="en-US" sz="3400" dirty="0"/>
              <a:t> e </a:t>
            </a:r>
            <a:r>
              <a:rPr lang="en-US" sz="3400" dirty="0" err="1"/>
              <a:t>forza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099" y="1199604"/>
            <a:ext cx="8030001" cy="4698993"/>
          </a:xfrm>
        </p:spPr>
        <p:txBody>
          <a:bodyPr>
            <a:normAutofit fontScale="92500"/>
          </a:bodyPr>
          <a:lstStyle/>
          <a:p>
            <a:r>
              <a:rPr lang="en-US" sz="2400" dirty="0" err="1">
                <a:solidFill>
                  <a:srgbClr val="0432FF"/>
                </a:solidFill>
              </a:rPr>
              <a:t>Accelerazione</a:t>
            </a:r>
            <a:r>
              <a:rPr lang="en-US" sz="2400" dirty="0">
                <a:solidFill>
                  <a:srgbClr val="0432FF"/>
                </a:solidFill>
              </a:rPr>
              <a:t>: a = </a:t>
            </a:r>
            <a:r>
              <a:rPr lang="en-US" sz="2400" dirty="0" err="1">
                <a:solidFill>
                  <a:srgbClr val="0432FF"/>
                </a:solidFill>
              </a:rPr>
              <a:t>velocità</a:t>
            </a:r>
            <a:r>
              <a:rPr lang="en-US" sz="2400" dirty="0">
                <a:solidFill>
                  <a:srgbClr val="0432FF"/>
                </a:solidFill>
              </a:rPr>
              <a:t>/tempo = v/t</a:t>
            </a:r>
          </a:p>
          <a:p>
            <a:pPr lvl="1"/>
            <a:r>
              <a:rPr lang="en-US" sz="2400" dirty="0" err="1"/>
              <a:t>rapporto</a:t>
            </a:r>
            <a:r>
              <a:rPr lang="en-US" sz="2400" dirty="0"/>
              <a:t>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grandezza</a:t>
            </a:r>
            <a:r>
              <a:rPr lang="en-US" sz="2400" dirty="0"/>
              <a:t> </a:t>
            </a:r>
            <a:r>
              <a:rPr lang="en-US" sz="2400" dirty="0" err="1"/>
              <a:t>derivata</a:t>
            </a:r>
            <a:r>
              <a:rPr lang="en-US" sz="2400" dirty="0"/>
              <a:t> (</a:t>
            </a:r>
            <a:r>
              <a:rPr lang="en-US" sz="2400" dirty="0" err="1"/>
              <a:t>velocità</a:t>
            </a:r>
            <a:r>
              <a:rPr lang="en-US" sz="2400" dirty="0"/>
              <a:t>) </a:t>
            </a:r>
            <a:r>
              <a:rPr lang="en-US" sz="2400" dirty="0" err="1"/>
              <a:t>ed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fondamentale</a:t>
            </a:r>
            <a:r>
              <a:rPr lang="en-US" sz="2400" dirty="0"/>
              <a:t> (tempo)</a:t>
            </a:r>
          </a:p>
          <a:p>
            <a:r>
              <a:rPr lang="en-US" sz="2400" dirty="0" err="1"/>
              <a:t>Dimensione</a:t>
            </a:r>
            <a:r>
              <a:rPr lang="en-US" sz="2400" dirty="0"/>
              <a:t> </a:t>
            </a:r>
            <a:r>
              <a:rPr lang="en-US" sz="2400" dirty="0" err="1"/>
              <a:t>dell’accelerazione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		[a] = [</a:t>
            </a:r>
            <a:r>
              <a:rPr lang="en-US" sz="2400" dirty="0" err="1">
                <a:solidFill>
                  <a:srgbClr val="FF0000"/>
                </a:solidFill>
              </a:rPr>
              <a:t>velocità</a:t>
            </a:r>
            <a:r>
              <a:rPr lang="en-US" sz="2400" dirty="0">
                <a:solidFill>
                  <a:srgbClr val="FF0000"/>
                </a:solidFill>
              </a:rPr>
              <a:t>]/[tempo] = (m s</a:t>
            </a:r>
            <a:r>
              <a:rPr lang="en-US" sz="2400" baseline="30000" dirty="0">
                <a:solidFill>
                  <a:srgbClr val="FF0000"/>
                </a:solidFill>
              </a:rPr>
              <a:t>-1</a:t>
            </a:r>
            <a:r>
              <a:rPr lang="en-US" sz="2400" dirty="0">
                <a:solidFill>
                  <a:srgbClr val="FF0000"/>
                </a:solidFill>
              </a:rPr>
              <a:t>)/s = m s</a:t>
            </a:r>
            <a:r>
              <a:rPr lang="en-US" sz="2400" baseline="30000" dirty="0">
                <a:solidFill>
                  <a:srgbClr val="FF0000"/>
                </a:solidFill>
              </a:rPr>
              <a:t>-2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sz="2400" dirty="0">
                <a:solidFill>
                  <a:srgbClr val="0432FF"/>
                </a:solidFill>
              </a:rPr>
              <a:t>Forza: F = </a:t>
            </a:r>
            <a:r>
              <a:rPr lang="en-US" sz="2400" dirty="0" err="1">
                <a:solidFill>
                  <a:srgbClr val="0432FF"/>
                </a:solidFill>
              </a:rPr>
              <a:t>massa</a:t>
            </a:r>
            <a:r>
              <a:rPr lang="en-US" sz="2400" dirty="0">
                <a:solidFill>
                  <a:srgbClr val="0432FF"/>
                </a:solidFill>
              </a:rPr>
              <a:t> × </a:t>
            </a:r>
            <a:r>
              <a:rPr lang="en-US" sz="2400" dirty="0" err="1">
                <a:solidFill>
                  <a:srgbClr val="0432FF"/>
                </a:solidFill>
              </a:rPr>
              <a:t>accelerazione</a:t>
            </a:r>
            <a:r>
              <a:rPr lang="en-US" sz="2400" dirty="0">
                <a:solidFill>
                  <a:srgbClr val="0432FF"/>
                </a:solidFill>
              </a:rPr>
              <a:t> = m a</a:t>
            </a:r>
          </a:p>
          <a:p>
            <a:pPr lvl="1"/>
            <a:r>
              <a:rPr lang="en-US" sz="2400" dirty="0" err="1"/>
              <a:t>prodotto</a:t>
            </a:r>
            <a:r>
              <a:rPr lang="en-US" sz="2400" dirty="0"/>
              <a:t> </a:t>
            </a:r>
            <a:r>
              <a:rPr lang="en-US" sz="2400" dirty="0" err="1"/>
              <a:t>tra</a:t>
            </a:r>
            <a:r>
              <a:rPr lang="en-US" sz="2400" dirty="0"/>
              <a:t> una grandezza </a:t>
            </a:r>
            <a:r>
              <a:rPr lang="en-US" sz="2400" dirty="0" err="1"/>
              <a:t>fondamentale</a:t>
            </a:r>
            <a:r>
              <a:rPr lang="en-US" sz="2400" dirty="0"/>
              <a:t> (</a:t>
            </a:r>
            <a:r>
              <a:rPr lang="en-US" sz="2400" dirty="0" err="1"/>
              <a:t>massa</a:t>
            </a:r>
            <a:r>
              <a:rPr lang="en-US" sz="2400" dirty="0"/>
              <a:t>) ed una </a:t>
            </a:r>
            <a:r>
              <a:rPr lang="en-US" sz="2400" dirty="0" err="1"/>
              <a:t>derivata</a:t>
            </a:r>
            <a:r>
              <a:rPr lang="en-US" sz="2400" dirty="0"/>
              <a:t> (</a:t>
            </a:r>
            <a:r>
              <a:rPr lang="en-US" sz="2400" dirty="0" err="1"/>
              <a:t>accelerazione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Dimensione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forza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		[F] = [</a:t>
            </a:r>
            <a:r>
              <a:rPr lang="en-US" sz="2400" dirty="0" err="1">
                <a:solidFill>
                  <a:srgbClr val="FF0000"/>
                </a:solidFill>
              </a:rPr>
              <a:t>massa</a:t>
            </a:r>
            <a:r>
              <a:rPr lang="en-US" sz="2400" dirty="0">
                <a:solidFill>
                  <a:srgbClr val="FF0000"/>
                </a:solidFill>
              </a:rPr>
              <a:t>] × [</a:t>
            </a:r>
            <a:r>
              <a:rPr lang="en-US" sz="2400" dirty="0" err="1">
                <a:solidFill>
                  <a:srgbClr val="FF0000"/>
                </a:solidFill>
              </a:rPr>
              <a:t>accelerazione</a:t>
            </a:r>
            <a:r>
              <a:rPr lang="en-US" sz="2400" dirty="0">
                <a:solidFill>
                  <a:srgbClr val="FF0000"/>
                </a:solidFill>
              </a:rPr>
              <a:t>] = kg m s</a:t>
            </a:r>
            <a:r>
              <a:rPr lang="en-US" sz="2400" baseline="30000" dirty="0">
                <a:solidFill>
                  <a:srgbClr val="FF0000"/>
                </a:solidFill>
              </a:rPr>
              <a:t>-2</a:t>
            </a:r>
            <a:r>
              <a:rPr lang="en-US" sz="2400" dirty="0">
                <a:solidFill>
                  <a:srgbClr val="FF0000"/>
                </a:solidFill>
              </a:rPr>
              <a:t> = N (Newton)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86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804379"/>
          </a:xfrm>
        </p:spPr>
        <p:txBody>
          <a:bodyPr>
            <a:normAutofit/>
          </a:bodyPr>
          <a:lstStyle/>
          <a:p>
            <a:r>
              <a:rPr lang="en-US" dirty="0" err="1"/>
              <a:t>Diltazione</a:t>
            </a:r>
            <a:r>
              <a:rPr lang="en-US" dirty="0"/>
              <a:t> </a:t>
            </a:r>
            <a:r>
              <a:rPr lang="en-US" dirty="0" err="1"/>
              <a:t>termica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44D14-D829-794C-95B4-1AE51949E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59" y="1260338"/>
            <a:ext cx="3752391" cy="4267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920273-14BB-F04A-A589-BBA00A071864}"/>
              </a:ext>
            </a:extLst>
          </p:cNvPr>
          <p:cNvSpPr txBox="1"/>
          <p:nvPr/>
        </p:nvSpPr>
        <p:spPr>
          <a:xfrm>
            <a:off x="4203950" y="1444486"/>
            <a:ext cx="4503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Cosa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successo</a:t>
            </a:r>
            <a:r>
              <a:rPr lang="en-GB" sz="2400" dirty="0"/>
              <a:t> a </a:t>
            </a:r>
            <a:r>
              <a:rPr lang="en-GB" sz="2400" dirty="0" err="1"/>
              <a:t>questi</a:t>
            </a:r>
            <a:r>
              <a:rPr lang="en-GB" sz="2400" dirty="0"/>
              <a:t> </a:t>
            </a:r>
            <a:r>
              <a:rPr lang="en-GB" sz="2400" dirty="0" err="1"/>
              <a:t>binari</a:t>
            </a:r>
            <a:r>
              <a:rPr lang="en-GB" sz="2400" dirty="0"/>
              <a:t> ?</a:t>
            </a:r>
          </a:p>
          <a:p>
            <a:r>
              <a:rPr lang="en-GB" sz="2400" dirty="0" err="1"/>
              <a:t>Tutti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corpi</a:t>
            </a:r>
            <a:r>
              <a:rPr lang="en-GB" sz="2400" dirty="0"/>
              <a:t> </a:t>
            </a:r>
            <a:r>
              <a:rPr lang="en-GB" sz="2400" dirty="0" err="1"/>
              <a:t>modificano</a:t>
            </a:r>
            <a:r>
              <a:rPr lang="en-GB" sz="2400" dirty="0"/>
              <a:t> le </a:t>
            </a:r>
            <a:r>
              <a:rPr lang="en-GB" sz="2400" dirty="0" err="1"/>
              <a:t>proprie</a:t>
            </a:r>
            <a:r>
              <a:rPr lang="en-GB" sz="2400" dirty="0"/>
              <a:t> </a:t>
            </a:r>
            <a:r>
              <a:rPr lang="en-GB" sz="2400" dirty="0" err="1"/>
              <a:t>dimensioni</a:t>
            </a:r>
            <a:r>
              <a:rPr lang="en-GB" sz="2400" dirty="0"/>
              <a:t> in </a:t>
            </a:r>
            <a:r>
              <a:rPr lang="en-GB" sz="2400" dirty="0" err="1"/>
              <a:t>seguito</a:t>
            </a:r>
            <a:r>
              <a:rPr lang="en-GB" sz="2400" dirty="0"/>
              <a:t> a una </a:t>
            </a:r>
            <a:r>
              <a:rPr lang="en-GB" sz="2400" dirty="0" err="1"/>
              <a:t>variazione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</a:t>
            </a:r>
            <a:r>
              <a:rPr lang="en-GB" sz="2400" dirty="0" err="1"/>
              <a:t>loro</a:t>
            </a:r>
            <a:r>
              <a:rPr lang="en-GB" sz="2400" dirty="0"/>
              <a:t> </a:t>
            </a:r>
            <a:r>
              <a:rPr lang="en-GB" sz="2400" dirty="0" err="1"/>
              <a:t>temperatura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95E185-BF68-1849-9604-DE10B7F018BE}"/>
                  </a:ext>
                </a:extLst>
              </p:cNvPr>
              <p:cNvSpPr txBox="1"/>
              <p:nvPr/>
            </p:nvSpPr>
            <p:spPr>
              <a:xfrm>
                <a:off x="4984752" y="3213556"/>
                <a:ext cx="241809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95E185-BF68-1849-9604-DE10B7F01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752" y="3213556"/>
                <a:ext cx="2418098" cy="430887"/>
              </a:xfrm>
              <a:prstGeom prst="rect">
                <a:avLst/>
              </a:prstGeom>
              <a:blipFill>
                <a:blip r:embed="rId3"/>
                <a:stretch>
                  <a:fillRect l="-3141" r="-2618" b="-3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6B95D9-9254-9E4E-AFB5-CA6ADBC1868A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4759751" y="3722218"/>
            <a:ext cx="457108" cy="10925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BD8F59-F993-EC41-BAC4-C2EF99C99791}"/>
              </a:ext>
            </a:extLst>
          </p:cNvPr>
          <p:cNvCxnSpPr>
            <a:cxnSpLocks/>
          </p:cNvCxnSpPr>
          <p:nvPr/>
        </p:nvCxnSpPr>
        <p:spPr>
          <a:xfrm flipH="1">
            <a:off x="5906113" y="3781973"/>
            <a:ext cx="93542" cy="13285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B9D647-A9D2-8649-8478-4D6C4088F816}"/>
              </a:ext>
            </a:extLst>
          </p:cNvPr>
          <p:cNvCxnSpPr>
            <a:cxnSpLocks/>
          </p:cNvCxnSpPr>
          <p:nvPr/>
        </p:nvCxnSpPr>
        <p:spPr>
          <a:xfrm>
            <a:off x="6562722" y="3685539"/>
            <a:ext cx="417444" cy="16222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4E5A12-AB68-C540-8358-469C3BB797B0}"/>
              </a:ext>
            </a:extLst>
          </p:cNvPr>
          <p:cNvCxnSpPr>
            <a:cxnSpLocks/>
          </p:cNvCxnSpPr>
          <p:nvPr/>
        </p:nvCxnSpPr>
        <p:spPr>
          <a:xfrm>
            <a:off x="7270807" y="3722218"/>
            <a:ext cx="484496" cy="74193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5E8DF5-E0C5-C24B-89EF-D1CDE6D9FA9C}"/>
              </a:ext>
            </a:extLst>
          </p:cNvPr>
          <p:cNvSpPr txBox="1"/>
          <p:nvPr/>
        </p:nvSpPr>
        <p:spPr>
          <a:xfrm>
            <a:off x="4159250" y="4814741"/>
            <a:ext cx="120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variazione</a:t>
            </a:r>
            <a:r>
              <a:rPr lang="en-GB" dirty="0"/>
              <a:t> di volume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5EA8C5-CA6D-FF41-A311-88A8A2E2C948}"/>
              </a:ext>
            </a:extLst>
          </p:cNvPr>
          <p:cNvSpPr txBox="1"/>
          <p:nvPr/>
        </p:nvSpPr>
        <p:spPr>
          <a:xfrm>
            <a:off x="5400407" y="5181888"/>
            <a:ext cx="120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volume </a:t>
            </a:r>
            <a:r>
              <a:rPr lang="en-GB" dirty="0" err="1"/>
              <a:t>iniziale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0ED7F8-8175-C84A-AA53-AF0E4D53C347}"/>
              </a:ext>
            </a:extLst>
          </p:cNvPr>
          <p:cNvSpPr txBox="1"/>
          <p:nvPr/>
        </p:nvSpPr>
        <p:spPr>
          <a:xfrm>
            <a:off x="6483881" y="5307769"/>
            <a:ext cx="1983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coefficiente</a:t>
            </a:r>
            <a:r>
              <a:rPr lang="en-GB" dirty="0"/>
              <a:t> di </a:t>
            </a:r>
            <a:r>
              <a:rPr lang="en-GB" dirty="0" err="1"/>
              <a:t>dilatazione</a:t>
            </a:r>
            <a:r>
              <a:rPr lang="en-GB" dirty="0"/>
              <a:t> </a:t>
            </a:r>
            <a:r>
              <a:rPr lang="en-GB" dirty="0" err="1"/>
              <a:t>termica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A274D-12E6-564B-BD15-1B193C0FDDE6}"/>
              </a:ext>
            </a:extLst>
          </p:cNvPr>
          <p:cNvSpPr txBox="1"/>
          <p:nvPr/>
        </p:nvSpPr>
        <p:spPr>
          <a:xfrm>
            <a:off x="7681438" y="4464153"/>
            <a:ext cx="140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variazione</a:t>
            </a:r>
            <a:r>
              <a:rPr lang="en-GB" dirty="0"/>
              <a:t> di </a:t>
            </a:r>
            <a:r>
              <a:rPr lang="en-GB" dirty="0" err="1"/>
              <a:t>temperatura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6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804379"/>
          </a:xfrm>
        </p:spPr>
        <p:txBody>
          <a:bodyPr>
            <a:normAutofit/>
          </a:bodyPr>
          <a:lstStyle/>
          <a:p>
            <a:r>
              <a:rPr lang="en-US" dirty="0" err="1"/>
              <a:t>Energia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737C7-3944-6E42-826D-CCC964869DAE}"/>
              </a:ext>
            </a:extLst>
          </p:cNvPr>
          <p:cNvSpPr txBox="1"/>
          <p:nvPr/>
        </p:nvSpPr>
        <p:spPr>
          <a:xfrm>
            <a:off x="718457" y="1077126"/>
            <a:ext cx="82949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L’energia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trasforma</a:t>
            </a:r>
            <a:r>
              <a:rPr lang="en-GB" sz="2400" dirty="0"/>
              <a:t> da una forma ad </a:t>
            </a:r>
            <a:r>
              <a:rPr lang="en-GB" sz="2400" dirty="0" err="1"/>
              <a:t>un’altra</a:t>
            </a:r>
            <a:r>
              <a:rPr lang="en-GB" sz="2400" dirty="0"/>
              <a:t>, non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distrugge</a:t>
            </a:r>
            <a:endParaRPr lang="en-GB" sz="2400" dirty="0"/>
          </a:p>
          <a:p>
            <a:pPr marL="457200" indent="-457200" algn="just">
              <a:buFontTx/>
              <a:buChar char="-"/>
            </a:pPr>
            <a:endParaRPr lang="en-GB" sz="2400" dirty="0"/>
          </a:p>
          <a:p>
            <a:pPr algn="just"/>
            <a:r>
              <a:rPr lang="en-GB" sz="2400" dirty="0"/>
              <a:t>-  </a:t>
            </a:r>
            <a:r>
              <a:rPr lang="en-GB" sz="2400" dirty="0" err="1"/>
              <a:t>l’energia</a:t>
            </a:r>
            <a:r>
              <a:rPr lang="en-GB" sz="2400" dirty="0"/>
              <a:t> di un </a:t>
            </a:r>
            <a:r>
              <a:rPr lang="en-GB" sz="2400" dirty="0" err="1"/>
              <a:t>corpo</a:t>
            </a:r>
            <a:r>
              <a:rPr lang="en-GB" sz="2400" dirty="0"/>
              <a:t> in </a:t>
            </a:r>
            <a:r>
              <a:rPr lang="en-GB" sz="2400" dirty="0" err="1"/>
              <a:t>movimento</a:t>
            </a:r>
            <a:r>
              <a:rPr lang="en-GB" sz="2400" dirty="0"/>
              <a:t> (</a:t>
            </a:r>
            <a:r>
              <a:rPr lang="en-GB" sz="2400" b="1" dirty="0" err="1">
                <a:solidFill>
                  <a:srgbClr val="0432FF"/>
                </a:solidFill>
              </a:rPr>
              <a:t>energia</a:t>
            </a:r>
            <a:r>
              <a:rPr lang="en-GB" sz="2400" b="1" dirty="0">
                <a:solidFill>
                  <a:srgbClr val="0432FF"/>
                </a:solidFill>
              </a:rPr>
              <a:t> </a:t>
            </a:r>
            <a:r>
              <a:rPr lang="en-GB" sz="2400" b="1" dirty="0" err="1">
                <a:solidFill>
                  <a:srgbClr val="0432FF"/>
                </a:solidFill>
              </a:rPr>
              <a:t>cinetica</a:t>
            </a:r>
            <a:r>
              <a:rPr lang="en-GB" sz="2400" b="1" dirty="0">
                <a:solidFill>
                  <a:srgbClr val="0432FF"/>
                </a:solidFill>
              </a:rPr>
              <a:t> = ½ mv</a:t>
            </a:r>
            <a:r>
              <a:rPr lang="en-GB" sz="2400" b="1" baseline="30000" dirty="0">
                <a:solidFill>
                  <a:srgbClr val="0432FF"/>
                </a:solidFill>
              </a:rPr>
              <a:t>2</a:t>
            </a:r>
            <a:r>
              <a:rPr lang="en-GB" sz="2400" dirty="0"/>
              <a:t>)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può</a:t>
            </a:r>
            <a:r>
              <a:rPr lang="en-GB" sz="2400" dirty="0"/>
              <a:t> </a:t>
            </a:r>
            <a:r>
              <a:rPr lang="en-GB" sz="2400" dirty="0" err="1"/>
              <a:t>trasformare</a:t>
            </a:r>
            <a:r>
              <a:rPr lang="en-GB" sz="2400" dirty="0"/>
              <a:t> in </a:t>
            </a:r>
            <a:r>
              <a:rPr lang="en-GB" sz="2400" b="1" dirty="0" err="1">
                <a:solidFill>
                  <a:srgbClr val="0432FF"/>
                </a:solidFill>
              </a:rPr>
              <a:t>energia</a:t>
            </a:r>
            <a:r>
              <a:rPr lang="en-GB" sz="2400" b="1" dirty="0">
                <a:solidFill>
                  <a:srgbClr val="0432FF"/>
                </a:solidFill>
              </a:rPr>
              <a:t> </a:t>
            </a:r>
            <a:r>
              <a:rPr lang="en-GB" sz="2400" b="1" dirty="0" err="1">
                <a:solidFill>
                  <a:srgbClr val="0432FF"/>
                </a:solidFill>
              </a:rPr>
              <a:t>termica</a:t>
            </a:r>
            <a:r>
              <a:rPr lang="en-GB" sz="2400" dirty="0"/>
              <a:t> (per </a:t>
            </a:r>
            <a:r>
              <a:rPr lang="en-GB" sz="2400" dirty="0" err="1"/>
              <a:t>attrito</a:t>
            </a:r>
            <a:r>
              <a:rPr lang="en-GB" sz="2400" dirty="0"/>
              <a:t>)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- </a:t>
            </a:r>
            <a:r>
              <a:rPr lang="en-GB" sz="2400" dirty="0" err="1"/>
              <a:t>oppure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può</a:t>
            </a:r>
            <a:r>
              <a:rPr lang="en-GB" sz="2400" dirty="0"/>
              <a:t> </a:t>
            </a:r>
            <a:r>
              <a:rPr lang="en-GB" sz="2400" dirty="0" err="1"/>
              <a:t>trasformare</a:t>
            </a:r>
            <a:r>
              <a:rPr lang="en-GB" sz="2400" dirty="0"/>
              <a:t> in </a:t>
            </a:r>
            <a:r>
              <a:rPr lang="en-GB" sz="2400" b="1" dirty="0" err="1">
                <a:solidFill>
                  <a:srgbClr val="0432FF"/>
                </a:solidFill>
              </a:rPr>
              <a:t>energia</a:t>
            </a:r>
            <a:r>
              <a:rPr lang="en-GB" sz="2400" b="1" dirty="0">
                <a:solidFill>
                  <a:srgbClr val="0432FF"/>
                </a:solidFill>
              </a:rPr>
              <a:t> </a:t>
            </a:r>
            <a:r>
              <a:rPr lang="en-GB" sz="2400" b="1" dirty="0" err="1">
                <a:solidFill>
                  <a:srgbClr val="0432FF"/>
                </a:solidFill>
              </a:rPr>
              <a:t>elettrica</a:t>
            </a:r>
            <a:r>
              <a:rPr lang="en-GB" sz="2400" b="1" dirty="0">
                <a:solidFill>
                  <a:srgbClr val="0432FF"/>
                </a:solidFill>
              </a:rPr>
              <a:t> </a:t>
            </a:r>
            <a:r>
              <a:rPr lang="en-GB" sz="2400" dirty="0"/>
              <a:t>(</a:t>
            </a:r>
            <a:r>
              <a:rPr lang="en-GB" sz="2400" dirty="0" err="1"/>
              <a:t>centrali</a:t>
            </a:r>
            <a:r>
              <a:rPr lang="en-GB" sz="2400" dirty="0"/>
              <a:t> </a:t>
            </a:r>
            <a:r>
              <a:rPr lang="en-GB" sz="2400" dirty="0" err="1"/>
              <a:t>idroelettriche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sfruttano</a:t>
            </a:r>
            <a:r>
              <a:rPr lang="en-GB" sz="2400" dirty="0"/>
              <a:t> </a:t>
            </a:r>
            <a:r>
              <a:rPr lang="en-GB" sz="2400" dirty="0" err="1"/>
              <a:t>il</a:t>
            </a:r>
            <a:r>
              <a:rPr lang="en-GB" sz="2400" dirty="0"/>
              <a:t> </a:t>
            </a:r>
            <a:r>
              <a:rPr lang="en-GB" sz="2400" dirty="0" err="1"/>
              <a:t>movimento</a:t>
            </a:r>
            <a:r>
              <a:rPr lang="en-GB" sz="2400" dirty="0"/>
              <a:t> </a:t>
            </a:r>
            <a:r>
              <a:rPr lang="en-GB" sz="2400" dirty="0" err="1"/>
              <a:t>dell’acqua</a:t>
            </a:r>
            <a:r>
              <a:rPr lang="en-GB" sz="2400" dirty="0"/>
              <a:t> per </a:t>
            </a:r>
            <a:r>
              <a:rPr lang="en-GB" sz="2400" dirty="0" err="1"/>
              <a:t>produrre</a:t>
            </a:r>
            <a:r>
              <a:rPr lang="en-GB" sz="2400" dirty="0"/>
              <a:t> </a:t>
            </a:r>
            <a:r>
              <a:rPr lang="en-GB" sz="2400" dirty="0" err="1"/>
              <a:t>elettricità</a:t>
            </a:r>
            <a:r>
              <a:rPr lang="en-GB" sz="2400" dirty="0"/>
              <a:t>)</a:t>
            </a:r>
          </a:p>
          <a:p>
            <a:pPr algn="just"/>
            <a:r>
              <a:rPr lang="en-GB" sz="2400" dirty="0"/>
              <a:t> </a:t>
            </a:r>
          </a:p>
          <a:p>
            <a:pPr algn="just"/>
            <a:r>
              <a:rPr lang="en-GB" sz="2400" dirty="0"/>
              <a:t>- </a:t>
            </a:r>
            <a:r>
              <a:rPr lang="en-GB" sz="2400" dirty="0" err="1"/>
              <a:t>oppure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0432FF"/>
                </a:solidFill>
              </a:rPr>
              <a:t>l’energia</a:t>
            </a:r>
            <a:r>
              <a:rPr lang="en-GB" sz="2400" b="1" dirty="0">
                <a:solidFill>
                  <a:srgbClr val="0432FF"/>
                </a:solidFill>
              </a:rPr>
              <a:t> </a:t>
            </a:r>
            <a:r>
              <a:rPr lang="en-GB" sz="2400" b="1" dirty="0" err="1">
                <a:solidFill>
                  <a:srgbClr val="0432FF"/>
                </a:solidFill>
              </a:rPr>
              <a:t>chimica</a:t>
            </a:r>
            <a:r>
              <a:rPr lang="en-GB" sz="2400" b="1" dirty="0">
                <a:solidFill>
                  <a:srgbClr val="0432FF"/>
                </a:solidFill>
              </a:rPr>
              <a:t> </a:t>
            </a:r>
            <a:r>
              <a:rPr lang="en-GB" sz="2400" dirty="0" err="1"/>
              <a:t>della</a:t>
            </a:r>
            <a:r>
              <a:rPr lang="en-GB" sz="2400" dirty="0"/>
              <a:t> </a:t>
            </a:r>
            <a:r>
              <a:rPr lang="en-GB" sz="2400" dirty="0" err="1"/>
              <a:t>combustione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può</a:t>
            </a:r>
            <a:r>
              <a:rPr lang="en-GB" sz="2400" dirty="0"/>
              <a:t> </a:t>
            </a:r>
            <a:r>
              <a:rPr lang="en-GB" sz="2400" dirty="0" err="1"/>
              <a:t>trasformare</a:t>
            </a:r>
            <a:r>
              <a:rPr lang="en-GB" sz="2400" dirty="0"/>
              <a:t> in </a:t>
            </a:r>
            <a:r>
              <a:rPr lang="en-GB" sz="2400" dirty="0" err="1"/>
              <a:t>energia</a:t>
            </a:r>
            <a:r>
              <a:rPr lang="en-GB" sz="2400" dirty="0"/>
              <a:t> </a:t>
            </a:r>
            <a:r>
              <a:rPr lang="en-GB" sz="2400" dirty="0" err="1"/>
              <a:t>cinetica</a:t>
            </a:r>
            <a:r>
              <a:rPr lang="en-GB" sz="2400" dirty="0"/>
              <a:t> (automobile)</a:t>
            </a:r>
          </a:p>
          <a:p>
            <a:pPr algn="just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60504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6525"/>
            <a:ext cx="7543800" cy="804379"/>
          </a:xfrm>
        </p:spPr>
        <p:txBody>
          <a:bodyPr>
            <a:normAutofit/>
          </a:bodyPr>
          <a:lstStyle/>
          <a:p>
            <a:r>
              <a:rPr lang="en-US" dirty="0" err="1"/>
              <a:t>Energia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96E950-355E-A54E-9577-4D49E13DC910}"/>
              </a:ext>
            </a:extLst>
          </p:cNvPr>
          <p:cNvSpPr/>
          <p:nvPr/>
        </p:nvSpPr>
        <p:spPr>
          <a:xfrm>
            <a:off x="692330" y="5845046"/>
            <a:ext cx="68423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hlinkClick r:id="rId2"/>
              </a:rPr>
              <a:t>https://www.youtube.com/watch?v=BAdDvCwkZeo</a:t>
            </a:r>
            <a:endParaRPr lang="en-GB" sz="2200" dirty="0"/>
          </a:p>
        </p:txBody>
      </p:sp>
      <p:pic>
        <p:nvPicPr>
          <p:cNvPr id="9" name="pasted-image.tif">
            <a:extLst>
              <a:ext uri="{FF2B5EF4-FFF2-40B4-BE49-F238E27FC236}">
                <a16:creationId xmlns:a16="http://schemas.microsoft.com/office/drawing/2014/main" id="{66043413-3301-B244-8BC6-34199001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86" y="1372603"/>
            <a:ext cx="2196745" cy="339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43218A-60AE-BF41-997C-3B302BE75A19}"/>
              </a:ext>
            </a:extLst>
          </p:cNvPr>
          <p:cNvSpPr txBox="1"/>
          <p:nvPr/>
        </p:nvSpPr>
        <p:spPr>
          <a:xfrm>
            <a:off x="692330" y="1012954"/>
            <a:ext cx="57084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200" dirty="0">
                <a:solidFill>
                  <a:srgbClr val="000000"/>
                </a:solidFill>
              </a:rPr>
              <a:t>Se </a:t>
            </a:r>
            <a:r>
              <a:rPr lang="en-GB" sz="2200" dirty="0" err="1">
                <a:solidFill>
                  <a:srgbClr val="000000"/>
                </a:solidFill>
              </a:rPr>
              <a:t>crediamo</a:t>
            </a:r>
            <a:r>
              <a:rPr lang="en-GB" sz="2200" dirty="0">
                <a:solidFill>
                  <a:srgbClr val="000000"/>
                </a:solidFill>
              </a:rPr>
              <a:t> a </a:t>
            </a:r>
            <a:r>
              <a:rPr lang="en-GB" sz="2200" dirty="0" err="1">
                <a:solidFill>
                  <a:srgbClr val="000000"/>
                </a:solidFill>
              </a:rPr>
              <a:t>questa</a:t>
            </a:r>
            <a:r>
              <a:rPr lang="en-GB" sz="2200" dirty="0">
                <a:solidFill>
                  <a:srgbClr val="000000"/>
                </a:solidFill>
              </a:rPr>
              <a:t> “</a:t>
            </a:r>
            <a:r>
              <a:rPr lang="en-GB" sz="2200" dirty="0" err="1">
                <a:solidFill>
                  <a:srgbClr val="000000"/>
                </a:solidFill>
              </a:rPr>
              <a:t>legge</a:t>
            </a:r>
            <a:r>
              <a:rPr lang="en-GB" sz="2200" dirty="0">
                <a:solidFill>
                  <a:srgbClr val="000000"/>
                </a:solidFill>
              </a:rPr>
              <a:t> di </a:t>
            </a:r>
            <a:r>
              <a:rPr lang="en-GB" sz="2200" dirty="0" err="1">
                <a:solidFill>
                  <a:srgbClr val="000000"/>
                </a:solidFill>
              </a:rPr>
              <a:t>conservazione</a:t>
            </a:r>
            <a:r>
              <a:rPr lang="en-GB" sz="2200" dirty="0">
                <a:solidFill>
                  <a:srgbClr val="000000"/>
                </a:solidFill>
              </a:rPr>
              <a:t> </a:t>
            </a:r>
            <a:r>
              <a:rPr lang="en-GB" sz="2200" dirty="0" err="1">
                <a:solidFill>
                  <a:srgbClr val="000000"/>
                </a:solidFill>
              </a:rPr>
              <a:t>dell’energia</a:t>
            </a:r>
            <a:r>
              <a:rPr lang="en-GB" sz="2200" dirty="0">
                <a:solidFill>
                  <a:srgbClr val="000000"/>
                </a:solidFill>
              </a:rPr>
              <a:t>” </a:t>
            </a:r>
            <a:r>
              <a:rPr lang="en-GB" sz="2200" dirty="0" err="1">
                <a:solidFill>
                  <a:srgbClr val="000000"/>
                </a:solidFill>
              </a:rPr>
              <a:t>allora</a:t>
            </a:r>
            <a:r>
              <a:rPr lang="en-GB" sz="2200" dirty="0">
                <a:solidFill>
                  <a:srgbClr val="000000"/>
                </a:solidFill>
              </a:rPr>
              <a:t> come </a:t>
            </a:r>
            <a:r>
              <a:rPr lang="en-GB" sz="2200" dirty="0" err="1">
                <a:solidFill>
                  <a:srgbClr val="000000"/>
                </a:solidFill>
              </a:rPr>
              <a:t>spieghiamo</a:t>
            </a:r>
            <a:r>
              <a:rPr lang="en-GB" sz="2200" dirty="0">
                <a:solidFill>
                  <a:srgbClr val="000000"/>
                </a:solidFill>
              </a:rPr>
              <a:t> </a:t>
            </a:r>
            <a:r>
              <a:rPr lang="en-GB" sz="2200" dirty="0" err="1">
                <a:solidFill>
                  <a:srgbClr val="000000"/>
                </a:solidFill>
              </a:rPr>
              <a:t>il</a:t>
            </a:r>
            <a:r>
              <a:rPr lang="en-GB" sz="2200" dirty="0">
                <a:solidFill>
                  <a:srgbClr val="000000"/>
                </a:solidFill>
              </a:rPr>
              <a:t> bungee-jumping ?</a:t>
            </a:r>
          </a:p>
          <a:p>
            <a:pPr algn="just"/>
            <a:endParaRPr lang="en-GB" sz="2200" dirty="0"/>
          </a:p>
          <a:p>
            <a:pPr algn="just"/>
            <a:r>
              <a:rPr lang="en-GB" sz="2200" dirty="0" err="1"/>
              <a:t>Cioè</a:t>
            </a:r>
            <a:r>
              <a:rPr lang="en-GB" sz="2200" dirty="0"/>
              <a:t>, come </a:t>
            </a:r>
            <a:r>
              <a:rPr lang="en-GB" sz="2200" dirty="0" err="1"/>
              <a:t>spieghiamo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, “dal </a:t>
            </a:r>
            <a:r>
              <a:rPr lang="en-GB" sz="2200" dirty="0" err="1"/>
              <a:t>nulla</a:t>
            </a:r>
            <a:r>
              <a:rPr lang="en-GB" sz="2200" dirty="0"/>
              <a:t>”, una persona </a:t>
            </a:r>
            <a:r>
              <a:rPr lang="en-GB" sz="2200" dirty="0" err="1"/>
              <a:t>possa</a:t>
            </a:r>
            <a:r>
              <a:rPr lang="en-GB" sz="2200" dirty="0"/>
              <a:t> </a:t>
            </a:r>
            <a:r>
              <a:rPr lang="en-GB" sz="2200" dirty="0" err="1"/>
              <a:t>acquistare</a:t>
            </a:r>
            <a:r>
              <a:rPr lang="en-GB" sz="2200" dirty="0"/>
              <a:t> una </a:t>
            </a:r>
            <a:r>
              <a:rPr lang="en-GB" sz="2200" dirty="0" err="1"/>
              <a:t>grande</a:t>
            </a:r>
            <a:r>
              <a:rPr lang="en-GB" sz="2200" dirty="0"/>
              <a:t> </a:t>
            </a:r>
            <a:r>
              <a:rPr lang="en-GB" sz="2200" dirty="0" err="1"/>
              <a:t>velocità</a:t>
            </a:r>
            <a:r>
              <a:rPr lang="en-GB" sz="2200" dirty="0"/>
              <a:t>, ossia </a:t>
            </a:r>
            <a:r>
              <a:rPr lang="en-GB" sz="2200" dirty="0" err="1"/>
              <a:t>energia</a:t>
            </a:r>
            <a:r>
              <a:rPr lang="en-GB" sz="2200" dirty="0"/>
              <a:t> </a:t>
            </a:r>
            <a:r>
              <a:rPr lang="en-GB" sz="2200" dirty="0" err="1"/>
              <a:t>cinetica</a:t>
            </a:r>
            <a:r>
              <a:rPr lang="en-GB" sz="2200" dirty="0"/>
              <a:t> ?</a:t>
            </a:r>
          </a:p>
          <a:p>
            <a:pPr algn="just"/>
            <a:endParaRPr lang="en-GB" sz="2200" dirty="0"/>
          </a:p>
          <a:p>
            <a:pPr algn="just"/>
            <a:r>
              <a:rPr lang="en-GB" sz="2200" dirty="0" err="1"/>
              <a:t>Dobbiamo</a:t>
            </a:r>
            <a:r>
              <a:rPr lang="en-GB" sz="2200" dirty="0"/>
              <a:t> </a:t>
            </a:r>
            <a:r>
              <a:rPr lang="en-GB" sz="2200" dirty="0" err="1"/>
              <a:t>assumere</a:t>
            </a:r>
            <a:r>
              <a:rPr lang="en-GB" sz="2200" dirty="0"/>
              <a:t> </a:t>
            </a:r>
            <a:r>
              <a:rPr lang="en-GB" sz="2200" dirty="0" err="1"/>
              <a:t>l’esistenza</a:t>
            </a:r>
            <a:r>
              <a:rPr lang="en-GB" sz="2200" dirty="0"/>
              <a:t> di </a:t>
            </a:r>
            <a:r>
              <a:rPr lang="en-GB" sz="2200" dirty="0" err="1"/>
              <a:t>un’altra</a:t>
            </a:r>
            <a:r>
              <a:rPr lang="en-GB" sz="2200" dirty="0"/>
              <a:t> “forma” di </a:t>
            </a:r>
            <a:r>
              <a:rPr lang="en-GB" sz="2200" dirty="0" err="1"/>
              <a:t>energia</a:t>
            </a:r>
            <a:r>
              <a:rPr lang="en-GB" sz="2200" dirty="0"/>
              <a:t>,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si</a:t>
            </a:r>
            <a:r>
              <a:rPr lang="en-GB" sz="2200" dirty="0"/>
              <a:t> </a:t>
            </a:r>
            <a:r>
              <a:rPr lang="en-GB" sz="2200" dirty="0" err="1"/>
              <a:t>trasforma</a:t>
            </a:r>
            <a:r>
              <a:rPr lang="en-GB" sz="2200" dirty="0"/>
              <a:t> in </a:t>
            </a:r>
            <a:r>
              <a:rPr lang="en-GB" sz="2200" dirty="0" err="1"/>
              <a:t>energia</a:t>
            </a:r>
            <a:r>
              <a:rPr lang="en-GB" sz="2200" dirty="0"/>
              <a:t> </a:t>
            </a:r>
            <a:r>
              <a:rPr lang="en-GB" sz="2200" dirty="0" err="1"/>
              <a:t>cinetica</a:t>
            </a:r>
            <a:r>
              <a:rPr lang="en-GB" sz="2200" dirty="0"/>
              <a:t>: </a:t>
            </a:r>
            <a:r>
              <a:rPr lang="en-GB" sz="2200" b="1" dirty="0" err="1">
                <a:solidFill>
                  <a:srgbClr val="0432FF"/>
                </a:solidFill>
              </a:rPr>
              <a:t>l’energia</a:t>
            </a:r>
            <a:r>
              <a:rPr lang="en-GB" sz="2200" b="1" dirty="0">
                <a:solidFill>
                  <a:srgbClr val="0432FF"/>
                </a:solidFill>
              </a:rPr>
              <a:t> </a:t>
            </a:r>
            <a:r>
              <a:rPr lang="en-GB" sz="2200" b="1" dirty="0" err="1">
                <a:solidFill>
                  <a:srgbClr val="0432FF"/>
                </a:solidFill>
              </a:rPr>
              <a:t>potenziale</a:t>
            </a:r>
            <a:endParaRPr lang="en-GB" sz="2200" b="1" dirty="0">
              <a:solidFill>
                <a:srgbClr val="0432FF"/>
              </a:solidFill>
            </a:endParaRPr>
          </a:p>
          <a:p>
            <a:pPr algn="just"/>
            <a:endParaRPr lang="en-GB" sz="2200" dirty="0"/>
          </a:p>
          <a:p>
            <a:pPr algn="just"/>
            <a:r>
              <a:rPr lang="en-GB" sz="2200" dirty="0"/>
              <a:t>Essa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un’energia</a:t>
            </a:r>
            <a:r>
              <a:rPr lang="en-GB" sz="2200" dirty="0"/>
              <a:t> </a:t>
            </a:r>
            <a:r>
              <a:rPr lang="en-GB" sz="2200" dirty="0" err="1"/>
              <a:t>legata</a:t>
            </a:r>
            <a:r>
              <a:rPr lang="en-GB" sz="2200" dirty="0"/>
              <a:t> </a:t>
            </a:r>
            <a:r>
              <a:rPr lang="en-GB" sz="2200" dirty="0" err="1"/>
              <a:t>alla</a:t>
            </a:r>
            <a:r>
              <a:rPr lang="en-GB" sz="2200" dirty="0"/>
              <a:t> “</a:t>
            </a:r>
            <a:r>
              <a:rPr lang="en-GB" sz="2200" dirty="0" err="1"/>
              <a:t>posizione</a:t>
            </a:r>
            <a:r>
              <a:rPr lang="en-GB" sz="2200" dirty="0"/>
              <a:t>” del </a:t>
            </a:r>
            <a:r>
              <a:rPr lang="en-GB" sz="2200" dirty="0" err="1"/>
              <a:t>corpo</a:t>
            </a:r>
            <a:r>
              <a:rPr lang="en-GB" sz="2200" dirty="0"/>
              <a:t> in </a:t>
            </a:r>
            <a:r>
              <a:rPr lang="en-GB" sz="2200" dirty="0" err="1"/>
              <a:t>esame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06382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33565"/>
            <a:ext cx="7543800" cy="867922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Ancora</a:t>
            </a:r>
            <a:r>
              <a:rPr lang="en-US" sz="3600" dirty="0"/>
              <a:t> </a:t>
            </a:r>
            <a:r>
              <a:rPr lang="en-US" sz="3600" dirty="0" err="1"/>
              <a:t>sul</a:t>
            </a:r>
            <a:r>
              <a:rPr lang="en-US" sz="3600" dirty="0"/>
              <a:t> </a:t>
            </a:r>
            <a:r>
              <a:rPr lang="en-US" sz="3600" dirty="0" err="1"/>
              <a:t>cambiamento</a:t>
            </a:r>
            <a:r>
              <a:rPr lang="en-US" sz="3600" dirty="0"/>
              <a:t> di </a:t>
            </a:r>
            <a:r>
              <a:rPr lang="en-US" sz="3600" dirty="0" err="1"/>
              <a:t>unità</a:t>
            </a:r>
            <a:r>
              <a:rPr lang="en-US" sz="3600" dirty="0"/>
              <a:t> di </a:t>
            </a:r>
            <a:r>
              <a:rPr lang="en-US" sz="3600" dirty="0" err="1"/>
              <a:t>misura</a:t>
            </a:r>
            <a:r>
              <a:rPr lang="en-US" sz="3600" dirty="0"/>
              <a:t>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6640"/>
            <a:ext cx="7543801" cy="2735494"/>
          </a:xfrm>
        </p:spPr>
        <p:txBody>
          <a:bodyPr>
            <a:normAutofit/>
          </a:bodyPr>
          <a:lstStyle/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 algn="just"/>
            <a:r>
              <a:rPr lang="en-US" sz="2400" dirty="0">
                <a:solidFill>
                  <a:schemeClr val="tx1"/>
                </a:solidFill>
              </a:rPr>
              <a:t> Un </a:t>
            </a:r>
            <a:r>
              <a:rPr lang="en-US" sz="2400" dirty="0" err="1">
                <a:solidFill>
                  <a:schemeClr val="tx1"/>
                </a:solidFill>
              </a:rPr>
              <a:t>oggetto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viene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lanciato</a:t>
            </a:r>
            <a:r>
              <a:rPr lang="en-US" sz="2400" dirty="0">
                <a:solidFill>
                  <a:schemeClr val="tx1"/>
                </a:solidFill>
              </a:rPr>
              <a:t> verso </a:t>
            </a:r>
            <a:r>
              <a:rPr lang="en-US" sz="2400" dirty="0" err="1">
                <a:solidFill>
                  <a:schemeClr val="tx1"/>
                </a:solidFill>
              </a:rPr>
              <a:t>l’alto</a:t>
            </a:r>
            <a:r>
              <a:rPr lang="en-US" sz="2400" dirty="0">
                <a:solidFill>
                  <a:schemeClr val="tx1"/>
                </a:solidFill>
              </a:rPr>
              <a:t> con una </a:t>
            </a:r>
            <a:r>
              <a:rPr lang="en-US" sz="2400" dirty="0" err="1">
                <a:solidFill>
                  <a:schemeClr val="tx1"/>
                </a:solidFill>
              </a:rPr>
              <a:t>velocità</a:t>
            </a:r>
            <a:r>
              <a:rPr lang="en-US" sz="2400" dirty="0">
                <a:solidFill>
                  <a:schemeClr val="tx1"/>
                </a:solidFill>
              </a:rPr>
              <a:t> v </a:t>
            </a:r>
            <a:r>
              <a:rPr lang="en-US" sz="2400" dirty="0" err="1">
                <a:solidFill>
                  <a:schemeClr val="tx1"/>
                </a:solidFill>
              </a:rPr>
              <a:t>raggiunge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un’altezza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massima</a:t>
            </a:r>
            <a:r>
              <a:rPr lang="en-US" sz="2400" dirty="0">
                <a:solidFill>
                  <a:schemeClr val="tx1"/>
                </a:solidFill>
              </a:rPr>
              <a:t> h = v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/2g (g = 9.81 m/s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accelerazione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gravitazionale</a:t>
            </a:r>
            <a:r>
              <a:rPr lang="en-US" sz="2400" dirty="0">
                <a:solidFill>
                  <a:schemeClr val="tx1"/>
                </a:solidFill>
              </a:rPr>
              <a:t>). </a:t>
            </a:r>
            <a:r>
              <a:rPr lang="en-US" sz="2400" dirty="0" err="1">
                <a:solidFill>
                  <a:schemeClr val="tx1"/>
                </a:solidFill>
              </a:rPr>
              <a:t>Calcolare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0432FF"/>
                </a:solidFill>
              </a:rPr>
              <a:t>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espressa</a:t>
            </a:r>
            <a:r>
              <a:rPr lang="en-US" sz="2400" dirty="0">
                <a:solidFill>
                  <a:schemeClr val="tx1"/>
                </a:solidFill>
              </a:rPr>
              <a:t> in </a:t>
            </a:r>
            <a:r>
              <a:rPr lang="en-US" sz="2400" dirty="0">
                <a:solidFill>
                  <a:srgbClr val="0432FF"/>
                </a:solidFill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nei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seguenti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casi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rgbClr val="0432FF"/>
                </a:solidFill>
              </a:rPr>
              <a:t>v = 5 cm/s e v = 10 km/h. </a:t>
            </a:r>
          </a:p>
          <a:p>
            <a:pPr lvl="1" algn="just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64B2E1-E17D-7D4D-88F8-C1369A3408C6}"/>
                  </a:ext>
                </a:extLst>
              </p:cNvPr>
              <p:cNvSpPr/>
              <p:nvPr/>
            </p:nvSpPr>
            <p:spPr>
              <a:xfrm>
                <a:off x="1143000" y="3121481"/>
                <a:ext cx="6400800" cy="1721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1168" lvl="1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it-IT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it-IT" sz="22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20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2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it-IT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  <m:r>
                                    <a:rPr lang="it-IT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it-IT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9.81 </m:t>
                          </m:r>
                          <m:r>
                            <a:rPr lang="it-IT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it-IT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25 </m:t>
                              </m:r>
                              <m:d>
                                <m:dPr>
                                  <m:ctrlPr>
                                    <a:rPr lang="it-IT" sz="22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2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2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it-IT" sz="22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22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22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it-IT" sz="22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it-IT" sz="22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19.62</m:t>
                          </m:r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sz="2200" b="0" i="1" dirty="0">
                  <a:solidFill>
                    <a:srgbClr val="0432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01168" lvl="1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=</m:t>
                      </m:r>
                      <m:f>
                        <m:fPr>
                          <m:ctrlP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25∙</m:t>
                          </m:r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2 </m:t>
                              </m:r>
                            </m:sup>
                          </m:sSup>
                        </m:num>
                        <m:den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19.62 </m:t>
                          </m:r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sz="2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=1.27</m:t>
                      </m:r>
                      <m:r>
                        <a:rPr lang="it-IT" sz="22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2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2200" i="1" dirty="0">
                  <a:solidFill>
                    <a:srgbClr val="0432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64B2E1-E17D-7D4D-88F8-C1369A340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121481"/>
                <a:ext cx="6400800" cy="1721305"/>
              </a:xfrm>
              <a:prstGeom prst="rect">
                <a:avLst/>
              </a:prstGeom>
              <a:blipFill>
                <a:blip r:embed="rId2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245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/>
          <a:lstStyle/>
          <a:p>
            <a:r>
              <a:rPr lang="en-US" sz="3200" dirty="0" err="1"/>
              <a:t>Ancora</a:t>
            </a:r>
            <a:r>
              <a:rPr lang="en-US" sz="3200" dirty="0"/>
              <a:t> </a:t>
            </a:r>
            <a:r>
              <a:rPr lang="en-US" sz="3200" dirty="0" err="1"/>
              <a:t>sul</a:t>
            </a:r>
            <a:r>
              <a:rPr lang="en-US" sz="3200" dirty="0"/>
              <a:t> </a:t>
            </a:r>
            <a:r>
              <a:rPr lang="en-US" sz="3200" dirty="0" err="1"/>
              <a:t>cambiamento</a:t>
            </a:r>
            <a:r>
              <a:rPr lang="en-US" sz="3200" dirty="0"/>
              <a:t> di </a:t>
            </a:r>
            <a:r>
              <a:rPr lang="en-US" sz="3200" dirty="0" err="1"/>
              <a:t>unità</a:t>
            </a:r>
            <a:r>
              <a:rPr lang="en-US" sz="3200" dirty="0"/>
              <a:t> di </a:t>
            </a:r>
            <a:r>
              <a:rPr lang="en-US" sz="3200" dirty="0" err="1"/>
              <a:t>misura</a:t>
            </a:r>
            <a:r>
              <a:rPr lang="en-US" sz="3200" dirty="0"/>
              <a:t> (II)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143000"/>
                <a:ext cx="7439297" cy="47561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Una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bottiglia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d’olio</a:t>
                </a:r>
                <a:r>
                  <a:rPr lang="en-US" sz="2800" dirty="0">
                    <a:solidFill>
                      <a:schemeClr val="tx1"/>
                    </a:solidFill>
                  </a:rPr>
                  <a:t> ha un volume di ¾ di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litro</a:t>
                </a:r>
                <a:r>
                  <a:rPr lang="en-US" sz="2800" dirty="0">
                    <a:solidFill>
                      <a:schemeClr val="tx1"/>
                    </a:solidFill>
                  </a:rPr>
                  <a:t>. 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quanti</a:t>
                </a:r>
                <a:r>
                  <a:rPr lang="en-US" sz="2800" dirty="0">
                    <a:solidFill>
                      <a:schemeClr val="tx1"/>
                    </a:solidFill>
                  </a:rPr>
                  <a:t> m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3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corrisponde</a:t>
                </a:r>
                <a:r>
                  <a:rPr lang="en-US" sz="2800" dirty="0">
                    <a:solidFill>
                      <a:schemeClr val="tx1"/>
                    </a:solidFill>
                  </a:rPr>
                  <a:t>?  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quanti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millilitri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corrisponde</a:t>
                </a:r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  <a:p>
                <a:pPr marL="201168" lvl="1" indent="0">
                  <a:buNone/>
                </a:pPr>
                <a:r>
                  <a:rPr lang="en-US" sz="2800" dirty="0">
                    <a:solidFill>
                      <a:srgbClr val="0432FF"/>
                    </a:solidFill>
                  </a:rPr>
                  <a:t>¾ L = 0.75 L = 0.75 ∙ 10</a:t>
                </a:r>
                <a:r>
                  <a:rPr lang="en-US" sz="2800" baseline="30000" dirty="0">
                    <a:solidFill>
                      <a:srgbClr val="0432FF"/>
                    </a:solidFill>
                  </a:rPr>
                  <a:t>-3 </a:t>
                </a:r>
                <a:r>
                  <a:rPr lang="en-US" sz="2800" dirty="0">
                    <a:solidFill>
                      <a:srgbClr val="0432FF"/>
                    </a:solidFill>
                  </a:rPr>
                  <a:t>m</a:t>
                </a:r>
                <a:r>
                  <a:rPr lang="en-US" sz="2800" baseline="30000" dirty="0">
                    <a:solidFill>
                      <a:srgbClr val="0432FF"/>
                    </a:solidFill>
                  </a:rPr>
                  <a:t>3</a:t>
                </a:r>
                <a:r>
                  <a:rPr lang="en-US" sz="2800" dirty="0">
                    <a:solidFill>
                      <a:srgbClr val="0432FF"/>
                    </a:solidFill>
                  </a:rPr>
                  <a:t> </a:t>
                </a:r>
              </a:p>
              <a:p>
                <a:pPr marL="201168" lvl="1" indent="0">
                  <a:buNone/>
                </a:pPr>
                <a:r>
                  <a:rPr lang="en-US" sz="2800" dirty="0">
                    <a:solidFill>
                      <a:srgbClr val="0432FF"/>
                    </a:solidFill>
                  </a:rPr>
                  <a:t>¾ L = 0.75 L = 750 mL</a:t>
                </a:r>
                <a:endParaRPr lang="en-US" sz="2800" baseline="30000" dirty="0">
                  <a:solidFill>
                    <a:srgbClr val="0432FF"/>
                  </a:solidFill>
                </a:endParaRPr>
              </a:p>
              <a:p>
                <a:pPr marL="201168" lvl="1" indent="0">
                  <a:buNone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800" dirty="0">
                    <a:solidFill>
                      <a:schemeClr val="tx1"/>
                    </a:solidFill>
                  </a:rPr>
                  <a:t> Se un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serbatoio</a:t>
                </a:r>
                <a:r>
                  <a:rPr lang="en-US" sz="2800" dirty="0">
                    <a:solidFill>
                      <a:schemeClr val="tx1"/>
                    </a:solidFill>
                  </a:rPr>
                  <a:t> di automobile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contiene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inizialmente</a:t>
                </a:r>
                <a:r>
                  <a:rPr lang="en-US" sz="2800" dirty="0">
                    <a:solidFill>
                      <a:schemeClr val="tx1"/>
                    </a:solidFill>
                  </a:rPr>
                  <a:t> 8.01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litri</a:t>
                </a:r>
                <a:r>
                  <a:rPr lang="en-US" sz="2800" dirty="0">
                    <a:solidFill>
                      <a:schemeClr val="tx1"/>
                    </a:solidFill>
                  </a:rPr>
                  <a:t> di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benzina</a:t>
                </a:r>
                <a:r>
                  <a:rPr lang="en-US" sz="2800" dirty="0">
                    <a:solidFill>
                      <a:schemeClr val="tx1"/>
                    </a:solidFill>
                  </a:rPr>
                  <a:t> e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viene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introdotta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benzina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alla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rapidità</a:t>
                </a:r>
                <a:r>
                  <a:rPr lang="en-US" sz="2800" dirty="0">
                    <a:solidFill>
                      <a:schemeClr val="tx1"/>
                    </a:solidFill>
                  </a:rPr>
                  <a:t> di 28.00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litri</a:t>
                </a:r>
                <a:r>
                  <a:rPr lang="en-US" sz="2800" dirty="0">
                    <a:solidFill>
                      <a:schemeClr val="tx1"/>
                    </a:solidFill>
                  </a:rPr>
                  <a:t>/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minuto</a:t>
                </a:r>
                <a:r>
                  <a:rPr lang="en-US" sz="2800" dirty="0">
                    <a:solidFill>
                      <a:schemeClr val="tx1"/>
                    </a:solidFill>
                  </a:rPr>
                  <a:t>, quanta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benzina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contiene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il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serbatoio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dopo</a:t>
                </a:r>
                <a:r>
                  <a:rPr lang="en-US" sz="2800" dirty="0">
                    <a:solidFill>
                      <a:schemeClr val="tx1"/>
                    </a:solidFill>
                  </a:rPr>
                  <a:t> 96 secondi? </a:t>
                </a:r>
              </a:p>
              <a:p>
                <a:r>
                  <a:rPr lang="en-US" sz="2800" dirty="0">
                    <a:solidFill>
                      <a:srgbClr val="0432FF"/>
                    </a:solidFill>
                  </a:rPr>
                  <a:t>8.01 L + 28.00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) ∙ 96 s = 8.01 L + 28.00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  <m:r>
                          <a:rPr lang="it-IT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) ∙ 96 s </a:t>
                </a:r>
              </a:p>
              <a:p>
                <a:r>
                  <a:rPr lang="en-US" sz="2800" dirty="0">
                    <a:solidFill>
                      <a:srgbClr val="0432FF"/>
                    </a:solidFill>
                  </a:rPr>
                  <a:t>= (8.01 + 28 ∙ 1.6) L = 52.81 L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143000"/>
                <a:ext cx="7439297" cy="4756150"/>
              </a:xfrm>
              <a:blipFill>
                <a:blip r:embed="rId2"/>
                <a:stretch>
                  <a:fillRect l="-1363" t="-2394" r="-2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9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/>
          <a:lstStyle/>
          <a:p>
            <a:r>
              <a:rPr lang="en-US" sz="3200" dirty="0" err="1"/>
              <a:t>Ancora</a:t>
            </a:r>
            <a:r>
              <a:rPr lang="en-US" sz="3200" dirty="0"/>
              <a:t> </a:t>
            </a:r>
            <a:r>
              <a:rPr lang="en-US" sz="3200" dirty="0" err="1"/>
              <a:t>sul</a:t>
            </a:r>
            <a:r>
              <a:rPr lang="en-US" sz="3200" dirty="0"/>
              <a:t> </a:t>
            </a:r>
            <a:r>
              <a:rPr lang="en-US" sz="3200" dirty="0" err="1"/>
              <a:t>cambiamento</a:t>
            </a:r>
            <a:r>
              <a:rPr lang="en-US" sz="3200" dirty="0"/>
              <a:t> di </a:t>
            </a:r>
            <a:r>
              <a:rPr lang="en-US" sz="3200" dirty="0" err="1"/>
              <a:t>unità</a:t>
            </a:r>
            <a:r>
              <a:rPr lang="en-US" sz="3200" dirty="0"/>
              <a:t> di </a:t>
            </a:r>
            <a:r>
              <a:rPr lang="en-US" sz="3200" dirty="0" err="1"/>
              <a:t>misura</a:t>
            </a:r>
            <a:r>
              <a:rPr lang="en-US" sz="3200" dirty="0"/>
              <a:t> (III)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143000"/>
                <a:ext cx="7439297" cy="4756150"/>
              </a:xfrm>
            </p:spPr>
            <p:txBody>
              <a:bodyPr>
                <a:normAutofit/>
              </a:bodyPr>
              <a:lstStyle/>
              <a:p>
                <a:endParaRPr lang="en-US" sz="240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</a:rPr>
                  <a:t> La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densità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dell’alluminio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è</a:t>
                </a:r>
                <a:r>
                  <a:rPr lang="en-US" sz="2400" dirty="0">
                    <a:solidFill>
                      <a:schemeClr val="tx1"/>
                    </a:solidFill>
                  </a:rPr>
                  <a:t> 2.7 g/cm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3</a:t>
                </a:r>
                <a:r>
                  <a:rPr lang="en-US" sz="2400" dirty="0">
                    <a:solidFill>
                      <a:schemeClr val="tx1"/>
                    </a:solidFill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Quant’è</a:t>
                </a:r>
                <a:r>
                  <a:rPr lang="en-US" sz="2400" dirty="0">
                    <a:solidFill>
                      <a:schemeClr val="tx1"/>
                    </a:solidFill>
                  </a:rPr>
                  <a:t> la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sua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densità</a:t>
                </a:r>
                <a:r>
                  <a:rPr lang="en-US" sz="2400" dirty="0">
                    <a:solidFill>
                      <a:schemeClr val="tx1"/>
                    </a:solidFill>
                  </a:rPr>
                  <a:t> se la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esprimiamo</a:t>
                </a:r>
                <a:r>
                  <a:rPr lang="en-US" sz="2400" dirty="0">
                    <a:solidFill>
                      <a:schemeClr val="tx1"/>
                    </a:solidFill>
                  </a:rPr>
                  <a:t> in Kg/m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3</a:t>
                </a:r>
                <a:r>
                  <a:rPr lang="en-US" sz="2400" dirty="0">
                    <a:solidFill>
                      <a:schemeClr val="tx1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r>
                      <a:rPr lang="it-IT" sz="28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2.7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it-IT" sz="280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sz="28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it-IT" sz="28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=2.7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28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28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8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it-IT" sz="28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=2.7</m:t>
                    </m:r>
                    <m:sSup>
                      <m:sSupPr>
                        <m:ctrlPr>
                          <a:rPr lang="it-IT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it-IT" sz="28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=2700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800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baseline="30000" dirty="0">
                  <a:solidFill>
                    <a:srgbClr val="0432FF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143000"/>
                <a:ext cx="7439297" cy="4756150"/>
              </a:xfrm>
              <a:blipFill>
                <a:blip r:embed="rId2"/>
                <a:stretch>
                  <a:fillRect l="-2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4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/>
          <a:lstStyle/>
          <a:p>
            <a:r>
              <a:rPr lang="en-US" sz="3000" dirty="0" err="1"/>
              <a:t>Altri</a:t>
            </a:r>
            <a:r>
              <a:rPr lang="en-US" sz="3000" dirty="0"/>
              <a:t> </a:t>
            </a:r>
            <a:r>
              <a:rPr lang="en-US" sz="3000" dirty="0" err="1"/>
              <a:t>esercizi</a:t>
            </a:r>
            <a:r>
              <a:rPr lang="en-US" sz="3000" dirty="0"/>
              <a:t> (</a:t>
            </a:r>
            <a:r>
              <a:rPr lang="en-US" sz="3000" dirty="0" err="1"/>
              <a:t>alla</a:t>
            </a:r>
            <a:r>
              <a:rPr lang="en-US" sz="3000" dirty="0"/>
              <a:t> </a:t>
            </a:r>
            <a:r>
              <a:rPr lang="en-US" sz="3000" dirty="0" err="1"/>
              <a:t>lavagna</a:t>
            </a:r>
            <a:r>
              <a:rPr lang="en-US" sz="30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43000"/>
            <a:ext cx="7439297" cy="4756150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litri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contenuti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50m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contenuti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10kL?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Scrivere il numero 0,00000105 in notazione scientifica.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Scrivere il numero 10500 in notazione scientifica.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percorro 200 km in 3 ore e 30 </a:t>
            </a:r>
            <a:r>
              <a:rPr lang="it-IT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quanto vale la velocità media in km/h?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moto si sposta alla velocità costante di 25 m/s. Esprimi la sua velocità in kilometri all’ora.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2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Esercizi</a:t>
            </a:r>
            <a:r>
              <a:rPr lang="en-US" sz="3000" dirty="0"/>
              <a:t> </a:t>
            </a:r>
            <a:r>
              <a:rPr lang="en-US" sz="3000" dirty="0" err="1"/>
              <a:t>sugli</a:t>
            </a:r>
            <a:r>
              <a:rPr lang="en-US" sz="3000" dirty="0"/>
              <a:t> </a:t>
            </a:r>
            <a:r>
              <a:rPr lang="en-US" sz="3000" dirty="0" err="1"/>
              <a:t>ordini</a:t>
            </a:r>
            <a:r>
              <a:rPr lang="en-US" sz="3000" dirty="0"/>
              <a:t> di grandezza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196739"/>
            <a:ext cx="8321040" cy="4980709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Quante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palline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ping pong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entrano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una stanza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00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46581"/>
            <a:ext cx="7543800" cy="667820"/>
          </a:xfrm>
        </p:spPr>
        <p:txBody>
          <a:bodyPr>
            <a:normAutofit/>
          </a:bodyPr>
          <a:lstStyle/>
          <a:p>
            <a:r>
              <a:rPr lang="en-US" sz="3000" dirty="0" err="1"/>
              <a:t>Esercizi</a:t>
            </a:r>
            <a:r>
              <a:rPr lang="en-US" sz="3000" dirty="0"/>
              <a:t> </a:t>
            </a:r>
            <a:r>
              <a:rPr lang="en-US" sz="3000" dirty="0" err="1"/>
              <a:t>sugli</a:t>
            </a:r>
            <a:r>
              <a:rPr lang="en-US" sz="3000" dirty="0"/>
              <a:t> </a:t>
            </a:r>
            <a:r>
              <a:rPr lang="en-US" sz="3000" dirty="0" err="1"/>
              <a:t>ordini</a:t>
            </a:r>
            <a:r>
              <a:rPr lang="en-US" sz="3000" dirty="0"/>
              <a:t> di grandezza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196739"/>
            <a:ext cx="8321040" cy="4980709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Quante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palline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ping pong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entrano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una stanza ?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 = 4 cm; R = 0.02 m; </a:t>
            </a: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(</a:t>
            </a:r>
            <a:r>
              <a:rPr lang="en-US" sz="26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pallina</a:t>
            </a: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4/3 </a:t>
            </a:r>
            <a:r>
              <a:rPr lang="en-US" sz="2600" dirty="0">
                <a:solidFill>
                  <a:schemeClr val="tx1"/>
                </a:solidFill>
              </a:rPr>
              <a:t>∙ 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𝜋 </a:t>
            </a:r>
            <a:r>
              <a:rPr lang="en-US" sz="2600" dirty="0">
                <a:solidFill>
                  <a:schemeClr val="tx1"/>
                </a:solidFill>
              </a:rPr>
              <a:t>∙ 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600" b="1" dirty="0">
                <a:solidFill>
                  <a:srgbClr val="0432FF"/>
                </a:solidFill>
              </a:rPr>
              <a:t>∙ 10</a:t>
            </a:r>
            <a:r>
              <a:rPr lang="en-US" sz="2600" b="1" baseline="30000" dirty="0">
                <a:solidFill>
                  <a:srgbClr val="0432FF"/>
                </a:solidFill>
              </a:rPr>
              <a:t>-5</a:t>
            </a:r>
            <a:r>
              <a:rPr lang="en-US" sz="2600" b="1" dirty="0">
                <a:solidFill>
                  <a:srgbClr val="0432FF"/>
                </a:solidFill>
              </a:rPr>
              <a:t> m</a:t>
            </a:r>
            <a:r>
              <a:rPr lang="en-US" sz="2600" b="1" baseline="30000" dirty="0">
                <a:solidFill>
                  <a:srgbClr val="0432FF"/>
                </a:solidFill>
              </a:rPr>
              <a:t>3</a:t>
            </a:r>
            <a:endParaRPr lang="en-US" sz="2600" b="1" baseline="300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V(stanza) 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4m </a:t>
            </a:r>
            <a:r>
              <a:rPr lang="en-US" sz="2600" dirty="0">
                <a:solidFill>
                  <a:schemeClr val="tx1"/>
                </a:solidFill>
              </a:rPr>
              <a:t>∙ 4m ∙ 3m = </a:t>
            </a:r>
            <a:r>
              <a:rPr lang="en-US" sz="2600" b="1" dirty="0">
                <a:solidFill>
                  <a:srgbClr val="0432FF"/>
                </a:solidFill>
              </a:rPr>
              <a:t>48 m</a:t>
            </a:r>
            <a:r>
              <a:rPr lang="en-US" sz="2600" b="1" baseline="30000" dirty="0">
                <a:solidFill>
                  <a:srgbClr val="0432FF"/>
                </a:solidFill>
              </a:rPr>
              <a:t>3</a:t>
            </a:r>
            <a:endParaRPr lang="en-US" sz="2600" b="1" baseline="300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N(</a:t>
            </a:r>
            <a:r>
              <a:rPr 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palline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V (stanza) / V (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pallina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= 48/3.2 </a:t>
            </a:r>
            <a:r>
              <a:rPr lang="en-US" sz="2600" dirty="0">
                <a:solidFill>
                  <a:schemeClr val="tx1"/>
                </a:solidFill>
              </a:rPr>
              <a:t>∙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en-US" sz="26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 </a:t>
            </a:r>
            <a:r>
              <a:rPr lang="en-US" sz="2600" b="1" dirty="0">
                <a:solidFill>
                  <a:srgbClr val="FF0000"/>
                </a:solidFill>
              </a:rPr>
              <a:t>∙ 10</a:t>
            </a:r>
            <a:r>
              <a:rPr lang="en-US" sz="2600" b="1" baseline="30000" dirty="0">
                <a:solidFill>
                  <a:srgbClr val="FF0000"/>
                </a:solidFill>
              </a:rPr>
              <a:t>6</a:t>
            </a:r>
            <a:endParaRPr lang="en-US" sz="2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endParaRPr lang="en-US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558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{099960C7-0533-8C43-8FF3-3B3D3C4287DC}tf10001061</Template>
  <TotalTime>2376</TotalTime>
  <Words>1606</Words>
  <Application>Microsoft Macintosh PowerPoint</Application>
  <PresentationFormat>On-screen Show (4:3)</PresentationFormat>
  <Paragraphs>251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Avenir Book</vt:lpstr>
      <vt:lpstr>Calibri</vt:lpstr>
      <vt:lpstr>Calibri Light</vt:lpstr>
      <vt:lpstr>Cambria</vt:lpstr>
      <vt:lpstr>Cambria Math</vt:lpstr>
      <vt:lpstr>Symbol</vt:lpstr>
      <vt:lpstr>Retrospettivo</vt:lpstr>
      <vt:lpstr> Precorso di  Fisica  </vt:lpstr>
      <vt:lpstr>Ricapitolazione unità di misura  fondamentali e derivate</vt:lpstr>
      <vt:lpstr>Altri esempi di grandezze derivate: accelerazione e forza</vt:lpstr>
      <vt:lpstr>Ancora sul cambiamento di unità di misura (I)</vt:lpstr>
      <vt:lpstr>Ancora sul cambiamento di unità di misura (II)</vt:lpstr>
      <vt:lpstr>Ancora sul cambiamento di unità di misura (III)</vt:lpstr>
      <vt:lpstr>Altri esercizi (alla lavagna)</vt:lpstr>
      <vt:lpstr>Esercizi sugli ordini di grandezza</vt:lpstr>
      <vt:lpstr>Esercizi sugli ordini di grandezza</vt:lpstr>
      <vt:lpstr>Esercizi sugli ordini di grandezza</vt:lpstr>
      <vt:lpstr>Ulteriori esercizi</vt:lpstr>
      <vt:lpstr>Ulteriori esercizi</vt:lpstr>
      <vt:lpstr>Ulteriori esercizi</vt:lpstr>
      <vt:lpstr>Ulteriori esercizi</vt:lpstr>
      <vt:lpstr>Aree e volumi notevoli</vt:lpstr>
      <vt:lpstr>Esempi di fenomeni che studieremo</vt:lpstr>
      <vt:lpstr>Moto del proiettile</vt:lpstr>
      <vt:lpstr>Generalizzazione moto del proiettile</vt:lpstr>
      <vt:lpstr>Moto del proiettile con resistenza dell’aria</vt:lpstr>
      <vt:lpstr>Attrito</vt:lpstr>
      <vt:lpstr>Attrito</vt:lpstr>
      <vt:lpstr>Attrito</vt:lpstr>
      <vt:lpstr>Attrito viscoso (aria o fluidi in generale)</vt:lpstr>
      <vt:lpstr>Quantità di moto</vt:lpstr>
      <vt:lpstr>Quantità di moto</vt:lpstr>
      <vt:lpstr>Reazione vincolare</vt:lpstr>
      <vt:lpstr>Reazione vincolare</vt:lpstr>
      <vt:lpstr>Gas e pressione</vt:lpstr>
      <vt:lpstr>Fluidi e pressione</vt:lpstr>
      <vt:lpstr>Diltazione termica</vt:lpstr>
      <vt:lpstr>Energia</vt:lpstr>
      <vt:lpstr>Energia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Precorso di Fisica</dc:title>
  <dc:creator>Mario Merola</dc:creator>
  <cp:lastModifiedBy>Mario Merola</cp:lastModifiedBy>
  <cp:revision>216</cp:revision>
  <cp:lastPrinted>2019-09-18T14:14:51Z</cp:lastPrinted>
  <dcterms:created xsi:type="dcterms:W3CDTF">2019-08-21T09:02:42Z</dcterms:created>
  <dcterms:modified xsi:type="dcterms:W3CDTF">2019-09-18T14:15:03Z</dcterms:modified>
</cp:coreProperties>
</file>