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6" r:id="rId3"/>
    <p:sldId id="259" r:id="rId4"/>
    <p:sldId id="260" r:id="rId5"/>
    <p:sldId id="257" r:id="rId6"/>
    <p:sldId id="275" r:id="rId7"/>
    <p:sldId id="264" r:id="rId8"/>
    <p:sldId id="261" r:id="rId9"/>
    <p:sldId id="262" r:id="rId10"/>
    <p:sldId id="263" r:id="rId11"/>
    <p:sldId id="269" r:id="rId12"/>
    <p:sldId id="268" r:id="rId13"/>
    <p:sldId id="267" r:id="rId14"/>
    <p:sldId id="271" r:id="rId15"/>
    <p:sldId id="272" r:id="rId16"/>
    <p:sldId id="270" r:id="rId17"/>
    <p:sldId id="266" r:id="rId18"/>
    <p:sldId id="273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DF6"/>
    <a:srgbClr val="03BB2F"/>
    <a:srgbClr val="D60093"/>
    <a:srgbClr val="C1E4FF"/>
    <a:srgbClr val="85CBFF"/>
    <a:srgbClr val="57B7FF"/>
    <a:srgbClr val="A7D9FF"/>
    <a:srgbClr val="5BB9FF"/>
    <a:srgbClr val="2FA6FF"/>
    <a:srgbClr val="09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89320" autoAdjust="0"/>
  </p:normalViewPr>
  <p:slideViewPr>
    <p:cSldViewPr snapToGrid="0">
      <p:cViewPr varScale="1">
        <p:scale>
          <a:sx n="114" d="100"/>
          <a:sy n="114" d="100"/>
        </p:scale>
        <p:origin x="8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630CD-708C-42EB-AD13-846AEAFD1539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124BC-184A-4079-9DE8-E785FBB2F6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74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124BC-184A-4079-9DE8-E785FBB2F69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970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124BC-184A-4079-9DE8-E785FBB2F69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730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124BC-184A-4079-9DE8-E785FBB2F69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24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124BC-184A-4079-9DE8-E785FBB2F69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39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766BA-A78B-4DFD-A52E-613484B71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F6D56E-B374-44D8-A136-210C20AA8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0B3C4F-9330-4FE0-8AD4-1ADE791F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87A5A7-A7B8-40D3-95AA-04C54194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5FED39-6F7C-431C-A385-9E44C1F6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64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62A63B-0F71-45D2-AD59-897F5F6D2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FBA6D5B-7C3F-45E2-9BB1-48565888E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205A11-D3DD-44C7-BDBB-B10B2F83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EC2353-51F0-450D-95F2-9E1B248A7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9F95DB-7155-4EE5-936A-7E62CC47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956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1FFFDF4-D27E-455A-BDD2-5627B226A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E629C4-EB7A-4A97-97C1-2037E0897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475025-842D-4E21-84B5-80F029EC2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35EBA8-4D94-40C3-AD6C-706B3EA7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47F5C9-7B79-403E-9C83-CCBC60CA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56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F3C0AB-6119-4E24-BB66-0839D57E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782779-1F97-48F9-8581-AD08847AD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CB57EB-746E-42E5-82B7-1F9EE5150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9C5C62-0D3E-4C4F-BB91-6D84AC201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B88F90-ED66-45EC-B13E-B69E4D4D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98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50E72-4168-4FDA-AD5C-8B939DA42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53E5AA-E87E-47D6-A856-7A1B784FB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4A13D6-853B-45A7-937C-BF726D489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26E51D-9B66-42AD-B72E-10CFC7B98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4DC371-C385-41AA-B2F4-D597D3BC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22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2E2D53-C98E-4018-B807-13673CC3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AD6196-AC99-4E74-8335-F777BF340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E60B798-A86D-4ED2-9544-A7525D136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BD8513-B378-43BD-8B8C-49E3E0B93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06A4AF-C967-455B-BDE8-BAA9E02E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45E24E-B1FC-4554-9B96-ABCCDF20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9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4B8CF3-E288-478F-9ECB-3A7CA62E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4937CE-0147-44E0-A46D-E110F9955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2F67BB-F5BA-40C6-9C5D-4E61CF025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42EFB70-485F-418D-8ED0-6B79C9B5B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B689F1A-4EBB-4F3D-BD68-8746CFCC4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3E54781-46F4-45EF-AE5A-6D44E600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0B34818-D702-4267-9FEB-D038DF3F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86465CB-5145-42D0-9F2F-13F8506C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09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93D378-BE10-4581-8FDD-36AEE616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16CEC8-4F60-43C2-8962-93D73F8F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02E986-75E7-4383-B266-DED2A8116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30311B-638C-4B28-8C44-EEFF49462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5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02D675F-8F6D-467F-A03A-FC45BBC4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8C18C3-473C-4C8D-80E3-70EABBBA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27868E5-14E9-4AAE-A7FB-6804E7C5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40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A10056-EFEF-40B5-BED5-5E3BC0D9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4D232D-EBC3-4F33-898D-D4E66AD91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497397-60D9-423D-A765-0B040CE79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FA120F5-6A54-4062-AFC3-A2C4243A1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C64E60-700A-4859-8B5A-C91F96D8C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F87036-2222-4530-9B85-08DA76C7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8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4A250F-0A75-4E9C-8C95-9AEADE1DF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5379D2B-B481-499E-BCA0-A942BF7A20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513503-1301-44AC-A00B-084406344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691D6B-27A2-48A3-8522-8AFDF4A8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675978-60AD-4902-BF6A-2ED5E4DF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24E145-D63E-4724-9CCD-953170E5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79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9FD77EE-33DF-44D3-A7B9-DF8E99A2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8579CE-26DF-4B5D-817E-9C918AAD4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6CB53E-DF81-401B-8594-986EDB75E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CE488-B243-49E2-8E3B-5E946F2D36B3}" type="datetimeFigureOut">
              <a:rPr lang="it-IT" smtClean="0"/>
              <a:t>20/04/21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349EBC-E3C4-4B80-B8A4-9A56CE2CC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9D4111-3981-4426-9EC7-EAECB0DA5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24B8D-85D8-4CBB-ADBE-C36BD96ED08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04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68.emf"/><Relationship Id="rId5" Type="http://schemas.openxmlformats.org/officeDocument/2006/relationships/image" Target="../media/image65.emf"/><Relationship Id="rId10" Type="http://schemas.openxmlformats.org/officeDocument/2006/relationships/image" Target="../media/image61.png"/><Relationship Id="rId4" Type="http://schemas.openxmlformats.org/officeDocument/2006/relationships/image" Target="../media/image64.emf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5.emf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19.e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2CBC9E8-B1BB-4FE0-B536-62D87761F480}"/>
              </a:ext>
            </a:extLst>
          </p:cNvPr>
          <p:cNvSpPr/>
          <p:nvPr/>
        </p:nvSpPr>
        <p:spPr>
          <a:xfrm>
            <a:off x="8982260" y="5880612"/>
            <a:ext cx="30383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it-IT" altLang="it-IT" sz="3200" dirty="0">
                <a:solidFill>
                  <a:srgbClr val="0C2577"/>
                </a:solidFill>
                <a:latin typeface="Verdana" panose="020B0604030504040204" pitchFamily="34" charset="0"/>
              </a:rPr>
              <a:t>Rosita Diana</a:t>
            </a:r>
          </a:p>
          <a:p>
            <a:pPr lvl="0">
              <a:spcBef>
                <a:spcPct val="0"/>
              </a:spcBef>
            </a:pPr>
            <a:r>
              <a:rPr lang="it-IT" altLang="it-IT" sz="1600" dirty="0">
                <a:solidFill>
                  <a:srgbClr val="0C2577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1DEBF07-FFFC-4220-AA58-621EC298DD6B}"/>
              </a:ext>
            </a:extLst>
          </p:cNvPr>
          <p:cNvSpPr/>
          <p:nvPr/>
        </p:nvSpPr>
        <p:spPr>
          <a:xfrm>
            <a:off x="246257" y="2251953"/>
            <a:ext cx="1169948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Molecole Responsive e Smart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Materials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Dove e </a:t>
            </a:r>
            <a:r>
              <a:rPr lang="it-IT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Perchè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51AFE0C-EF82-4B11-A1E7-A8BAF81D7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211" y="115614"/>
            <a:ext cx="1902372" cy="16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94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magini Palloncini | Vettori Gratuiti, Foto Stock e PSD">
            <a:extLst>
              <a:ext uri="{FF2B5EF4-FFF2-40B4-BE49-F238E27FC236}">
                <a16:creationId xmlns:a16="http://schemas.microsoft.com/office/drawing/2014/main" id="{30AAAF91-DD2E-4F4C-9132-90511305C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35675" r="74290" b="48639"/>
          <a:stretch/>
        </p:blipFill>
        <p:spPr bwMode="auto">
          <a:xfrm>
            <a:off x="6152499" y="3466533"/>
            <a:ext cx="405580" cy="22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5E37435-3596-478B-AE73-6443D5451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75" t="80828" r="76245" b="4699"/>
          <a:stretch/>
        </p:blipFill>
        <p:spPr>
          <a:xfrm>
            <a:off x="2319799" y="3660803"/>
            <a:ext cx="402289" cy="2020663"/>
          </a:xfrm>
          <a:prstGeom prst="rect">
            <a:avLst/>
          </a:prstGeom>
        </p:spPr>
      </p:pic>
      <p:pic>
        <p:nvPicPr>
          <p:cNvPr id="4098" name="Picture 2" descr="Palloncini in silicone rossi e azzurri">
            <a:extLst>
              <a:ext uri="{FF2B5EF4-FFF2-40B4-BE49-F238E27FC236}">
                <a16:creationId xmlns:a16="http://schemas.microsoft.com/office/drawing/2014/main" id="{75B14D00-1471-490A-B041-B65D8F4AA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5" r="50000" b="22760"/>
          <a:stretch/>
        </p:blipFill>
        <p:spPr bwMode="auto">
          <a:xfrm>
            <a:off x="1445491" y="836168"/>
            <a:ext cx="2467343" cy="287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053098-052C-4B01-BCC5-8F50A5CED9DD}"/>
              </a:ext>
            </a:extLst>
          </p:cNvPr>
          <p:cNvSpPr txBox="1"/>
          <p:nvPr/>
        </p:nvSpPr>
        <p:spPr>
          <a:xfrm>
            <a:off x="1606401" y="1560491"/>
            <a:ext cx="1914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rial Black" panose="020B0A04020102020204" pitchFamily="34" charset="0"/>
              </a:rPr>
              <a:t>Sensori Polimerici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4E6A0A6-DF5A-48B7-BF76-2DF2E1856D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7560" b="21055"/>
          <a:stretch/>
        </p:blipFill>
        <p:spPr>
          <a:xfrm>
            <a:off x="9004104" y="679805"/>
            <a:ext cx="2467342" cy="302911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E04DD7D-1984-4866-89AD-6DF664415079}"/>
              </a:ext>
            </a:extLst>
          </p:cNvPr>
          <p:cNvSpPr txBox="1"/>
          <p:nvPr/>
        </p:nvSpPr>
        <p:spPr>
          <a:xfrm>
            <a:off x="8826149" y="1683602"/>
            <a:ext cx="276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D60093"/>
                </a:solidFill>
                <a:latin typeface="Arial Black" panose="020B0A04020102020204" pitchFamily="34" charset="0"/>
              </a:rPr>
              <a:t>Smart </a:t>
            </a:r>
          </a:p>
          <a:p>
            <a:pPr algn="ctr"/>
            <a:r>
              <a:rPr lang="it-IT" sz="2400" dirty="0">
                <a:solidFill>
                  <a:srgbClr val="D60093"/>
                </a:solidFill>
                <a:latin typeface="Arial Black" panose="020B0A04020102020204" pitchFamily="34" charset="0"/>
              </a:rPr>
              <a:t>Glass</a:t>
            </a:r>
          </a:p>
        </p:txBody>
      </p:sp>
      <p:pic>
        <p:nvPicPr>
          <p:cNvPr id="4100" name="Picture 4" descr="Palloncini GIALLI in lattice palloncini tondi dimensione cm 30">
            <a:extLst>
              <a:ext uri="{FF2B5EF4-FFF2-40B4-BE49-F238E27FC236}">
                <a16:creationId xmlns:a16="http://schemas.microsoft.com/office/drawing/2014/main" id="{C2D9ECFC-0A12-41F6-AEFC-314584C83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"/>
          <a:stretch/>
        </p:blipFill>
        <p:spPr bwMode="auto">
          <a:xfrm>
            <a:off x="4514729" y="208922"/>
            <a:ext cx="3681122" cy="349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A893F8-0CA4-4975-9F08-A974E1F27823}"/>
              </a:ext>
            </a:extLst>
          </p:cNvPr>
          <p:cNvSpPr txBox="1"/>
          <p:nvPr/>
        </p:nvSpPr>
        <p:spPr>
          <a:xfrm>
            <a:off x="5230720" y="558120"/>
            <a:ext cx="2249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B0F0"/>
                </a:solidFill>
                <a:latin typeface="Arial Black" panose="020B0A04020102020204" pitchFamily="34" charset="0"/>
              </a:rPr>
              <a:t>Materiali Emissivi: OLED </a:t>
            </a:r>
            <a:r>
              <a:rPr lang="it-IT" sz="2400" dirty="0" err="1">
                <a:solidFill>
                  <a:srgbClr val="00B0F0"/>
                </a:solidFill>
                <a:latin typeface="Arial Black" panose="020B0A04020102020204" pitchFamily="34" charset="0"/>
              </a:rPr>
              <a:t>BiomaterialiPackaging</a:t>
            </a:r>
            <a:endParaRPr lang="it-IT" sz="24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D3C42E4-EF46-43C6-A387-9B6E6AC85136}"/>
              </a:ext>
            </a:extLst>
          </p:cNvPr>
          <p:cNvSpPr/>
          <p:nvPr/>
        </p:nvSpPr>
        <p:spPr>
          <a:xfrm>
            <a:off x="4153973" y="5752688"/>
            <a:ext cx="46721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Smart </a:t>
            </a:r>
            <a:r>
              <a:rPr lang="it-IT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M</a:t>
            </a:r>
            <a:r>
              <a:rPr lang="it-IT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aterials</a:t>
            </a:r>
            <a:endParaRPr lang="it-IT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02390BE-6713-4E3A-837C-BDA375E6D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47" t="80668" r="74391" b="4176"/>
          <a:stretch/>
        </p:blipFill>
        <p:spPr>
          <a:xfrm>
            <a:off x="9846485" y="3660802"/>
            <a:ext cx="727378" cy="202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5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7016CFB5-F19B-413F-AF46-A7374F87111F}"/>
              </a:ext>
            </a:extLst>
          </p:cNvPr>
          <p:cNvGrpSpPr/>
          <p:nvPr/>
        </p:nvGrpSpPr>
        <p:grpSpPr>
          <a:xfrm>
            <a:off x="1920612" y="1825172"/>
            <a:ext cx="9651086" cy="2573668"/>
            <a:chOff x="1199051" y="3620728"/>
            <a:chExt cx="10364978" cy="3023135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13776DB9-4A7B-404A-B345-0F096B14F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064"/>
            <a:stretch/>
          </p:blipFill>
          <p:spPr>
            <a:xfrm>
              <a:off x="1199051" y="3620728"/>
              <a:ext cx="4466006" cy="15240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F9BE23B-D777-41C2-BC4B-CBE7E502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064"/>
            <a:stretch/>
          </p:blipFill>
          <p:spPr>
            <a:xfrm rot="21379170">
              <a:off x="4147591" y="3638657"/>
              <a:ext cx="4466006" cy="1524000"/>
            </a:xfrm>
            <a:prstGeom prst="rect">
              <a:avLst/>
            </a:prstGeom>
          </p:spPr>
        </p:pic>
        <p:pic>
          <p:nvPicPr>
            <p:cNvPr id="2054" name="Picture 6" descr="pesci tropicali disegni colorati - Cerca con Google | Disegni di pesci,  Arte pesce, Pesci dipinti">
              <a:extLst>
                <a:ext uri="{FF2B5EF4-FFF2-40B4-BE49-F238E27FC236}">
                  <a16:creationId xmlns:a16="http://schemas.microsoft.com/office/drawing/2014/main" id="{5516CBB6-DB46-4D2F-A57E-EDDC6B4C41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7" t="6079" r="3006" b="72745"/>
            <a:stretch/>
          </p:blipFill>
          <p:spPr bwMode="auto">
            <a:xfrm rot="16200000">
              <a:off x="8808033" y="5591449"/>
              <a:ext cx="1200593" cy="904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C4756A1-BABC-40C0-9E27-005F1A8BB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064"/>
            <a:stretch/>
          </p:blipFill>
          <p:spPr>
            <a:xfrm>
              <a:off x="7098023" y="3778964"/>
              <a:ext cx="4466006" cy="1524000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F2810973-FFE3-4B52-95C9-31E6FAE7ACB7}"/>
                </a:ext>
              </a:extLst>
            </p:cNvPr>
            <p:cNvSpPr/>
            <p:nvPr/>
          </p:nvSpPr>
          <p:spPr>
            <a:xfrm>
              <a:off x="9362922" y="4979557"/>
              <a:ext cx="90814" cy="521308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Picture 6" descr="pesci tropicali disegni colorati - Cerca con Google | Disegni di pesci,  Arte pesce, Pesci dipinti">
              <a:extLst>
                <a:ext uri="{FF2B5EF4-FFF2-40B4-BE49-F238E27FC236}">
                  <a16:creationId xmlns:a16="http://schemas.microsoft.com/office/drawing/2014/main" id="{6E594DD8-4FFB-4144-B309-AA9BC37CCE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7" t="6079" r="3006" b="72745"/>
            <a:stretch/>
          </p:blipFill>
          <p:spPr bwMode="auto">
            <a:xfrm rot="16200000">
              <a:off x="5797192" y="5492629"/>
              <a:ext cx="1200593" cy="904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B1E3881A-DCA9-478E-8A4E-77E83F9C5436}"/>
                </a:ext>
              </a:extLst>
            </p:cNvPr>
            <p:cNvSpPr/>
            <p:nvPr/>
          </p:nvSpPr>
          <p:spPr>
            <a:xfrm>
              <a:off x="6352081" y="4880737"/>
              <a:ext cx="90814" cy="521308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Picture 6" descr="pesci tropicali disegni colorati - Cerca con Google | Disegni di pesci,  Arte pesce, Pesci dipinti">
              <a:extLst>
                <a:ext uri="{FF2B5EF4-FFF2-40B4-BE49-F238E27FC236}">
                  <a16:creationId xmlns:a16="http://schemas.microsoft.com/office/drawing/2014/main" id="{C45A05F2-B82A-4875-A52E-8529B2FAAB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7" t="6079" r="3006" b="72745"/>
            <a:stretch/>
          </p:blipFill>
          <p:spPr bwMode="auto">
            <a:xfrm rot="16200000">
              <a:off x="2843377" y="5435034"/>
              <a:ext cx="1200593" cy="904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F472F631-FD51-4550-B685-2AD54F269C4F}"/>
                </a:ext>
              </a:extLst>
            </p:cNvPr>
            <p:cNvSpPr/>
            <p:nvPr/>
          </p:nvSpPr>
          <p:spPr>
            <a:xfrm>
              <a:off x="3398266" y="4823142"/>
              <a:ext cx="90814" cy="521308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EA5215FF-E75E-41AC-BDFA-D5A67112E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77" r="31933"/>
          <a:stretch/>
        </p:blipFill>
        <p:spPr>
          <a:xfrm>
            <a:off x="8586007" y="173476"/>
            <a:ext cx="1823267" cy="120860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CB63B7E-B30A-453C-AC4E-19A813BF5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35" y="114002"/>
            <a:ext cx="2610978" cy="1210242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A997F62E-3183-48B5-BE8B-6C2A4A59D5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77" r="27610"/>
          <a:stretch/>
        </p:blipFill>
        <p:spPr>
          <a:xfrm>
            <a:off x="8588488" y="180130"/>
            <a:ext cx="2107865" cy="120860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FB95E53-1A52-4DBA-848C-1A63DEC044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3" t="6666" r="69280" b="72942"/>
          <a:stretch/>
        </p:blipFill>
        <p:spPr>
          <a:xfrm>
            <a:off x="8700053" y="528932"/>
            <a:ext cx="1189767" cy="79788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CFB4E94-A67C-4A03-8D5F-4BBFBA2D4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817" y="115538"/>
            <a:ext cx="4819976" cy="120870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AF04A69-655E-4E53-AA2B-D51F433C7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77" r="20021"/>
          <a:stretch/>
        </p:blipFill>
        <p:spPr>
          <a:xfrm>
            <a:off x="6186792" y="115642"/>
            <a:ext cx="2607627" cy="1208602"/>
          </a:xfrm>
          <a:prstGeom prst="rect">
            <a:avLst/>
          </a:prstGeom>
        </p:spPr>
      </p:pic>
      <p:pic>
        <p:nvPicPr>
          <p:cNvPr id="2060" name="Picture 12" descr="Accumulazione Delle Onde Del Fante Di Marina, Disegno Stilizzato  Illustrazione Vettoriale - Illustrazione di mare, fantasia: 17496861">
            <a:extLst>
              <a:ext uri="{FF2B5EF4-FFF2-40B4-BE49-F238E27FC236}">
                <a16:creationId xmlns:a16="http://schemas.microsoft.com/office/drawing/2014/main" id="{0D3A4A3F-EC40-4DAE-B26F-E89CD3B5A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2510" r="50000" b="86017"/>
          <a:stretch/>
        </p:blipFill>
        <p:spPr bwMode="auto">
          <a:xfrm>
            <a:off x="370387" y="4832103"/>
            <a:ext cx="11451226" cy="207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esci tropicali disegni colorati - Cerca con Google | Disegni di pesci,  Arte pesce, Pesci dipinti">
            <a:extLst>
              <a:ext uri="{FF2B5EF4-FFF2-40B4-BE49-F238E27FC236}">
                <a16:creationId xmlns:a16="http://schemas.microsoft.com/office/drawing/2014/main" id="{522C12EF-04EB-4292-981F-617FBD014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73653" r="35149" b="6667"/>
          <a:stretch/>
        </p:blipFill>
        <p:spPr bwMode="auto">
          <a:xfrm>
            <a:off x="6067084" y="5380809"/>
            <a:ext cx="1163444" cy="828359"/>
          </a:xfrm>
          <a:prstGeom prst="rect">
            <a:avLst/>
          </a:prstGeom>
          <a:solidFill>
            <a:srgbClr val="0996FF"/>
          </a:solidFill>
        </p:spPr>
      </p:pic>
      <p:pic>
        <p:nvPicPr>
          <p:cNvPr id="25" name="Picture 10" descr="pesci tropicali disegni colorati - Cerca con Google | Disegni di pesci,  Arte pesce, Pesci dipinti">
            <a:extLst>
              <a:ext uri="{FF2B5EF4-FFF2-40B4-BE49-F238E27FC236}">
                <a16:creationId xmlns:a16="http://schemas.microsoft.com/office/drawing/2014/main" id="{0BB2D73B-9C66-4D63-B84C-C7BB02638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73653" r="35149" b="6667"/>
          <a:stretch/>
        </p:blipFill>
        <p:spPr bwMode="auto">
          <a:xfrm>
            <a:off x="9022845" y="5380810"/>
            <a:ext cx="1163444" cy="828359"/>
          </a:xfrm>
          <a:prstGeom prst="rect">
            <a:avLst/>
          </a:prstGeom>
          <a:solidFill>
            <a:srgbClr val="0996FF"/>
          </a:solidFill>
        </p:spPr>
      </p:pic>
      <p:pic>
        <p:nvPicPr>
          <p:cNvPr id="26" name="Picture 10" descr="pesci tropicali disegni colorati - Cerca con Google | Disegni di pesci,  Arte pesce, Pesci dipinti">
            <a:extLst>
              <a:ext uri="{FF2B5EF4-FFF2-40B4-BE49-F238E27FC236}">
                <a16:creationId xmlns:a16="http://schemas.microsoft.com/office/drawing/2014/main" id="{36E6C155-34E3-42D7-907B-35BB6DD6E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73653" r="35149" b="6667"/>
          <a:stretch/>
        </p:blipFill>
        <p:spPr bwMode="auto">
          <a:xfrm>
            <a:off x="3259783" y="5380809"/>
            <a:ext cx="1163444" cy="828359"/>
          </a:xfrm>
          <a:prstGeom prst="rect">
            <a:avLst/>
          </a:prstGeom>
          <a:solidFill>
            <a:srgbClr val="0996FF"/>
          </a:solidFill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072BE35-8998-433A-ACA1-F46AE8804687}"/>
              </a:ext>
            </a:extLst>
          </p:cNvPr>
          <p:cNvSpPr/>
          <p:nvPr/>
        </p:nvSpPr>
        <p:spPr>
          <a:xfrm>
            <a:off x="10180599" y="862579"/>
            <a:ext cx="20260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m</a:t>
            </a:r>
            <a:r>
              <a:rPr lang="it-IT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ain</a:t>
            </a:r>
            <a:r>
              <a:rPr lang="it-IT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-chain</a:t>
            </a:r>
            <a:endParaRPr lang="it-IT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757AC5A-646C-4975-95FE-159B06F6E425}"/>
              </a:ext>
            </a:extLst>
          </p:cNvPr>
          <p:cNvSpPr/>
          <p:nvPr/>
        </p:nvSpPr>
        <p:spPr>
          <a:xfrm>
            <a:off x="17633" y="2377758"/>
            <a:ext cx="19058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s</a:t>
            </a:r>
            <a:r>
              <a:rPr lang="it-IT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ide-chain</a:t>
            </a:r>
            <a:endParaRPr lang="it-IT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D08EB43-AD34-4672-838A-B7E5E8965655}"/>
              </a:ext>
            </a:extLst>
          </p:cNvPr>
          <p:cNvSpPr/>
          <p:nvPr/>
        </p:nvSpPr>
        <p:spPr>
          <a:xfrm>
            <a:off x="854951" y="5335113"/>
            <a:ext cx="22509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guest </a:t>
            </a:r>
            <a:r>
              <a:rPr lang="it-IT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host</a:t>
            </a:r>
            <a:r>
              <a:rPr lang="it-IT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/ </a:t>
            </a:r>
          </a:p>
          <a:p>
            <a:pPr algn="ctr"/>
            <a:r>
              <a:rPr lang="it-IT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blend</a:t>
            </a:r>
            <a:endParaRPr lang="it-IT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2049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0" descr="Immagine Vettoriale Chele di granchio, Illustrazioni Vettoriali Chele di  granchio - Pagina 3 | Depositphotos">
            <a:extLst>
              <a:ext uri="{FF2B5EF4-FFF2-40B4-BE49-F238E27FC236}">
                <a16:creationId xmlns:a16="http://schemas.microsoft.com/office/drawing/2014/main" id="{1463F9DB-825A-4E37-BC98-4197D5034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6" t="18175" r="16481" b="15831"/>
          <a:stretch/>
        </p:blipFill>
        <p:spPr bwMode="auto">
          <a:xfrm rot="10800000">
            <a:off x="1957160" y="3983260"/>
            <a:ext cx="1439818" cy="109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1606563-C542-45AA-B8D4-26FAF2D9E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735112" y="1739933"/>
            <a:ext cx="1439828" cy="11010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1E0B952-3BFF-4CF6-9256-D5391F988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309453" y="3609141"/>
            <a:ext cx="1439828" cy="1101019"/>
          </a:xfrm>
          <a:prstGeom prst="rect">
            <a:avLst/>
          </a:prstGeom>
        </p:spPr>
      </p:pic>
      <p:pic>
        <p:nvPicPr>
          <p:cNvPr id="6" name="Picture 20" descr="Immagine Vettoriale Chele di granchio, Illustrazioni Vettoriali Chele di  granchio - Pagina 3 | Depositphotos">
            <a:extLst>
              <a:ext uri="{FF2B5EF4-FFF2-40B4-BE49-F238E27FC236}">
                <a16:creationId xmlns:a16="http://schemas.microsoft.com/office/drawing/2014/main" id="{B1D55273-7B09-43D4-A6D8-F2BE2D2F2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6" t="18175" r="16481" b="15831"/>
          <a:stretch/>
        </p:blipFill>
        <p:spPr bwMode="auto">
          <a:xfrm rot="10800000">
            <a:off x="5285274" y="2130459"/>
            <a:ext cx="1439818" cy="109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3D23CF3-8A0D-4D7E-AE3C-A4ACA283E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367" t="229" r="2381" b="70772"/>
          <a:stretch/>
        </p:blipFill>
        <p:spPr>
          <a:xfrm rot="6422078">
            <a:off x="5707867" y="3138096"/>
            <a:ext cx="594633" cy="6339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1A86DF7-9ED8-4232-A79D-784C387C30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567" b="30384"/>
          <a:stretch/>
        </p:blipFill>
        <p:spPr>
          <a:xfrm rot="21162385">
            <a:off x="6306087" y="2207077"/>
            <a:ext cx="1407898" cy="32699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B1A68FD-ABF1-407F-BB11-E2868FD878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567" b="30384"/>
          <a:stretch/>
        </p:blipFill>
        <p:spPr>
          <a:xfrm rot="10800000">
            <a:off x="7678778" y="2390302"/>
            <a:ext cx="1407898" cy="3269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C3C7A06-3B53-4891-B5CF-AED73801CB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367" t="229" r="2381" b="70772"/>
          <a:stretch/>
        </p:blipFill>
        <p:spPr>
          <a:xfrm rot="6422078">
            <a:off x="9143614" y="1316466"/>
            <a:ext cx="594633" cy="633909"/>
          </a:xfrm>
          <a:prstGeom prst="rect">
            <a:avLst/>
          </a:prstGeom>
        </p:spPr>
      </p:pic>
      <p:pic>
        <p:nvPicPr>
          <p:cNvPr id="13" name="Picture 20" descr="Immagine Vettoriale Chele di granchio, Illustrazioni Vettoriali Chele di  granchio - Pagina 3 | Depositphotos">
            <a:extLst>
              <a:ext uri="{FF2B5EF4-FFF2-40B4-BE49-F238E27FC236}">
                <a16:creationId xmlns:a16="http://schemas.microsoft.com/office/drawing/2014/main" id="{2628B82A-DFAA-4B53-9A17-B41BD98BC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2" t="18557" r="16943" b="15744"/>
          <a:stretch/>
        </p:blipFill>
        <p:spPr bwMode="auto">
          <a:xfrm rot="10800000">
            <a:off x="8735123" y="204275"/>
            <a:ext cx="1439818" cy="11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6A64FD7-8297-4D3C-BCB3-188F4B7B96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567" b="30384"/>
          <a:stretch/>
        </p:blipFill>
        <p:spPr>
          <a:xfrm rot="21162385">
            <a:off x="2979968" y="4064512"/>
            <a:ext cx="1407898" cy="32699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305987C-C812-4F77-9A06-F883B1BAE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567" b="30384"/>
          <a:stretch/>
        </p:blipFill>
        <p:spPr>
          <a:xfrm rot="10800000">
            <a:off x="4344399" y="4228011"/>
            <a:ext cx="1407898" cy="32699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D1D69CD-5814-42E6-9B71-9559A76368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567" b="30384"/>
          <a:stretch/>
        </p:blipFill>
        <p:spPr>
          <a:xfrm rot="21162385">
            <a:off x="9701800" y="296193"/>
            <a:ext cx="1407898" cy="32699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9FBB622-091A-4E75-9C72-BEFBA8DC7F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367" t="229" r="2381" b="70772"/>
          <a:stretch/>
        </p:blipFill>
        <p:spPr>
          <a:xfrm rot="6422078">
            <a:off x="2379754" y="4913636"/>
            <a:ext cx="594633" cy="633909"/>
          </a:xfrm>
          <a:prstGeom prst="rect">
            <a:avLst/>
          </a:prstGeom>
        </p:spPr>
      </p:pic>
      <p:pic>
        <p:nvPicPr>
          <p:cNvPr id="21" name="Picture 20" descr="Immagine Vettoriale Chele di granchio, Illustrazioni Vettoriali Chele di  granchio - Pagina 3 | Depositphotos">
            <a:extLst>
              <a:ext uri="{FF2B5EF4-FFF2-40B4-BE49-F238E27FC236}">
                <a16:creationId xmlns:a16="http://schemas.microsoft.com/office/drawing/2014/main" id="{5E4D126D-C3B2-4308-BB3C-D6A86E186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2" t="18557" r="16943" b="15744"/>
          <a:stretch/>
        </p:blipFill>
        <p:spPr bwMode="auto">
          <a:xfrm>
            <a:off x="1888817" y="5552705"/>
            <a:ext cx="1439818" cy="11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7B4AE76-D3E6-49D7-9363-485808504E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567" b="30384"/>
          <a:stretch/>
        </p:blipFill>
        <p:spPr>
          <a:xfrm rot="10362385">
            <a:off x="863963" y="6314421"/>
            <a:ext cx="1407898" cy="326999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77A82781-251F-4356-B5A8-BD059FD27F20}"/>
              </a:ext>
            </a:extLst>
          </p:cNvPr>
          <p:cNvSpPr/>
          <p:nvPr/>
        </p:nvSpPr>
        <p:spPr>
          <a:xfrm>
            <a:off x="1267566" y="811411"/>
            <a:ext cx="57424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coordination</a:t>
            </a:r>
            <a:r>
              <a:rPr lang="it-IT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it-IT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polymers</a:t>
            </a:r>
            <a:r>
              <a:rPr lang="it-IT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(</a:t>
            </a:r>
            <a:r>
              <a:rPr lang="it-IT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CPs</a:t>
            </a:r>
            <a:r>
              <a:rPr lang="it-IT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)</a:t>
            </a:r>
            <a:endParaRPr lang="it-IT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0656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 descr="Immagine Vettoriale Chele di granchio, Illustrazioni Vettoriali Chele di  granchio - Pagina 3 | Depositphotos">
            <a:extLst>
              <a:ext uri="{FF2B5EF4-FFF2-40B4-BE49-F238E27FC236}">
                <a16:creationId xmlns:a16="http://schemas.microsoft.com/office/drawing/2014/main" id="{46394234-D3CF-4CDB-B1AB-658962E57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5" r="56417" b="19191"/>
          <a:stretch/>
        </p:blipFill>
        <p:spPr bwMode="auto">
          <a:xfrm>
            <a:off x="9106170" y="2024026"/>
            <a:ext cx="2137504" cy="14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Immagine Vettoriale Chele di granchio, Illustrazioni Vettoriali Chele di  granchio - Pagina 3 | Depositphotos">
            <a:extLst>
              <a:ext uri="{FF2B5EF4-FFF2-40B4-BE49-F238E27FC236}">
                <a16:creationId xmlns:a16="http://schemas.microsoft.com/office/drawing/2014/main" id="{C0D58A5B-C66A-4235-B5D4-F842B8AC6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5" r="56417" b="19191"/>
          <a:stretch/>
        </p:blipFill>
        <p:spPr bwMode="auto">
          <a:xfrm rot="10800000">
            <a:off x="5102081" y="2946826"/>
            <a:ext cx="2137504" cy="14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magine Vettoriale Chele di granchio, Illustrazioni Vettoriali Chele di  granchio - Pagina 3 | Depositphotos">
            <a:extLst>
              <a:ext uri="{FF2B5EF4-FFF2-40B4-BE49-F238E27FC236}">
                <a16:creationId xmlns:a16="http://schemas.microsoft.com/office/drawing/2014/main" id="{D7CC1860-8A41-41D7-B8DA-B0A571D08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5" r="56417" b="19191"/>
          <a:stretch/>
        </p:blipFill>
        <p:spPr bwMode="auto">
          <a:xfrm>
            <a:off x="1213191" y="2776367"/>
            <a:ext cx="2137504" cy="14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047964A-FBF4-4ED6-BDDA-8A72D8D317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37" b="-1"/>
          <a:stretch/>
        </p:blipFill>
        <p:spPr>
          <a:xfrm rot="11181065">
            <a:off x="4123020" y="3007070"/>
            <a:ext cx="1593926" cy="5973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33D606-A207-412B-BBB6-510D02639F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33" b="-1"/>
          <a:stretch/>
        </p:blipFill>
        <p:spPr>
          <a:xfrm rot="21350608">
            <a:off x="2709397" y="3555810"/>
            <a:ext cx="1713633" cy="439238"/>
          </a:xfrm>
          <a:prstGeom prst="rect">
            <a:avLst/>
          </a:prstGeom>
        </p:spPr>
      </p:pic>
      <p:pic>
        <p:nvPicPr>
          <p:cNvPr id="1042" name="Picture 18" descr="Vettori Di Vettore Di Conchiglie Immagini e Fotos Stock - Alamy">
            <a:extLst>
              <a:ext uri="{FF2B5EF4-FFF2-40B4-BE49-F238E27FC236}">
                <a16:creationId xmlns:a16="http://schemas.microsoft.com/office/drawing/2014/main" id="{6B711062-2E2F-491A-B62D-91E5D69E0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7" t="69143" r="2518" b="6666"/>
          <a:stretch/>
        </p:blipFill>
        <p:spPr bwMode="auto">
          <a:xfrm rot="7919356">
            <a:off x="1876695" y="2342668"/>
            <a:ext cx="859231" cy="74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Vettori Di Vettore Di Conchiglie Immagini e Fotos Stock - Alamy">
            <a:extLst>
              <a:ext uri="{FF2B5EF4-FFF2-40B4-BE49-F238E27FC236}">
                <a16:creationId xmlns:a16="http://schemas.microsoft.com/office/drawing/2014/main" id="{77951799-7900-4914-8E9A-4E3B016FB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8" t="69143" r="3850" b="8227"/>
          <a:stretch/>
        </p:blipFill>
        <p:spPr bwMode="auto">
          <a:xfrm rot="17410099">
            <a:off x="5768798" y="4079911"/>
            <a:ext cx="825090" cy="7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C410C2C-D265-4660-8D6F-62F22709B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360537">
            <a:off x="6536332" y="2967434"/>
            <a:ext cx="1752677" cy="55062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F171053-45FB-4554-89D1-DBA9BBC93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37" b="-1"/>
          <a:stretch/>
        </p:blipFill>
        <p:spPr>
          <a:xfrm rot="422605">
            <a:off x="8099172" y="3007069"/>
            <a:ext cx="1593926" cy="597313"/>
          </a:xfrm>
          <a:prstGeom prst="rect">
            <a:avLst/>
          </a:prstGeom>
        </p:spPr>
      </p:pic>
      <p:pic>
        <p:nvPicPr>
          <p:cNvPr id="28" name="Picture 18" descr="Vettori Di Vettore Di Conchiglie Immagini e Fotos Stock - Alamy">
            <a:extLst>
              <a:ext uri="{FF2B5EF4-FFF2-40B4-BE49-F238E27FC236}">
                <a16:creationId xmlns:a16="http://schemas.microsoft.com/office/drawing/2014/main" id="{F21CC5A6-927E-4476-8258-AA5382B64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8" t="69143" r="1889" b="9330"/>
          <a:stretch/>
        </p:blipFill>
        <p:spPr bwMode="auto">
          <a:xfrm rot="7919356">
            <a:off x="9784967" y="1737898"/>
            <a:ext cx="875291" cy="66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F52103CE-C117-4A9C-83A9-CFD3E4103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37" r="41543" b="-19267"/>
          <a:stretch/>
        </p:blipFill>
        <p:spPr>
          <a:xfrm rot="320206">
            <a:off x="10644787" y="2743275"/>
            <a:ext cx="931761" cy="759709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26782892-01E6-4CCD-B045-13F811316C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45" t="30957" b="-2"/>
          <a:stretch/>
        </p:blipFill>
        <p:spPr>
          <a:xfrm rot="206678">
            <a:off x="788018" y="3706425"/>
            <a:ext cx="1162790" cy="479344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2506D66A-1DFF-4F69-9A92-84772F9684C6}"/>
              </a:ext>
            </a:extLst>
          </p:cNvPr>
          <p:cNvSpPr/>
          <p:nvPr/>
        </p:nvSpPr>
        <p:spPr>
          <a:xfrm>
            <a:off x="4436695" y="153732"/>
            <a:ext cx="32397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metallopolymer</a:t>
            </a:r>
            <a:endParaRPr lang="it-IT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323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FEB962CA-7601-4C43-AE37-6B247BF2F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8" r="4183"/>
          <a:stretch/>
        </p:blipFill>
        <p:spPr>
          <a:xfrm>
            <a:off x="6038837" y="1189128"/>
            <a:ext cx="6014595" cy="44617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0A5DF3D-B2E1-4AA3-BC46-092176076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8742"/>
            <a:ext cx="5692462" cy="446175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D916633-ED79-473F-9858-4CF17BAA8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24" t="5995" r="53075" b="73711"/>
          <a:stretch/>
        </p:blipFill>
        <p:spPr>
          <a:xfrm>
            <a:off x="7763402" y="1348742"/>
            <a:ext cx="1142356" cy="120344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18B524-F782-4EB6-BC34-0412567FE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909"/>
          <a:stretch/>
        </p:blipFill>
        <p:spPr>
          <a:xfrm>
            <a:off x="6965137" y="6156254"/>
            <a:ext cx="4452313" cy="70174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E023FF-B69C-4AA2-AEEA-FD28CCB291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7" r="2222"/>
          <a:stretch/>
        </p:blipFill>
        <p:spPr>
          <a:xfrm>
            <a:off x="81405" y="5711962"/>
            <a:ext cx="5692462" cy="7003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3D3FBCA-6047-4C8D-86B3-0301E3C2E5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39"/>
          <a:stretch/>
        </p:blipFill>
        <p:spPr>
          <a:xfrm>
            <a:off x="6131122" y="5510203"/>
            <a:ext cx="5937431" cy="687421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6EFD6184-D204-4DA9-B75D-CA697395FD7C}"/>
              </a:ext>
            </a:extLst>
          </p:cNvPr>
          <p:cNvGrpSpPr/>
          <p:nvPr/>
        </p:nvGrpSpPr>
        <p:grpSpPr>
          <a:xfrm>
            <a:off x="3005433" y="0"/>
            <a:ext cx="6181133" cy="1383590"/>
            <a:chOff x="910462" y="1706769"/>
            <a:chExt cx="10788530" cy="3122779"/>
          </a:xfrm>
        </p:grpSpPr>
        <p:pic>
          <p:nvPicPr>
            <p:cNvPr id="14" name="Picture 12" descr="Immagine Vettoriale Chele di granchio, Illustrazioni Vettoriali Chele di  granchio - Pagina 3 | Depositphotos">
              <a:extLst>
                <a:ext uri="{FF2B5EF4-FFF2-40B4-BE49-F238E27FC236}">
                  <a16:creationId xmlns:a16="http://schemas.microsoft.com/office/drawing/2014/main" id="{BF9D0CF0-7378-4B76-B643-94346CAFD4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5" r="56417" b="19191"/>
            <a:stretch/>
          </p:blipFill>
          <p:spPr bwMode="auto">
            <a:xfrm>
              <a:off x="9228614" y="2095248"/>
              <a:ext cx="2137504" cy="1450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Immagine Vettoriale Chele di granchio, Illustrazioni Vettoriali Chele di  granchio - Pagina 3 | Depositphotos">
              <a:extLst>
                <a:ext uri="{FF2B5EF4-FFF2-40B4-BE49-F238E27FC236}">
                  <a16:creationId xmlns:a16="http://schemas.microsoft.com/office/drawing/2014/main" id="{2B9BE615-B2EA-49BB-AFA4-457CFBCF2D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5" r="56417" b="19191"/>
            <a:stretch/>
          </p:blipFill>
          <p:spPr bwMode="auto">
            <a:xfrm rot="10800000">
              <a:off x="5235036" y="3026641"/>
              <a:ext cx="2137504" cy="1450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Immagine Vettoriale Chele di granchio, Illustrazioni Vettoriali Chele di  granchio - Pagina 3 | Depositphotos">
              <a:extLst>
                <a:ext uri="{FF2B5EF4-FFF2-40B4-BE49-F238E27FC236}">
                  <a16:creationId xmlns:a16="http://schemas.microsoft.com/office/drawing/2014/main" id="{C260C968-05F3-497B-925C-D5157A3C4A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5" r="56417" b="19191"/>
            <a:stretch/>
          </p:blipFill>
          <p:spPr bwMode="auto">
            <a:xfrm>
              <a:off x="1335635" y="2847589"/>
              <a:ext cx="2137504" cy="1450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5BB2D19-02F5-4407-A30E-6AE27DFB8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9137" b="-1"/>
            <a:stretch/>
          </p:blipFill>
          <p:spPr>
            <a:xfrm rot="11181065">
              <a:off x="4245464" y="3078292"/>
              <a:ext cx="1593926" cy="597313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F518CDA-96BE-44FF-BDC4-006B8F746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6733" b="-1"/>
            <a:stretch/>
          </p:blipFill>
          <p:spPr>
            <a:xfrm rot="21350608">
              <a:off x="2831841" y="3627032"/>
              <a:ext cx="1713633" cy="439238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04C8FD2E-7FCD-41D0-A6E4-6FD8A444C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360537">
              <a:off x="6658776" y="3038656"/>
              <a:ext cx="1752677" cy="550625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74D03268-3D74-4A01-A2C5-EDFC42733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9137" b="-1"/>
            <a:stretch/>
          </p:blipFill>
          <p:spPr>
            <a:xfrm rot="422605">
              <a:off x="8221616" y="3078291"/>
              <a:ext cx="1593926" cy="597313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E74F769D-FAAC-4EE0-9754-3C099DE80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9137" r="41543" b="-19267"/>
            <a:stretch/>
          </p:blipFill>
          <p:spPr>
            <a:xfrm rot="320206">
              <a:off x="10767231" y="2814497"/>
              <a:ext cx="931761" cy="759709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A6097DBF-5737-43D4-A8AE-1DCFEE675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2145" t="30957" b="-2"/>
            <a:stretch/>
          </p:blipFill>
          <p:spPr>
            <a:xfrm rot="206678">
              <a:off x="910462" y="3777647"/>
              <a:ext cx="1162790" cy="479344"/>
            </a:xfrm>
            <a:prstGeom prst="rect">
              <a:avLst/>
            </a:prstGeom>
          </p:spPr>
        </p:pic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45A4CF96-F737-47DC-9EAE-AE67DB7253BF}"/>
                </a:ext>
              </a:extLst>
            </p:cNvPr>
            <p:cNvSpPr/>
            <p:nvPr/>
          </p:nvSpPr>
          <p:spPr>
            <a:xfrm>
              <a:off x="2044035" y="2484697"/>
              <a:ext cx="683312" cy="636067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F617C1A7-8060-43CC-88B4-FDACC7E5B0D1}"/>
                </a:ext>
              </a:extLst>
            </p:cNvPr>
            <p:cNvSpPr/>
            <p:nvPr/>
          </p:nvSpPr>
          <p:spPr>
            <a:xfrm>
              <a:off x="5980273" y="4193481"/>
              <a:ext cx="683312" cy="636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D883F8DE-5E91-486C-B2D8-4077C9E9C512}"/>
                </a:ext>
              </a:extLst>
            </p:cNvPr>
            <p:cNvSpPr/>
            <p:nvPr/>
          </p:nvSpPr>
          <p:spPr>
            <a:xfrm>
              <a:off x="9955710" y="1706769"/>
              <a:ext cx="683312" cy="636067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8AFA6CC4-E63A-4E1F-B6DA-C5571B9F2F1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003" r="14866" b="19035"/>
          <a:stretch/>
        </p:blipFill>
        <p:spPr>
          <a:xfrm>
            <a:off x="4884995" y="6197624"/>
            <a:ext cx="1983242" cy="5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2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E2BE960-05D1-4575-B61E-BE78B11B6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03" y="1944078"/>
            <a:ext cx="10613956" cy="444010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3DEA8A-C50F-4FAB-9FCE-FBDC623BF608}"/>
              </a:ext>
            </a:extLst>
          </p:cNvPr>
          <p:cNvSpPr txBox="1"/>
          <p:nvPr/>
        </p:nvSpPr>
        <p:spPr>
          <a:xfrm>
            <a:off x="730469" y="6098107"/>
            <a:ext cx="10731062" cy="572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1. 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Normalized emission curves recorded on crystalline thin film samples of M1 (blue curve), M2 (green curve) and M3 (red curve). In the inset the same spin-coated thin films (respectively M1, M2 and M3 from left to right) photographed under the UV lamp at 365 nm.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A2844CE-BB7A-46D1-BB5F-8A0EB1D842C7}"/>
              </a:ext>
            </a:extLst>
          </p:cNvPr>
          <p:cNvSpPr txBox="1"/>
          <p:nvPr/>
        </p:nvSpPr>
        <p:spPr>
          <a:xfrm>
            <a:off x="453224" y="566310"/>
            <a:ext cx="300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SENSORI DI UMIDITÀ</a:t>
            </a:r>
          </a:p>
        </p:txBody>
      </p: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33DD2CD6-341D-4D38-B9A4-F1950F8CDEE9}"/>
              </a:ext>
            </a:extLst>
          </p:cNvPr>
          <p:cNvGrpSpPr/>
          <p:nvPr/>
        </p:nvGrpSpPr>
        <p:grpSpPr>
          <a:xfrm flipH="1">
            <a:off x="7477543" y="192644"/>
            <a:ext cx="4409400" cy="1869827"/>
            <a:chOff x="328056" y="852628"/>
            <a:chExt cx="8207270" cy="4191803"/>
          </a:xfrm>
        </p:grpSpPr>
        <p:pic>
          <p:nvPicPr>
            <p:cNvPr id="39" name="Picture 20" descr="Immagine Vettoriale Chele di granchio, Illustrazioni Vettoriali Chele di  granchio - Pagina 3 | Depositphotos">
              <a:extLst>
                <a:ext uri="{FF2B5EF4-FFF2-40B4-BE49-F238E27FC236}">
                  <a16:creationId xmlns:a16="http://schemas.microsoft.com/office/drawing/2014/main" id="{25650431-4932-4A2F-A2B5-93F550CB9F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86" t="18175" r="16481" b="15831"/>
            <a:stretch/>
          </p:blipFill>
          <p:spPr bwMode="auto">
            <a:xfrm rot="10800000">
              <a:off x="328056" y="3531315"/>
              <a:ext cx="1439818" cy="1099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2E69DDBF-AC96-4E31-A688-2B3B3729F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7095498" y="1256457"/>
              <a:ext cx="1439828" cy="1101019"/>
            </a:xfrm>
            <a:prstGeom prst="rect">
              <a:avLst/>
            </a:prstGeom>
          </p:spPr>
        </p:pic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52523F7F-2A8B-4929-864E-FC94BC93D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3669839" y="3125665"/>
              <a:ext cx="1439828" cy="1101019"/>
            </a:xfrm>
            <a:prstGeom prst="rect">
              <a:avLst/>
            </a:prstGeom>
          </p:spPr>
        </p:pic>
        <p:pic>
          <p:nvPicPr>
            <p:cNvPr id="56" name="Picture 20" descr="Immagine Vettoriale Chele di granchio, Illustrazioni Vettoriali Chele di  granchio - Pagina 3 | Depositphotos">
              <a:extLst>
                <a:ext uri="{FF2B5EF4-FFF2-40B4-BE49-F238E27FC236}">
                  <a16:creationId xmlns:a16="http://schemas.microsoft.com/office/drawing/2014/main" id="{09B56BE6-BCE3-43D8-ABEA-51A008AAAC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86" t="18175" r="16481" b="15831"/>
            <a:stretch/>
          </p:blipFill>
          <p:spPr bwMode="auto">
            <a:xfrm rot="10800000">
              <a:off x="3645660" y="1646983"/>
              <a:ext cx="1439818" cy="1099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B5FD18A3-DC1A-4CA5-B5B3-FDE9C3894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7367" t="229" r="2381" b="70772"/>
            <a:stretch/>
          </p:blipFill>
          <p:spPr>
            <a:xfrm rot="6422078">
              <a:off x="4068253" y="2654620"/>
              <a:ext cx="594633" cy="633909"/>
            </a:xfrm>
            <a:prstGeom prst="rect">
              <a:avLst/>
            </a:prstGeom>
          </p:spPr>
        </p:pic>
        <p:pic>
          <p:nvPicPr>
            <p:cNvPr id="58" name="Immagine 57">
              <a:extLst>
                <a:ext uri="{FF2B5EF4-FFF2-40B4-BE49-F238E27FC236}">
                  <a16:creationId xmlns:a16="http://schemas.microsoft.com/office/drawing/2014/main" id="{E6A3FC55-CC6D-4B63-8595-14FF9F82A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567" b="30384"/>
            <a:stretch/>
          </p:blipFill>
          <p:spPr>
            <a:xfrm rot="21162385">
              <a:off x="4666473" y="1723601"/>
              <a:ext cx="1407898" cy="326999"/>
            </a:xfrm>
            <a:prstGeom prst="rect">
              <a:avLst/>
            </a:prstGeom>
          </p:spPr>
        </p:pic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A5E14A22-AD0E-4849-B899-5C5CA100F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567" b="30384"/>
            <a:stretch/>
          </p:blipFill>
          <p:spPr>
            <a:xfrm rot="10800000">
              <a:off x="6039164" y="1906826"/>
              <a:ext cx="1407898" cy="326999"/>
            </a:xfrm>
            <a:prstGeom prst="rect">
              <a:avLst/>
            </a:prstGeom>
          </p:spPr>
        </p:pic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327EC00F-8C58-4CF4-8DB9-12B3BF8D2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7367" t="229" r="2381" b="70772"/>
            <a:stretch/>
          </p:blipFill>
          <p:spPr>
            <a:xfrm rot="6422078">
              <a:off x="7504000" y="832990"/>
              <a:ext cx="594633" cy="633909"/>
            </a:xfrm>
            <a:prstGeom prst="rect">
              <a:avLst/>
            </a:prstGeom>
          </p:spPr>
        </p:pic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F4543294-ADBB-4238-A851-FC61336AE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567" b="30384"/>
            <a:stretch/>
          </p:blipFill>
          <p:spPr>
            <a:xfrm rot="21162385">
              <a:off x="1340354" y="3581036"/>
              <a:ext cx="1407898" cy="326999"/>
            </a:xfrm>
            <a:prstGeom prst="rect">
              <a:avLst/>
            </a:prstGeom>
          </p:spPr>
        </p:pic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D57662A8-5E0A-4F5D-8BB0-CB0C80149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567" b="30384"/>
            <a:stretch/>
          </p:blipFill>
          <p:spPr>
            <a:xfrm rot="10800000">
              <a:off x="2704785" y="3744535"/>
              <a:ext cx="1407898" cy="326999"/>
            </a:xfrm>
            <a:prstGeom prst="rect">
              <a:avLst/>
            </a:prstGeom>
          </p:spPr>
        </p:pic>
        <p:pic>
          <p:nvPicPr>
            <p:cNvPr id="63" name="Immagine 62">
              <a:extLst>
                <a:ext uri="{FF2B5EF4-FFF2-40B4-BE49-F238E27FC236}">
                  <a16:creationId xmlns:a16="http://schemas.microsoft.com/office/drawing/2014/main" id="{342A1384-5029-4714-BA7F-569CAC167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7367" t="229" r="2381" b="70772"/>
            <a:stretch/>
          </p:blipFill>
          <p:spPr>
            <a:xfrm rot="6422078">
              <a:off x="740140" y="4430160"/>
              <a:ext cx="594633" cy="633909"/>
            </a:xfrm>
            <a:prstGeom prst="rect">
              <a:avLst/>
            </a:prstGeom>
          </p:spPr>
        </p:pic>
      </p:grp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CAA436E9-D670-4F7B-861E-A3805B0DF2FD}"/>
              </a:ext>
            </a:extLst>
          </p:cNvPr>
          <p:cNvGrpSpPr/>
          <p:nvPr/>
        </p:nvGrpSpPr>
        <p:grpSpPr>
          <a:xfrm rot="10800000">
            <a:off x="3816951" y="282195"/>
            <a:ext cx="4194965" cy="1711284"/>
            <a:chOff x="1038572" y="1251732"/>
            <a:chExt cx="10025581" cy="4840371"/>
          </a:xfrm>
        </p:grpSpPr>
        <p:pic>
          <p:nvPicPr>
            <p:cNvPr id="66" name="Picture 12" descr="Immagine Vettoriale Chele di granchio, Illustrazioni Vettoriali Chele di  granchio - Pagina 3 | Depositphotos">
              <a:extLst>
                <a:ext uri="{FF2B5EF4-FFF2-40B4-BE49-F238E27FC236}">
                  <a16:creationId xmlns:a16="http://schemas.microsoft.com/office/drawing/2014/main" id="{8B5CB03B-2FCE-4556-AF56-CF02918598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5" r="56417" b="19191"/>
            <a:stretch/>
          </p:blipFill>
          <p:spPr bwMode="auto">
            <a:xfrm rot="10800000">
              <a:off x="4937973" y="1980026"/>
              <a:ext cx="2137504" cy="1450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2" descr="Immagine Vettoriale Chele di granchio, Illustrazioni Vettoriali Chele di  granchio - Pagina 3 | Depositphotos">
              <a:extLst>
                <a:ext uri="{FF2B5EF4-FFF2-40B4-BE49-F238E27FC236}">
                  <a16:creationId xmlns:a16="http://schemas.microsoft.com/office/drawing/2014/main" id="{A4C0298E-5201-42B4-A83D-46ADE2A477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5" r="56417" b="19191"/>
            <a:stretch/>
          </p:blipFill>
          <p:spPr bwMode="auto">
            <a:xfrm>
              <a:off x="1038572" y="1800974"/>
              <a:ext cx="2137504" cy="1450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Immagine 67">
              <a:extLst>
                <a:ext uri="{FF2B5EF4-FFF2-40B4-BE49-F238E27FC236}">
                  <a16:creationId xmlns:a16="http://schemas.microsoft.com/office/drawing/2014/main" id="{CCD4D549-DB12-4741-A22D-481168544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9137" b="-1"/>
            <a:stretch/>
          </p:blipFill>
          <p:spPr>
            <a:xfrm rot="11181065">
              <a:off x="3948401" y="2031677"/>
              <a:ext cx="1593926" cy="597313"/>
            </a:xfrm>
            <a:prstGeom prst="rect">
              <a:avLst/>
            </a:prstGeom>
          </p:spPr>
        </p:pic>
        <p:pic>
          <p:nvPicPr>
            <p:cNvPr id="69" name="Immagine 68">
              <a:extLst>
                <a:ext uri="{FF2B5EF4-FFF2-40B4-BE49-F238E27FC236}">
                  <a16:creationId xmlns:a16="http://schemas.microsoft.com/office/drawing/2014/main" id="{B3014B82-72DC-4C49-9F8A-BD0737D77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733" b="-1"/>
            <a:stretch/>
          </p:blipFill>
          <p:spPr>
            <a:xfrm rot="21350608">
              <a:off x="2534778" y="2580417"/>
              <a:ext cx="1713633" cy="439238"/>
            </a:xfrm>
            <a:prstGeom prst="rect">
              <a:avLst/>
            </a:prstGeom>
          </p:spPr>
        </p:pic>
        <p:pic>
          <p:nvPicPr>
            <p:cNvPr id="70" name="Picture 12" descr="Immagine Vettoriale Chele di granchio, Illustrazioni Vettoriali Chele di  granchio - Pagina 3 | Depositphotos">
              <a:extLst>
                <a:ext uri="{FF2B5EF4-FFF2-40B4-BE49-F238E27FC236}">
                  <a16:creationId xmlns:a16="http://schemas.microsoft.com/office/drawing/2014/main" id="{408AF214-3F59-40B4-8F42-1067484E3E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5" r="56417" b="19191"/>
            <a:stretch/>
          </p:blipFill>
          <p:spPr bwMode="auto">
            <a:xfrm rot="10800000">
              <a:off x="8926649" y="4059871"/>
              <a:ext cx="2137504" cy="1450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2" descr="Immagine Vettoriale Chele di granchio, Illustrazioni Vettoriali Chele di  granchio - Pagina 3 | Depositphotos">
              <a:extLst>
                <a:ext uri="{FF2B5EF4-FFF2-40B4-BE49-F238E27FC236}">
                  <a16:creationId xmlns:a16="http://schemas.microsoft.com/office/drawing/2014/main" id="{CC989B56-7811-4E8C-BAC6-F934BFD2DF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5" r="56417" b="19191"/>
            <a:stretch/>
          </p:blipFill>
          <p:spPr bwMode="auto">
            <a:xfrm>
              <a:off x="5027248" y="3880819"/>
              <a:ext cx="2137504" cy="1450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71EAB03C-92DB-4F66-B540-4FE3FCC67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9137" b="-1"/>
            <a:stretch/>
          </p:blipFill>
          <p:spPr>
            <a:xfrm rot="11181065">
              <a:off x="7937077" y="4111522"/>
              <a:ext cx="1593926" cy="597313"/>
            </a:xfrm>
            <a:prstGeom prst="rect">
              <a:avLst/>
            </a:prstGeom>
          </p:spPr>
        </p:pic>
        <p:pic>
          <p:nvPicPr>
            <p:cNvPr id="73" name="Immagine 72">
              <a:extLst>
                <a:ext uri="{FF2B5EF4-FFF2-40B4-BE49-F238E27FC236}">
                  <a16:creationId xmlns:a16="http://schemas.microsoft.com/office/drawing/2014/main" id="{A170ACE6-2D76-463D-8276-0F3ED2273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733" b="-1"/>
            <a:stretch/>
          </p:blipFill>
          <p:spPr>
            <a:xfrm rot="21350608">
              <a:off x="6523454" y="4660262"/>
              <a:ext cx="1713633" cy="439238"/>
            </a:xfrm>
            <a:prstGeom prst="rect">
              <a:avLst/>
            </a:prstGeom>
          </p:spPr>
        </p:pic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4C7E3644-A055-4447-80EE-CA97AAA18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7367" t="229" r="2381" b="70772"/>
            <a:stretch/>
          </p:blipFill>
          <p:spPr>
            <a:xfrm rot="6422078">
              <a:off x="5606358" y="3286235"/>
              <a:ext cx="800732" cy="853621"/>
            </a:xfrm>
            <a:prstGeom prst="rect">
              <a:avLst/>
            </a:prstGeom>
          </p:spPr>
        </p:pic>
        <p:pic>
          <p:nvPicPr>
            <p:cNvPr id="75" name="Immagine 74">
              <a:extLst>
                <a:ext uri="{FF2B5EF4-FFF2-40B4-BE49-F238E27FC236}">
                  <a16:creationId xmlns:a16="http://schemas.microsoft.com/office/drawing/2014/main" id="{805D4767-AA12-44E0-97C7-DE65AB4C4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7367" t="229" r="2381" b="70772"/>
            <a:stretch/>
          </p:blipFill>
          <p:spPr>
            <a:xfrm rot="6422078">
              <a:off x="9595034" y="5264926"/>
              <a:ext cx="800732" cy="853621"/>
            </a:xfrm>
            <a:prstGeom prst="rect">
              <a:avLst/>
            </a:prstGeom>
          </p:spPr>
        </p:pic>
        <p:pic>
          <p:nvPicPr>
            <p:cNvPr id="76" name="Immagine 75">
              <a:extLst>
                <a:ext uri="{FF2B5EF4-FFF2-40B4-BE49-F238E27FC236}">
                  <a16:creationId xmlns:a16="http://schemas.microsoft.com/office/drawing/2014/main" id="{22900AE3-FC16-4D24-A28F-488BB30A7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7367" t="229" r="2381" b="70772"/>
            <a:stretch/>
          </p:blipFill>
          <p:spPr>
            <a:xfrm rot="6422078">
              <a:off x="1706958" y="1225287"/>
              <a:ext cx="800732" cy="853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3727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B63C88-0EE6-47A4-BF52-9AE77E8C2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29"/>
          <a:stretch/>
        </p:blipFill>
        <p:spPr>
          <a:xfrm>
            <a:off x="5579741" y="5749336"/>
            <a:ext cx="4289473" cy="100905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9A4B952-1B94-446D-83F1-E7406BBE3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930" y="5883355"/>
            <a:ext cx="2115891" cy="8041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AFE777D-72E4-4BD5-BF01-43C02D74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741" y="397046"/>
            <a:ext cx="5480564" cy="408141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A832369-B879-4AD0-BFBB-594E1E9C89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76" t="11964" r="58829" b="69567"/>
          <a:stretch/>
        </p:blipFill>
        <p:spPr>
          <a:xfrm rot="10800000">
            <a:off x="2027769" y="1159304"/>
            <a:ext cx="3017835" cy="11782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B9116FD-3878-4091-95B0-9C9FFB89A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119" y="4520437"/>
            <a:ext cx="8062175" cy="80415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62E3E67B-4579-4825-B873-0B8FBF2BA6EF}"/>
              </a:ext>
            </a:extLst>
          </p:cNvPr>
          <p:cNvSpPr/>
          <p:nvPr/>
        </p:nvSpPr>
        <p:spPr>
          <a:xfrm>
            <a:off x="204929" y="3174965"/>
            <a:ext cx="51077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Materiali Emissivi: OLED </a:t>
            </a:r>
            <a:endParaRPr lang="it-IT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Freccia circolare in su 10">
            <a:extLst>
              <a:ext uri="{FF2B5EF4-FFF2-40B4-BE49-F238E27FC236}">
                <a16:creationId xmlns:a16="http://schemas.microsoft.com/office/drawing/2014/main" id="{3A194D3C-9C83-49C8-970C-F1768A684F62}"/>
              </a:ext>
            </a:extLst>
          </p:cNvPr>
          <p:cNvSpPr/>
          <p:nvPr/>
        </p:nvSpPr>
        <p:spPr>
          <a:xfrm rot="20750548">
            <a:off x="4542737" y="1796312"/>
            <a:ext cx="2322609" cy="544109"/>
          </a:xfrm>
          <a:prstGeom prst="curvedUpArrow">
            <a:avLst>
              <a:gd name="adj1" fmla="val 25000"/>
              <a:gd name="adj2" fmla="val 50000"/>
              <a:gd name="adj3" fmla="val 4533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62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2EF8FC-9D74-47A1-9960-6838EEEBD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6" t="5341" r="52331" b="8053"/>
          <a:stretch/>
        </p:blipFill>
        <p:spPr>
          <a:xfrm>
            <a:off x="2557818" y="179954"/>
            <a:ext cx="3335432" cy="2332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20079C-4B1C-43F5-9733-757DFE53A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99" t="9070" r="5569" b="849"/>
          <a:stretch/>
        </p:blipFill>
        <p:spPr>
          <a:xfrm>
            <a:off x="6298752" y="179953"/>
            <a:ext cx="3151980" cy="233295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C1A85D9-29D6-405B-8E23-1E33F6322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052" y="2529409"/>
            <a:ext cx="10071279" cy="440987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1E6D48B5-C870-420B-9661-E23C6803A08A}"/>
              </a:ext>
            </a:extLst>
          </p:cNvPr>
          <p:cNvSpPr/>
          <p:nvPr/>
        </p:nvSpPr>
        <p:spPr>
          <a:xfrm>
            <a:off x="134783" y="974599"/>
            <a:ext cx="22502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Smart Glass</a:t>
            </a:r>
            <a:endParaRPr lang="it-IT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A2906DC-C6B8-45B3-BAD0-D58EE513F5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43"/>
          <a:stretch/>
        </p:blipFill>
        <p:spPr>
          <a:xfrm>
            <a:off x="3853884" y="3382013"/>
            <a:ext cx="8127274" cy="275271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EA614C2-BB2A-4DB9-9612-CEC1BF9B227F}"/>
              </a:ext>
            </a:extLst>
          </p:cNvPr>
          <p:cNvSpPr txBox="1"/>
          <p:nvPr/>
        </p:nvSpPr>
        <p:spPr>
          <a:xfrm>
            <a:off x="6546157" y="3768274"/>
            <a:ext cx="88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AAAAA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29709D2F-FBC1-4B4F-9E29-C3105BD1D6AE}"/>
              </a:ext>
            </a:extLst>
          </p:cNvPr>
          <p:cNvGrpSpPr/>
          <p:nvPr/>
        </p:nvGrpSpPr>
        <p:grpSpPr>
          <a:xfrm>
            <a:off x="267616" y="3952940"/>
            <a:ext cx="4234796" cy="1107045"/>
            <a:chOff x="383021" y="3993253"/>
            <a:chExt cx="4895173" cy="1364703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583781BF-7CB5-4627-95C6-D4E431CCD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98" r="2047"/>
            <a:stretch/>
          </p:blipFill>
          <p:spPr>
            <a:xfrm>
              <a:off x="383021" y="3993253"/>
              <a:ext cx="4895173" cy="432992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847B69F-6F61-4244-960C-693E5E2B4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70" y="4493019"/>
              <a:ext cx="3297964" cy="289881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724019A0-3D94-4354-A0DB-D0C1B0E96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56052" y="4748356"/>
              <a:ext cx="273032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00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744C8EE-BA5A-46D4-9BD8-8C2C0B7FECBF}"/>
              </a:ext>
            </a:extLst>
          </p:cNvPr>
          <p:cNvSpPr/>
          <p:nvPr/>
        </p:nvSpPr>
        <p:spPr>
          <a:xfrm>
            <a:off x="2778744" y="2834118"/>
            <a:ext cx="6634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36420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vola 1">
            <a:extLst>
              <a:ext uri="{FF2B5EF4-FFF2-40B4-BE49-F238E27FC236}">
                <a16:creationId xmlns:a16="http://schemas.microsoft.com/office/drawing/2014/main" id="{F9053DBE-0060-4DD6-B307-7963F914C9B0}"/>
              </a:ext>
            </a:extLst>
          </p:cNvPr>
          <p:cNvSpPr/>
          <p:nvPr/>
        </p:nvSpPr>
        <p:spPr>
          <a:xfrm>
            <a:off x="3863596" y="174631"/>
            <a:ext cx="4152972" cy="2415046"/>
          </a:xfrm>
          <a:prstGeom prst="cloud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su 4">
            <a:extLst>
              <a:ext uri="{FF2B5EF4-FFF2-40B4-BE49-F238E27FC236}">
                <a16:creationId xmlns:a16="http://schemas.microsoft.com/office/drawing/2014/main" id="{C2A8228A-23D9-4FD2-A15A-FA782570DC33}"/>
              </a:ext>
            </a:extLst>
          </p:cNvPr>
          <p:cNvSpPr/>
          <p:nvPr/>
        </p:nvSpPr>
        <p:spPr>
          <a:xfrm>
            <a:off x="5578452" y="2953138"/>
            <a:ext cx="662474" cy="951723"/>
          </a:xfrm>
          <a:prstGeom prst="upArrow">
            <a:avLst/>
          </a:prstGeom>
          <a:solidFill>
            <a:srgbClr val="00B0F0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Nuvola 7">
            <a:extLst>
              <a:ext uri="{FF2B5EF4-FFF2-40B4-BE49-F238E27FC236}">
                <a16:creationId xmlns:a16="http://schemas.microsoft.com/office/drawing/2014/main" id="{25760C74-05E5-4B35-B937-F1379B8BD0A2}"/>
              </a:ext>
            </a:extLst>
          </p:cNvPr>
          <p:cNvSpPr/>
          <p:nvPr/>
        </p:nvSpPr>
        <p:spPr>
          <a:xfrm>
            <a:off x="3781726" y="4417059"/>
            <a:ext cx="4631437" cy="2122563"/>
          </a:xfrm>
          <a:prstGeom prst="cloud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240C2AF-9A90-47F0-AF15-C11CE70A60A3}"/>
              </a:ext>
            </a:extLst>
          </p:cNvPr>
          <p:cNvSpPr/>
          <p:nvPr/>
        </p:nvSpPr>
        <p:spPr>
          <a:xfrm>
            <a:off x="4370710" y="1028211"/>
            <a:ext cx="31387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Molecole Responsive</a:t>
            </a:r>
          </a:p>
          <a:p>
            <a:pPr algn="ctr"/>
            <a:r>
              <a:rPr lang="it-IT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Smart </a:t>
            </a:r>
            <a:r>
              <a:rPr lang="it-IT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M</a:t>
            </a:r>
            <a:r>
              <a:rPr lang="it-IT" sz="2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aterials</a:t>
            </a:r>
            <a:endParaRPr lang="it-IT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13967EA-DC32-4048-9677-C747877C38F0}"/>
              </a:ext>
            </a:extLst>
          </p:cNvPr>
          <p:cNvSpPr/>
          <p:nvPr/>
        </p:nvSpPr>
        <p:spPr>
          <a:xfrm>
            <a:off x="4370710" y="5172785"/>
            <a:ext cx="34556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Progettazione e Sintesi</a:t>
            </a:r>
            <a:endParaRPr lang="it-IT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0259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E2285AF3-42BC-459E-84EC-3FA91B3F7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3" t="9266" r="7349" b="10215"/>
          <a:stretch/>
        </p:blipFill>
        <p:spPr>
          <a:xfrm>
            <a:off x="9759552" y="5448124"/>
            <a:ext cx="1735680" cy="1145378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F3686BC0-5166-4DAB-8970-728A533B05B1}"/>
              </a:ext>
            </a:extLst>
          </p:cNvPr>
          <p:cNvSpPr/>
          <p:nvPr/>
        </p:nvSpPr>
        <p:spPr>
          <a:xfrm>
            <a:off x="3415458" y="5716012"/>
            <a:ext cx="53610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Molecole responsive</a:t>
            </a:r>
            <a:endParaRPr lang="it-IT" sz="36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58BD733F-291D-4479-9940-0DA3C2E4EC56}"/>
              </a:ext>
            </a:extLst>
          </p:cNvPr>
          <p:cNvGrpSpPr/>
          <p:nvPr/>
        </p:nvGrpSpPr>
        <p:grpSpPr>
          <a:xfrm>
            <a:off x="672157" y="51853"/>
            <a:ext cx="10847685" cy="4868490"/>
            <a:chOff x="230218" y="-19933"/>
            <a:chExt cx="11646348" cy="5413880"/>
          </a:xfrm>
        </p:grpSpPr>
        <p:pic>
          <p:nvPicPr>
            <p:cNvPr id="1026" name="Picture 2" descr="Immagini Palloncini | Vettori Gratuiti, Foto Stock e PSD">
              <a:extLst>
                <a:ext uri="{FF2B5EF4-FFF2-40B4-BE49-F238E27FC236}">
                  <a16:creationId xmlns:a16="http://schemas.microsoft.com/office/drawing/2014/main" id="{A8C9AED6-CF0F-41AE-AEC6-FC009A8683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70" t="35675" r="74290" b="48639"/>
            <a:stretch/>
          </p:blipFill>
          <p:spPr bwMode="auto">
            <a:xfrm>
              <a:off x="4732382" y="3458051"/>
              <a:ext cx="405580" cy="185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D6E04F3-B970-4EF0-9A9D-EF810BC0A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854" r="11984" b="5743"/>
            <a:stretch/>
          </p:blipFill>
          <p:spPr>
            <a:xfrm>
              <a:off x="9326142" y="131148"/>
              <a:ext cx="2550424" cy="2910302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737D87D-9374-4957-B8D4-08533A0CD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547" t="80668" r="74391" b="4176"/>
            <a:stretch/>
          </p:blipFill>
          <p:spPr>
            <a:xfrm>
              <a:off x="1324590" y="3107792"/>
              <a:ext cx="727378" cy="2286155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819670B4-CBCE-476A-B9B1-67758B40F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547" t="80668" r="74391" b="4176"/>
            <a:stretch/>
          </p:blipFill>
          <p:spPr>
            <a:xfrm>
              <a:off x="10388754" y="3028516"/>
              <a:ext cx="727378" cy="2020663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A0768D5-954D-43B7-80AA-92B482049A51}"/>
                </a:ext>
              </a:extLst>
            </p:cNvPr>
            <p:cNvSpPr txBox="1"/>
            <p:nvPr/>
          </p:nvSpPr>
          <p:spPr>
            <a:xfrm>
              <a:off x="9803144" y="1070421"/>
              <a:ext cx="19623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Sensori di </a:t>
              </a:r>
            </a:p>
            <a:p>
              <a:pPr algn="ctr"/>
              <a:r>
                <a:rPr lang="it-IT" sz="2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pH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D4156113-EE1A-4228-BFA9-049AC1148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185" t="36030" r="46375" b="49302"/>
            <a:stretch/>
          </p:blipFill>
          <p:spPr>
            <a:xfrm>
              <a:off x="7589602" y="3144864"/>
              <a:ext cx="458100" cy="2020663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E41B4FA3-6938-49BD-B6F4-872826AEB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996" r="15876" b="5621"/>
            <a:stretch/>
          </p:blipFill>
          <p:spPr>
            <a:xfrm>
              <a:off x="3716479" y="158793"/>
              <a:ext cx="2263028" cy="3299258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9367EFA8-DDD0-41F7-A32D-E7CD53475788}"/>
                </a:ext>
              </a:extLst>
            </p:cNvPr>
            <p:cNvSpPr txBox="1"/>
            <p:nvPr/>
          </p:nvSpPr>
          <p:spPr>
            <a:xfrm>
              <a:off x="3866794" y="1162160"/>
              <a:ext cx="196239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Sensori di </a:t>
              </a:r>
            </a:p>
            <a:p>
              <a:pPr algn="ctr"/>
              <a:r>
                <a:rPr lang="it-IT" sz="24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molecole </a:t>
              </a:r>
            </a:p>
            <a:p>
              <a:pPr algn="ctr"/>
              <a:r>
                <a:rPr lang="it-IT" sz="24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biologiche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8FF5F17F-53C5-47F5-9062-C2C239EB4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334" t="9147" r="19664" b="10698"/>
            <a:stretch/>
          </p:blipFill>
          <p:spPr>
            <a:xfrm>
              <a:off x="6626630" y="17140"/>
              <a:ext cx="2301330" cy="3127724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3499911-0637-464A-8035-C50E40959818}"/>
                </a:ext>
              </a:extLst>
            </p:cNvPr>
            <p:cNvSpPr txBox="1"/>
            <p:nvPr/>
          </p:nvSpPr>
          <p:spPr>
            <a:xfrm>
              <a:off x="6874246" y="1026410"/>
              <a:ext cx="19094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Marcatori </a:t>
              </a:r>
            </a:p>
            <a:p>
              <a:pPr algn="ctr"/>
              <a:r>
                <a:rPr lang="it-IT" sz="24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Biologici</a:t>
              </a:r>
            </a:p>
          </p:txBody>
        </p:sp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F6349233-50A3-4B0D-B638-976E5D788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052" t="32620" r="38521" b="33601"/>
            <a:stretch/>
          </p:blipFill>
          <p:spPr>
            <a:xfrm>
              <a:off x="230218" y="-19933"/>
              <a:ext cx="2651495" cy="3127725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8B2B1051-6752-4049-A357-713BE0066080}"/>
                </a:ext>
              </a:extLst>
            </p:cNvPr>
            <p:cNvSpPr txBox="1"/>
            <p:nvPr/>
          </p:nvSpPr>
          <p:spPr>
            <a:xfrm>
              <a:off x="707081" y="993171"/>
              <a:ext cx="19623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Sensori di </a:t>
              </a:r>
            </a:p>
            <a:p>
              <a:pPr algn="ctr"/>
              <a:r>
                <a:rPr lang="it-IT" sz="24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Metalli</a:t>
              </a:r>
            </a:p>
          </p:txBody>
        </p:sp>
      </p:grpSp>
      <p:sp>
        <p:nvSpPr>
          <p:cNvPr id="11" name="Freccia circolare in giù 10">
            <a:extLst>
              <a:ext uri="{FF2B5EF4-FFF2-40B4-BE49-F238E27FC236}">
                <a16:creationId xmlns:a16="http://schemas.microsoft.com/office/drawing/2014/main" id="{E49894FB-DFC8-46D1-809B-E0772E4051A3}"/>
              </a:ext>
            </a:extLst>
          </p:cNvPr>
          <p:cNvSpPr/>
          <p:nvPr/>
        </p:nvSpPr>
        <p:spPr>
          <a:xfrm>
            <a:off x="2368978" y="4968359"/>
            <a:ext cx="7390574" cy="817394"/>
          </a:xfrm>
          <a:prstGeom prst="curved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3DFE1864-66C7-4033-B52F-3B7A2854406D}"/>
              </a:ext>
            </a:extLst>
          </p:cNvPr>
          <p:cNvGrpSpPr/>
          <p:nvPr/>
        </p:nvGrpSpPr>
        <p:grpSpPr>
          <a:xfrm>
            <a:off x="773550" y="4116630"/>
            <a:ext cx="1543411" cy="2662988"/>
            <a:chOff x="1844891" y="4138582"/>
            <a:chExt cx="1543411" cy="266298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564C6F5-A646-49D7-BDF4-49A1B0F42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413" t="10652" r="9172" b="15578"/>
            <a:stretch/>
          </p:blipFill>
          <p:spPr>
            <a:xfrm>
              <a:off x="1844891" y="5448124"/>
              <a:ext cx="1543411" cy="1353446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5D0F90C-6F36-422C-A7E5-D688BAAB9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2640" t="22207" r="35897" b="46990"/>
            <a:stretch/>
          </p:blipFill>
          <p:spPr>
            <a:xfrm>
              <a:off x="2331423" y="4138582"/>
              <a:ext cx="556330" cy="582379"/>
            </a:xfrm>
            <a:prstGeom prst="rect">
              <a:avLst/>
            </a:prstGeom>
          </p:spPr>
        </p:pic>
        <p:sp>
          <p:nvSpPr>
            <p:cNvPr id="12" name="Freccia in su 11">
              <a:extLst>
                <a:ext uri="{FF2B5EF4-FFF2-40B4-BE49-F238E27FC236}">
                  <a16:creationId xmlns:a16="http://schemas.microsoft.com/office/drawing/2014/main" id="{D3BB7BF2-6902-44D9-8052-004656A7307B}"/>
                </a:ext>
              </a:extLst>
            </p:cNvPr>
            <p:cNvSpPr/>
            <p:nvPr/>
          </p:nvSpPr>
          <p:spPr>
            <a:xfrm>
              <a:off x="2511249" y="4887333"/>
              <a:ext cx="210694" cy="488644"/>
            </a:xfrm>
            <a:prstGeom prst="upArrow">
              <a:avLst/>
            </a:prstGeom>
            <a:solidFill>
              <a:srgbClr val="008D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76554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26BBAD8-A118-41F3-A444-2CC4DA371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80" t="6921" r="27375" b="43587"/>
          <a:stretch/>
        </p:blipFill>
        <p:spPr>
          <a:xfrm>
            <a:off x="1481529" y="568436"/>
            <a:ext cx="2199119" cy="92342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B548472-DD83-47F3-8004-035A76A21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3" r="4149"/>
          <a:stretch/>
        </p:blipFill>
        <p:spPr>
          <a:xfrm>
            <a:off x="5103627" y="521131"/>
            <a:ext cx="6885399" cy="166326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520644D-96BD-4ACB-9B51-55F1D510D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48" r="10099" b="3352"/>
          <a:stretch/>
        </p:blipFill>
        <p:spPr>
          <a:xfrm>
            <a:off x="1065644" y="2809298"/>
            <a:ext cx="4539147" cy="313370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2340E2F-D701-44D2-9422-E83FDEC7C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9" y="1563791"/>
            <a:ext cx="5045078" cy="76467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A55D13D-18E0-419C-9527-48081FD1F3AE}"/>
              </a:ext>
            </a:extLst>
          </p:cNvPr>
          <p:cNvSpPr txBox="1"/>
          <p:nvPr/>
        </p:nvSpPr>
        <p:spPr>
          <a:xfrm>
            <a:off x="4591233" y="120050"/>
            <a:ext cx="300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SENSORI DI METALLI</a:t>
            </a:r>
          </a:p>
          <a:p>
            <a:pPr algn="ctr"/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25F8D9-6785-4260-939B-215ED1100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108" y="2146096"/>
            <a:ext cx="6816436" cy="3631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C1738DF-EF56-43E4-851D-F1C8AC8009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650" t="16486" r="24527" b="46595"/>
          <a:stretch/>
        </p:blipFill>
        <p:spPr>
          <a:xfrm>
            <a:off x="3172553" y="6087074"/>
            <a:ext cx="2300926" cy="7316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589FCD1-E51A-4035-8388-CF6BE9C598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380" r="12293"/>
          <a:stretch/>
        </p:blipFill>
        <p:spPr>
          <a:xfrm>
            <a:off x="5473479" y="6006291"/>
            <a:ext cx="4824970" cy="81244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DF095ED-D214-47D5-91D3-7A80BF280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9434" y="4772618"/>
            <a:ext cx="4353059" cy="101816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938FA1A-31EC-4980-AD10-1F2A0C3F4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4830" y="2491994"/>
            <a:ext cx="3333619" cy="218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2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9DA4D5-D8A0-4EA2-9484-D93A56A2C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0" t="15932" r="31583" b="50236"/>
          <a:stretch/>
        </p:blipFill>
        <p:spPr>
          <a:xfrm>
            <a:off x="1821363" y="5950716"/>
            <a:ext cx="2473304" cy="8625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491FA80-4756-45C7-8A76-68D32479FC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74"/>
          <a:stretch/>
        </p:blipFill>
        <p:spPr>
          <a:xfrm>
            <a:off x="7117276" y="984543"/>
            <a:ext cx="4916762" cy="38853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E244419-CB0E-4A75-A84C-98CADA4B80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60" b="1348"/>
          <a:stretch/>
        </p:blipFill>
        <p:spPr>
          <a:xfrm>
            <a:off x="83973" y="1175581"/>
            <a:ext cx="4553983" cy="32411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4DF7562-EEE5-4BFE-B914-0C79BEF0C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849" y="5995816"/>
            <a:ext cx="5482854" cy="862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B4EDE8B-A5DF-4732-B2FD-80867F1AF980}"/>
              </a:ext>
            </a:extLst>
          </p:cNvPr>
          <p:cNvSpPr txBox="1"/>
          <p:nvPr/>
        </p:nvSpPr>
        <p:spPr>
          <a:xfrm>
            <a:off x="3550754" y="283428"/>
            <a:ext cx="509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SENSORI DI METALLI</a:t>
            </a:r>
          </a:p>
          <a:p>
            <a:pPr algn="ctr"/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CE7781-2623-49D1-B2FE-E606D6A51A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6"/>
          <a:stretch/>
        </p:blipFill>
        <p:spPr>
          <a:xfrm>
            <a:off x="420750" y="4662545"/>
            <a:ext cx="4371767" cy="8625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8E1AAC7-6B76-42D1-818F-05E1D096A9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9485" y="4930489"/>
            <a:ext cx="4662152" cy="862519"/>
          </a:xfrm>
          <a:prstGeom prst="rect">
            <a:avLst/>
          </a:prstGeom>
        </p:spPr>
      </p:pic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B3A3A79A-3C7E-4AFF-8584-71B0ECE8B7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33302"/>
              </p:ext>
            </p:extLst>
          </p:nvPr>
        </p:nvGraphicFramePr>
        <p:xfrm>
          <a:off x="3909099" y="1749706"/>
          <a:ext cx="3208177" cy="200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S ChemDraw Drawing" r:id="rId9" imgW="2698969" imgH="1690037" progId="ChemDraw.Document.6.0">
                  <p:embed/>
                </p:oleObj>
              </mc:Choice>
              <mc:Fallback>
                <p:oleObj name="CS ChemDraw Drawing" r:id="rId9" imgW="2698969" imgH="169003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09099" y="1749706"/>
                        <a:ext cx="3208177" cy="2009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921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11AB61D-63FB-43E0-B72E-166F0EDFB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043" y="161228"/>
            <a:ext cx="5885645" cy="65355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8117D88-4BD2-4C02-8F54-E78366AAF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86" t="9284" r="7269"/>
          <a:stretch/>
        </p:blipFill>
        <p:spPr>
          <a:xfrm>
            <a:off x="557047" y="964003"/>
            <a:ext cx="4855780" cy="24649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F516789-3464-4B8F-A3E3-0A40D3C8F3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2" t="12494" r="6107" b="12494"/>
          <a:stretch/>
        </p:blipFill>
        <p:spPr>
          <a:xfrm>
            <a:off x="472965" y="4062094"/>
            <a:ext cx="2333297" cy="15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10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846BE7-77AF-4F13-816B-79FF2551B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0"/>
          <a:stretch/>
        </p:blipFill>
        <p:spPr bwMode="auto">
          <a:xfrm>
            <a:off x="7114801" y="132029"/>
            <a:ext cx="4402848" cy="344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7C51FF-5B6B-48EF-AA34-F9CD9A497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88" y="384821"/>
            <a:ext cx="4402848" cy="309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BF7C5E-B7D1-4883-A38E-8BC29C3F8F7C}"/>
              </a:ext>
            </a:extLst>
          </p:cNvPr>
          <p:cNvSpPr txBox="1"/>
          <p:nvPr/>
        </p:nvSpPr>
        <p:spPr>
          <a:xfrm>
            <a:off x="898933" y="106341"/>
            <a:ext cx="1022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“A Novel Chemo-Sensor for Detection of Iron and Zinc Ions in Drinking Water”</a:t>
            </a:r>
          </a:p>
          <a:p>
            <a:pPr algn="ctr"/>
            <a:endParaRPr lang="en-US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DD0177E-947F-48FC-87BE-47665C55D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5" r="59844" b="47537"/>
          <a:stretch/>
        </p:blipFill>
        <p:spPr bwMode="auto">
          <a:xfrm>
            <a:off x="4767808" y="761516"/>
            <a:ext cx="1001890" cy="204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0F7B9C6-55A8-4664-8869-C563D91FB1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5" t="13046" r="26382" b="55699"/>
          <a:stretch/>
        </p:blipFill>
        <p:spPr>
          <a:xfrm>
            <a:off x="5756085" y="712676"/>
            <a:ext cx="921710" cy="209459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DEEE555-639F-46B8-8930-7AFCF57EA82E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4" t="12916" r="15906" b="11309"/>
          <a:stretch/>
        </p:blipFill>
        <p:spPr bwMode="auto">
          <a:xfrm>
            <a:off x="9121265" y="4220826"/>
            <a:ext cx="2241828" cy="204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F491DC2-21A0-41E4-87A9-BD1A5817AF9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10800" r="13256" b="9028"/>
          <a:stretch/>
        </p:blipFill>
        <p:spPr bwMode="auto">
          <a:xfrm>
            <a:off x="4756021" y="3647750"/>
            <a:ext cx="4158921" cy="28730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9DD9AA-8808-459A-BB43-D3171F071F0D}"/>
              </a:ext>
            </a:extLst>
          </p:cNvPr>
          <p:cNvSpPr txBox="1"/>
          <p:nvPr/>
        </p:nvSpPr>
        <p:spPr>
          <a:xfrm>
            <a:off x="146851" y="4366540"/>
            <a:ext cx="440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“Synthesis and characterization of a calorimetric </a:t>
            </a:r>
            <a:r>
              <a:rPr lang="en-US" dirty="0" err="1">
                <a:solidFill>
                  <a:srgbClr val="0070C0"/>
                </a:solidFill>
                <a:latin typeface="Arial Black" panose="020B0A04020102020204" pitchFamily="34" charset="0"/>
              </a:rPr>
              <a:t>chemosensor</a:t>
            </a:r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 for the detection of the iron cation in aqueous solutions. An applicative example: the bay leaf infusion”</a:t>
            </a:r>
          </a:p>
        </p:txBody>
      </p:sp>
    </p:spTree>
    <p:extLst>
      <p:ext uri="{BB962C8B-B14F-4D97-AF65-F5344CB8AC3E}">
        <p14:creationId xmlns:p14="http://schemas.microsoft.com/office/powerpoint/2010/main" val="2446222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F0F7C19-712E-4B33-9B33-B9D4A3450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" r="3774"/>
          <a:stretch/>
        </p:blipFill>
        <p:spPr>
          <a:xfrm>
            <a:off x="6522988" y="525410"/>
            <a:ext cx="4871798" cy="41488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32DCEBB-2B30-4352-A58C-52A75B09F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0" t="2886" r="11506"/>
          <a:stretch/>
        </p:blipFill>
        <p:spPr>
          <a:xfrm>
            <a:off x="203482" y="1786694"/>
            <a:ext cx="5188672" cy="39187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A659B5-EA50-4743-A8E7-860C08B8882E}"/>
              </a:ext>
            </a:extLst>
          </p:cNvPr>
          <p:cNvSpPr txBox="1"/>
          <p:nvPr/>
        </p:nvSpPr>
        <p:spPr>
          <a:xfrm>
            <a:off x="3550755" y="65755"/>
            <a:ext cx="509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  <a:latin typeface="Arial Black" panose="020B0A04020102020204" pitchFamily="34" charset="0"/>
              </a:rPr>
              <a:t>SENSORI DI pH</a:t>
            </a:r>
          </a:p>
          <a:p>
            <a:pPr algn="ctr"/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160E8CD-D49F-4AF0-8559-E29CBB7964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10" b="1"/>
          <a:stretch/>
        </p:blipFill>
        <p:spPr>
          <a:xfrm>
            <a:off x="7320202" y="5869385"/>
            <a:ext cx="4871798" cy="91255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FF593C3-EEE6-479A-A6A4-1F62DC34A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6" t="18314" r="14972" b="10925"/>
          <a:stretch/>
        </p:blipFill>
        <p:spPr>
          <a:xfrm>
            <a:off x="5566127" y="6020754"/>
            <a:ext cx="1754075" cy="6236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93214F7-C94E-4C38-8612-2124120ED8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15"/>
          <a:stretch/>
        </p:blipFill>
        <p:spPr>
          <a:xfrm>
            <a:off x="6096000" y="4557577"/>
            <a:ext cx="6096000" cy="11478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7F7837C-12B1-4475-BA16-A7350C6CE7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2" t="6569" r="4052" b="6569"/>
          <a:stretch/>
        </p:blipFill>
        <p:spPr>
          <a:xfrm>
            <a:off x="39100" y="5869384"/>
            <a:ext cx="5527027" cy="91255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1554D28-5036-4E3A-863A-244B469490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326" t="33723" r="5648" b="48883"/>
          <a:stretch/>
        </p:blipFill>
        <p:spPr>
          <a:xfrm>
            <a:off x="464812" y="388920"/>
            <a:ext cx="4927342" cy="112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0FB545-577C-46AF-9EEC-8B179C310E53}"/>
              </a:ext>
            </a:extLst>
          </p:cNvPr>
          <p:cNvSpPr txBox="1"/>
          <p:nvPr/>
        </p:nvSpPr>
        <p:spPr>
          <a:xfrm>
            <a:off x="1917192" y="181734"/>
            <a:ext cx="8357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all" dirty="0">
                <a:solidFill>
                  <a:srgbClr val="0070C0"/>
                </a:solidFill>
                <a:latin typeface="Arial Black" panose="020B0A04020102020204" pitchFamily="34" charset="0"/>
              </a:rPr>
              <a:t>Marcatori fluorescenti solubili in liquidi biologici</a:t>
            </a:r>
          </a:p>
          <a:p>
            <a:pPr algn="ctr"/>
            <a:endParaRPr lang="it-IT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66F25D7-2025-4744-86DD-677FEF80B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12187" r="14827" b="8960"/>
          <a:stretch/>
        </p:blipFill>
        <p:spPr>
          <a:xfrm>
            <a:off x="8076397" y="1029004"/>
            <a:ext cx="3667432" cy="5407742"/>
          </a:xfrm>
          <a:prstGeom prst="rect">
            <a:avLst/>
          </a:prstGeom>
        </p:spPr>
      </p:pic>
      <p:pic>
        <p:nvPicPr>
          <p:cNvPr id="6" name="Immagine 5" descr="Immagine che contiene luce&#10;&#10;Descrizione generata automaticamente">
            <a:extLst>
              <a:ext uri="{FF2B5EF4-FFF2-40B4-BE49-F238E27FC236}">
                <a16:creationId xmlns:a16="http://schemas.microsoft.com/office/drawing/2014/main" id="{623AC9DB-C652-465F-A35A-71A9B5A9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8638" b="42652"/>
          <a:stretch/>
        </p:blipFill>
        <p:spPr>
          <a:xfrm>
            <a:off x="568212" y="1029004"/>
            <a:ext cx="2379429" cy="2654709"/>
          </a:xfrm>
          <a:prstGeom prst="rect">
            <a:avLst/>
          </a:prstGeom>
        </p:spPr>
      </p:pic>
      <p:graphicFrame>
        <p:nvGraphicFramePr>
          <p:cNvPr id="20" name="Oggetto 19">
            <a:extLst>
              <a:ext uri="{FF2B5EF4-FFF2-40B4-BE49-F238E27FC236}">
                <a16:creationId xmlns:a16="http://schemas.microsoft.com/office/drawing/2014/main" id="{6FADF28E-13F5-42A4-A5E1-A29280CC8C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917560"/>
              </p:ext>
            </p:extLst>
          </p:nvPr>
        </p:nvGraphicFramePr>
        <p:xfrm>
          <a:off x="2889469" y="3909232"/>
          <a:ext cx="33289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CS ChemDraw Drawing" r:id="rId5" imgW="1597010" imgH="1388427" progId="ChemDraw.Document.6.0">
                  <p:embed/>
                </p:oleObj>
              </mc:Choice>
              <mc:Fallback>
                <p:oleObj name="CS ChemDraw Drawing" r:id="rId5" imgW="1597010" imgH="13884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89469" y="3909232"/>
                        <a:ext cx="3328987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25914FF1-75CF-4B99-9257-055DFD24E0DF}"/>
              </a:ext>
            </a:extLst>
          </p:cNvPr>
          <p:cNvSpPr/>
          <p:nvPr/>
        </p:nvSpPr>
        <p:spPr>
          <a:xfrm>
            <a:off x="2204718" y="4615164"/>
            <a:ext cx="469912" cy="21631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241EED42-56A8-47C0-9B5E-AD024B02C84B}"/>
              </a:ext>
            </a:extLst>
          </p:cNvPr>
          <p:cNvSpPr/>
          <p:nvPr/>
        </p:nvSpPr>
        <p:spPr>
          <a:xfrm rot="10800000">
            <a:off x="6367858" y="4615164"/>
            <a:ext cx="469912" cy="21631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8E4587C-89EA-41DC-ACA8-E3BFDA42A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956" t="52450" r="41136" b="26447"/>
          <a:stretch/>
        </p:blipFill>
        <p:spPr>
          <a:xfrm>
            <a:off x="4261888" y="2313775"/>
            <a:ext cx="2914919" cy="14191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2A7DDA7-0809-440C-B7F4-5F8F691A6E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683" t="9688" r="36365" b="69208"/>
          <a:stretch/>
        </p:blipFill>
        <p:spPr>
          <a:xfrm>
            <a:off x="4261888" y="718318"/>
            <a:ext cx="2914919" cy="1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705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11026</TotalTime>
  <Words>190</Words>
  <Application>Microsoft Macintosh PowerPoint</Application>
  <PresentationFormat>Widescreen</PresentationFormat>
  <Paragraphs>45</Paragraphs>
  <Slides>18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Times New Roman</vt:lpstr>
      <vt:lpstr>Verdana</vt:lpstr>
      <vt:lpstr>Tema di Office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ROSITA DIANA</dc:creator>
  <cp:lastModifiedBy>MARIO MEROLA</cp:lastModifiedBy>
  <cp:revision>140</cp:revision>
  <dcterms:created xsi:type="dcterms:W3CDTF">2021-01-22T16:21:05Z</dcterms:created>
  <dcterms:modified xsi:type="dcterms:W3CDTF">2021-04-20T20:48:51Z</dcterms:modified>
</cp:coreProperties>
</file>