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970" r:id="rId2"/>
    <p:sldId id="1598" r:id="rId3"/>
    <p:sldId id="1599" r:id="rId4"/>
    <p:sldId id="1593" r:id="rId5"/>
    <p:sldId id="1478" r:id="rId6"/>
    <p:sldId id="1477" r:id="rId7"/>
    <p:sldId id="1483" r:id="rId8"/>
    <p:sldId id="1306" r:id="rId9"/>
    <p:sldId id="1284" r:id="rId10"/>
    <p:sldId id="1299" r:id="rId11"/>
    <p:sldId id="1300" r:id="rId12"/>
    <p:sldId id="1583" r:id="rId13"/>
    <p:sldId id="1535" r:id="rId14"/>
    <p:sldId id="1600" r:id="rId15"/>
    <p:sldId id="1595" r:id="rId16"/>
    <p:sldId id="1587" r:id="rId17"/>
    <p:sldId id="1539" r:id="rId18"/>
    <p:sldId id="1601" r:id="rId19"/>
    <p:sldId id="1602" r:id="rId20"/>
    <p:sldId id="1446" r:id="rId21"/>
    <p:sldId id="1495" r:id="rId22"/>
    <p:sldId id="1520" r:id="rId23"/>
    <p:sldId id="1493" r:id="rId24"/>
    <p:sldId id="1588" r:id="rId25"/>
    <p:sldId id="1589" r:id="rId26"/>
    <p:sldId id="1596" r:id="rId27"/>
    <p:sldId id="1591" r:id="rId28"/>
    <p:sldId id="1172" r:id="rId29"/>
    <p:sldId id="159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6FF"/>
    <a:srgbClr val="BEB317"/>
    <a:srgbClr val="AD1CD3"/>
    <a:srgbClr val="00B050"/>
    <a:srgbClr val="C2C052"/>
    <a:srgbClr val="AC0000"/>
    <a:srgbClr val="DFDFDF"/>
    <a:srgbClr val="2E2E2E"/>
    <a:srgbClr val="1D4277"/>
    <a:srgbClr val="323F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101" autoAdjust="0"/>
    <p:restoredTop sz="95475" autoAdjust="0"/>
  </p:normalViewPr>
  <p:slideViewPr>
    <p:cSldViewPr snapToObjects="1">
      <p:cViewPr varScale="1">
        <p:scale>
          <a:sx n="111" d="100"/>
          <a:sy n="111" d="100"/>
        </p:scale>
        <p:origin x="712" y="2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6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33CF7-6D78-AB4F-8F51-E36C858C6E17}" type="datetime1">
              <a:rPr lang="en-US" smtClean="0"/>
              <a:pPr/>
              <a:t>7/3/23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577FC-4441-AD45-8C46-2C40448931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11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3531F-9C20-4A4A-A0E3-5D44F26D942A}" type="datetime1">
              <a:rPr lang="en-US" smtClean="0"/>
              <a:pPr/>
              <a:t>7/3/23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C3929-1796-5442-A58A-BFCB27C3DF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415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C5EF5A-6DD2-2D44-8BB4-1F77E8C37EB2}" type="slidenum">
              <a:rPr lang="en-GB"/>
              <a:pPr/>
              <a:t>1</a:t>
            </a:fld>
            <a:endParaRPr lang="en-GB"/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C5EF5A-6DD2-2D44-8BB4-1F77E8C37EB2}" type="slidenum">
              <a:rPr lang="en-GB"/>
              <a:pPr/>
              <a:t>2</a:t>
            </a:fld>
            <a:endParaRPr lang="en-GB"/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62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C5EF5A-6DD2-2D44-8BB4-1F77E8C37EB2}" type="slidenum">
              <a:rPr lang="en-GB"/>
              <a:pPr/>
              <a:t>3</a:t>
            </a:fld>
            <a:endParaRPr lang="en-GB"/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23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C326F-788A-0246-82BA-8DCE57FC520C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28002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A31BF-6D30-E343-82CC-F4AA350456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05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A31BF-6D30-E343-82CC-F4AA350456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33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50 ms (fastest CCD in full frame)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1C3929-1796-5442-A58A-BFCB27C3DFD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54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50 ms (fastest CCD in full frame)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1C3929-1796-5442-A58A-BFCB27C3DFD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55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1C3929-1796-5442-A58A-BFCB27C3DFD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84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pic" sz="half" idx="13"/>
          </p:nvPr>
        </p:nvSpPr>
        <p:spPr>
          <a:xfrm>
            <a:off x="6298410" y="1821658"/>
            <a:ext cx="5000625" cy="4420195"/>
          </a:xfrm>
          <a:prstGeom prst="rect">
            <a:avLst/>
          </a:prstGeom>
        </p:spPr>
        <p:txBody>
          <a:bodyPr lIns="64291" tIns="32145" rIns="64291" bIns="32145" anchor="t">
            <a:noAutofit/>
          </a:bodyPr>
          <a:lstStyle/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body" sz="half" idx="1"/>
          </p:nvPr>
        </p:nvSpPr>
        <p:spPr>
          <a:xfrm>
            <a:off x="892971" y="1821658"/>
            <a:ext cx="5000625" cy="4420195"/>
          </a:xfrm>
          <a:prstGeom prst="rect">
            <a:avLst/>
          </a:prstGeom>
        </p:spPr>
        <p:txBody>
          <a:bodyPr anchor="t"/>
          <a:lstStyle>
            <a:lvl1pPr marL="241093" indent="-241093">
              <a:spcBef>
                <a:spcPts val="703"/>
              </a:spcBef>
              <a:buClr>
                <a:srgbClr val="7A81FF"/>
              </a:buClr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  <a:lvl2pPr marL="482186" indent="-241093">
              <a:spcBef>
                <a:spcPts val="703"/>
              </a:spcBef>
              <a:buClr>
                <a:srgbClr val="8AB8DE"/>
              </a:buClr>
              <a:buSzPct val="100000"/>
              <a:buChar char="❖"/>
              <a:defRPr sz="1800">
                <a:latin typeface="Helvetica"/>
                <a:ea typeface="Helvetica"/>
                <a:cs typeface="Helvetica"/>
                <a:sym typeface="Helvetica"/>
              </a:defRPr>
            </a:lvl2pPr>
            <a:lvl3pPr marL="723279" indent="-241093">
              <a:spcBef>
                <a:spcPts val="703"/>
              </a:spcBef>
              <a:buClr>
                <a:srgbClr val="70BDBF"/>
              </a:buClr>
              <a:buSzPct val="100000"/>
              <a:buChar char="✴"/>
              <a:defRPr sz="1800">
                <a:latin typeface="Helvetica"/>
                <a:ea typeface="Helvetica"/>
                <a:cs typeface="Helvetica"/>
                <a:sym typeface="Helvetica"/>
              </a:defRPr>
            </a:lvl3pPr>
            <a:lvl4pPr marL="964372" indent="-241093">
              <a:spcBef>
                <a:spcPts val="703"/>
              </a:spcBef>
              <a:defRPr sz="1800">
                <a:latin typeface="Helvetica"/>
                <a:ea typeface="Helvetica"/>
                <a:cs typeface="Helvetica"/>
                <a:sym typeface="Helvetica"/>
              </a:defRPr>
            </a:lvl4pPr>
            <a:lvl5pPr marL="1205465" indent="-241093">
              <a:spcBef>
                <a:spcPts val="703"/>
              </a:spcBef>
              <a:defRPr sz="18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hape 70"/>
          <p:cNvSpPr/>
          <p:nvPr/>
        </p:nvSpPr>
        <p:spPr>
          <a:xfrm>
            <a:off x="562763" y="800851"/>
            <a:ext cx="11353493" cy="41365"/>
          </a:xfrm>
          <a:prstGeom prst="rect">
            <a:avLst/>
          </a:prstGeom>
          <a:gradFill>
            <a:gsLst>
              <a:gs pos="0">
                <a:srgbClr val="009193">
                  <a:alpha val="59967"/>
                </a:srgbClr>
              </a:gs>
              <a:gs pos="100000">
                <a:srgbClr val="7A81FF">
                  <a:alpha val="59967"/>
                </a:srgbClr>
              </a:gs>
            </a:gsLst>
            <a:lin ang="10800000"/>
          </a:gradFill>
          <a:ln w="12700">
            <a:miter lim="400000"/>
          </a:ln>
        </p:spPr>
        <p:txBody>
          <a:bodyPr lIns="35717" tIns="35717" rIns="35717" bIns="35717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/>
          </a:p>
        </p:txBody>
      </p:sp>
      <p:pic>
        <p:nvPicPr>
          <p:cNvPr id="71" name="EROSITA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4784" y="6388781"/>
            <a:ext cx="784361" cy="437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MPE_logo_189x180px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7" y="6395122"/>
            <a:ext cx="594120" cy="424371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xfrm>
            <a:off x="5933333" y="6536532"/>
            <a:ext cx="318993" cy="24110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077111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32451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5929931"/>
            <a:ext cx="1098550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135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9" y="1287497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4350" spc="-87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3" y="3611596"/>
            <a:ext cx="10985500" cy="952501"/>
          </a:xfrm>
          <a:prstGeom prst="rect">
            <a:avLst/>
          </a:prstGeom>
        </p:spPr>
        <p:txBody>
          <a:bodyPr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  <a:lvl2pPr marL="0" indent="1714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2pPr>
            <a:lvl3pPr marL="0" indent="3429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3pPr>
            <a:lvl4pPr marL="0" indent="51435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4pPr>
            <a:lvl5pPr marL="0" indent="68580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655193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r>
              <a:rPr lang="ro-RO"/>
              <a:t>Merloni, Napoli AGN, 06/2023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</a:lstStyle>
          <a:p>
            <a:fld id="{D843E2B8-ACCB-FA41-AF16-A4B809182F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Heavy"/>
          <a:ea typeface="+mj-ea"/>
          <a:cs typeface="Avenir Heav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Medium"/>
          <a:ea typeface="+mn-ea"/>
          <a:cs typeface="Avenir Medium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Book"/>
          <a:ea typeface="+mn-ea"/>
          <a:cs typeface="Avenir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Book"/>
          <a:ea typeface="+mn-ea"/>
          <a:cs typeface="Avenir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em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em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28.png"/><Relationship Id="rId15" Type="http://schemas.openxmlformats.org/officeDocument/2006/relationships/image" Target="../media/image15.png"/><Relationship Id="rId10" Type="http://schemas.openxmlformats.org/officeDocument/2006/relationships/image" Target="../media/image8.jpeg"/><Relationship Id="rId4" Type="http://schemas.openxmlformats.org/officeDocument/2006/relationships/image" Target="../media/image26.png"/><Relationship Id="rId9" Type="http://schemas.openxmlformats.org/officeDocument/2006/relationships/image" Target="../media/image7.png"/><Relationship Id="rId1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em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erass1_rgb_greyscale.png"/>
          <p:cNvPicPr>
            <a:picLocks noChangeAspect="1"/>
          </p:cNvPicPr>
          <p:nvPr/>
        </p:nvPicPr>
        <p:blipFill rotWithShape="1">
          <a:blip r:embed="rId3" cstate="print">
            <a:alphaModFix amt="6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8192"/>
            <a:ext cx="12216680" cy="5157192"/>
          </a:xfrm>
          <a:prstGeom prst="rect">
            <a:avLst/>
          </a:prstGeom>
        </p:spPr>
      </p:pic>
      <p:sp>
        <p:nvSpPr>
          <p:cNvPr id="3450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4044280"/>
            <a:ext cx="6400800" cy="2193032"/>
          </a:xfrm>
          <a:noFill/>
          <a:ln/>
        </p:spPr>
        <p:txBody>
          <a:bodyPr>
            <a:norm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sz="2800" dirty="0">
                <a:solidFill>
                  <a:schemeClr val="bg1"/>
                </a:solidFill>
                <a:effectLst>
                  <a:glow rad="63500">
                    <a:schemeClr val="accent4">
                      <a:alpha val="75000"/>
                    </a:schemeClr>
                  </a:glow>
                </a:effectLst>
                <a:latin typeface="Avenir Book"/>
                <a:cs typeface="Avenir Book"/>
              </a:rPr>
              <a:t>Andrea Merloni (MPE)</a:t>
            </a:r>
          </a:p>
          <a:p>
            <a:pPr eaLnBrk="0" hangingPunct="0">
              <a:spcBef>
                <a:spcPct val="0"/>
              </a:spcBef>
            </a:pPr>
            <a:r>
              <a:rPr lang="en-GB" sz="2400" dirty="0">
                <a:solidFill>
                  <a:schemeClr val="bg1"/>
                </a:solidFill>
                <a:effectLst>
                  <a:glow rad="63500">
                    <a:schemeClr val="accent4">
                      <a:alpha val="75000"/>
                    </a:schemeClr>
                  </a:glow>
                </a:effectLst>
                <a:latin typeface="Avenir Book"/>
                <a:cs typeface="Avenir Book"/>
              </a:rPr>
              <a:t>On behalf of the </a:t>
            </a:r>
            <a:r>
              <a:rPr lang="en-GB" sz="2400" dirty="0" err="1">
                <a:solidFill>
                  <a:schemeClr val="bg1"/>
                </a:solidFill>
                <a:effectLst>
                  <a:glow rad="63500">
                    <a:schemeClr val="accent4">
                      <a:alpha val="75000"/>
                    </a:schemeClr>
                  </a:glow>
                </a:effectLst>
                <a:latin typeface="Avenir Book"/>
                <a:cs typeface="Avenir Book"/>
              </a:rPr>
              <a:t>eROSITA</a:t>
            </a:r>
            <a:r>
              <a:rPr lang="en-GB" sz="2400" dirty="0">
                <a:solidFill>
                  <a:schemeClr val="bg1"/>
                </a:solidFill>
                <a:effectLst>
                  <a:glow rad="63500">
                    <a:schemeClr val="accent4">
                      <a:alpha val="75000"/>
                    </a:schemeClr>
                  </a:glow>
                </a:effectLst>
                <a:latin typeface="Avenir Book"/>
                <a:cs typeface="Avenir Book"/>
              </a:rPr>
              <a:t>-DE team</a:t>
            </a:r>
          </a:p>
          <a:p>
            <a:pPr eaLnBrk="0" hangingPunct="0">
              <a:spcBef>
                <a:spcPct val="0"/>
              </a:spcBef>
            </a:pPr>
            <a:endParaRPr lang="en-GB" sz="2800" dirty="0">
              <a:solidFill>
                <a:schemeClr val="bg1"/>
              </a:solidFill>
              <a:effectLst>
                <a:glow rad="63500">
                  <a:schemeClr val="accent4">
                    <a:alpha val="75000"/>
                  </a:schemeClr>
                </a:glow>
              </a:effectLst>
              <a:latin typeface="Avenir Book"/>
              <a:cs typeface="Avenir Book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703512" y="1844824"/>
            <a:ext cx="8763000" cy="24384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34975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en-GB" b="1" dirty="0">
                <a:solidFill>
                  <a:schemeClr val="bg1"/>
                </a:solidFill>
                <a:effectLst>
                  <a:outerShdw blurRad="41275" dist="20320" dir="1800000" algn="tl" rotWithShape="0">
                    <a:srgbClr val="FF0000">
                      <a:alpha val="40000"/>
                    </a:srgbClr>
                  </a:outerShdw>
                </a:effectLst>
                <a:latin typeface="Avenir Heavy"/>
                <a:cs typeface="Avenir Heavy"/>
              </a:rPr>
              <a:t>AGN Variability with</a:t>
            </a:r>
          </a:p>
          <a:p>
            <a:pPr defTabSz="434975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en-GB" b="1" dirty="0" err="1">
                <a:solidFill>
                  <a:schemeClr val="bg1"/>
                </a:solidFill>
                <a:effectLst>
                  <a:outerShdw blurRad="41275" dist="20320" dir="1800000" algn="tl" rotWithShape="0">
                    <a:srgbClr val="FF0000">
                      <a:alpha val="40000"/>
                    </a:srgbClr>
                  </a:outerShdw>
                </a:effectLst>
                <a:latin typeface="Avenir Heavy"/>
                <a:cs typeface="Avenir Heavy"/>
              </a:rPr>
              <a:t>eROSITA</a:t>
            </a:r>
            <a:r>
              <a:rPr lang="en-GB" b="1" dirty="0">
                <a:solidFill>
                  <a:schemeClr val="bg1"/>
                </a:solidFill>
                <a:effectLst>
                  <a:outerShdw blurRad="41275" dist="20320" dir="1800000" algn="tl" rotWithShape="0">
                    <a:srgbClr val="FF0000">
                      <a:alpha val="40000"/>
                    </a:srgbClr>
                  </a:outerShdw>
                </a:effectLst>
                <a:latin typeface="Avenir Heavy"/>
                <a:cs typeface="Avenir Heavy"/>
              </a:rPr>
              <a:t> on SRG</a:t>
            </a:r>
          </a:p>
        </p:txBody>
      </p:sp>
      <p:pic>
        <p:nvPicPr>
          <p:cNvPr id="12" name="Picture 1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9262" y="5898976"/>
            <a:ext cx="753616" cy="820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2462" y="6338664"/>
            <a:ext cx="748506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" name="Picture 14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8716" y="6186264"/>
            <a:ext cx="484187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" name="Picture 15"/>
          <p:cNvPicPr>
            <a:picLocks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151" y="6186264"/>
            <a:ext cx="529208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" name="Picture 17" descr="uni_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80175" y="6262464"/>
            <a:ext cx="122895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9" descr="unilogo_tuebingen_small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0555" y="6322790"/>
            <a:ext cx="125801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dlr_log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47528" y="5898976"/>
            <a:ext cx="692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AIP_Bildmarke_rgb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2486" y="6030216"/>
            <a:ext cx="654026" cy="689448"/>
          </a:xfrm>
          <a:prstGeom prst="rect">
            <a:avLst/>
          </a:prstGeom>
        </p:spPr>
      </p:pic>
      <p:pic>
        <p:nvPicPr>
          <p:cNvPr id="4" name="Picture 3" descr="Uni_Bonn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175" y="6238450"/>
            <a:ext cx="1228954" cy="481217"/>
          </a:xfrm>
          <a:prstGeom prst="rect">
            <a:avLst/>
          </a:prstGeom>
        </p:spPr>
      </p:pic>
      <p:pic>
        <p:nvPicPr>
          <p:cNvPr id="22" name="Picture 21" descr="eROSITA_Logo_negw.pdf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400" y="-1107503"/>
            <a:ext cx="2997151" cy="4241347"/>
          </a:xfrm>
          <a:prstGeom prst="rect">
            <a:avLst/>
          </a:prstGeom>
        </p:spPr>
      </p:pic>
      <p:pic>
        <p:nvPicPr>
          <p:cNvPr id="23" name="Picture 1630" descr="mpe_logo_weis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07368" y="214333"/>
            <a:ext cx="1224136" cy="140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usm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943" y="6242030"/>
            <a:ext cx="993648" cy="4776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25"/>
          <a:stretch/>
        </p:blipFill>
        <p:spPr>
          <a:xfrm>
            <a:off x="4850155" y="749"/>
            <a:ext cx="2491690" cy="1964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312599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 descr="eROSITA_Logo_RG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6540" y="44624"/>
            <a:ext cx="1044116" cy="77572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981200" y="44624"/>
            <a:ext cx="8229600" cy="9361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dirty="0"/>
              <a:t>Variability studies: Challenges</a:t>
            </a:r>
          </a:p>
          <a:p>
            <a:endParaRPr lang="en-US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CD945A-8325-C74D-BEF1-A4B8B4E4B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49322"/>
            <a:ext cx="9144000" cy="56040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DDB913-2CF1-4247-8AD5-FB98661A7A85}"/>
              </a:ext>
            </a:extLst>
          </p:cNvPr>
          <p:cNvSpPr txBox="1"/>
          <p:nvPr/>
        </p:nvSpPr>
        <p:spPr>
          <a:xfrm>
            <a:off x="1998983" y="6171685"/>
            <a:ext cx="3196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dirty="0"/>
              <a:t>Courtesy of J. Buchner (MPE)</a:t>
            </a:r>
          </a:p>
        </p:txBody>
      </p:sp>
      <p:pic>
        <p:nvPicPr>
          <p:cNvPr id="4" name="Picture 19" descr="logo_mpe_white">
            <a:extLst>
              <a:ext uri="{FF2B5EF4-FFF2-40B4-BE49-F238E27FC236}">
                <a16:creationId xmlns:a16="http://schemas.microsoft.com/office/drawing/2014/main" id="{3A0DE938-FC51-22D9-570A-35C2008A0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3054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AD529E-4758-414A-914B-6937ED391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047262"/>
            <a:ext cx="8856984" cy="547808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eROSITA_Logo_RG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528" y="136523"/>
            <a:ext cx="1044116" cy="77572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981200" y="44624"/>
            <a:ext cx="8229600" cy="9361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dirty="0" err="1"/>
              <a:t>eFEDS</a:t>
            </a:r>
            <a:r>
              <a:rPr lang="en-US" dirty="0"/>
              <a:t>, proof of concept</a:t>
            </a:r>
          </a:p>
          <a:p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DDB913-2CF1-4247-8AD5-FB98661A7A85}"/>
              </a:ext>
            </a:extLst>
          </p:cNvPr>
          <p:cNvSpPr txBox="1"/>
          <p:nvPr/>
        </p:nvSpPr>
        <p:spPr>
          <a:xfrm>
            <a:off x="3489358" y="684696"/>
            <a:ext cx="52132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200" dirty="0">
                <a:latin typeface="Avenir Book" panose="02000503020000020003" pitchFamily="2" charset="0"/>
              </a:rPr>
              <a:t>Boller et al. (2021); Buchner et al. (2021)</a:t>
            </a:r>
          </a:p>
        </p:txBody>
      </p:sp>
      <p:pic>
        <p:nvPicPr>
          <p:cNvPr id="6" name="Picture 19" descr="logo_mpe_white">
            <a:extLst>
              <a:ext uri="{FF2B5EF4-FFF2-40B4-BE49-F238E27FC236}">
                <a16:creationId xmlns:a16="http://schemas.microsoft.com/office/drawing/2014/main" id="{559F8857-F0C8-E4EF-42E1-00218206F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9820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rass1_rgb_e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417" y="764704"/>
            <a:ext cx="9857167" cy="5247553"/>
          </a:xfrm>
          <a:prstGeom prst="rect">
            <a:avLst/>
          </a:prstGeom>
        </p:spPr>
      </p:pic>
      <p:sp>
        <p:nvSpPr>
          <p:cNvPr id="50" name="Title 1"/>
          <p:cNvSpPr txBox="1">
            <a:spLocks/>
          </p:cNvSpPr>
          <p:nvPr/>
        </p:nvSpPr>
        <p:spPr>
          <a:xfrm>
            <a:off x="1981200" y="116632"/>
            <a:ext cx="8229600" cy="806961"/>
          </a:xfrm>
          <a:prstGeom prst="rect">
            <a:avLst/>
          </a:prstGeom>
        </p:spPr>
        <p:txBody>
          <a:bodyPr lIns="65306" tIns="32653" rIns="65306" bIns="32653">
            <a:normAutofit/>
          </a:bodyPr>
          <a:lstStyle>
            <a:lvl1pPr algn="ctr" defTabSz="71689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sz="4000" b="1" dirty="0">
                <a:solidFill>
                  <a:srgbClr val="FFFFFF"/>
                </a:solidFill>
                <a:latin typeface="Avenir Heavy" panose="02000503020000020003" pitchFamily="2" charset="0"/>
                <a:cs typeface="Avenir Book"/>
              </a:rPr>
              <a:t>The eRASS1 X-ray sky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9376" y="5949281"/>
            <a:ext cx="399590" cy="342943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Avenir Book"/>
                <a:cs typeface="Avenir Book"/>
              </a:rPr>
              <a:t>IKI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1042128" y="5949281"/>
            <a:ext cx="670496" cy="342943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US" dirty="0">
                <a:solidFill>
                  <a:srgbClr val="A6A6A6"/>
                </a:solidFill>
                <a:latin typeface="Avenir Book"/>
                <a:cs typeface="Avenir Book"/>
              </a:rPr>
              <a:t>MPE 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049511" y="6027933"/>
            <a:ext cx="8092978" cy="342943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US" dirty="0">
                <a:solidFill>
                  <a:srgbClr val="A6A6A6"/>
                </a:solidFill>
                <a:latin typeface="Avenir Book"/>
                <a:cs typeface="Avenir Book"/>
              </a:rPr>
              <a:t>J. Sanders, H. Brunner (MPE), E. </a:t>
            </a:r>
            <a:r>
              <a:rPr lang="en-US" dirty="0" err="1">
                <a:solidFill>
                  <a:srgbClr val="A6A6A6"/>
                </a:solidFill>
                <a:latin typeface="Avenir Book"/>
                <a:cs typeface="Avenir Book"/>
              </a:rPr>
              <a:t>Churazov</a:t>
            </a:r>
            <a:r>
              <a:rPr lang="en-US" dirty="0">
                <a:solidFill>
                  <a:srgbClr val="A6A6A6"/>
                </a:solidFill>
                <a:latin typeface="Avenir Book"/>
                <a:cs typeface="Avenir Book"/>
              </a:rPr>
              <a:t>, M. </a:t>
            </a:r>
            <a:r>
              <a:rPr lang="en-US" dirty="0" err="1">
                <a:solidFill>
                  <a:srgbClr val="A6A6A6"/>
                </a:solidFill>
                <a:latin typeface="Avenir Book"/>
                <a:cs typeface="Avenir Book"/>
              </a:rPr>
              <a:t>Gilfanov</a:t>
            </a:r>
            <a:r>
              <a:rPr lang="en-US" dirty="0">
                <a:solidFill>
                  <a:srgbClr val="A6A6A6"/>
                </a:solidFill>
                <a:latin typeface="Avenir Book"/>
                <a:cs typeface="Avenir Book"/>
              </a:rPr>
              <a:t> (IKI), and </a:t>
            </a:r>
            <a:r>
              <a:rPr lang="en-US" dirty="0" err="1">
                <a:solidFill>
                  <a:srgbClr val="A6A6A6"/>
                </a:solidFill>
                <a:latin typeface="Avenir Book"/>
                <a:cs typeface="Avenir Book"/>
              </a:rPr>
              <a:t>eSASS</a:t>
            </a:r>
            <a:r>
              <a:rPr lang="en-US" dirty="0">
                <a:solidFill>
                  <a:srgbClr val="A6A6A6"/>
                </a:solidFill>
                <a:latin typeface="Avenir Book"/>
                <a:cs typeface="Avenir Book"/>
              </a:rPr>
              <a:t> team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1" name="Picture 10" descr="eROSITA_Logo_RGB.png">
            <a:extLst>
              <a:ext uri="{FF2B5EF4-FFF2-40B4-BE49-F238E27FC236}">
                <a16:creationId xmlns:a16="http://schemas.microsoft.com/office/drawing/2014/main" id="{14B30948-1723-6C49-B1CF-48F7DC6E44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329" y="113673"/>
            <a:ext cx="1282005" cy="10110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F9E7F4-D492-1708-DACA-742B7FC731C3}"/>
              </a:ext>
            </a:extLst>
          </p:cNvPr>
          <p:cNvSpPr/>
          <p:nvPr/>
        </p:nvSpPr>
        <p:spPr>
          <a:xfrm>
            <a:off x="119336" y="697920"/>
            <a:ext cx="18422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venir Book"/>
                <a:cs typeface="Avenir Book"/>
              </a:rPr>
              <a:t>R: 0.3-0.6 keV</a:t>
            </a:r>
          </a:p>
          <a:p>
            <a:r>
              <a:rPr lang="en-US" sz="2000" dirty="0">
                <a:solidFill>
                  <a:srgbClr val="FFFFFF"/>
                </a:solidFill>
                <a:latin typeface="Avenir Book"/>
                <a:cs typeface="Avenir Book"/>
              </a:rPr>
              <a:t>G: 0.6-1.0 keV</a:t>
            </a:r>
          </a:p>
          <a:p>
            <a:r>
              <a:rPr lang="en-US" sz="2000" dirty="0">
                <a:solidFill>
                  <a:srgbClr val="FFFFFF"/>
                </a:solidFill>
                <a:latin typeface="Avenir Book"/>
                <a:cs typeface="Avenir Book"/>
              </a:rPr>
              <a:t>B: 1.0-2.3 keV</a:t>
            </a:r>
          </a:p>
          <a:p>
            <a:endParaRPr lang="en-US" sz="2000" dirty="0">
              <a:solidFill>
                <a:srgbClr val="FFFFFF"/>
              </a:solidFill>
              <a:latin typeface="Avenir Book"/>
              <a:cs typeface="Avenir Book"/>
            </a:endParaRPr>
          </a:p>
          <a:p>
            <a:r>
              <a:rPr lang="en-US" sz="2000" dirty="0">
                <a:solidFill>
                  <a:srgbClr val="FFFFFF"/>
                </a:solidFill>
                <a:latin typeface="Avenir Book"/>
                <a:cs typeface="Avenir Book"/>
              </a:rPr>
              <a:t>~10’ smooth.</a:t>
            </a:r>
          </a:p>
          <a:p>
            <a:endParaRPr lang="en-US" sz="2000" dirty="0">
              <a:solidFill>
                <a:srgbClr val="FFFFFF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547615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3626" y="44624"/>
            <a:ext cx="9364749" cy="855014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800" b="1" dirty="0">
                <a:latin typeface="Avenir Black" panose="02000503020000020003" pitchFamily="2" charset="0"/>
              </a:rPr>
              <a:t>The All-Sky Surveys by Numbers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 dirty="0"/>
          </a:p>
        </p:txBody>
      </p:sp>
      <p:pic>
        <p:nvPicPr>
          <p:cNvPr id="11" name="Picture 10" descr="eROSITA_Logo_RGB.png">
            <a:extLst>
              <a:ext uri="{FF2B5EF4-FFF2-40B4-BE49-F238E27FC236}">
                <a16:creationId xmlns:a16="http://schemas.microsoft.com/office/drawing/2014/main" id="{174D2CEA-E035-6C4C-907C-AE4502E768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64" y="116632"/>
            <a:ext cx="1322594" cy="982624"/>
          </a:xfrm>
          <a:prstGeom prst="rect">
            <a:avLst/>
          </a:prstGeom>
        </p:spPr>
      </p:pic>
      <p:pic>
        <p:nvPicPr>
          <p:cNvPr id="14" name="Picture 19" descr="logo_mpe_white">
            <a:extLst>
              <a:ext uri="{FF2B5EF4-FFF2-40B4-BE49-F238E27FC236}">
                <a16:creationId xmlns:a16="http://schemas.microsoft.com/office/drawing/2014/main" id="{208F3B9F-9D62-0F46-8220-88911440D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940F1B-A14C-301A-EF5C-32751000BAB6}"/>
              </a:ext>
            </a:extLst>
          </p:cNvPr>
          <p:cNvSpPr txBox="1"/>
          <p:nvPr/>
        </p:nvSpPr>
        <p:spPr>
          <a:xfrm>
            <a:off x="623392" y="799329"/>
            <a:ext cx="11089232" cy="54379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en-US" sz="2200" dirty="0">
                <a:latin typeface="Avenir Book"/>
                <a:cs typeface="Avenir Book"/>
              </a:rPr>
              <a:t>Completed 4 all-sky survey (12/2019 – 12/2021)</a:t>
            </a:r>
          </a:p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en-US" sz="2200" dirty="0">
                <a:latin typeface="Avenir Book"/>
                <a:cs typeface="Avenir Book"/>
              </a:rPr>
              <a:t>Uniform exposure, avg.~800s; up to 120ks at the Ecliptic Poles (confusion limited)</a:t>
            </a:r>
          </a:p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en-US" sz="2200" dirty="0">
                <a:latin typeface="Avenir Book"/>
                <a:cs typeface="Avenir Book"/>
              </a:rPr>
              <a:t>Very few background flares, flexible mission planning: no gaps in exposure</a:t>
            </a:r>
          </a:p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en-US" sz="2200" b="1" dirty="0">
                <a:latin typeface="Avenir Heavy" panose="02000503020000020003" pitchFamily="2" charset="0"/>
                <a:cs typeface="Avenir Book"/>
              </a:rPr>
              <a:t>~1.6 Billion </a:t>
            </a:r>
            <a:r>
              <a:rPr lang="en-US" sz="2200" dirty="0">
                <a:latin typeface="Avenir Book"/>
                <a:cs typeface="Avenir Book"/>
              </a:rPr>
              <a:t>0.2-5keV calibrated photons (~350 Gb telemetry)</a:t>
            </a:r>
          </a:p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en-US" sz="2200" dirty="0">
                <a:latin typeface="Avenir Book"/>
                <a:cs typeface="Avenir Book"/>
              </a:rPr>
              <a:t>Typical (point-source) sensitivity: </a:t>
            </a:r>
          </a:p>
          <a:p>
            <a:pPr marL="800100" lvl="1" indent="-342900">
              <a:lnSpc>
                <a:spcPct val="120000"/>
              </a:lnSpc>
              <a:buFontTx/>
              <a:buChar char="•"/>
            </a:pPr>
            <a:r>
              <a:rPr lang="en-US" sz="2200" dirty="0">
                <a:latin typeface="Avenir Book"/>
                <a:cs typeface="Avenir Book"/>
              </a:rPr>
              <a:t>Single pass (eRASS1,2,3,4)</a:t>
            </a:r>
          </a:p>
          <a:p>
            <a:pPr marL="1257300" lvl="2" indent="-342900">
              <a:lnSpc>
                <a:spcPct val="120000"/>
              </a:lnSpc>
              <a:buFontTx/>
              <a:buChar char="•"/>
            </a:pPr>
            <a:r>
              <a:rPr lang="en-US" sz="2200" dirty="0">
                <a:solidFill>
                  <a:srgbClr val="FF0000"/>
                </a:solidFill>
                <a:latin typeface="Avenir Book"/>
                <a:cs typeface="Avenir Book"/>
              </a:rPr>
              <a:t>~5x10</a:t>
            </a:r>
            <a:r>
              <a:rPr lang="en-US" sz="2200" baseline="30000" dirty="0">
                <a:solidFill>
                  <a:srgbClr val="FF0000"/>
                </a:solidFill>
                <a:latin typeface="Avenir Book"/>
                <a:cs typeface="Avenir Book"/>
              </a:rPr>
              <a:t>-14 </a:t>
            </a:r>
            <a:r>
              <a:rPr lang="en-US" sz="2200" dirty="0">
                <a:solidFill>
                  <a:srgbClr val="FF0000"/>
                </a:solidFill>
                <a:latin typeface="Avenir Book"/>
                <a:cs typeface="Avenir Book"/>
              </a:rPr>
              <a:t>erg/s/cm</a:t>
            </a:r>
            <a:r>
              <a:rPr lang="en-US" sz="2200" baseline="30000" dirty="0">
                <a:solidFill>
                  <a:srgbClr val="FF0000"/>
                </a:solidFill>
                <a:latin typeface="Avenir Book"/>
                <a:cs typeface="Avenir Book"/>
              </a:rPr>
              <a:t>2</a:t>
            </a:r>
            <a:r>
              <a:rPr lang="en-US" sz="2200" dirty="0">
                <a:solidFill>
                  <a:srgbClr val="FF0000"/>
                </a:solidFill>
                <a:latin typeface="Avenir Book"/>
                <a:cs typeface="Avenir Book"/>
              </a:rPr>
              <a:t> [0.2-2.3 keV]; </a:t>
            </a:r>
            <a:r>
              <a:rPr lang="en-US" sz="2200" b="1" dirty="0">
                <a:latin typeface="Avenir Heavy" panose="02000503020000020003" pitchFamily="2" charset="0"/>
                <a:cs typeface="Avenir Book"/>
              </a:rPr>
              <a:t>4-5x deeper than RASS </a:t>
            </a:r>
          </a:p>
          <a:p>
            <a:pPr marL="1257300" lvl="2" indent="-342900">
              <a:lnSpc>
                <a:spcPct val="120000"/>
              </a:lnSpc>
              <a:buFontTx/>
              <a:buChar char="•"/>
            </a:pPr>
            <a:r>
              <a:rPr lang="en-US" sz="2200" dirty="0">
                <a:latin typeface="Avenir Book"/>
                <a:cs typeface="Avenir Book"/>
              </a:rPr>
              <a:t>~7x10</a:t>
            </a:r>
            <a:r>
              <a:rPr lang="en-US" sz="2200" baseline="30000" dirty="0">
                <a:latin typeface="Avenir Book"/>
                <a:cs typeface="Avenir Book"/>
              </a:rPr>
              <a:t>-13 </a:t>
            </a:r>
            <a:r>
              <a:rPr lang="en-US" sz="2200" dirty="0">
                <a:latin typeface="Avenir Book"/>
                <a:cs typeface="Avenir Book"/>
              </a:rPr>
              <a:t>erg/s/cm</a:t>
            </a:r>
            <a:r>
              <a:rPr lang="en-US" sz="2200" baseline="30000" dirty="0">
                <a:latin typeface="Avenir Book"/>
                <a:cs typeface="Avenir Book"/>
              </a:rPr>
              <a:t>2</a:t>
            </a:r>
            <a:r>
              <a:rPr lang="en-US" sz="2200" dirty="0">
                <a:latin typeface="Avenir Book"/>
                <a:cs typeface="Avenir Book"/>
              </a:rPr>
              <a:t> [2.3-5 keV]</a:t>
            </a:r>
          </a:p>
          <a:p>
            <a:pPr marL="800100" lvl="1" indent="-342900">
              <a:lnSpc>
                <a:spcPct val="120000"/>
              </a:lnSpc>
              <a:buFontTx/>
              <a:buChar char="•"/>
            </a:pPr>
            <a:r>
              <a:rPr lang="en-US" sz="2200" dirty="0">
                <a:latin typeface="Avenir Book"/>
                <a:cs typeface="Avenir Book"/>
              </a:rPr>
              <a:t>Cumulative (eRASS:4)</a:t>
            </a:r>
          </a:p>
          <a:p>
            <a:pPr marL="1257300" lvl="2" indent="-342900">
              <a:lnSpc>
                <a:spcPct val="120000"/>
              </a:lnSpc>
              <a:buFontTx/>
              <a:buChar char="•"/>
            </a:pPr>
            <a:r>
              <a:rPr lang="en-US" sz="2200" dirty="0">
                <a:solidFill>
                  <a:srgbClr val="FF0000"/>
                </a:solidFill>
                <a:latin typeface="Avenir Book"/>
                <a:cs typeface="Avenir Book"/>
              </a:rPr>
              <a:t>~2x10</a:t>
            </a:r>
            <a:r>
              <a:rPr lang="en-US" sz="2200" baseline="30000" dirty="0">
                <a:solidFill>
                  <a:srgbClr val="FF0000"/>
                </a:solidFill>
                <a:latin typeface="Avenir Book"/>
                <a:cs typeface="Avenir Book"/>
              </a:rPr>
              <a:t>-14 </a:t>
            </a:r>
            <a:r>
              <a:rPr lang="en-US" sz="2200" dirty="0">
                <a:solidFill>
                  <a:srgbClr val="FF0000"/>
                </a:solidFill>
                <a:latin typeface="Avenir Book"/>
                <a:cs typeface="Avenir Book"/>
              </a:rPr>
              <a:t>erg/s/cm</a:t>
            </a:r>
            <a:r>
              <a:rPr lang="en-US" sz="2200" baseline="30000" dirty="0">
                <a:solidFill>
                  <a:srgbClr val="FF0000"/>
                </a:solidFill>
                <a:latin typeface="Avenir Book"/>
                <a:cs typeface="Avenir Book"/>
              </a:rPr>
              <a:t>2</a:t>
            </a:r>
            <a:r>
              <a:rPr lang="en-US" sz="2200" dirty="0">
                <a:solidFill>
                  <a:srgbClr val="FF0000"/>
                </a:solidFill>
                <a:latin typeface="Avenir Book"/>
                <a:cs typeface="Avenir Book"/>
              </a:rPr>
              <a:t> [0.2-2.3 keV]</a:t>
            </a:r>
            <a:endParaRPr lang="en-US" sz="2200" b="1" dirty="0">
              <a:solidFill>
                <a:srgbClr val="FF0000"/>
              </a:solidFill>
              <a:latin typeface="Avenir Heavy" panose="02000503020000020003" pitchFamily="2" charset="0"/>
              <a:cs typeface="Avenir Book"/>
            </a:endParaRPr>
          </a:p>
          <a:p>
            <a:pPr marL="1257300" lvl="2" indent="-342900">
              <a:lnSpc>
                <a:spcPct val="120000"/>
              </a:lnSpc>
              <a:buFontTx/>
              <a:buChar char="•"/>
            </a:pPr>
            <a:r>
              <a:rPr lang="en-US" sz="2200" dirty="0">
                <a:latin typeface="Avenir Book"/>
                <a:cs typeface="Avenir Book"/>
              </a:rPr>
              <a:t>~2x10</a:t>
            </a:r>
            <a:r>
              <a:rPr lang="en-US" sz="2200" baseline="30000" dirty="0">
                <a:latin typeface="Avenir Book"/>
                <a:cs typeface="Avenir Book"/>
              </a:rPr>
              <a:t>-13 </a:t>
            </a:r>
            <a:r>
              <a:rPr lang="en-US" sz="2200" dirty="0">
                <a:latin typeface="Avenir Book"/>
                <a:cs typeface="Avenir Book"/>
              </a:rPr>
              <a:t>erg/s/cm</a:t>
            </a:r>
            <a:r>
              <a:rPr lang="en-US" sz="2200" baseline="30000" dirty="0">
                <a:latin typeface="Avenir Book"/>
                <a:cs typeface="Avenir Book"/>
              </a:rPr>
              <a:t>2</a:t>
            </a:r>
            <a:r>
              <a:rPr lang="en-US" sz="2200" dirty="0">
                <a:latin typeface="Avenir Book"/>
                <a:cs typeface="Avenir Book"/>
              </a:rPr>
              <a:t> [2.3-5 keV]</a:t>
            </a:r>
          </a:p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en-US" sz="2200" dirty="0">
                <a:latin typeface="Avenir Book"/>
                <a:cs typeface="Avenir Book"/>
              </a:rPr>
              <a:t>eRASS1 (half-sky): 0.9M point sources </a:t>
            </a:r>
            <a:r>
              <a:rPr lang="en-DE" sz="2200" dirty="0">
                <a:latin typeface="Avenir Book" panose="02000503020000020003" pitchFamily="2" charset="0"/>
                <a:cs typeface="Avenir Book"/>
              </a:rPr>
              <a:t>~</a:t>
            </a:r>
            <a:r>
              <a:rPr lang="en-DE" sz="2200" dirty="0">
                <a:latin typeface="Avenir Book" panose="02000503020000020003" pitchFamily="2" charset="0"/>
              </a:rPr>
              <a:t>doubles the number of known X-ray sources!</a:t>
            </a:r>
            <a:r>
              <a:rPr lang="en-US" sz="2200" dirty="0">
                <a:latin typeface="Avenir Book" panose="02000503020000020003" pitchFamily="2" charset="0"/>
              </a:rPr>
              <a:t> </a:t>
            </a:r>
            <a:endParaRPr lang="en-DE" sz="2200" dirty="0">
              <a:latin typeface="Avenir Book" panose="02000503020000020003" pitchFamily="2" charset="0"/>
            </a:endParaRPr>
          </a:p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en-DE" sz="2200" dirty="0">
                <a:latin typeface="Avenir Book" panose="02000503020000020003" pitchFamily="2" charset="0"/>
              </a:rPr>
              <a:t>eRASS:4</a:t>
            </a:r>
            <a:r>
              <a:rPr lang="en-US" sz="2200" dirty="0">
                <a:latin typeface="Avenir Book" panose="02000503020000020003" pitchFamily="2" charset="0"/>
              </a:rPr>
              <a:t> (half-sky)</a:t>
            </a:r>
            <a:r>
              <a:rPr lang="en-DE" sz="2200" dirty="0">
                <a:latin typeface="Avenir Book" panose="02000503020000020003" pitchFamily="2" charset="0"/>
              </a:rPr>
              <a:t>: 2.</a:t>
            </a:r>
            <a:r>
              <a:rPr lang="en-US" sz="2200" dirty="0">
                <a:latin typeface="Avenir Book" panose="02000503020000020003" pitchFamily="2" charset="0"/>
              </a:rPr>
              <a:t>8</a:t>
            </a:r>
            <a:r>
              <a:rPr lang="en-DE" sz="2200" dirty="0">
                <a:latin typeface="Avenir Book" panose="02000503020000020003" pitchFamily="2" charset="0"/>
              </a:rPr>
              <a:t>M point sources; 87k extended</a:t>
            </a:r>
            <a:r>
              <a:rPr lang="en-US" sz="2200" dirty="0">
                <a:latin typeface="Avenir Book" panose="02000503020000020003" pitchFamily="2" charset="0"/>
              </a:rPr>
              <a:t>; ~45k confirmed clusters</a:t>
            </a:r>
            <a:endParaRPr lang="en-DE" sz="2200" dirty="0">
              <a:latin typeface="Avenir Book" panose="02000503020000020003" pitchFamily="2" charset="0"/>
            </a:endParaRPr>
          </a:p>
          <a:p>
            <a:pPr marL="342900" indent="-342900">
              <a:lnSpc>
                <a:spcPct val="120000"/>
              </a:lnSpc>
              <a:buFontTx/>
              <a:buChar char="•"/>
            </a:pPr>
            <a:endParaRPr lang="en-US" sz="220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257419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28C2D8-B5EF-D9C1-DED0-044B2752B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96CE89-DD1D-4793-4847-1E6A59B79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66FC53-80F7-927D-55C2-F1737D0302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49639"/>
          <a:stretch/>
        </p:blipFill>
        <p:spPr>
          <a:xfrm>
            <a:off x="551384" y="794786"/>
            <a:ext cx="5349543" cy="292224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CF052B0-92FE-ABA3-AF16-3D99B6556FC1}"/>
              </a:ext>
            </a:extLst>
          </p:cNvPr>
          <p:cNvSpPr txBox="1">
            <a:spLocks/>
          </p:cNvSpPr>
          <p:nvPr/>
        </p:nvSpPr>
        <p:spPr>
          <a:xfrm>
            <a:off x="1413626" y="53706"/>
            <a:ext cx="9364749" cy="8550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pPr>
              <a:defRPr/>
            </a:pPr>
            <a:r>
              <a:rPr lang="en-US" sz="3800" b="1" dirty="0">
                <a:latin typeface="Avenir Black" panose="02000503020000020003" pitchFamily="2" charset="0"/>
              </a:rPr>
              <a:t>DR1 products</a:t>
            </a:r>
          </a:p>
        </p:txBody>
      </p:sp>
      <p:pic>
        <p:nvPicPr>
          <p:cNvPr id="8" name="Picture 7" descr="eROSITA_Logo_RGB.png">
            <a:extLst>
              <a:ext uri="{FF2B5EF4-FFF2-40B4-BE49-F238E27FC236}">
                <a16:creationId xmlns:a16="http://schemas.microsoft.com/office/drawing/2014/main" id="{31CD0003-2CFF-6E54-3789-C30E09A7F7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624" y="116632"/>
            <a:ext cx="1150833" cy="855014"/>
          </a:xfrm>
          <a:prstGeom prst="rect">
            <a:avLst/>
          </a:prstGeom>
        </p:spPr>
      </p:pic>
      <p:pic>
        <p:nvPicPr>
          <p:cNvPr id="9" name="Picture 19" descr="logo_mpe_white">
            <a:extLst>
              <a:ext uri="{FF2B5EF4-FFF2-40B4-BE49-F238E27FC236}">
                <a16:creationId xmlns:a16="http://schemas.microsoft.com/office/drawing/2014/main" id="{70B68508-0B7C-84FA-5CCE-4A0F2D5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336" y="125714"/>
            <a:ext cx="720080" cy="71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D001C8-0983-CA4D-2CFB-A9699ADB2A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551384" y="3861048"/>
            <a:ext cx="5388195" cy="29222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777C2F-8A0F-02DB-0E28-33B917FCAEAF}"/>
              </a:ext>
            </a:extLst>
          </p:cNvPr>
          <p:cNvSpPr txBox="1"/>
          <p:nvPr/>
        </p:nvSpPr>
        <p:spPr>
          <a:xfrm>
            <a:off x="7790056" y="6093371"/>
            <a:ext cx="29883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dirty="0">
                <a:latin typeface="Avenir Book" panose="02000503020000020003" pitchFamily="2" charset="0"/>
              </a:rPr>
              <a:t>Merloni et al., submitted</a:t>
            </a: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6A38FD1B-0D65-1721-9302-8BBEAF1195DE}"/>
              </a:ext>
            </a:extLst>
          </p:cNvPr>
          <p:cNvSpPr txBox="1"/>
          <p:nvPr/>
        </p:nvSpPr>
        <p:spPr>
          <a:xfrm>
            <a:off x="6672064" y="1404059"/>
            <a:ext cx="451598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Avenir Book" panose="02000503020000020003" pitchFamily="2" charset="0"/>
              </a:rPr>
              <a:t>Software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>
                <a:latin typeface="Avenir Book" panose="02000503020000020003" pitchFamily="2" charset="0"/>
              </a:rPr>
              <a:t>Calibration</a:t>
            </a:r>
            <a:r>
              <a:rPr lang="de-DE" sz="2800" dirty="0">
                <a:latin typeface="Avenir Book" panose="02000503020000020003" pitchFamily="2" charset="0"/>
              </a:rPr>
              <a:t> DB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Avenir Book" panose="02000503020000020003" pitchFamily="2" charset="0"/>
              </a:rPr>
              <a:t>Attitude </a:t>
            </a:r>
            <a:r>
              <a:rPr lang="de-DE" sz="2800" dirty="0" err="1">
                <a:latin typeface="Avenir Book" panose="02000503020000020003" pitchFamily="2" charset="0"/>
              </a:rPr>
              <a:t>files</a:t>
            </a:r>
            <a:endParaRPr lang="de-DE" sz="28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>
                <a:latin typeface="Avenir Book" panose="02000503020000020003" pitchFamily="2" charset="0"/>
              </a:rPr>
              <a:t>Exposure</a:t>
            </a:r>
            <a:r>
              <a:rPr lang="de-DE" sz="2800" dirty="0">
                <a:latin typeface="Avenir Book" panose="02000503020000020003" pitchFamily="2" charset="0"/>
              </a:rPr>
              <a:t> </a:t>
            </a:r>
            <a:r>
              <a:rPr lang="de-DE" sz="2800" dirty="0" err="1">
                <a:latin typeface="Avenir Book" panose="02000503020000020003" pitchFamily="2" charset="0"/>
              </a:rPr>
              <a:t>maps</a:t>
            </a:r>
            <a:endParaRPr lang="de-DE" sz="28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Avenir Book" panose="02000503020000020003" pitchFamily="2" charset="0"/>
              </a:rPr>
              <a:t>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Avenir Book" panose="02000503020000020003" pitchFamily="2" charset="0"/>
              </a:rPr>
              <a:t>Count rate </a:t>
            </a:r>
            <a:r>
              <a:rPr lang="de-DE" sz="2800" dirty="0" err="1">
                <a:latin typeface="Avenir Book" panose="02000503020000020003" pitchFamily="2" charset="0"/>
              </a:rPr>
              <a:t>maps</a:t>
            </a:r>
            <a:r>
              <a:rPr lang="de-DE" sz="2800" dirty="0">
                <a:latin typeface="Avenir Book" panose="02000503020000020003" pitchFamily="2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Avenir Book" panose="02000503020000020003" pitchFamily="2" charset="0"/>
              </a:rPr>
              <a:t>Source </a:t>
            </a:r>
            <a:r>
              <a:rPr lang="de-DE" sz="2800" dirty="0" err="1">
                <a:latin typeface="Avenir Book" panose="02000503020000020003" pitchFamily="2" charset="0"/>
              </a:rPr>
              <a:t>catalogues</a:t>
            </a:r>
            <a:endParaRPr lang="de-DE" sz="28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Avenir Book" panose="02000503020000020003" pitchFamily="2" charset="0"/>
              </a:rPr>
              <a:t>Light </a:t>
            </a:r>
            <a:r>
              <a:rPr lang="de-DE" sz="2800" dirty="0" err="1">
                <a:latin typeface="Avenir Book" panose="02000503020000020003" pitchFamily="2" charset="0"/>
              </a:rPr>
              <a:t>curves</a:t>
            </a:r>
            <a:r>
              <a:rPr lang="de-DE" sz="2800" dirty="0">
                <a:latin typeface="Avenir Book" panose="02000503020000020003" pitchFamily="2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>
                <a:latin typeface="Avenir Book" panose="02000503020000020003" pitchFamily="2" charset="0"/>
              </a:rPr>
              <a:t>Spectra</a:t>
            </a:r>
            <a:endParaRPr lang="de-DE" sz="2800" dirty="0">
              <a:latin typeface="Avenir Book" panose="02000503020000020003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>
                <a:latin typeface="Avenir Book" panose="02000503020000020003" pitchFamily="2" charset="0"/>
              </a:rPr>
              <a:t>Candidate</a:t>
            </a:r>
            <a:r>
              <a:rPr lang="de-DE" sz="2800" dirty="0">
                <a:latin typeface="Avenir Book" panose="02000503020000020003" pitchFamily="2" charset="0"/>
              </a:rPr>
              <a:t> Counterparts</a:t>
            </a:r>
          </a:p>
        </p:txBody>
      </p:sp>
    </p:spTree>
    <p:extLst>
      <p:ext uri="{BB962C8B-B14F-4D97-AF65-F5344CB8AC3E}">
        <p14:creationId xmlns:p14="http://schemas.microsoft.com/office/powerpoint/2010/main" val="3200365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3626" y="78454"/>
            <a:ext cx="9364749" cy="855014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800" b="1" dirty="0">
                <a:latin typeface="Avenir Black" panose="02000503020000020003" pitchFamily="2" charset="0"/>
              </a:rPr>
              <a:t>eRASS1 Catalogues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 dirty="0"/>
          </a:p>
        </p:txBody>
      </p:sp>
      <p:pic>
        <p:nvPicPr>
          <p:cNvPr id="11" name="Picture 10" descr="eROSITA_Logo_RGB.png">
            <a:extLst>
              <a:ext uri="{FF2B5EF4-FFF2-40B4-BE49-F238E27FC236}">
                <a16:creationId xmlns:a16="http://schemas.microsoft.com/office/drawing/2014/main" id="{174D2CEA-E035-6C4C-907C-AE4502E768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64" y="116632"/>
            <a:ext cx="1322594" cy="982624"/>
          </a:xfrm>
          <a:prstGeom prst="rect">
            <a:avLst/>
          </a:prstGeom>
        </p:spPr>
      </p:pic>
      <p:pic>
        <p:nvPicPr>
          <p:cNvPr id="14" name="Picture 19" descr="logo_mpe_white">
            <a:extLst>
              <a:ext uri="{FF2B5EF4-FFF2-40B4-BE49-F238E27FC236}">
                <a16:creationId xmlns:a16="http://schemas.microsoft.com/office/drawing/2014/main" id="{208F3B9F-9D62-0F46-8220-88911440D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6355E1-626C-77F7-207E-6560EFE80524}"/>
              </a:ext>
            </a:extLst>
          </p:cNvPr>
          <p:cNvSpPr txBox="1"/>
          <p:nvPr/>
        </p:nvSpPr>
        <p:spPr>
          <a:xfrm>
            <a:off x="551384" y="6099978"/>
            <a:ext cx="33538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200" dirty="0">
                <a:latin typeface="Avenir Book" panose="02000503020000020003" pitchFamily="2" charset="0"/>
              </a:rPr>
              <a:t>Merloni et al., submitted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F0EA5C-2FF4-938E-E467-76A13E743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45" y="2204864"/>
            <a:ext cx="10286910" cy="38164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16BDC0-D310-B228-38E4-2B2CD57203DF}"/>
              </a:ext>
            </a:extLst>
          </p:cNvPr>
          <p:cNvSpPr txBox="1"/>
          <p:nvPr/>
        </p:nvSpPr>
        <p:spPr>
          <a:xfrm>
            <a:off x="1105422" y="836712"/>
            <a:ext cx="1039117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200" dirty="0">
                <a:latin typeface="Avenir Book" panose="02000503020000020003" pitchFamily="2" charset="0"/>
              </a:rPr>
              <a:t>Soft band 0.2-2.3 keV, Point sources: 903k</a:t>
            </a:r>
          </a:p>
          <a:p>
            <a:r>
              <a:rPr lang="en-DE" sz="2200" dirty="0">
                <a:latin typeface="Avenir Book" panose="02000503020000020003" pitchFamily="2" charset="0"/>
              </a:rPr>
              <a:t>Soft band 0.2-2.3 keV, extended: 26.6k (of which 12k optically confimred clusters)</a:t>
            </a:r>
          </a:p>
          <a:p>
            <a:r>
              <a:rPr lang="en-DE" sz="2200" dirty="0">
                <a:latin typeface="Avenir Book" panose="02000503020000020003" pitchFamily="2" charset="0"/>
              </a:rPr>
              <a:t>H</a:t>
            </a:r>
            <a:r>
              <a:rPr lang="en-GB" sz="2200" dirty="0">
                <a:latin typeface="Avenir Book" panose="02000503020000020003" pitchFamily="2" charset="0"/>
              </a:rPr>
              <a:t>a</a:t>
            </a:r>
            <a:r>
              <a:rPr lang="en-DE" sz="2200" dirty="0">
                <a:latin typeface="Avenir Book" panose="02000503020000020003" pitchFamily="2" charset="0"/>
              </a:rPr>
              <a:t>rd band 2.3-5 keV, Point Sources: 5k</a:t>
            </a:r>
          </a:p>
          <a:p>
            <a:r>
              <a:rPr lang="en-DE" sz="2200" dirty="0">
                <a:latin typeface="Avenir Book" panose="02000503020000020003" pitchFamily="2" charset="0"/>
              </a:rPr>
              <a:t>H</a:t>
            </a:r>
            <a:r>
              <a:rPr lang="en-GB" sz="2200" dirty="0">
                <a:latin typeface="Avenir Book" panose="02000503020000020003" pitchFamily="2" charset="0"/>
              </a:rPr>
              <a:t>a</a:t>
            </a:r>
            <a:r>
              <a:rPr lang="en-DE" sz="2200" dirty="0">
                <a:latin typeface="Avenir Book" panose="02000503020000020003" pitchFamily="2" charset="0"/>
              </a:rPr>
              <a:t>rd band 2.3-5 keV, Extended: 380</a:t>
            </a:r>
          </a:p>
        </p:txBody>
      </p:sp>
    </p:spTree>
    <p:extLst>
      <p:ext uri="{BB962C8B-B14F-4D97-AF65-F5344CB8AC3E}">
        <p14:creationId xmlns:p14="http://schemas.microsoft.com/office/powerpoint/2010/main" val="3934884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9F767D1-032A-064C-6BAA-8E85F0BF1119}"/>
              </a:ext>
            </a:extLst>
          </p:cNvPr>
          <p:cNvGrpSpPr/>
          <p:nvPr/>
        </p:nvGrpSpPr>
        <p:grpSpPr>
          <a:xfrm>
            <a:off x="479376" y="713270"/>
            <a:ext cx="4392488" cy="5380026"/>
            <a:chOff x="479376" y="620688"/>
            <a:chExt cx="4392488" cy="53800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D2238E-CBAD-2B3D-478A-B120B7844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376" y="980728"/>
              <a:ext cx="4392488" cy="501998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457CE60-7CB5-BF5A-EB61-358E20A3089A}"/>
                </a:ext>
              </a:extLst>
            </p:cNvPr>
            <p:cNvSpPr txBox="1"/>
            <p:nvPr/>
          </p:nvSpPr>
          <p:spPr>
            <a:xfrm>
              <a:off x="1041129" y="620688"/>
              <a:ext cx="339868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200" dirty="0">
                  <a:latin typeface="Avenir Book" panose="02000503020000020003" pitchFamily="2" charset="0"/>
                </a:rPr>
                <a:t>L</a:t>
              </a:r>
              <a:r>
                <a:rPr lang="en-DE" sz="2200" dirty="0">
                  <a:latin typeface="Avenir Book" panose="02000503020000020003" pitchFamily="2" charset="0"/>
                </a:rPr>
                <a:t>og of 0.5-2 keV flux limit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70931A-BED3-4B6E-9969-3DF1AD8BDD0F}"/>
              </a:ext>
            </a:extLst>
          </p:cNvPr>
          <p:cNvGrpSpPr/>
          <p:nvPr/>
        </p:nvGrpSpPr>
        <p:grpSpPr>
          <a:xfrm>
            <a:off x="5581933" y="861142"/>
            <a:ext cx="6058683" cy="4944122"/>
            <a:chOff x="5581933" y="861142"/>
            <a:chExt cx="6058683" cy="49441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A679205-10DC-2C65-32E0-D8C38DE77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1933" y="1261252"/>
              <a:ext cx="6058683" cy="454401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F9A252-CB4F-A3CE-7F21-6872F8573472}"/>
                </a:ext>
              </a:extLst>
            </p:cNvPr>
            <p:cNvSpPr txBox="1"/>
            <p:nvPr/>
          </p:nvSpPr>
          <p:spPr>
            <a:xfrm>
              <a:off x="6600056" y="861142"/>
              <a:ext cx="44994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Avenir Book" panose="02000503020000020003" pitchFamily="2" charset="0"/>
                </a:rPr>
                <a:t>Point sources astrometric accuracy</a:t>
              </a:r>
              <a:endParaRPr lang="en-DE" sz="2200" dirty="0">
                <a:latin typeface="Avenir Book" panose="02000503020000020003" pitchFamily="2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3626" y="78454"/>
            <a:ext cx="9364749" cy="855014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800" b="1" dirty="0">
                <a:latin typeface="Avenir Black" panose="02000503020000020003" pitchFamily="2" charset="0"/>
              </a:rPr>
              <a:t>eRASS1 Catalogues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 dirty="0"/>
          </a:p>
        </p:txBody>
      </p:sp>
      <p:pic>
        <p:nvPicPr>
          <p:cNvPr id="11" name="Picture 10" descr="eROSITA_Logo_RGB.png">
            <a:extLst>
              <a:ext uri="{FF2B5EF4-FFF2-40B4-BE49-F238E27FC236}">
                <a16:creationId xmlns:a16="http://schemas.microsoft.com/office/drawing/2014/main" id="{174D2CEA-E035-6C4C-907C-AE4502E768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64" y="116632"/>
            <a:ext cx="1322594" cy="982624"/>
          </a:xfrm>
          <a:prstGeom prst="rect">
            <a:avLst/>
          </a:prstGeom>
        </p:spPr>
      </p:pic>
      <p:pic>
        <p:nvPicPr>
          <p:cNvPr id="14" name="Picture 19" descr="logo_mpe_white">
            <a:extLst>
              <a:ext uri="{FF2B5EF4-FFF2-40B4-BE49-F238E27FC236}">
                <a16:creationId xmlns:a16="http://schemas.microsoft.com/office/drawing/2014/main" id="{208F3B9F-9D62-0F46-8220-88911440D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6355E1-626C-77F7-207E-6560EFE80524}"/>
              </a:ext>
            </a:extLst>
          </p:cNvPr>
          <p:cNvSpPr txBox="1"/>
          <p:nvPr/>
        </p:nvSpPr>
        <p:spPr>
          <a:xfrm>
            <a:off x="4511824" y="5877272"/>
            <a:ext cx="33538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200" dirty="0">
                <a:latin typeface="Avenir Book" panose="02000503020000020003" pitchFamily="2" charset="0"/>
              </a:rPr>
              <a:t>Merloni et al., submitted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E33A4B-5994-FECC-232E-37B340105369}"/>
              </a:ext>
            </a:extLst>
          </p:cNvPr>
          <p:cNvSpPr txBox="1"/>
          <p:nvPr/>
        </p:nvSpPr>
        <p:spPr>
          <a:xfrm>
            <a:off x="6312024" y="4797152"/>
            <a:ext cx="3650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dirty="0">
                <a:latin typeface="Avenir Book" panose="02000503020000020003" pitchFamily="2" charset="0"/>
              </a:rPr>
              <a:t>M</a:t>
            </a:r>
            <a:r>
              <a:rPr lang="en-GB" sz="2000" dirty="0">
                <a:latin typeface="Avenir Book" panose="02000503020000020003" pitchFamily="2" charset="0"/>
              </a:rPr>
              <a:t>e</a:t>
            </a:r>
            <a:r>
              <a:rPr lang="en-DE" sz="2000" dirty="0">
                <a:latin typeface="Avenir Book" panose="02000503020000020003" pitchFamily="2" charset="0"/>
              </a:rPr>
              <a:t>dian positional error = 4.3”</a:t>
            </a:r>
          </a:p>
        </p:txBody>
      </p:sp>
    </p:spTree>
    <p:extLst>
      <p:ext uri="{BB962C8B-B14F-4D97-AF65-F5344CB8AC3E}">
        <p14:creationId xmlns:p14="http://schemas.microsoft.com/office/powerpoint/2010/main" val="466940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3626" y="78454"/>
            <a:ext cx="9364749" cy="855014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800" b="1" dirty="0">
                <a:latin typeface="Avenir Black" panose="02000503020000020003" pitchFamily="2" charset="0"/>
              </a:rPr>
              <a:t>eRASS1: Comparison with 4XMM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 dirty="0"/>
          </a:p>
        </p:txBody>
      </p:sp>
      <p:pic>
        <p:nvPicPr>
          <p:cNvPr id="11" name="Picture 10" descr="eROSITA_Logo_RGB.png">
            <a:extLst>
              <a:ext uri="{FF2B5EF4-FFF2-40B4-BE49-F238E27FC236}">
                <a16:creationId xmlns:a16="http://schemas.microsoft.com/office/drawing/2014/main" id="{174D2CEA-E035-6C4C-907C-AE4502E768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64" y="116632"/>
            <a:ext cx="1322594" cy="982624"/>
          </a:xfrm>
          <a:prstGeom prst="rect">
            <a:avLst/>
          </a:prstGeom>
        </p:spPr>
      </p:pic>
      <p:pic>
        <p:nvPicPr>
          <p:cNvPr id="14" name="Picture 19" descr="logo_mpe_white">
            <a:extLst>
              <a:ext uri="{FF2B5EF4-FFF2-40B4-BE49-F238E27FC236}">
                <a16:creationId xmlns:a16="http://schemas.microsoft.com/office/drawing/2014/main" id="{208F3B9F-9D62-0F46-8220-88911440D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7BFD97-2654-0C05-6D12-C04DDDB6C2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183" y="1340768"/>
            <a:ext cx="5462473" cy="3528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33908F-E109-D485-37E9-8CBAC534B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65" y="1135731"/>
            <a:ext cx="6068567" cy="4551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A74B34-EF01-1D73-63D9-49083D22922D}"/>
              </a:ext>
            </a:extLst>
          </p:cNvPr>
          <p:cNvSpPr txBox="1"/>
          <p:nvPr/>
        </p:nvSpPr>
        <p:spPr>
          <a:xfrm>
            <a:off x="678834" y="5734417"/>
            <a:ext cx="110337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200" dirty="0">
                <a:latin typeface="Avenir Book" panose="02000503020000020003" pitchFamily="2" charset="0"/>
              </a:rPr>
              <a:t>Photometric consistency with 4XMM better than ~10% [expected mis-calibration ~6%]</a:t>
            </a:r>
          </a:p>
        </p:txBody>
      </p:sp>
    </p:spTree>
    <p:extLst>
      <p:ext uri="{BB962C8B-B14F-4D97-AF65-F5344CB8AC3E}">
        <p14:creationId xmlns:p14="http://schemas.microsoft.com/office/powerpoint/2010/main" val="1678732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F331BD-E61A-1578-78E7-C50E36DF3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008" y="1836253"/>
            <a:ext cx="5850476" cy="46890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3626" y="197722"/>
            <a:ext cx="9364749" cy="855014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800" b="1" dirty="0">
                <a:latin typeface="Avenir Black" panose="02000503020000020003" pitchFamily="2" charset="0"/>
              </a:rPr>
              <a:t>A teaser: X-ray view of </a:t>
            </a:r>
            <a:br>
              <a:rPr lang="en-US" sz="3800" b="1" dirty="0">
                <a:latin typeface="Avenir Black" panose="02000503020000020003" pitchFamily="2" charset="0"/>
              </a:rPr>
            </a:br>
            <a:r>
              <a:rPr lang="en-US" sz="3800" b="1" dirty="0">
                <a:latin typeface="Avenir Black" panose="02000503020000020003" pitchFamily="2" charset="0"/>
              </a:rPr>
              <a:t>variability-selected IMBH candidates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 dirty="0"/>
          </a:p>
        </p:txBody>
      </p:sp>
      <p:pic>
        <p:nvPicPr>
          <p:cNvPr id="11" name="Picture 10" descr="eROSITA_Logo_RGB.png">
            <a:extLst>
              <a:ext uri="{FF2B5EF4-FFF2-40B4-BE49-F238E27FC236}">
                <a16:creationId xmlns:a16="http://schemas.microsoft.com/office/drawing/2014/main" id="{174D2CEA-E035-6C4C-907C-AE4502E768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64" y="116632"/>
            <a:ext cx="1322594" cy="982624"/>
          </a:xfrm>
          <a:prstGeom prst="rect">
            <a:avLst/>
          </a:prstGeom>
        </p:spPr>
      </p:pic>
      <p:pic>
        <p:nvPicPr>
          <p:cNvPr id="14" name="Picture 19" descr="logo_mpe_white">
            <a:extLst>
              <a:ext uri="{FF2B5EF4-FFF2-40B4-BE49-F238E27FC236}">
                <a16:creationId xmlns:a16="http://schemas.microsoft.com/office/drawing/2014/main" id="{208F3B9F-9D62-0F46-8220-88911440D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14A0A3-4577-53F8-8750-9C7E393421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88840"/>
            <a:ext cx="6078606" cy="4176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8A4C1F-043B-95D5-3BAE-66988ABE3109}"/>
              </a:ext>
            </a:extLst>
          </p:cNvPr>
          <p:cNvSpPr txBox="1"/>
          <p:nvPr/>
        </p:nvSpPr>
        <p:spPr>
          <a:xfrm>
            <a:off x="263352" y="6125234"/>
            <a:ext cx="2653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dirty="0">
                <a:latin typeface="Avenir Book" panose="02000503020000020003" pitchFamily="2" charset="0"/>
              </a:rPr>
              <a:t>Arcodia et al. in prep.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1B16AA-5DCF-9313-BCEC-38FB30EDAC92}"/>
              </a:ext>
            </a:extLst>
          </p:cNvPr>
          <p:cNvSpPr txBox="1"/>
          <p:nvPr/>
        </p:nvSpPr>
        <p:spPr>
          <a:xfrm>
            <a:off x="191345" y="1268760"/>
            <a:ext cx="11521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2200" dirty="0">
                <a:latin typeface="Avenir Book" panose="02000503020000020003" pitchFamily="2" charset="0"/>
              </a:rPr>
              <a:t>eRASS1/eRASS:4 X-ray coverage of ~200 UVOIR variability selected AGN in Dwarf galaxies </a:t>
            </a:r>
          </a:p>
          <a:p>
            <a:r>
              <a:rPr lang="en-DE" sz="2200" dirty="0">
                <a:latin typeface="Avenir Book" panose="02000503020000020003" pitchFamily="2" charset="0"/>
              </a:rPr>
              <a:t>(mostly from PTF: Baldassarre+ 2020; WISE: Ward+ 2020)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F71DA9-E365-105B-0C95-73A3AD9F6D86}"/>
              </a:ext>
            </a:extLst>
          </p:cNvPr>
          <p:cNvSpPr txBox="1"/>
          <p:nvPr/>
        </p:nvSpPr>
        <p:spPr>
          <a:xfrm>
            <a:off x="5087888" y="5157192"/>
            <a:ext cx="8851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latin typeface="Avenir Book" panose="02000503020000020003" pitchFamily="2" charset="0"/>
              </a:rPr>
              <a:t>z</a:t>
            </a:r>
            <a:r>
              <a:rPr lang="en-DE" sz="2200" dirty="0">
                <a:latin typeface="Avenir Book" panose="02000503020000020003" pitchFamily="2" charset="0"/>
              </a:rPr>
              <a:t>&lt;0.1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5E9E05-40DE-8FBA-D6BA-D0C8EF828946}"/>
              </a:ext>
            </a:extLst>
          </p:cNvPr>
          <p:cNvSpPr txBox="1"/>
          <p:nvPr/>
        </p:nvSpPr>
        <p:spPr>
          <a:xfrm>
            <a:off x="11000571" y="2038781"/>
            <a:ext cx="8851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latin typeface="Avenir Book" panose="02000503020000020003" pitchFamily="2" charset="0"/>
              </a:rPr>
              <a:t>z</a:t>
            </a:r>
            <a:r>
              <a:rPr lang="en-DE" sz="2200" dirty="0">
                <a:latin typeface="Avenir Book" panose="02000503020000020003" pitchFamily="2" charset="0"/>
              </a:rPr>
              <a:t>&lt;0.1</a:t>
            </a:r>
          </a:p>
        </p:txBody>
      </p:sp>
    </p:spTree>
    <p:extLst>
      <p:ext uri="{BB962C8B-B14F-4D97-AF65-F5344CB8AC3E}">
        <p14:creationId xmlns:p14="http://schemas.microsoft.com/office/powerpoint/2010/main" val="1896754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/>
          <p:cNvSpPr txBox="1">
            <a:spLocks/>
          </p:cNvSpPr>
          <p:nvPr/>
        </p:nvSpPr>
        <p:spPr>
          <a:xfrm>
            <a:off x="1981200" y="29751"/>
            <a:ext cx="8229600" cy="806961"/>
          </a:xfrm>
          <a:prstGeom prst="rect">
            <a:avLst/>
          </a:prstGeom>
        </p:spPr>
        <p:txBody>
          <a:bodyPr lIns="65306" tIns="32653" rIns="65306" bIns="32653">
            <a:normAutofit/>
          </a:bodyPr>
          <a:lstStyle>
            <a:lvl1pPr algn="ctr" defTabSz="71689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en-US" sz="4000" b="1" dirty="0" err="1">
                <a:solidFill>
                  <a:srgbClr val="FFFFFF"/>
                </a:solidFill>
                <a:latin typeface="Avenir Heavy" panose="02000503020000020003" pitchFamily="2" charset="0"/>
                <a:cs typeface="Avenir Book"/>
              </a:rPr>
              <a:t>eRASS</a:t>
            </a:r>
            <a:r>
              <a:rPr lang="en-US" sz="4000" b="1" dirty="0">
                <a:solidFill>
                  <a:srgbClr val="FFFFFF"/>
                </a:solidFill>
                <a:latin typeface="Avenir Heavy" panose="02000503020000020003" pitchFamily="2" charset="0"/>
                <a:cs typeface="Avenir Book"/>
              </a:rPr>
              <a:t> in time domain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19336" y="5445224"/>
            <a:ext cx="3057368" cy="1081606"/>
          </a:xfrm>
          <a:prstGeom prst="rect">
            <a:avLst/>
          </a:prstGeom>
          <a:noFill/>
        </p:spPr>
        <p:txBody>
          <a:bodyPr wrap="none" lIns="65306" tIns="32653" rIns="65306" bIns="32653" rtlCol="0">
            <a:spAutoFit/>
          </a:bodyPr>
          <a:lstStyle/>
          <a:p>
            <a:r>
              <a:rPr lang="en-US" sz="2200" dirty="0">
                <a:solidFill>
                  <a:srgbClr val="A6A6A6"/>
                </a:solidFill>
                <a:latin typeface="Avenir Book"/>
                <a:cs typeface="Avenir Book"/>
              </a:rPr>
              <a:t>eRASS1 </a:t>
            </a:r>
            <a:r>
              <a:rPr lang="en-US" sz="2200" dirty="0" err="1">
                <a:solidFill>
                  <a:srgbClr val="A6A6A6"/>
                </a:solidFill>
                <a:latin typeface="Avenir Book"/>
                <a:cs typeface="Avenir Book"/>
              </a:rPr>
              <a:t>cts</a:t>
            </a:r>
            <a:r>
              <a:rPr lang="en-US" sz="2200" dirty="0">
                <a:solidFill>
                  <a:srgbClr val="A6A6A6"/>
                </a:solidFill>
                <a:latin typeface="Avenir Book"/>
                <a:cs typeface="Avenir Book"/>
              </a:rPr>
              <a:t> rate image</a:t>
            </a:r>
          </a:p>
          <a:p>
            <a:r>
              <a:rPr lang="en-US" sz="2200" dirty="0">
                <a:solidFill>
                  <a:srgbClr val="A6A6A6"/>
                </a:solidFill>
                <a:latin typeface="Avenir Book"/>
                <a:cs typeface="Avenir Book"/>
              </a:rPr>
              <a:t>M</a:t>
            </a:r>
            <a:r>
              <a:rPr lang="en-US" sz="2200">
                <a:solidFill>
                  <a:srgbClr val="A6A6A6"/>
                </a:solidFill>
                <a:latin typeface="Avenir Book"/>
                <a:cs typeface="Avenir Book"/>
              </a:rPr>
              <a:t>ovie </a:t>
            </a:r>
            <a:r>
              <a:rPr lang="en-US" sz="2200" dirty="0">
                <a:solidFill>
                  <a:srgbClr val="A6A6A6"/>
                </a:solidFill>
                <a:latin typeface="Avenir Book"/>
                <a:cs typeface="Avenir Book"/>
              </a:rPr>
              <a:t>courtesy </a:t>
            </a:r>
          </a:p>
          <a:p>
            <a:r>
              <a:rPr lang="en-US" sz="2200" dirty="0">
                <a:solidFill>
                  <a:srgbClr val="A6A6A6"/>
                </a:solidFill>
                <a:latin typeface="Avenir Book"/>
                <a:cs typeface="Avenir Book"/>
              </a:rPr>
              <a:t>of J. Sanders (MPE)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 descr="eROSITA_Logo_RGB.png">
            <a:extLst>
              <a:ext uri="{FF2B5EF4-FFF2-40B4-BE49-F238E27FC236}">
                <a16:creationId xmlns:a16="http://schemas.microsoft.com/office/drawing/2014/main" id="{A8DEF0A6-02AB-4FED-E941-D337FFC580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329" y="113673"/>
            <a:ext cx="1282005" cy="1011071"/>
          </a:xfrm>
          <a:prstGeom prst="rect">
            <a:avLst/>
          </a:prstGeom>
        </p:spPr>
      </p:pic>
      <p:pic>
        <p:nvPicPr>
          <p:cNvPr id="6" name="erass1-6months-anim.mp4">
            <a:hlinkClick r:id="" action="ppaction://media"/>
            <a:extLst>
              <a:ext uri="{FF2B5EF4-FFF2-40B4-BE49-F238E27FC236}">
                <a16:creationId xmlns:a16="http://schemas.microsoft.com/office/drawing/2014/main" id="{0062577D-2826-A2C6-6EAA-5911910C26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87688" y="620688"/>
            <a:ext cx="5735664" cy="573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5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erass1_rgb_greyscale.png"/>
          <p:cNvPicPr>
            <a:picLocks noChangeAspect="1"/>
          </p:cNvPicPr>
          <p:nvPr/>
        </p:nvPicPr>
        <p:blipFill rotWithShape="1">
          <a:blip r:embed="rId3" cstate="print">
            <a:alphaModFix amt="6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8192"/>
            <a:ext cx="12216680" cy="5157192"/>
          </a:xfrm>
          <a:prstGeom prst="rect">
            <a:avLst/>
          </a:prstGeom>
        </p:spPr>
      </p:pic>
      <p:sp>
        <p:nvSpPr>
          <p:cNvPr id="3450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4044280"/>
            <a:ext cx="6400800" cy="2193032"/>
          </a:xfrm>
          <a:noFill/>
          <a:ln/>
        </p:spPr>
        <p:txBody>
          <a:bodyPr>
            <a:norm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sz="2800" dirty="0">
                <a:solidFill>
                  <a:schemeClr val="bg1"/>
                </a:solidFill>
                <a:effectLst>
                  <a:glow rad="63500">
                    <a:schemeClr val="accent4">
                      <a:alpha val="75000"/>
                    </a:schemeClr>
                  </a:glow>
                </a:effectLst>
                <a:latin typeface="Avenir Book"/>
                <a:cs typeface="Avenir Book"/>
              </a:rPr>
              <a:t>Andrea Merloni (MPE)</a:t>
            </a:r>
          </a:p>
          <a:p>
            <a:pPr eaLnBrk="0" hangingPunct="0">
              <a:spcBef>
                <a:spcPct val="0"/>
              </a:spcBef>
            </a:pPr>
            <a:r>
              <a:rPr lang="en-GB" sz="2400" dirty="0">
                <a:solidFill>
                  <a:schemeClr val="bg1"/>
                </a:solidFill>
                <a:effectLst>
                  <a:glow rad="63500">
                    <a:schemeClr val="accent4">
                      <a:alpha val="75000"/>
                    </a:schemeClr>
                  </a:glow>
                </a:effectLst>
                <a:latin typeface="Avenir Book"/>
                <a:cs typeface="Avenir Book"/>
              </a:rPr>
              <a:t>On behalf of the </a:t>
            </a:r>
            <a:r>
              <a:rPr lang="en-GB" sz="2400" dirty="0" err="1">
                <a:solidFill>
                  <a:schemeClr val="bg1"/>
                </a:solidFill>
                <a:effectLst>
                  <a:glow rad="63500">
                    <a:schemeClr val="accent4">
                      <a:alpha val="75000"/>
                    </a:schemeClr>
                  </a:glow>
                </a:effectLst>
                <a:latin typeface="Avenir Book"/>
                <a:cs typeface="Avenir Book"/>
              </a:rPr>
              <a:t>eROSITA</a:t>
            </a:r>
            <a:r>
              <a:rPr lang="en-GB" sz="2400" dirty="0">
                <a:solidFill>
                  <a:schemeClr val="bg1"/>
                </a:solidFill>
                <a:effectLst>
                  <a:glow rad="63500">
                    <a:schemeClr val="accent4">
                      <a:alpha val="75000"/>
                    </a:schemeClr>
                  </a:glow>
                </a:effectLst>
                <a:latin typeface="Avenir Book"/>
                <a:cs typeface="Avenir Book"/>
              </a:rPr>
              <a:t>-DE team</a:t>
            </a:r>
          </a:p>
          <a:p>
            <a:pPr eaLnBrk="0" hangingPunct="0">
              <a:spcBef>
                <a:spcPct val="0"/>
              </a:spcBef>
            </a:pPr>
            <a:endParaRPr lang="en-GB" sz="2800" dirty="0">
              <a:solidFill>
                <a:schemeClr val="bg1"/>
              </a:solidFill>
              <a:effectLst>
                <a:glow rad="63500">
                  <a:schemeClr val="accent4">
                    <a:alpha val="75000"/>
                  </a:schemeClr>
                </a:glow>
              </a:effectLst>
              <a:latin typeface="Avenir Book"/>
              <a:cs typeface="Avenir Book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703512" y="1844824"/>
            <a:ext cx="8763000" cy="24384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34975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en-GB" b="1" strike="sngStrike" dirty="0">
                <a:solidFill>
                  <a:schemeClr val="bg1">
                    <a:lumMod val="65000"/>
                  </a:schemeClr>
                </a:solidFill>
                <a:effectLst>
                  <a:outerShdw blurRad="41275" dist="20320" dir="1800000" algn="tl" rotWithShape="0">
                    <a:srgbClr val="FF0000">
                      <a:alpha val="40000"/>
                    </a:srgbClr>
                  </a:outerShdw>
                </a:effectLst>
                <a:latin typeface="Avenir Heavy"/>
                <a:cs typeface="Avenir Heavy"/>
              </a:rPr>
              <a:t>AGN</a:t>
            </a:r>
            <a:r>
              <a:rPr lang="en-GB" b="1" dirty="0">
                <a:solidFill>
                  <a:schemeClr val="bg1"/>
                </a:solidFill>
                <a:effectLst>
                  <a:outerShdw blurRad="41275" dist="20320" dir="1800000" algn="tl" rotWithShape="0">
                    <a:srgbClr val="FF0000">
                      <a:alpha val="40000"/>
                    </a:srgbClr>
                  </a:outerShdw>
                </a:effectLst>
                <a:latin typeface="Avenir Heavy"/>
                <a:cs typeface="Avenir Heavy"/>
              </a:rPr>
              <a:t> Variability with</a:t>
            </a:r>
          </a:p>
          <a:p>
            <a:pPr defTabSz="434975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en-GB" b="1" dirty="0" err="1">
                <a:solidFill>
                  <a:schemeClr val="bg1"/>
                </a:solidFill>
                <a:effectLst>
                  <a:outerShdw blurRad="41275" dist="20320" dir="1800000" algn="tl" rotWithShape="0">
                    <a:srgbClr val="FF0000">
                      <a:alpha val="40000"/>
                    </a:srgbClr>
                  </a:outerShdw>
                </a:effectLst>
                <a:latin typeface="Avenir Heavy"/>
                <a:cs typeface="Avenir Heavy"/>
              </a:rPr>
              <a:t>eROSITA</a:t>
            </a:r>
            <a:r>
              <a:rPr lang="en-GB" b="1" dirty="0">
                <a:solidFill>
                  <a:schemeClr val="bg1"/>
                </a:solidFill>
                <a:effectLst>
                  <a:outerShdw blurRad="41275" dist="20320" dir="1800000" algn="tl" rotWithShape="0">
                    <a:srgbClr val="FF0000">
                      <a:alpha val="40000"/>
                    </a:srgbClr>
                  </a:outerShdw>
                </a:effectLst>
                <a:latin typeface="Avenir Heavy"/>
                <a:cs typeface="Avenir Heavy"/>
              </a:rPr>
              <a:t> on SRG</a:t>
            </a:r>
          </a:p>
        </p:txBody>
      </p:sp>
      <p:pic>
        <p:nvPicPr>
          <p:cNvPr id="12" name="Picture 1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9262" y="5898976"/>
            <a:ext cx="753616" cy="820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2462" y="6338664"/>
            <a:ext cx="748506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" name="Picture 14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8716" y="6186264"/>
            <a:ext cx="484187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" name="Picture 15"/>
          <p:cNvPicPr>
            <a:picLocks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151" y="6186264"/>
            <a:ext cx="529208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" name="Picture 17" descr="uni_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80175" y="6262464"/>
            <a:ext cx="122895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9" descr="unilogo_tuebingen_small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0555" y="6322790"/>
            <a:ext cx="125801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dlr_log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47528" y="5898976"/>
            <a:ext cx="692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AIP_Bildmarke_rgb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2486" y="6030216"/>
            <a:ext cx="654026" cy="689448"/>
          </a:xfrm>
          <a:prstGeom prst="rect">
            <a:avLst/>
          </a:prstGeom>
        </p:spPr>
      </p:pic>
      <p:pic>
        <p:nvPicPr>
          <p:cNvPr id="4" name="Picture 3" descr="Uni_Bonn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175" y="6238450"/>
            <a:ext cx="1228954" cy="481217"/>
          </a:xfrm>
          <a:prstGeom prst="rect">
            <a:avLst/>
          </a:prstGeom>
        </p:spPr>
      </p:pic>
      <p:pic>
        <p:nvPicPr>
          <p:cNvPr id="22" name="Picture 21" descr="eROSITA_Logo_negw.pdf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400" y="-1107503"/>
            <a:ext cx="2997151" cy="4241347"/>
          </a:xfrm>
          <a:prstGeom prst="rect">
            <a:avLst/>
          </a:prstGeom>
        </p:spPr>
      </p:pic>
      <p:pic>
        <p:nvPicPr>
          <p:cNvPr id="23" name="Picture 1630" descr="mpe_logo_weis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07368" y="214333"/>
            <a:ext cx="1224136" cy="140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usm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943" y="6242030"/>
            <a:ext cx="993648" cy="4776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25"/>
          <a:stretch/>
        </p:blipFill>
        <p:spPr>
          <a:xfrm>
            <a:off x="4850155" y="749"/>
            <a:ext cx="2491690" cy="1964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055516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533C3F-468D-A043-BBA4-4B4D2E408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8D07FF-BB48-E54C-AFD6-0E4B09D77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46A380-1C64-0A4C-8D58-A1A70E2B7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1115730"/>
            <a:ext cx="5664150" cy="51935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5FB845-483C-1C44-A91E-576428A61675}"/>
              </a:ext>
            </a:extLst>
          </p:cNvPr>
          <p:cNvSpPr/>
          <p:nvPr/>
        </p:nvSpPr>
        <p:spPr>
          <a:xfrm>
            <a:off x="215826" y="1409576"/>
            <a:ext cx="6096198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Avenir Heavy"/>
                <a:cs typeface="Avenir Heavy"/>
              </a:rPr>
              <a:t>50 msec [Readout]: </a:t>
            </a:r>
            <a:r>
              <a:rPr lang="en-GB" sz="2400" dirty="0">
                <a:latin typeface="Avenir Light" panose="020B0402020203020204" pitchFamily="34" charset="77"/>
                <a:cs typeface="Avenir Heavy"/>
              </a:rPr>
              <a:t>Time resolution of each CCD (frame readout cycle)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Avenir Heavy"/>
                <a:cs typeface="Avenir Book"/>
              </a:rPr>
              <a:t>40 sec [Visit]: </a:t>
            </a:r>
            <a:r>
              <a:rPr lang="en-GB" sz="2400" dirty="0">
                <a:latin typeface="Avenir Book" panose="02000503020000020003" pitchFamily="2" charset="0"/>
                <a:cs typeface="Avenir Book"/>
              </a:rPr>
              <a:t>Scan speed + 1 deg. </a:t>
            </a:r>
            <a:r>
              <a:rPr lang="en-GB" sz="2400" dirty="0" err="1">
                <a:latin typeface="Avenir Book" panose="02000503020000020003" pitchFamily="2" charset="0"/>
                <a:cs typeface="Avenir Book"/>
              </a:rPr>
              <a:t>FoV</a:t>
            </a:r>
            <a:r>
              <a:rPr lang="en-GB" sz="2400" dirty="0">
                <a:latin typeface="Avenir Book" panose="02000503020000020003" pitchFamily="2" charset="0"/>
                <a:cs typeface="Avenir Book"/>
              </a:rPr>
              <a:t> (</a:t>
            </a:r>
            <a:r>
              <a:rPr lang="en-GB" sz="2400" dirty="0" err="1">
                <a:latin typeface="Avenir Book" panose="02000503020000020003" pitchFamily="2" charset="0"/>
                <a:cs typeface="Avenir Book"/>
              </a:rPr>
              <a:t>avg</a:t>
            </a:r>
            <a:r>
              <a:rPr lang="en-GB" sz="2400" dirty="0">
                <a:latin typeface="Avenir Book" panose="02000503020000020003" pitchFamily="2" charset="0"/>
                <a:cs typeface="Avenir Book"/>
              </a:rPr>
              <a:t> effective exposure)</a:t>
            </a:r>
            <a:r>
              <a:rPr lang="en-GB" sz="2400" b="1" dirty="0">
                <a:latin typeface="Avenir Heavy"/>
                <a:cs typeface="Avenir Book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Avenir Heavy"/>
                <a:cs typeface="Avenir Book"/>
              </a:rPr>
              <a:t>4 hours [</a:t>
            </a:r>
            <a:r>
              <a:rPr lang="en-GB" sz="2400" b="1" dirty="0" err="1">
                <a:latin typeface="Avenir Heavy"/>
                <a:cs typeface="Avenir Book"/>
              </a:rPr>
              <a:t>eRoday</a:t>
            </a:r>
            <a:r>
              <a:rPr lang="en-GB" sz="2400" b="1" dirty="0">
                <a:latin typeface="Avenir Heavy"/>
                <a:cs typeface="Avenir Book"/>
              </a:rPr>
              <a:t>]: </a:t>
            </a:r>
            <a:r>
              <a:rPr lang="en-GB" sz="2400" dirty="0">
                <a:latin typeface="Avenir Book" panose="02000503020000020003" pitchFamily="2" charset="0"/>
                <a:cs typeface="Avenir Book"/>
              </a:rPr>
              <a:t>Rotation period of SRG (Interval between scans/visits)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Avenir Heavy" panose="02000503020000020003" pitchFamily="2" charset="0"/>
                <a:cs typeface="Avenir Book"/>
              </a:rPr>
              <a:t>1 day [Visibility]: </a:t>
            </a:r>
            <a:r>
              <a:rPr lang="en-GB" sz="2400" dirty="0">
                <a:latin typeface="Avenir Book" panose="02000503020000020003" pitchFamily="2" charset="0"/>
                <a:cs typeface="Avenir Book"/>
              </a:rPr>
              <a:t>avg. visibility length (~6 visits)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Avenir Heavy" panose="02000503020000020003" pitchFamily="2" charset="0"/>
                <a:cs typeface="Avenir Book"/>
              </a:rPr>
              <a:t>6 months [</a:t>
            </a:r>
            <a:r>
              <a:rPr lang="en-GB" sz="2400" b="1" dirty="0" err="1">
                <a:latin typeface="Avenir Heavy" panose="02000503020000020003" pitchFamily="2" charset="0"/>
                <a:cs typeface="Avenir Book"/>
              </a:rPr>
              <a:t>eRASS</a:t>
            </a:r>
            <a:r>
              <a:rPr lang="en-GB" sz="2400" b="1" dirty="0">
                <a:latin typeface="Avenir Heavy" panose="02000503020000020003" pitchFamily="2" charset="0"/>
                <a:cs typeface="Avenir Book"/>
              </a:rPr>
              <a:t>]: </a:t>
            </a:r>
            <a:r>
              <a:rPr lang="en-GB" sz="2400" dirty="0">
                <a:latin typeface="Avenir Book" panose="02000503020000020003" pitchFamily="2" charset="0"/>
                <a:cs typeface="Avenir Book"/>
              </a:rPr>
              <a:t>one complete all-sky survey (revisit period for most of the sky)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Avenir Heavy" panose="02000503020000020003" pitchFamily="2" charset="0"/>
                <a:cs typeface="Avenir Book"/>
              </a:rPr>
              <a:t>4 years: </a:t>
            </a:r>
            <a:r>
              <a:rPr lang="en-GB" sz="2400" dirty="0">
                <a:latin typeface="Avenir Book" panose="02000503020000020003" pitchFamily="2" charset="0"/>
                <a:cs typeface="Avenir Book"/>
              </a:rPr>
              <a:t>8 all-sky surveys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613763-8734-0941-8ED9-51A509E98340}"/>
              </a:ext>
            </a:extLst>
          </p:cNvPr>
          <p:cNvSpPr txBox="1"/>
          <p:nvPr/>
        </p:nvSpPr>
        <p:spPr>
          <a:xfrm>
            <a:off x="8040216" y="908720"/>
            <a:ext cx="3164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latin typeface="Avenir Book" panose="02000503020000020003" pitchFamily="2" charset="0"/>
              </a:rPr>
              <a:t>eRASS:3 “Visits” Map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A6B25EC-CCA8-B149-A335-AC501FD53332}"/>
              </a:ext>
            </a:extLst>
          </p:cNvPr>
          <p:cNvSpPr txBox="1">
            <a:spLocks/>
          </p:cNvSpPr>
          <p:nvPr/>
        </p:nvSpPr>
        <p:spPr>
          <a:xfrm>
            <a:off x="1919293" y="116632"/>
            <a:ext cx="8497887" cy="85725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pPr>
              <a:defRPr/>
            </a:pPr>
            <a:r>
              <a:rPr lang="en-GB" sz="4000" dirty="0" err="1"/>
              <a:t>eRASS</a:t>
            </a:r>
            <a:r>
              <a:rPr lang="en-GB" sz="4000" dirty="0"/>
              <a:t>: Timescales</a:t>
            </a:r>
            <a:endParaRPr lang="en-US" sz="4000" dirty="0"/>
          </a:p>
        </p:txBody>
      </p:sp>
      <p:pic>
        <p:nvPicPr>
          <p:cNvPr id="9" name="Picture 8" descr="eROSITA_Logo_RGB.png">
            <a:extLst>
              <a:ext uri="{FF2B5EF4-FFF2-40B4-BE49-F238E27FC236}">
                <a16:creationId xmlns:a16="http://schemas.microsoft.com/office/drawing/2014/main" id="{E194C441-7047-9440-A843-5E1D84AA73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64" y="116632"/>
            <a:ext cx="1322594" cy="982624"/>
          </a:xfrm>
          <a:prstGeom prst="rect">
            <a:avLst/>
          </a:prstGeom>
        </p:spPr>
      </p:pic>
      <p:pic>
        <p:nvPicPr>
          <p:cNvPr id="10" name="Picture 19" descr="logo_mpe_white">
            <a:extLst>
              <a:ext uri="{FF2B5EF4-FFF2-40B4-BE49-F238E27FC236}">
                <a16:creationId xmlns:a16="http://schemas.microsoft.com/office/drawing/2014/main" id="{8D387563-9CDD-F84E-BC5B-CB2CE316D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1828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533C3F-468D-A043-BBA4-4B4D2E408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8D07FF-BB48-E54C-AFD6-0E4B09D77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46A380-1C64-0A4C-8D58-A1A70E2B7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1115730"/>
            <a:ext cx="5664150" cy="51935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5FB845-483C-1C44-A91E-576428A61675}"/>
              </a:ext>
            </a:extLst>
          </p:cNvPr>
          <p:cNvSpPr/>
          <p:nvPr/>
        </p:nvSpPr>
        <p:spPr>
          <a:xfrm>
            <a:off x="215826" y="1409576"/>
            <a:ext cx="6096198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Avenir Heavy"/>
                <a:cs typeface="Avenir Heavy"/>
              </a:rPr>
              <a:t>50 msec [Readout]: </a:t>
            </a:r>
            <a:r>
              <a:rPr lang="en-GB" sz="2400" dirty="0">
                <a:latin typeface="Avenir Light" panose="020B0402020203020204" pitchFamily="34" charset="77"/>
                <a:cs typeface="Avenir Heavy"/>
              </a:rPr>
              <a:t>Time resolution of each CCD (frame readout cycle)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Avenir Heavy"/>
                <a:cs typeface="Avenir Book"/>
              </a:rPr>
              <a:t>40 sec [Visit]: </a:t>
            </a:r>
            <a:r>
              <a:rPr lang="en-GB" sz="2400" dirty="0">
                <a:latin typeface="Avenir Book" panose="02000503020000020003" pitchFamily="2" charset="0"/>
                <a:cs typeface="Avenir Book"/>
              </a:rPr>
              <a:t>Scan speed + 1 deg. </a:t>
            </a:r>
            <a:r>
              <a:rPr lang="en-GB" sz="2400" dirty="0" err="1">
                <a:latin typeface="Avenir Book" panose="02000503020000020003" pitchFamily="2" charset="0"/>
                <a:cs typeface="Avenir Book"/>
              </a:rPr>
              <a:t>FoV</a:t>
            </a:r>
            <a:r>
              <a:rPr lang="en-GB" sz="2400" dirty="0">
                <a:latin typeface="Avenir Book" panose="02000503020000020003" pitchFamily="2" charset="0"/>
                <a:cs typeface="Avenir Book"/>
              </a:rPr>
              <a:t> (</a:t>
            </a:r>
            <a:r>
              <a:rPr lang="en-GB" sz="2400" dirty="0" err="1">
                <a:latin typeface="Avenir Book" panose="02000503020000020003" pitchFamily="2" charset="0"/>
                <a:cs typeface="Avenir Book"/>
              </a:rPr>
              <a:t>avg</a:t>
            </a:r>
            <a:r>
              <a:rPr lang="en-GB" sz="2400" dirty="0">
                <a:latin typeface="Avenir Book" panose="02000503020000020003" pitchFamily="2" charset="0"/>
                <a:cs typeface="Avenir Book"/>
              </a:rPr>
              <a:t> effective exposure)</a:t>
            </a:r>
            <a:r>
              <a:rPr lang="en-GB" sz="2400" b="1" dirty="0">
                <a:latin typeface="Avenir Heavy"/>
                <a:cs typeface="Avenir Book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Avenir Heavy"/>
                <a:cs typeface="Avenir Book"/>
              </a:rPr>
              <a:t>4 hours [</a:t>
            </a:r>
            <a:r>
              <a:rPr lang="en-GB" sz="2400" b="1" dirty="0" err="1">
                <a:latin typeface="Avenir Heavy"/>
                <a:cs typeface="Avenir Book"/>
              </a:rPr>
              <a:t>eRoday</a:t>
            </a:r>
            <a:r>
              <a:rPr lang="en-GB" sz="2400" b="1" dirty="0">
                <a:latin typeface="Avenir Heavy"/>
                <a:cs typeface="Avenir Book"/>
              </a:rPr>
              <a:t>]: </a:t>
            </a:r>
            <a:r>
              <a:rPr lang="en-GB" sz="2400" dirty="0">
                <a:latin typeface="Avenir Book" panose="02000503020000020003" pitchFamily="2" charset="0"/>
                <a:cs typeface="Avenir Book"/>
              </a:rPr>
              <a:t>Rotation period of SRG (Interval between scans/visits)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Avenir Heavy" panose="02000503020000020003" pitchFamily="2" charset="0"/>
                <a:cs typeface="Avenir Book"/>
              </a:rPr>
              <a:t>1 day [Visibility]: </a:t>
            </a:r>
            <a:r>
              <a:rPr lang="en-GB" sz="2400" dirty="0">
                <a:latin typeface="Avenir Book" panose="02000503020000020003" pitchFamily="2" charset="0"/>
                <a:cs typeface="Avenir Book"/>
              </a:rPr>
              <a:t>avg. visibility length (~6 visits)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Avenir Heavy" panose="02000503020000020003" pitchFamily="2" charset="0"/>
                <a:cs typeface="Avenir Book"/>
              </a:rPr>
              <a:t>6 months [</a:t>
            </a:r>
            <a:r>
              <a:rPr lang="en-GB" sz="2400" b="1" dirty="0" err="1">
                <a:latin typeface="Avenir Heavy" panose="02000503020000020003" pitchFamily="2" charset="0"/>
                <a:cs typeface="Avenir Book"/>
              </a:rPr>
              <a:t>eRASS</a:t>
            </a:r>
            <a:r>
              <a:rPr lang="en-GB" sz="2400" b="1" dirty="0">
                <a:latin typeface="Avenir Heavy" panose="02000503020000020003" pitchFamily="2" charset="0"/>
                <a:cs typeface="Avenir Book"/>
              </a:rPr>
              <a:t>]: </a:t>
            </a:r>
            <a:r>
              <a:rPr lang="en-GB" sz="2400" dirty="0">
                <a:latin typeface="Avenir Book" panose="02000503020000020003" pitchFamily="2" charset="0"/>
                <a:cs typeface="Avenir Book"/>
              </a:rPr>
              <a:t>one complete all-sky survey (revisit period for most of the sky)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Avenir Heavy" panose="02000503020000020003" pitchFamily="2" charset="0"/>
                <a:cs typeface="Avenir Book"/>
              </a:rPr>
              <a:t>4 years: </a:t>
            </a:r>
            <a:r>
              <a:rPr lang="en-GB" sz="2400" dirty="0">
                <a:latin typeface="Avenir Book" panose="02000503020000020003" pitchFamily="2" charset="0"/>
                <a:cs typeface="Avenir Book"/>
              </a:rPr>
              <a:t>8 all-sky surveys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613763-8734-0941-8ED9-51A509E98340}"/>
              </a:ext>
            </a:extLst>
          </p:cNvPr>
          <p:cNvSpPr txBox="1"/>
          <p:nvPr/>
        </p:nvSpPr>
        <p:spPr>
          <a:xfrm>
            <a:off x="8040216" y="908720"/>
            <a:ext cx="3164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latin typeface="Avenir Book" panose="02000503020000020003" pitchFamily="2" charset="0"/>
              </a:rPr>
              <a:t>eRASS:3 “Visits” Map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A6B25EC-CCA8-B149-A335-AC501FD53332}"/>
              </a:ext>
            </a:extLst>
          </p:cNvPr>
          <p:cNvSpPr txBox="1">
            <a:spLocks/>
          </p:cNvSpPr>
          <p:nvPr/>
        </p:nvSpPr>
        <p:spPr>
          <a:xfrm>
            <a:off x="1919293" y="116632"/>
            <a:ext cx="8497887" cy="85725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pPr>
              <a:defRPr/>
            </a:pPr>
            <a:r>
              <a:rPr lang="en-GB" sz="4000" dirty="0" err="1"/>
              <a:t>eRASS</a:t>
            </a:r>
            <a:r>
              <a:rPr lang="en-GB" sz="4000" dirty="0"/>
              <a:t>: Timescales</a:t>
            </a:r>
            <a:endParaRPr lang="en-US" sz="4000" dirty="0"/>
          </a:p>
        </p:txBody>
      </p:sp>
      <p:pic>
        <p:nvPicPr>
          <p:cNvPr id="9" name="Picture 8" descr="eROSITA_Logo_RGB.png">
            <a:extLst>
              <a:ext uri="{FF2B5EF4-FFF2-40B4-BE49-F238E27FC236}">
                <a16:creationId xmlns:a16="http://schemas.microsoft.com/office/drawing/2014/main" id="{E194C441-7047-9440-A843-5E1D84AA73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64" y="116632"/>
            <a:ext cx="1322594" cy="982624"/>
          </a:xfrm>
          <a:prstGeom prst="rect">
            <a:avLst/>
          </a:prstGeom>
        </p:spPr>
      </p:pic>
      <p:pic>
        <p:nvPicPr>
          <p:cNvPr id="10" name="Picture 19" descr="logo_mpe_white">
            <a:extLst>
              <a:ext uri="{FF2B5EF4-FFF2-40B4-BE49-F238E27FC236}">
                <a16:creationId xmlns:a16="http://schemas.microsoft.com/office/drawing/2014/main" id="{8D387563-9CDD-F84E-BC5B-CB2CE316D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30B3AE-9F28-C14F-B92D-554C0F3ED3F4}"/>
              </a:ext>
            </a:extLst>
          </p:cNvPr>
          <p:cNvSpPr/>
          <p:nvPr/>
        </p:nvSpPr>
        <p:spPr>
          <a:xfrm>
            <a:off x="215826" y="3068960"/>
            <a:ext cx="5736158" cy="79208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2BE925-A4A1-7A43-9F4C-4840417B1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6605" y="335880"/>
            <a:ext cx="71755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7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63093042" name="Picture 186309304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292483" y="1606704"/>
            <a:ext cx="6737216" cy="4604493"/>
          </a:xfrm>
          <a:prstGeom prst="rect">
            <a:avLst/>
          </a:prstGeom>
        </p:spPr>
      </p:pic>
      <p:sp>
        <p:nvSpPr>
          <p:cNvPr id="1977339340" name="TextBox 23"/>
          <p:cNvSpPr txBox="1"/>
          <p:nvPr/>
        </p:nvSpPr>
        <p:spPr bwMode="auto">
          <a:xfrm>
            <a:off x="7691" y="116632"/>
            <a:ext cx="12185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u="none" strike="noStrike" cap="none" spc="0" dirty="0">
                <a:ln>
                  <a:noFill/>
                </a:ln>
                <a:latin typeface="Avenir Black" panose="02000503020000020003" pitchFamily="2" charset="0"/>
                <a:ea typeface="Arial"/>
                <a:cs typeface="Arial"/>
              </a:rPr>
              <a:t>Volumetric rates of QPEs</a:t>
            </a:r>
          </a:p>
        </p:txBody>
      </p:sp>
      <p:sp>
        <p:nvSpPr>
          <p:cNvPr id="929911284" name="TextBox 10"/>
          <p:cNvSpPr txBox="1"/>
          <p:nvPr/>
        </p:nvSpPr>
        <p:spPr bwMode="auto">
          <a:xfrm>
            <a:off x="133168" y="944493"/>
            <a:ext cx="11250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en-US" sz="2400" u="none" strike="noStrike" cap="none" spc="0" dirty="0">
                <a:ln>
                  <a:noFill/>
                </a:ln>
                <a:solidFill>
                  <a:prstClr val="black"/>
                </a:solidFill>
                <a:latin typeface="Avenir" panose="02000503020000020003" pitchFamily="2" charset="0"/>
                <a:ea typeface="Arial"/>
                <a:cs typeface="Arial"/>
              </a:rPr>
              <a:t>Using </a:t>
            </a:r>
            <a:r>
              <a:rPr lang="en-US" sz="240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Avenir" panose="02000503020000020003" pitchFamily="2" charset="0"/>
                <a:ea typeface="Arial"/>
                <a:cs typeface="Arial"/>
              </a:rPr>
              <a:t>eROSITA</a:t>
            </a:r>
            <a:r>
              <a:rPr lang="en-US" sz="2400" u="none" strike="noStrike" cap="none" spc="0" dirty="0">
                <a:ln>
                  <a:noFill/>
                </a:ln>
                <a:solidFill>
                  <a:prstClr val="black"/>
                </a:solidFill>
                <a:latin typeface="Avenir" panose="02000503020000020003" pitchFamily="2" charset="0"/>
                <a:ea typeface="Arial"/>
                <a:cs typeface="Arial"/>
              </a:rPr>
              <a:t>: number density of sources emitting QPEs at any time</a:t>
            </a:r>
            <a:endParaRPr sz="2400" u="none" strike="noStrike" cap="none" spc="0" dirty="0">
              <a:ln>
                <a:noFill/>
              </a:ln>
              <a:solidFill>
                <a:schemeClr val="tx1"/>
              </a:solidFill>
              <a:latin typeface="Avenir" panose="02000503020000020003" pitchFamily="2" charset="0"/>
              <a:ea typeface="Arial"/>
              <a:cs typeface="Arial"/>
            </a:endParaRPr>
          </a:p>
        </p:txBody>
      </p:sp>
      <p:sp>
        <p:nvSpPr>
          <p:cNvPr id="306557181" name="Rectangle 6"/>
          <p:cNvSpPr/>
          <p:nvPr/>
        </p:nvSpPr>
        <p:spPr bwMode="auto">
          <a:xfrm rot="1282042">
            <a:off x="7053628" y="1543381"/>
            <a:ext cx="1640626" cy="822935"/>
          </a:xfrm>
          <a:prstGeom prst="rect">
            <a:avLst/>
          </a:prstGeom>
          <a:solidFill>
            <a:schemeClr val="bg1">
              <a:alpha val="99999"/>
            </a:schemeClr>
          </a:solidFill>
          <a:ln w="28575">
            <a:solidFill>
              <a:schemeClr val="accent2"/>
            </a:solidFill>
            <a:prstDash val="solid"/>
          </a:ln>
        </p:spPr>
        <p:txBody>
          <a:bodyPr wrap="square">
            <a:no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2000" b="0" i="0" u="none" strike="noStrike" cap="none" spc="0" dirty="0">
                <a:solidFill>
                  <a:schemeClr val="accent2"/>
                </a:solidFill>
                <a:latin typeface="Calibri"/>
                <a:ea typeface="Arial"/>
                <a:cs typeface="Arial"/>
              </a:rPr>
              <a:t>Preliminary</a:t>
            </a:r>
            <a:endParaRPr sz="2000" b="0" i="0" u="none" strike="noStrike" cap="none" spc="0" dirty="0">
              <a:solidFill>
                <a:schemeClr val="accent2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191816385" name="Rectangle 6"/>
          <p:cNvSpPr/>
          <p:nvPr/>
        </p:nvSpPr>
        <p:spPr bwMode="auto">
          <a:xfrm>
            <a:off x="7312238" y="5924477"/>
            <a:ext cx="4472393" cy="33470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2500" b="0" i="0" u="none" strike="noStrike" cap="none" spc="0" dirty="0">
                <a:solidFill>
                  <a:srgbClr val="C00000"/>
                </a:solidFill>
                <a:latin typeface="Abyssinica SIL"/>
                <a:ea typeface="Abyssinica SIL"/>
                <a:cs typeface="Abyssinica SIL"/>
              </a:rPr>
              <a:t>Comparison: &lt;∼</a:t>
            </a:r>
            <a:r>
              <a:rPr lang="en-US" sz="2500" b="0" i="0" u="none" strike="noStrike" cap="none" spc="0" dirty="0">
                <a:solidFill>
                  <a:srgbClr val="C00000"/>
                </a:solidFill>
                <a:latin typeface="Calibri"/>
                <a:ea typeface="Arial"/>
                <a:cs typeface="Arial"/>
              </a:rPr>
              <a:t>1% TDEs rates !</a:t>
            </a:r>
            <a:endParaRPr sz="2500" b="0" i="0" u="none" strike="noStrike" cap="none" spc="0" dirty="0">
              <a:solidFill>
                <a:srgbClr val="C00000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1222735112" name="Rectangle 28"/>
          <p:cNvSpPr/>
          <p:nvPr/>
        </p:nvSpPr>
        <p:spPr bwMode="auto">
          <a:xfrm>
            <a:off x="6820623" y="5537934"/>
            <a:ext cx="1421451" cy="304835"/>
          </a:xfrm>
          <a:prstGeom prst="rect">
            <a:avLst/>
          </a:prstGeom>
          <a:grpFill/>
        </p:spPr>
        <p:txBody>
          <a:bodyPr wrap="non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0" i="0" u="none" strike="noStrike" cap="none" spc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Arial"/>
                <a:cs typeface="Arial"/>
              </a:rPr>
              <a:t>Arcodia+ in prep.</a:t>
            </a:r>
          </a:p>
        </p:txBody>
      </p:sp>
      <p:pic>
        <p:nvPicPr>
          <p:cNvPr id="2" name="Picture 1" descr="eROSITA_Logo_RGB.png">
            <a:extLst>
              <a:ext uri="{FF2B5EF4-FFF2-40B4-BE49-F238E27FC236}">
                <a16:creationId xmlns:a16="http://schemas.microsoft.com/office/drawing/2014/main" id="{43600EFA-D61B-AF6C-0987-0F14702E1D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81864" y="116632"/>
            <a:ext cx="1322594" cy="982624"/>
          </a:xfrm>
          <a:prstGeom prst="rect">
            <a:avLst/>
          </a:prstGeom>
        </p:spPr>
      </p:pic>
      <p:pic>
        <p:nvPicPr>
          <p:cNvPr id="3" name="Picture 19" descr="logo_mpe_white">
            <a:extLst>
              <a:ext uri="{FF2B5EF4-FFF2-40B4-BE49-F238E27FC236}">
                <a16:creationId xmlns:a16="http://schemas.microsoft.com/office/drawing/2014/main" id="{60828430-4BFB-C8E5-804E-1F29763AB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3D9A28-9244-E626-6226-4CB763B60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662B3-02AE-9C3E-0E91-F54A5554D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7ACAA9-974A-616E-EF54-86CFE0A67CBA}"/>
              </a:ext>
            </a:extLst>
          </p:cNvPr>
          <p:cNvSpPr txBox="1"/>
          <p:nvPr/>
        </p:nvSpPr>
        <p:spPr bwMode="auto">
          <a:xfrm>
            <a:off x="589195" y="5799755"/>
            <a:ext cx="27186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C</a:t>
            </a:r>
            <a:r>
              <a:rPr lang="en-DE" sz="2200" dirty="0"/>
              <a:t>ourtesy of R. Arcodia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533C3F-468D-A043-BBA4-4B4D2E408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8D07FF-BB48-E54C-AFD6-0E4B09D77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46A380-1C64-0A4C-8D58-A1A70E2B7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1115730"/>
            <a:ext cx="5664150" cy="51935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5FB845-483C-1C44-A91E-576428A61675}"/>
              </a:ext>
            </a:extLst>
          </p:cNvPr>
          <p:cNvSpPr/>
          <p:nvPr/>
        </p:nvSpPr>
        <p:spPr>
          <a:xfrm>
            <a:off x="215826" y="1409576"/>
            <a:ext cx="6096198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Avenir Heavy"/>
                <a:cs typeface="Avenir Heavy"/>
              </a:rPr>
              <a:t>50 msec [Readout]: </a:t>
            </a:r>
            <a:r>
              <a:rPr lang="en-GB" sz="2400" dirty="0">
                <a:latin typeface="Avenir Light" panose="020B0402020203020204" pitchFamily="34" charset="77"/>
                <a:cs typeface="Avenir Heavy"/>
              </a:rPr>
              <a:t>Time resolution of each CCD (frame readout cycle)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Avenir Heavy"/>
                <a:cs typeface="Avenir Book"/>
              </a:rPr>
              <a:t>40 sec [Visit]: </a:t>
            </a:r>
            <a:r>
              <a:rPr lang="en-GB" sz="2400" dirty="0">
                <a:latin typeface="Avenir Book" panose="02000503020000020003" pitchFamily="2" charset="0"/>
                <a:cs typeface="Avenir Book"/>
              </a:rPr>
              <a:t>Scan speed + 1 deg. </a:t>
            </a:r>
            <a:r>
              <a:rPr lang="en-GB" sz="2400" dirty="0" err="1">
                <a:latin typeface="Avenir Book" panose="02000503020000020003" pitchFamily="2" charset="0"/>
                <a:cs typeface="Avenir Book"/>
              </a:rPr>
              <a:t>FoV</a:t>
            </a:r>
            <a:r>
              <a:rPr lang="en-GB" sz="2400" dirty="0">
                <a:latin typeface="Avenir Book" panose="02000503020000020003" pitchFamily="2" charset="0"/>
                <a:cs typeface="Avenir Book"/>
              </a:rPr>
              <a:t> (</a:t>
            </a:r>
            <a:r>
              <a:rPr lang="en-GB" sz="2400" dirty="0" err="1">
                <a:latin typeface="Avenir Book" panose="02000503020000020003" pitchFamily="2" charset="0"/>
                <a:cs typeface="Avenir Book"/>
              </a:rPr>
              <a:t>avg</a:t>
            </a:r>
            <a:r>
              <a:rPr lang="en-GB" sz="2400" dirty="0">
                <a:latin typeface="Avenir Book" panose="02000503020000020003" pitchFamily="2" charset="0"/>
                <a:cs typeface="Avenir Book"/>
              </a:rPr>
              <a:t> effective exposure)</a:t>
            </a:r>
            <a:r>
              <a:rPr lang="en-GB" sz="2400" b="1" dirty="0">
                <a:latin typeface="Avenir Heavy"/>
                <a:cs typeface="Avenir Book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Avenir Heavy"/>
                <a:cs typeface="Avenir Book"/>
              </a:rPr>
              <a:t>4 hours [</a:t>
            </a:r>
            <a:r>
              <a:rPr lang="en-GB" sz="2400" b="1" dirty="0" err="1">
                <a:latin typeface="Avenir Heavy"/>
                <a:cs typeface="Avenir Book"/>
              </a:rPr>
              <a:t>eRoday</a:t>
            </a:r>
            <a:r>
              <a:rPr lang="en-GB" sz="2400" b="1" dirty="0">
                <a:latin typeface="Avenir Heavy"/>
                <a:cs typeface="Avenir Book"/>
              </a:rPr>
              <a:t>]: </a:t>
            </a:r>
            <a:r>
              <a:rPr lang="en-GB" sz="2400" dirty="0">
                <a:latin typeface="Avenir Book" panose="02000503020000020003" pitchFamily="2" charset="0"/>
                <a:cs typeface="Avenir Book"/>
              </a:rPr>
              <a:t>Rotation period of SRG (Interval between scans/visits)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Avenir Heavy" panose="02000503020000020003" pitchFamily="2" charset="0"/>
                <a:cs typeface="Avenir Book"/>
              </a:rPr>
              <a:t>1 day [Visibility]: </a:t>
            </a:r>
            <a:r>
              <a:rPr lang="en-GB" sz="2400" dirty="0">
                <a:latin typeface="Avenir Book" panose="02000503020000020003" pitchFamily="2" charset="0"/>
                <a:cs typeface="Avenir Book"/>
              </a:rPr>
              <a:t>avg. visibility length (~6 visits)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Avenir Heavy" panose="02000503020000020003" pitchFamily="2" charset="0"/>
                <a:cs typeface="Avenir Book"/>
              </a:rPr>
              <a:t>6 months [</a:t>
            </a:r>
            <a:r>
              <a:rPr lang="en-GB" sz="2400" b="1" dirty="0" err="1">
                <a:latin typeface="Avenir Heavy" panose="02000503020000020003" pitchFamily="2" charset="0"/>
                <a:cs typeface="Avenir Book"/>
              </a:rPr>
              <a:t>eRASS</a:t>
            </a:r>
            <a:r>
              <a:rPr lang="en-GB" sz="2400" b="1" dirty="0">
                <a:latin typeface="Avenir Heavy" panose="02000503020000020003" pitchFamily="2" charset="0"/>
                <a:cs typeface="Avenir Book"/>
              </a:rPr>
              <a:t>]: </a:t>
            </a:r>
            <a:r>
              <a:rPr lang="en-GB" sz="2400" dirty="0">
                <a:latin typeface="Avenir Book" panose="02000503020000020003" pitchFamily="2" charset="0"/>
                <a:cs typeface="Avenir Book"/>
              </a:rPr>
              <a:t>one complete all-sky survey (revisit period for most of the sky)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latin typeface="Avenir Heavy" panose="02000503020000020003" pitchFamily="2" charset="0"/>
                <a:cs typeface="Avenir Book"/>
              </a:rPr>
              <a:t>4 years: </a:t>
            </a:r>
            <a:r>
              <a:rPr lang="en-GB" sz="2400" dirty="0">
                <a:latin typeface="Avenir Book" panose="02000503020000020003" pitchFamily="2" charset="0"/>
                <a:cs typeface="Avenir Book"/>
              </a:rPr>
              <a:t>8 all-sky surveys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613763-8734-0941-8ED9-51A509E98340}"/>
              </a:ext>
            </a:extLst>
          </p:cNvPr>
          <p:cNvSpPr txBox="1"/>
          <p:nvPr/>
        </p:nvSpPr>
        <p:spPr>
          <a:xfrm>
            <a:off x="8040216" y="908720"/>
            <a:ext cx="3164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dirty="0">
                <a:latin typeface="Avenir Book" panose="02000503020000020003" pitchFamily="2" charset="0"/>
              </a:rPr>
              <a:t>eRASS:3 “Visits” Map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A6B25EC-CCA8-B149-A335-AC501FD53332}"/>
              </a:ext>
            </a:extLst>
          </p:cNvPr>
          <p:cNvSpPr txBox="1">
            <a:spLocks/>
          </p:cNvSpPr>
          <p:nvPr/>
        </p:nvSpPr>
        <p:spPr>
          <a:xfrm>
            <a:off x="1919293" y="116632"/>
            <a:ext cx="8497887" cy="85725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pPr>
              <a:defRPr/>
            </a:pPr>
            <a:r>
              <a:rPr lang="en-GB" sz="4000" dirty="0" err="1"/>
              <a:t>eRASS</a:t>
            </a:r>
            <a:r>
              <a:rPr lang="en-GB" sz="4000" dirty="0"/>
              <a:t>: Timescales</a:t>
            </a:r>
            <a:endParaRPr lang="en-US" sz="4000" dirty="0"/>
          </a:p>
        </p:txBody>
      </p:sp>
      <p:pic>
        <p:nvPicPr>
          <p:cNvPr id="9" name="Picture 8" descr="eROSITA_Logo_RGB.png">
            <a:extLst>
              <a:ext uri="{FF2B5EF4-FFF2-40B4-BE49-F238E27FC236}">
                <a16:creationId xmlns:a16="http://schemas.microsoft.com/office/drawing/2014/main" id="{E194C441-7047-9440-A843-5E1D84AA73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64" y="116632"/>
            <a:ext cx="1322594" cy="982624"/>
          </a:xfrm>
          <a:prstGeom prst="rect">
            <a:avLst/>
          </a:prstGeom>
        </p:spPr>
      </p:pic>
      <p:pic>
        <p:nvPicPr>
          <p:cNvPr id="10" name="Picture 19" descr="logo_mpe_white">
            <a:extLst>
              <a:ext uri="{FF2B5EF4-FFF2-40B4-BE49-F238E27FC236}">
                <a16:creationId xmlns:a16="http://schemas.microsoft.com/office/drawing/2014/main" id="{8D387563-9CDD-F84E-BC5B-CB2CE316D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30B3AE-9F28-C14F-B92D-554C0F3ED3F4}"/>
              </a:ext>
            </a:extLst>
          </p:cNvPr>
          <p:cNvSpPr/>
          <p:nvPr/>
        </p:nvSpPr>
        <p:spPr>
          <a:xfrm>
            <a:off x="215826" y="4641133"/>
            <a:ext cx="6096198" cy="79208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DDCCDB-67AC-6D9C-2B58-68AD99121396}"/>
              </a:ext>
            </a:extLst>
          </p:cNvPr>
          <p:cNvSpPr txBox="1"/>
          <p:nvPr/>
        </p:nvSpPr>
        <p:spPr>
          <a:xfrm>
            <a:off x="215826" y="5480253"/>
            <a:ext cx="7340664" cy="523220"/>
          </a:xfrm>
          <a:prstGeom prst="rect">
            <a:avLst/>
          </a:prstGeom>
          <a:solidFill>
            <a:schemeClr val="bg1"/>
          </a:solidFill>
          <a:ln w="47625">
            <a:solidFill>
              <a:srgbClr val="1F16FF"/>
            </a:solidFill>
          </a:ln>
        </p:spPr>
        <p:txBody>
          <a:bodyPr wrap="none" rtlCol="0">
            <a:spAutoFit/>
          </a:bodyPr>
          <a:lstStyle/>
          <a:p>
            <a:r>
              <a:rPr lang="en-DE" sz="2800" dirty="0">
                <a:latin typeface="Avenir Book" panose="02000503020000020003" pitchFamily="2" charset="0"/>
              </a:rPr>
              <a:t>See Alex M</a:t>
            </a:r>
            <a:r>
              <a:rPr lang="en-GB" sz="2800" dirty="0">
                <a:latin typeface="Avenir Book" panose="02000503020000020003" pitchFamily="2" charset="0"/>
              </a:rPr>
              <a:t>a</a:t>
            </a:r>
            <a:r>
              <a:rPr lang="en-DE" sz="2800" dirty="0">
                <a:latin typeface="Avenir Book" panose="02000503020000020003" pitchFamily="2" charset="0"/>
              </a:rPr>
              <a:t>rkowitz and David Homan’s talks</a:t>
            </a:r>
          </a:p>
        </p:txBody>
      </p:sp>
    </p:spTree>
    <p:extLst>
      <p:ext uri="{BB962C8B-B14F-4D97-AF65-F5344CB8AC3E}">
        <p14:creationId xmlns:p14="http://schemas.microsoft.com/office/powerpoint/2010/main" val="63144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D8A8FE-F79D-CCAF-AF4F-A2443C991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DD638E-F15F-F6A8-1B04-CE6D03B7B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9683CC-98D7-CBF1-61EC-6EA6AFC38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744" y="211983"/>
            <a:ext cx="11060880" cy="6169345"/>
          </a:xfrm>
          <a:prstGeom prst="rect">
            <a:avLst/>
          </a:prstGeom>
        </p:spPr>
      </p:pic>
      <p:pic>
        <p:nvPicPr>
          <p:cNvPr id="5" name="Picture 19" descr="logo_mpe_white">
            <a:extLst>
              <a:ext uri="{FF2B5EF4-FFF2-40B4-BE49-F238E27FC236}">
                <a16:creationId xmlns:a16="http://schemas.microsoft.com/office/drawing/2014/main" id="{7C3CCE60-5ED8-37DF-3BD6-4AC32F8F5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437AC4-C81C-B809-03EC-2DEA3AE83BA5}"/>
              </a:ext>
            </a:extLst>
          </p:cNvPr>
          <p:cNvSpPr txBox="1"/>
          <p:nvPr/>
        </p:nvSpPr>
        <p:spPr>
          <a:xfrm>
            <a:off x="1183500" y="35913"/>
            <a:ext cx="926061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DE" sz="3200" b="1" dirty="0">
                <a:latin typeface="Avenir Heavy" panose="02000503020000020003" pitchFamily="2" charset="0"/>
              </a:rPr>
              <a:t>Searching for TDE in eROSITA (eRASS:5 data)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F7C72B-3105-BDE5-6260-B824EADE2308}"/>
              </a:ext>
            </a:extLst>
          </p:cNvPr>
          <p:cNvSpPr txBox="1"/>
          <p:nvPr/>
        </p:nvSpPr>
        <p:spPr>
          <a:xfrm>
            <a:off x="7649119" y="764704"/>
            <a:ext cx="2695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dirty="0">
                <a:latin typeface="Avenir Book" panose="02000503020000020003" pitchFamily="2" charset="0"/>
              </a:rPr>
              <a:t>Grotova et al. in prep.</a:t>
            </a:r>
          </a:p>
        </p:txBody>
      </p:sp>
    </p:spTree>
    <p:extLst>
      <p:ext uri="{BB962C8B-B14F-4D97-AF65-F5344CB8AC3E}">
        <p14:creationId xmlns:p14="http://schemas.microsoft.com/office/powerpoint/2010/main" val="3116055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8C87AD-B6C3-99AD-B233-FDC4423E8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260648"/>
            <a:ext cx="11161240" cy="62383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D8A8FE-F79D-CCAF-AF4F-A2443C991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DD638E-F15F-F6A8-1B04-CE6D03B7B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" name="Picture 19" descr="logo_mpe_white">
            <a:extLst>
              <a:ext uri="{FF2B5EF4-FFF2-40B4-BE49-F238E27FC236}">
                <a16:creationId xmlns:a16="http://schemas.microsoft.com/office/drawing/2014/main" id="{A3B76AFB-2D62-0F46-04A9-342DF7F9E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338F40-0189-E22B-F280-2E138A5E530D}"/>
              </a:ext>
            </a:extLst>
          </p:cNvPr>
          <p:cNvSpPr txBox="1"/>
          <p:nvPr/>
        </p:nvSpPr>
        <p:spPr>
          <a:xfrm>
            <a:off x="6960096" y="1300698"/>
            <a:ext cx="3438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dirty="0">
                <a:latin typeface="Avenir Book" panose="02000503020000020003" pitchFamily="2" charset="0"/>
              </a:rPr>
              <a:t>See also Sazonov et al.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34CDED-7FBD-EC33-0E1A-4EFC8C841369}"/>
              </a:ext>
            </a:extLst>
          </p:cNvPr>
          <p:cNvSpPr txBox="1"/>
          <p:nvPr/>
        </p:nvSpPr>
        <p:spPr>
          <a:xfrm>
            <a:off x="7649119" y="764704"/>
            <a:ext cx="2695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dirty="0">
                <a:latin typeface="Avenir Book" panose="02000503020000020003" pitchFamily="2" charset="0"/>
              </a:rPr>
              <a:t>Grotova et al. in prep.</a:t>
            </a:r>
          </a:p>
        </p:txBody>
      </p:sp>
    </p:spTree>
    <p:extLst>
      <p:ext uri="{BB962C8B-B14F-4D97-AF65-F5344CB8AC3E}">
        <p14:creationId xmlns:p14="http://schemas.microsoft.com/office/powerpoint/2010/main" val="2788919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3584C7-5087-82E1-25F6-278F0B41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Bonn, 05/2023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8C9175-A79D-B5E0-1BEF-E27759D9B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Picture 3" descr="eROSITA_Logo_RGB.png">
            <a:extLst>
              <a:ext uri="{FF2B5EF4-FFF2-40B4-BE49-F238E27FC236}">
                <a16:creationId xmlns:a16="http://schemas.microsoft.com/office/drawing/2014/main" id="{A918D7F8-1B9F-9DC5-A572-EF2F6D7975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81864" y="116632"/>
            <a:ext cx="1322594" cy="982624"/>
          </a:xfrm>
          <a:prstGeom prst="rect">
            <a:avLst/>
          </a:prstGeom>
        </p:spPr>
      </p:pic>
      <p:pic>
        <p:nvPicPr>
          <p:cNvPr id="5" name="Picture 19" descr="logo_mpe_white">
            <a:extLst>
              <a:ext uri="{FF2B5EF4-FFF2-40B4-BE49-F238E27FC236}">
                <a16:creationId xmlns:a16="http://schemas.microsoft.com/office/drawing/2014/main" id="{C4CD4273-C6BA-72C4-C791-7B48D4FB0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69978D55-39C7-72D7-B3B0-513625166E12}"/>
              </a:ext>
            </a:extLst>
          </p:cNvPr>
          <p:cNvSpPr txBox="1">
            <a:spLocks/>
          </p:cNvSpPr>
          <p:nvPr/>
        </p:nvSpPr>
        <p:spPr>
          <a:xfrm>
            <a:off x="609600" y="197768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kumimoji="1" lang="en-US" altLang="zh-CN" sz="4000" dirty="0" err="1"/>
              <a:t>eROSITA</a:t>
            </a:r>
            <a:r>
              <a:rPr kumimoji="1" lang="en-US" altLang="zh-CN" sz="4000" dirty="0"/>
              <a:t> TDEs: highlights</a:t>
            </a:r>
            <a:endParaRPr kumimoji="1" lang="zh-CN" altLang="en-US" sz="4000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C20ABCF-DB94-2D77-5336-548ED89E24E4}"/>
              </a:ext>
            </a:extLst>
          </p:cNvPr>
          <p:cNvSpPr txBox="1">
            <a:spLocks/>
          </p:cNvSpPr>
          <p:nvPr/>
        </p:nvSpPr>
        <p:spPr>
          <a:xfrm>
            <a:off x="230761" y="1031192"/>
            <a:ext cx="11553871" cy="51341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Medium"/>
                <a:ea typeface="+mn-ea"/>
                <a:cs typeface="Avenir Medium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ook"/>
                <a:ea typeface="+mn-ea"/>
                <a:cs typeface="Avenir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eROSITA</a:t>
            </a:r>
            <a:r>
              <a:rPr lang="en-US" sz="2400" dirty="0"/>
              <a:t> has expanded the sample of X-ray bright TDEs by more than one order of magnitude already</a:t>
            </a:r>
          </a:p>
          <a:p>
            <a:pPr lvl="1"/>
            <a:r>
              <a:rPr lang="en-US" sz="2200" b="1" dirty="0">
                <a:solidFill>
                  <a:srgbClr val="FF0000"/>
                </a:solidFill>
              </a:rPr>
              <a:t>70-90% do not show optical transient emission</a:t>
            </a:r>
            <a:r>
              <a:rPr lang="en-US" sz="2200" dirty="0"/>
              <a:t> within 3 years prior to and during the X-ray flares -&gt; Optical spectroscopic classification often impossible! </a:t>
            </a:r>
          </a:p>
          <a:p>
            <a:r>
              <a:rPr lang="en-US" sz="2400" dirty="0" err="1"/>
              <a:t>eROSITA</a:t>
            </a:r>
            <a:r>
              <a:rPr lang="en-US" sz="2400" dirty="0"/>
              <a:t> has discovered several </a:t>
            </a:r>
            <a:r>
              <a:rPr lang="en-US" sz="2400" dirty="0">
                <a:solidFill>
                  <a:srgbClr val="FF0000"/>
                </a:solidFill>
              </a:rPr>
              <a:t>repeating TDE </a:t>
            </a:r>
            <a:r>
              <a:rPr lang="en-US" sz="2400" dirty="0"/>
              <a:t>in quiescent galaxies</a:t>
            </a:r>
          </a:p>
          <a:p>
            <a:pPr lvl="1"/>
            <a:r>
              <a:rPr lang="en-US" sz="2200" dirty="0"/>
              <a:t>Produced by partial Tidal Disruption events (theoretically predicted to be the majority of TDE in the local Universe)?</a:t>
            </a:r>
          </a:p>
          <a:p>
            <a:pPr lvl="1"/>
            <a:r>
              <a:rPr lang="en-US" sz="2200" dirty="0"/>
              <a:t>Are some of these related to stars on eccentric orbits around SMBHs?</a:t>
            </a:r>
          </a:p>
          <a:p>
            <a:pPr lvl="1"/>
            <a:r>
              <a:rPr lang="en-US" sz="2200" b="1" dirty="0">
                <a:latin typeface="Avenir Heavy" panose="02000503020000020003" pitchFamily="2" charset="0"/>
              </a:rPr>
              <a:t>Do not miss Z. Liu’s talk tomorrow!</a:t>
            </a:r>
          </a:p>
          <a:p>
            <a:r>
              <a:rPr lang="en-US" sz="2400" dirty="0"/>
              <a:t>Analysis of follow-up campaigns of brighter event ongoing</a:t>
            </a:r>
          </a:p>
          <a:p>
            <a:pPr lvl="1"/>
            <a:r>
              <a:rPr lang="en-US" sz="2200" dirty="0" err="1"/>
              <a:t>Malyali</a:t>
            </a:r>
            <a:r>
              <a:rPr lang="en-US" sz="2200" dirty="0"/>
              <a:t>+ ‘21; </a:t>
            </a:r>
            <a:r>
              <a:rPr lang="en-US" sz="2200" dirty="0" err="1"/>
              <a:t>Malyali</a:t>
            </a:r>
            <a:r>
              <a:rPr lang="en-US" sz="2200" dirty="0"/>
              <a:t>+ ‘23a, ‘23b, ‘23c; </a:t>
            </a:r>
            <a:r>
              <a:rPr lang="en-US" sz="2200" b="1" dirty="0">
                <a:latin typeface="Avenir Heavy" panose="02000503020000020003" pitchFamily="2" charset="0"/>
              </a:rPr>
              <a:t>Homan+ ’23</a:t>
            </a:r>
            <a:r>
              <a:rPr lang="en-US" sz="2200" dirty="0"/>
              <a:t>; Liu+ ‘23</a:t>
            </a:r>
          </a:p>
          <a:p>
            <a:endParaRPr lang="en-GB" sz="24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621430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5E5A0F-877B-A858-6E29-A8D547C03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4662E2-7A43-B966-A57A-90F828D73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5FEF2A-ABD7-F170-270C-027881D4E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55" y="1484784"/>
            <a:ext cx="3934913" cy="4910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C44F1B-F9CB-D8D0-66B2-CDFE635E9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459" y="1441875"/>
            <a:ext cx="3934913" cy="4996714"/>
          </a:xfrm>
          <a:prstGeom prst="rect">
            <a:avLst/>
          </a:prstGeom>
        </p:spPr>
      </p:pic>
      <p:pic>
        <p:nvPicPr>
          <p:cNvPr id="6" name="Picture 5" descr="eROSITA_Logo_RGB.png">
            <a:extLst>
              <a:ext uri="{FF2B5EF4-FFF2-40B4-BE49-F238E27FC236}">
                <a16:creationId xmlns:a16="http://schemas.microsoft.com/office/drawing/2014/main" id="{5786A476-DBA4-42DD-95D8-D2BCCF86A0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64" y="116632"/>
            <a:ext cx="1322594" cy="982624"/>
          </a:xfrm>
          <a:prstGeom prst="rect">
            <a:avLst/>
          </a:prstGeom>
        </p:spPr>
      </p:pic>
      <p:pic>
        <p:nvPicPr>
          <p:cNvPr id="7" name="Picture 19" descr="logo_mpe_white">
            <a:extLst>
              <a:ext uri="{FF2B5EF4-FFF2-40B4-BE49-F238E27FC236}">
                <a16:creationId xmlns:a16="http://schemas.microsoft.com/office/drawing/2014/main" id="{3ABB6184-69FB-4528-1FB1-9A2FF84D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903C050-D544-10D8-EB39-3D564BFFDDBB}"/>
              </a:ext>
            </a:extLst>
          </p:cNvPr>
          <p:cNvSpPr txBox="1">
            <a:spLocks/>
          </p:cNvSpPr>
          <p:nvPr/>
        </p:nvSpPr>
        <p:spPr>
          <a:xfrm>
            <a:off x="1919293" y="116632"/>
            <a:ext cx="8497887" cy="85725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pPr>
              <a:defRPr/>
            </a:pPr>
            <a:r>
              <a:rPr lang="en-GB" sz="4000" dirty="0"/>
              <a:t>eRASS1 </a:t>
            </a:r>
            <a:r>
              <a:rPr lang="en-GB" sz="4000" dirty="0" err="1"/>
              <a:t>lightcurves</a:t>
            </a:r>
            <a:r>
              <a:rPr lang="en-GB" sz="4000" dirty="0"/>
              <a:t> and spectra</a:t>
            </a:r>
            <a:endParaRPr lang="en-US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B3129C-EE70-7CF9-BBAC-830501749F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5326" y="1458405"/>
            <a:ext cx="3850874" cy="50669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A1C8D8-D065-EEE4-9A9C-40E84E723B87}"/>
              </a:ext>
            </a:extLst>
          </p:cNvPr>
          <p:cNvSpPr txBox="1"/>
          <p:nvPr/>
        </p:nvSpPr>
        <p:spPr>
          <a:xfrm>
            <a:off x="479376" y="908720"/>
            <a:ext cx="3583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2000" dirty="0">
                <a:latin typeface="Avenir Book" panose="02000503020000020003" pitchFamily="2" charset="0"/>
              </a:rPr>
              <a:t>SMSS J1144; z=0.89 </a:t>
            </a:r>
          </a:p>
          <a:p>
            <a:pPr algn="ctr"/>
            <a:r>
              <a:rPr lang="en-DE" sz="2000" dirty="0">
                <a:latin typeface="Avenir Book" panose="02000503020000020003" pitchFamily="2" charset="0"/>
              </a:rPr>
              <a:t>(Onken+ ‘22; Kammoun+ ‘23)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80519B-8EFB-5B42-94ED-6698791DF46F}"/>
              </a:ext>
            </a:extLst>
          </p:cNvPr>
          <p:cNvSpPr txBox="1"/>
          <p:nvPr/>
        </p:nvSpPr>
        <p:spPr>
          <a:xfrm>
            <a:off x="8615777" y="805044"/>
            <a:ext cx="2554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dirty="0">
                <a:latin typeface="Avenir Book" panose="02000503020000020003" pitchFamily="2" charset="0"/>
              </a:rPr>
              <a:t>Brightest SEP AGN</a:t>
            </a:r>
          </a:p>
          <a:p>
            <a:r>
              <a:rPr lang="en-DE" sz="2000" b="1" dirty="0">
                <a:latin typeface="Avenir Heavy" panose="02000503020000020003" pitchFamily="2" charset="0"/>
              </a:rPr>
              <a:t>(See Teng Liu’s Talk</a:t>
            </a:r>
            <a:r>
              <a:rPr lang="en-DE" sz="2000" dirty="0">
                <a:latin typeface="Avenir Book" panose="02000503020000020003" pitchFamily="2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6ACF4F-9AAE-003D-FAE1-8E71DD91B1F7}"/>
              </a:ext>
            </a:extLst>
          </p:cNvPr>
          <p:cNvSpPr txBox="1"/>
          <p:nvPr/>
        </p:nvSpPr>
        <p:spPr>
          <a:xfrm>
            <a:off x="4121641" y="875391"/>
            <a:ext cx="3774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sz="2000" dirty="0">
                <a:latin typeface="Avenir Book" panose="02000503020000020003" pitchFamily="2" charset="0"/>
              </a:rPr>
              <a:t>eROQPE1 (Arcodia+ ‘21)</a:t>
            </a:r>
          </a:p>
          <a:p>
            <a:pPr algn="ctr"/>
            <a:r>
              <a:rPr lang="en-DE" sz="2000" b="1" dirty="0">
                <a:latin typeface="Avenir Heavy" panose="02000503020000020003" pitchFamily="2" charset="0"/>
              </a:rPr>
              <a:t>(See M. Giustini’s Review talk)</a:t>
            </a:r>
          </a:p>
        </p:txBody>
      </p:sp>
    </p:spTree>
    <p:extLst>
      <p:ext uri="{BB962C8B-B14F-4D97-AF65-F5344CB8AC3E}">
        <p14:creationId xmlns:p14="http://schemas.microsoft.com/office/powerpoint/2010/main" val="40146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9" descr="logo_mpe_white">
            <a:extLst>
              <a:ext uri="{FF2B5EF4-FFF2-40B4-BE49-F238E27FC236}">
                <a16:creationId xmlns:a16="http://schemas.microsoft.com/office/drawing/2014/main" id="{A96B1974-EE37-234E-8615-9ECE54585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2262554" y="52264"/>
            <a:ext cx="7666892" cy="100047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Avenir Heavy"/>
                <a:cs typeface="Avenir Heavy"/>
              </a:rPr>
              <a:t>Conclusions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1384" y="1124744"/>
            <a:ext cx="11031016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err="1">
                <a:latin typeface="Avenir Book"/>
                <a:cs typeface="Avenir Book"/>
              </a:rPr>
              <a:t>eROSITA</a:t>
            </a:r>
            <a:r>
              <a:rPr lang="en-US" sz="2400" dirty="0">
                <a:latin typeface="Avenir Book"/>
                <a:cs typeface="Avenir Book"/>
              </a:rPr>
              <a:t> on SRG has been in operation since more than 2 years. All subsystem are working with minimal losses. We have completed 4.4 all-sky surveys</a:t>
            </a:r>
          </a:p>
          <a:p>
            <a:pPr>
              <a:spcAft>
                <a:spcPts val="1200"/>
              </a:spcAft>
            </a:pPr>
            <a:r>
              <a:rPr lang="en-US" sz="2400" dirty="0" err="1">
                <a:latin typeface="Avenir Book"/>
                <a:cs typeface="Avenir Book"/>
              </a:rPr>
              <a:t>eROSITA</a:t>
            </a:r>
            <a:r>
              <a:rPr lang="en-US" sz="2400" dirty="0">
                <a:latin typeface="Avenir Book"/>
                <a:cs typeface="Avenir Book"/>
              </a:rPr>
              <a:t> is in safe/idle mode since 26.2. Science operations are suspended. If/when they will resume is unclear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Book"/>
                <a:cs typeface="Avenir Book"/>
              </a:rPr>
              <a:t>Thanks to its large Grasp, stable background and observing cadence </a:t>
            </a:r>
            <a:r>
              <a:rPr lang="en-US" sz="2400" dirty="0" err="1">
                <a:latin typeface="Avenir Book"/>
                <a:cs typeface="Avenir Book"/>
              </a:rPr>
              <a:t>eROSITA</a:t>
            </a:r>
            <a:r>
              <a:rPr lang="en-US" sz="2400" dirty="0">
                <a:latin typeface="Avenir Book"/>
                <a:cs typeface="Avenir Book"/>
              </a:rPr>
              <a:t> opens up new parameter space for X-ray astronomy across different source classes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Book"/>
                <a:cs typeface="Avenir Book"/>
              </a:rPr>
              <a:t>Time-domain studies of AGN are a unique by-product of the scanning strategy, providing multi-epoch information on hundreds of thousands of objects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Book"/>
                <a:cs typeface="Avenir Book"/>
              </a:rPr>
              <a:t>TDE and CLAGN discovery space is very large!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venir Book"/>
                <a:cs typeface="Avenir Book"/>
              </a:rPr>
              <a:t>First all-sky survey (eRASS1) data release (DR1) coming in Fall 2023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pic>
        <p:nvPicPr>
          <p:cNvPr id="10" name="Picture 9" descr="eROSITA_Logo_RGB.png">
            <a:extLst>
              <a:ext uri="{FF2B5EF4-FFF2-40B4-BE49-F238E27FC236}">
                <a16:creationId xmlns:a16="http://schemas.microsoft.com/office/drawing/2014/main" id="{D85251F4-E1BC-FF4E-AB25-688FAE6F2A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81864" y="116632"/>
            <a:ext cx="1322594" cy="9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28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649396B9-F820-2C45-BF78-3FA992240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8691" r="24083" b="28692"/>
          <a:stretch/>
        </p:blipFill>
        <p:spPr>
          <a:xfrm>
            <a:off x="432048" y="0"/>
            <a:ext cx="1221668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A3A532-A7AA-3345-BA2B-63F28B0B4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F8BA13-FD06-D04F-B0AA-D8180E8B7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 descr="mpe_logo_black.png">
            <a:extLst>
              <a:ext uri="{FF2B5EF4-FFF2-40B4-BE49-F238E27FC236}">
                <a16:creationId xmlns:a16="http://schemas.microsoft.com/office/drawing/2014/main" id="{ED94E97B-6FF4-2825-D066-84A967235F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98" y="113673"/>
            <a:ext cx="845842" cy="867055"/>
          </a:xfrm>
          <a:prstGeom prst="rect">
            <a:avLst/>
          </a:prstGeom>
        </p:spPr>
      </p:pic>
      <p:pic>
        <p:nvPicPr>
          <p:cNvPr id="5" name="Picture 4" descr="eROSITA_Logo_RGB.png">
            <a:extLst>
              <a:ext uri="{FF2B5EF4-FFF2-40B4-BE49-F238E27FC236}">
                <a16:creationId xmlns:a16="http://schemas.microsoft.com/office/drawing/2014/main" id="{6570D004-E852-93DC-F766-BBE0E865DB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55" y="5805264"/>
            <a:ext cx="1113709" cy="8783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17F869-9684-5E24-D661-55430A71583A}"/>
              </a:ext>
            </a:extLst>
          </p:cNvPr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99262" y="5898976"/>
            <a:ext cx="753616" cy="820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CD8A16-3349-825E-B823-BF9B282A3B39}"/>
              </a:ext>
            </a:extLst>
          </p:cNvPr>
          <p:cNvPicPr>
            <a:picLocks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2462" y="6338664"/>
            <a:ext cx="748506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DFC95D-3313-81A6-3353-C3437510D914}"/>
              </a:ext>
            </a:extLst>
          </p:cNvPr>
          <p:cNvPicPr>
            <a:picLocks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8716" y="6186264"/>
            <a:ext cx="484187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F3B766B4-3371-906F-AB41-513C64DDAF18}"/>
              </a:ext>
            </a:extLst>
          </p:cNvPr>
          <p:cNvPicPr>
            <a:picLocks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151" y="6186264"/>
            <a:ext cx="529208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" name="Picture 17" descr="uni_logo">
            <a:extLst>
              <a:ext uri="{FF2B5EF4-FFF2-40B4-BE49-F238E27FC236}">
                <a16:creationId xmlns:a16="http://schemas.microsoft.com/office/drawing/2014/main" id="{1CE1D653-C951-7134-C712-507FE5971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80175" y="6262464"/>
            <a:ext cx="122895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9" descr="unilogo_tuebingen_small">
            <a:extLst>
              <a:ext uri="{FF2B5EF4-FFF2-40B4-BE49-F238E27FC236}">
                <a16:creationId xmlns:a16="http://schemas.microsoft.com/office/drawing/2014/main" id="{3EC485BC-8C31-8DFF-62FA-B01EAA0CF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0555" y="6322790"/>
            <a:ext cx="125801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dlr_logo">
            <a:extLst>
              <a:ext uri="{FF2B5EF4-FFF2-40B4-BE49-F238E27FC236}">
                <a16:creationId xmlns:a16="http://schemas.microsoft.com/office/drawing/2014/main" id="{3544119B-C54A-FAD1-8AF3-5E0C8007E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47528" y="5898976"/>
            <a:ext cx="692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AIP_Bildmarke_rgb.jpg">
            <a:extLst>
              <a:ext uri="{FF2B5EF4-FFF2-40B4-BE49-F238E27FC236}">
                <a16:creationId xmlns:a16="http://schemas.microsoft.com/office/drawing/2014/main" id="{1E2EEB7E-85EE-9E2E-9473-762D23E3794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2486" y="6030216"/>
            <a:ext cx="654026" cy="689448"/>
          </a:xfrm>
          <a:prstGeom prst="rect">
            <a:avLst/>
          </a:prstGeom>
        </p:spPr>
      </p:pic>
      <p:pic>
        <p:nvPicPr>
          <p:cNvPr id="22" name="Picture 21" descr="Uni_Bonn.pdf">
            <a:extLst>
              <a:ext uri="{FF2B5EF4-FFF2-40B4-BE49-F238E27FC236}">
                <a16:creationId xmlns:a16="http://schemas.microsoft.com/office/drawing/2014/main" id="{0586DB26-54A0-A460-3C6A-BA21EC82D4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175" y="6238450"/>
            <a:ext cx="1228954" cy="481217"/>
          </a:xfrm>
          <a:prstGeom prst="rect">
            <a:avLst/>
          </a:prstGeom>
        </p:spPr>
      </p:pic>
      <p:pic>
        <p:nvPicPr>
          <p:cNvPr id="23" name="Picture 22" descr="usm.png">
            <a:extLst>
              <a:ext uri="{FF2B5EF4-FFF2-40B4-BE49-F238E27FC236}">
                <a16:creationId xmlns:a16="http://schemas.microsoft.com/office/drawing/2014/main" id="{D9D3B23E-CB5A-82D8-2F22-626AFD6346C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943" y="6242030"/>
            <a:ext cx="993648" cy="4776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5212022C-CDEF-25A2-6AB6-694444C79703}"/>
              </a:ext>
            </a:extLst>
          </p:cNvPr>
          <p:cNvSpPr txBox="1">
            <a:spLocks noChangeArrowheads="1"/>
          </p:cNvSpPr>
          <p:nvPr/>
        </p:nvSpPr>
        <p:spPr>
          <a:xfrm>
            <a:off x="1703512" y="3212976"/>
            <a:ext cx="8763000" cy="24384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34975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en-GB" sz="4000" b="1" dirty="0">
                <a:solidFill>
                  <a:schemeClr val="bg1"/>
                </a:solidFill>
                <a:effectLst>
                  <a:outerShdw blurRad="41275" dist="20320" dir="1800000" algn="tl" rotWithShape="0">
                    <a:srgbClr val="FF0000">
                      <a:alpha val="40000"/>
                    </a:srgbClr>
                  </a:outerShdw>
                </a:effectLst>
                <a:latin typeface="Avenir Heavy"/>
                <a:cs typeface="Avenir Heavy"/>
              </a:rPr>
              <a:t>Thank you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6F95D3-2D35-C381-48D4-60AB5ECBDED9}"/>
              </a:ext>
            </a:extLst>
          </p:cNvPr>
          <p:cNvSpPr txBox="1"/>
          <p:nvPr/>
        </p:nvSpPr>
        <p:spPr>
          <a:xfrm>
            <a:off x="3717732" y="260648"/>
            <a:ext cx="47565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venir Medium"/>
                <a:cs typeface="Avenir Medium"/>
              </a:rPr>
              <a:t>www.mpe.mpg.de</a:t>
            </a:r>
            <a:r>
              <a:rPr lang="en-US" sz="2800" dirty="0">
                <a:solidFill>
                  <a:schemeClr val="bg1"/>
                </a:solidFill>
                <a:latin typeface="Avenir Medium"/>
                <a:cs typeface="Avenir Medium"/>
              </a:rPr>
              <a:t>/eROSITA</a:t>
            </a:r>
          </a:p>
          <a:p>
            <a:pPr algn="ctr"/>
            <a:endParaRPr lang="en-US" sz="2800" dirty="0">
              <a:solidFill>
                <a:srgbClr val="FFFFFF"/>
              </a:solidFill>
              <a:latin typeface="Avenir Medium"/>
              <a:cs typeface="Avenir Medium"/>
            </a:endParaRPr>
          </a:p>
          <a:p>
            <a:pPr algn="ctr"/>
            <a:endParaRPr lang="en-US" sz="2800" dirty="0">
              <a:solidFill>
                <a:srgbClr val="FFFFFF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47933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erass1_rgb_greyscale.png"/>
          <p:cNvPicPr>
            <a:picLocks noChangeAspect="1"/>
          </p:cNvPicPr>
          <p:nvPr/>
        </p:nvPicPr>
        <p:blipFill rotWithShape="1">
          <a:blip r:embed="rId3" cstate="print">
            <a:alphaModFix amt="6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28192"/>
            <a:ext cx="12216680" cy="5157192"/>
          </a:xfrm>
          <a:prstGeom prst="rect">
            <a:avLst/>
          </a:prstGeom>
        </p:spPr>
      </p:pic>
      <p:sp>
        <p:nvSpPr>
          <p:cNvPr id="3450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4044280"/>
            <a:ext cx="6400800" cy="2193032"/>
          </a:xfrm>
          <a:noFill/>
          <a:ln/>
        </p:spPr>
        <p:txBody>
          <a:bodyPr>
            <a:normAutofit/>
          </a:bodyPr>
          <a:lstStyle/>
          <a:p>
            <a:pPr eaLnBrk="0" hangingPunct="0">
              <a:spcBef>
                <a:spcPct val="0"/>
              </a:spcBef>
            </a:pPr>
            <a:r>
              <a:rPr lang="en-GB" sz="2800" dirty="0">
                <a:solidFill>
                  <a:schemeClr val="bg1"/>
                </a:solidFill>
                <a:effectLst>
                  <a:glow rad="63500">
                    <a:schemeClr val="accent4">
                      <a:alpha val="75000"/>
                    </a:schemeClr>
                  </a:glow>
                </a:effectLst>
                <a:latin typeface="Avenir Book"/>
                <a:cs typeface="Avenir Book"/>
              </a:rPr>
              <a:t>Andrea Merloni (MPE)</a:t>
            </a:r>
          </a:p>
          <a:p>
            <a:pPr eaLnBrk="0" hangingPunct="0">
              <a:spcBef>
                <a:spcPct val="0"/>
              </a:spcBef>
            </a:pPr>
            <a:r>
              <a:rPr lang="en-GB" sz="2400" dirty="0">
                <a:solidFill>
                  <a:schemeClr val="bg1"/>
                </a:solidFill>
                <a:effectLst>
                  <a:glow rad="63500">
                    <a:schemeClr val="accent4">
                      <a:alpha val="75000"/>
                    </a:schemeClr>
                  </a:glow>
                </a:effectLst>
                <a:latin typeface="Avenir Book"/>
                <a:cs typeface="Avenir Book"/>
              </a:rPr>
              <a:t>On behalf of the </a:t>
            </a:r>
            <a:r>
              <a:rPr lang="en-GB" sz="2400" dirty="0" err="1">
                <a:solidFill>
                  <a:schemeClr val="bg1"/>
                </a:solidFill>
                <a:effectLst>
                  <a:glow rad="63500">
                    <a:schemeClr val="accent4">
                      <a:alpha val="75000"/>
                    </a:schemeClr>
                  </a:glow>
                </a:effectLst>
                <a:latin typeface="Avenir Book"/>
                <a:cs typeface="Avenir Book"/>
              </a:rPr>
              <a:t>eROSITA</a:t>
            </a:r>
            <a:r>
              <a:rPr lang="en-GB" sz="2400" dirty="0">
                <a:solidFill>
                  <a:schemeClr val="bg1"/>
                </a:solidFill>
                <a:effectLst>
                  <a:glow rad="63500">
                    <a:schemeClr val="accent4">
                      <a:alpha val="75000"/>
                    </a:schemeClr>
                  </a:glow>
                </a:effectLst>
                <a:latin typeface="Avenir Book"/>
                <a:cs typeface="Avenir Book"/>
              </a:rPr>
              <a:t>-DE team</a:t>
            </a:r>
          </a:p>
          <a:p>
            <a:pPr eaLnBrk="0" hangingPunct="0">
              <a:spcBef>
                <a:spcPct val="0"/>
              </a:spcBef>
            </a:pPr>
            <a:endParaRPr lang="en-GB" sz="2800" dirty="0">
              <a:solidFill>
                <a:schemeClr val="bg1"/>
              </a:solidFill>
              <a:effectLst>
                <a:glow rad="63500">
                  <a:schemeClr val="accent4">
                    <a:alpha val="75000"/>
                  </a:schemeClr>
                </a:glow>
              </a:effectLst>
              <a:latin typeface="Avenir Book"/>
              <a:cs typeface="Avenir Book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703512" y="1844824"/>
            <a:ext cx="8763000" cy="24384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34975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en-GB" b="1" strike="sngStrike" dirty="0">
                <a:solidFill>
                  <a:schemeClr val="bg1">
                    <a:lumMod val="65000"/>
                  </a:schemeClr>
                </a:solidFill>
                <a:effectLst>
                  <a:outerShdw blurRad="41275" dist="20320" dir="1800000" algn="tl" rotWithShape="0">
                    <a:srgbClr val="FF0000">
                      <a:alpha val="40000"/>
                    </a:srgbClr>
                  </a:outerShdw>
                </a:effectLst>
                <a:latin typeface="Avenir Heavy"/>
                <a:cs typeface="Avenir Heavy"/>
              </a:rPr>
              <a:t>AGN Variability with</a:t>
            </a:r>
          </a:p>
          <a:p>
            <a:pPr defTabSz="434975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</a:pPr>
            <a:r>
              <a:rPr lang="en-GB" b="1" dirty="0" err="1">
                <a:solidFill>
                  <a:schemeClr val="bg1"/>
                </a:solidFill>
                <a:effectLst>
                  <a:outerShdw blurRad="41275" dist="20320" dir="1800000" algn="tl" rotWithShape="0">
                    <a:srgbClr val="FF0000">
                      <a:alpha val="40000"/>
                    </a:srgbClr>
                  </a:outerShdw>
                </a:effectLst>
                <a:latin typeface="Avenir Heavy"/>
                <a:cs typeface="Avenir Heavy"/>
              </a:rPr>
              <a:t>eROSITA</a:t>
            </a:r>
            <a:r>
              <a:rPr lang="en-GB" b="1" dirty="0">
                <a:solidFill>
                  <a:schemeClr val="bg1"/>
                </a:solidFill>
                <a:effectLst>
                  <a:outerShdw blurRad="41275" dist="20320" dir="1800000" algn="tl" rotWithShape="0">
                    <a:srgbClr val="FF0000">
                      <a:alpha val="40000"/>
                    </a:srgbClr>
                  </a:outerShdw>
                </a:effectLst>
                <a:latin typeface="Avenir Heavy"/>
                <a:cs typeface="Avenir Heavy"/>
              </a:rPr>
              <a:t> on SRG</a:t>
            </a:r>
          </a:p>
        </p:txBody>
      </p:sp>
      <p:pic>
        <p:nvPicPr>
          <p:cNvPr id="12" name="Picture 11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9262" y="5898976"/>
            <a:ext cx="753616" cy="820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2462" y="6338664"/>
            <a:ext cx="748506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4" name="Picture 14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8716" y="6186264"/>
            <a:ext cx="484187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" name="Picture 15"/>
          <p:cNvPicPr>
            <a:picLocks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8151" y="6186264"/>
            <a:ext cx="529208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" name="Picture 17" descr="uni_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80175" y="6262464"/>
            <a:ext cx="122895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9" descr="unilogo_tuebingen_small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0555" y="6322790"/>
            <a:ext cx="125801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dlr_logo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47528" y="5898976"/>
            <a:ext cx="692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AIP_Bildmarke_rgb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2486" y="6030216"/>
            <a:ext cx="654026" cy="689448"/>
          </a:xfrm>
          <a:prstGeom prst="rect">
            <a:avLst/>
          </a:prstGeom>
        </p:spPr>
      </p:pic>
      <p:pic>
        <p:nvPicPr>
          <p:cNvPr id="4" name="Picture 3" descr="Uni_Bonn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175" y="6238450"/>
            <a:ext cx="1228954" cy="481217"/>
          </a:xfrm>
          <a:prstGeom prst="rect">
            <a:avLst/>
          </a:prstGeom>
        </p:spPr>
      </p:pic>
      <p:pic>
        <p:nvPicPr>
          <p:cNvPr id="22" name="Picture 21" descr="eROSITA_Logo_negw.pdf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6400" y="-1107503"/>
            <a:ext cx="2997151" cy="4241347"/>
          </a:xfrm>
          <a:prstGeom prst="rect">
            <a:avLst/>
          </a:prstGeom>
        </p:spPr>
      </p:pic>
      <p:pic>
        <p:nvPicPr>
          <p:cNvPr id="23" name="Picture 1630" descr="mpe_logo_weis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07368" y="214333"/>
            <a:ext cx="1224136" cy="140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usm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943" y="6242030"/>
            <a:ext cx="993648" cy="4776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25"/>
          <a:stretch/>
        </p:blipFill>
        <p:spPr>
          <a:xfrm>
            <a:off x="4850155" y="749"/>
            <a:ext cx="2491690" cy="1964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347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-27384"/>
            <a:ext cx="82296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5400" y="908720"/>
            <a:ext cx="10729192" cy="568863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SRG/</a:t>
            </a:r>
            <a:r>
              <a:rPr lang="en-US" dirty="0" err="1"/>
              <a:t>eROSITA</a:t>
            </a:r>
            <a:r>
              <a:rPr lang="en-US" dirty="0"/>
              <a:t> Mission </a:t>
            </a:r>
          </a:p>
          <a:p>
            <a:pPr lvl="1">
              <a:lnSpc>
                <a:spcPct val="110000"/>
              </a:lnSpc>
            </a:pPr>
            <a:r>
              <a:rPr lang="en-US" dirty="0" err="1"/>
              <a:t>Characteritics</a:t>
            </a:r>
            <a:r>
              <a:rPr lang="en-US" dirty="0"/>
              <a:t>, status, operations, milestones</a:t>
            </a:r>
          </a:p>
          <a:p>
            <a:pPr>
              <a:lnSpc>
                <a:spcPct val="110000"/>
              </a:lnSpc>
            </a:pPr>
            <a:r>
              <a:rPr lang="en-US" dirty="0"/>
              <a:t>AGN surveys with </a:t>
            </a:r>
            <a:r>
              <a:rPr lang="en-US" dirty="0" err="1"/>
              <a:t>eROSITA</a:t>
            </a:r>
            <a:r>
              <a:rPr lang="en-US" dirty="0"/>
              <a:t>: </a:t>
            </a:r>
            <a:r>
              <a:rPr lang="en-US" dirty="0" err="1"/>
              <a:t>eFEDS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The all-sky survey and the first data release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The X-ray catalogs in DR1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Time Domain studies: AGN, QPEs, TDEs</a:t>
            </a:r>
          </a:p>
          <a:p>
            <a:pPr>
              <a:lnSpc>
                <a:spcPct val="110000"/>
              </a:lnSpc>
            </a:pPr>
            <a:r>
              <a:rPr lang="en-US" dirty="0"/>
              <a:t>Highlight talks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D. Homan: Extreme AGN variability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A. Markowitz: Cloud occultation events and clumpy Torii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T. Liu: </a:t>
            </a:r>
            <a:r>
              <a:rPr lang="en-US" dirty="0" err="1"/>
              <a:t>eROSITA</a:t>
            </a:r>
            <a:r>
              <a:rPr lang="en-US" dirty="0"/>
              <a:t> South Ecliptic Pole AGN monitoring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Z. Liu: A repeating Partial TDE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Picture 7" descr="eROSITA_Logo_RGB.png">
            <a:extLst>
              <a:ext uri="{FF2B5EF4-FFF2-40B4-BE49-F238E27FC236}">
                <a16:creationId xmlns:a16="http://schemas.microsoft.com/office/drawing/2014/main" id="{BDD0F7D6-76B9-C64C-98AF-CE9A2B60526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64" y="116632"/>
            <a:ext cx="1322594" cy="982624"/>
          </a:xfrm>
          <a:prstGeom prst="rect">
            <a:avLst/>
          </a:prstGeom>
        </p:spPr>
      </p:pic>
      <p:pic>
        <p:nvPicPr>
          <p:cNvPr id="9" name="Picture 19" descr="logo_mpe_white">
            <a:extLst>
              <a:ext uri="{FF2B5EF4-FFF2-40B4-BE49-F238E27FC236}">
                <a16:creationId xmlns:a16="http://schemas.microsoft.com/office/drawing/2014/main" id="{A102331A-7D7F-9440-85F4-07FA92682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5777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DC57A7-FB4A-AD4F-9D6E-7D7328D6E61A}"/>
              </a:ext>
            </a:extLst>
          </p:cNvPr>
          <p:cNvGrpSpPr/>
          <p:nvPr/>
        </p:nvGrpSpPr>
        <p:grpSpPr>
          <a:xfrm>
            <a:off x="3946279" y="701532"/>
            <a:ext cx="4615928" cy="3447548"/>
            <a:chOff x="2207569" y="1011748"/>
            <a:chExt cx="7063195" cy="4721509"/>
          </a:xfrm>
        </p:grpSpPr>
        <p:pic>
          <p:nvPicPr>
            <p:cNvPr id="7" name="Picture 6" descr="FOV_avg_effectivearea_Dennerl.png">
              <a:extLst>
                <a:ext uri="{FF2B5EF4-FFF2-40B4-BE49-F238E27FC236}">
                  <a16:creationId xmlns:a16="http://schemas.microsoft.com/office/drawing/2014/main" id="{BBE2A2BE-8D89-D0BE-1DC5-E0199888F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7569" y="1011748"/>
              <a:ext cx="7063195" cy="472150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95A0B75-08A7-EBA5-8A95-E0DFEC0A4B52}"/>
                </a:ext>
              </a:extLst>
            </p:cNvPr>
            <p:cNvGrpSpPr/>
            <p:nvPr/>
          </p:nvGrpSpPr>
          <p:grpSpPr>
            <a:xfrm>
              <a:off x="3215680" y="1195592"/>
              <a:ext cx="5976664" cy="3745577"/>
              <a:chOff x="1691680" y="1195591"/>
              <a:chExt cx="5976664" cy="3745577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EEA6094-6D9F-3B5E-4A15-1E08C0C7A4BE}"/>
                  </a:ext>
                </a:extLst>
              </p:cNvPr>
              <p:cNvSpPr/>
              <p:nvPr/>
            </p:nvSpPr>
            <p:spPr>
              <a:xfrm>
                <a:off x="1691680" y="1195591"/>
                <a:ext cx="1368152" cy="3745577"/>
              </a:xfrm>
              <a:prstGeom prst="rect">
                <a:avLst/>
              </a:prstGeom>
              <a:solidFill>
                <a:schemeClr val="bg1">
                  <a:lumMod val="65000"/>
                  <a:alpha val="45000"/>
                </a:schemeClr>
              </a:solidFill>
              <a:ln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92952A4-21B7-E874-A829-739FCFFA179A}"/>
                  </a:ext>
                </a:extLst>
              </p:cNvPr>
              <p:cNvSpPr/>
              <p:nvPr/>
            </p:nvSpPr>
            <p:spPr>
              <a:xfrm>
                <a:off x="5580112" y="1195591"/>
                <a:ext cx="2088232" cy="3745577"/>
              </a:xfrm>
              <a:prstGeom prst="rect">
                <a:avLst/>
              </a:prstGeom>
              <a:solidFill>
                <a:schemeClr val="bg1">
                  <a:lumMod val="65000"/>
                  <a:alpha val="45000"/>
                </a:schemeClr>
              </a:solidFill>
              <a:ln>
                <a:solidFill>
                  <a:schemeClr val="accent1">
                    <a:shade val="95000"/>
                    <a:satMod val="10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E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3820" y="-27384"/>
            <a:ext cx="8504361" cy="85725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4000" dirty="0" err="1"/>
              <a:t>eROSITA</a:t>
            </a:r>
            <a:r>
              <a:rPr lang="en-GB" sz="4000" dirty="0"/>
              <a:t> on SRG </a:t>
            </a:r>
            <a:r>
              <a:rPr lang="en-GB" sz="3600" dirty="0">
                <a:latin typeface="Avenir Book" panose="02000503020000020003" pitchFamily="2" charset="0"/>
              </a:rPr>
              <a:t>[</a:t>
            </a:r>
            <a:r>
              <a:rPr lang="en-GB" sz="3600" dirty="0" err="1">
                <a:latin typeface="Avenir Book" panose="02000503020000020003" pitchFamily="2" charset="0"/>
              </a:rPr>
              <a:t>Predehl</a:t>
            </a:r>
            <a:r>
              <a:rPr lang="en-GB" sz="3600" dirty="0">
                <a:latin typeface="Avenir Book" panose="02000503020000020003" pitchFamily="2" charset="0"/>
              </a:rPr>
              <a:t> et al. 2021]</a:t>
            </a:r>
            <a:endParaRPr lang="en-US" sz="3600" dirty="0">
              <a:latin typeface="Avenir Book" panose="02000503020000020003" pitchFamily="2" charset="0"/>
            </a:endParaRPr>
          </a:p>
        </p:txBody>
      </p:sp>
      <p:sp>
        <p:nvSpPr>
          <p:cNvPr id="39944" name="TextBox 2"/>
          <p:cNvSpPr txBox="1">
            <a:spLocks noChangeArrowheads="1"/>
          </p:cNvSpPr>
          <p:nvPr/>
        </p:nvSpPr>
        <p:spPr bwMode="auto">
          <a:xfrm>
            <a:off x="551384" y="4149080"/>
            <a:ext cx="1116124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000" dirty="0">
                <a:latin typeface="Avenir Book"/>
                <a:cs typeface="Avenir Book"/>
              </a:rPr>
              <a:t>Large Effective area (~</a:t>
            </a:r>
            <a:r>
              <a:rPr lang="en-US" sz="2000" b="1" dirty="0">
                <a:latin typeface="Avenir Heavy" panose="02000503020000020003" pitchFamily="2" charset="0"/>
                <a:cs typeface="Avenir Book"/>
              </a:rPr>
              <a:t>1300 cm</a:t>
            </a:r>
            <a:r>
              <a:rPr lang="en-US" sz="2000" b="1" baseline="30000" dirty="0">
                <a:latin typeface="Avenir Heavy" panose="02000503020000020003" pitchFamily="2" charset="0"/>
                <a:cs typeface="Avenir Book"/>
              </a:rPr>
              <a:t>2</a:t>
            </a:r>
            <a:r>
              <a:rPr lang="en-US" sz="2000" b="1" dirty="0">
                <a:latin typeface="Avenir Heavy" panose="02000503020000020003" pitchFamily="2" charset="0"/>
                <a:cs typeface="Avenir Book"/>
              </a:rPr>
              <a:t> @1keV</a:t>
            </a:r>
            <a:r>
              <a:rPr lang="en-US" sz="2000" dirty="0">
                <a:latin typeface="Avenir Book"/>
                <a:cs typeface="Avenir Book"/>
              </a:rPr>
              <a:t>, ~XMM-Newton)</a:t>
            </a:r>
          </a:p>
          <a:p>
            <a:pPr eaLnBrk="1" hangingPunct="1">
              <a:buFont typeface="Arial"/>
              <a:buChar char="•"/>
            </a:pPr>
            <a:r>
              <a:rPr lang="en-US" sz="2000" dirty="0">
                <a:latin typeface="Avenir Book" panose="02000503020000020003" pitchFamily="2" charset="0"/>
                <a:cs typeface="Avenir Heavy"/>
              </a:rPr>
              <a:t>Large Field of view: </a:t>
            </a:r>
            <a:r>
              <a:rPr lang="en-US" sz="2000" dirty="0">
                <a:latin typeface="Avenir Heavy"/>
                <a:cs typeface="Avenir Heavy"/>
              </a:rPr>
              <a:t>1 degree (diameter) </a:t>
            </a:r>
          </a:p>
          <a:p>
            <a:pPr eaLnBrk="1" hangingPunct="1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venir Book"/>
                <a:cs typeface="Avenir Book"/>
              </a:rPr>
              <a:t>Half-Energy width </a:t>
            </a:r>
            <a:r>
              <a:rPr lang="en-US" sz="2000" dirty="0">
                <a:solidFill>
                  <a:schemeClr val="tx1"/>
                </a:solidFill>
                <a:latin typeface="Avenir Heavy"/>
                <a:cs typeface="Avenir Heavy"/>
              </a:rPr>
              <a:t>(HEW) ~18” (on-axis, point.); ~30” (</a:t>
            </a:r>
            <a:r>
              <a:rPr lang="en-US" sz="2000" dirty="0" err="1">
                <a:solidFill>
                  <a:schemeClr val="tx1"/>
                </a:solidFill>
                <a:latin typeface="Avenir Heavy"/>
                <a:cs typeface="Avenir Heavy"/>
              </a:rPr>
              <a:t>FoV</a:t>
            </a:r>
            <a:r>
              <a:rPr lang="en-US" sz="2000" dirty="0">
                <a:solidFill>
                  <a:schemeClr val="tx1"/>
                </a:solidFill>
                <a:latin typeface="Avenir Heavy"/>
                <a:cs typeface="Avenir Heavy"/>
              </a:rPr>
              <a:t> avg., survey)</a:t>
            </a:r>
          </a:p>
          <a:p>
            <a:pPr lvl="1" eaLnBrk="1" hangingPunct="1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venir Heavy"/>
                <a:cs typeface="Avenir Heavy"/>
              </a:rPr>
              <a:t>Positional accuracy: ~4.5” (1σ)</a:t>
            </a:r>
          </a:p>
          <a:p>
            <a:pPr eaLnBrk="1" hangingPunct="1">
              <a:buFont typeface="Arial"/>
              <a:buChar char="•"/>
            </a:pPr>
            <a:r>
              <a:rPr lang="en-US" sz="2000" dirty="0">
                <a:solidFill>
                  <a:schemeClr val="tx1"/>
                </a:solidFill>
                <a:latin typeface="Avenir Book"/>
                <a:cs typeface="Avenir Book"/>
              </a:rPr>
              <a:t>X-ray baffle: </a:t>
            </a:r>
            <a:r>
              <a:rPr lang="en-US" sz="2000" dirty="0">
                <a:solidFill>
                  <a:schemeClr val="tx1"/>
                </a:solidFill>
                <a:latin typeface="Avenir Heavy" panose="02000503020000020003" pitchFamily="2" charset="0"/>
                <a:cs typeface="Avenir Book"/>
              </a:rPr>
              <a:t>92% stray light reduction</a:t>
            </a:r>
          </a:p>
          <a:p>
            <a:pPr eaLnBrk="1" hangingPunct="1">
              <a:buFont typeface="Arial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Avenir Book"/>
                <a:cs typeface="Avenir Book"/>
              </a:rPr>
              <a:t>pnCCD</a:t>
            </a:r>
            <a:r>
              <a:rPr lang="en-US" sz="2000" dirty="0">
                <a:solidFill>
                  <a:schemeClr val="tx1"/>
                </a:solidFill>
                <a:latin typeface="Avenir Book"/>
                <a:cs typeface="Avenir Book"/>
              </a:rPr>
              <a:t> with </a:t>
            </a:r>
            <a:r>
              <a:rPr lang="en-US" sz="2000" dirty="0" err="1">
                <a:solidFill>
                  <a:schemeClr val="tx1"/>
                </a:solidFill>
                <a:latin typeface="Avenir Book"/>
                <a:cs typeface="Avenir Book"/>
              </a:rPr>
              <a:t>framestore</a:t>
            </a:r>
            <a:r>
              <a:rPr lang="en-US" sz="2000" dirty="0">
                <a:solidFill>
                  <a:schemeClr val="tx1"/>
                </a:solidFill>
                <a:latin typeface="Avenir Book"/>
                <a:cs typeface="Avenir Book"/>
              </a:rPr>
              <a:t>: </a:t>
            </a:r>
            <a:r>
              <a:rPr lang="en-US" sz="2000" dirty="0">
                <a:latin typeface="Avenir Book" panose="02000503020000020003" pitchFamily="2" charset="0"/>
                <a:cs typeface="Avenir Book"/>
              </a:rPr>
              <a:t>384x384x7~10</a:t>
            </a:r>
            <a:r>
              <a:rPr lang="en-US" sz="2000" baseline="30000" dirty="0">
                <a:latin typeface="Avenir Book" panose="02000503020000020003" pitchFamily="2" charset="0"/>
                <a:cs typeface="Avenir Book"/>
              </a:rPr>
              <a:t>6</a:t>
            </a:r>
            <a:r>
              <a:rPr lang="en-US" sz="2000" dirty="0">
                <a:latin typeface="Avenir Book" panose="02000503020000020003" pitchFamily="2" charset="0"/>
                <a:cs typeface="Avenir Book"/>
              </a:rPr>
              <a:t> pixels (9.4”), no chip gaps, </a:t>
            </a:r>
            <a:r>
              <a:rPr lang="en-US" sz="2000" dirty="0">
                <a:solidFill>
                  <a:schemeClr val="tx1"/>
                </a:solidFill>
                <a:latin typeface="Avenir Book"/>
                <a:cs typeface="Avenir Book"/>
              </a:rPr>
              <a:t>no ‘out of time’ events</a:t>
            </a:r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Avenir Book"/>
              </a:rPr>
              <a:t>, </a:t>
            </a:r>
          </a:p>
          <a:p>
            <a:pPr>
              <a:buFont typeface="Arial"/>
              <a:buChar char="•"/>
            </a:pPr>
            <a:r>
              <a:rPr lang="en-US" sz="2000" b="1" dirty="0">
                <a:latin typeface="Avenir Book"/>
                <a:cs typeface="Avenir Book"/>
              </a:rPr>
              <a:t>Spectral resolution </a:t>
            </a:r>
            <a:r>
              <a:rPr lang="en-US" sz="2000" dirty="0">
                <a:latin typeface="Avenir Book"/>
                <a:cs typeface="Avenir Book"/>
              </a:rPr>
              <a:t>at all measured energies within specs (</a:t>
            </a:r>
            <a:r>
              <a:rPr lang="en-US" sz="2000" dirty="0">
                <a:latin typeface="Avenir Heavy"/>
                <a:cs typeface="Avenir Heavy"/>
              </a:rPr>
              <a:t>~80eV @1.5keV</a:t>
            </a:r>
            <a:r>
              <a:rPr lang="en-US" sz="2000" dirty="0">
                <a:latin typeface="Avenir Book"/>
                <a:cs typeface="Avenir Book"/>
              </a:rPr>
              <a:t>)</a:t>
            </a:r>
          </a:p>
        </p:txBody>
      </p:sp>
      <p:pic>
        <p:nvPicPr>
          <p:cNvPr id="4" name="Picture 3" descr="Spiegelmodule-2_IMG_0586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344" y="807519"/>
            <a:ext cx="3603772" cy="305352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Picture 11" descr="cameras_pic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7686" y="836712"/>
            <a:ext cx="3354977" cy="312401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 dirty="0"/>
          </a:p>
        </p:txBody>
      </p:sp>
      <p:pic>
        <p:nvPicPr>
          <p:cNvPr id="11" name="Picture 10" descr="eROSITA_Logo_RGB.png">
            <a:extLst>
              <a:ext uri="{FF2B5EF4-FFF2-40B4-BE49-F238E27FC236}">
                <a16:creationId xmlns:a16="http://schemas.microsoft.com/office/drawing/2014/main" id="{174D2CEA-E035-6C4C-907C-AE4502E768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64" y="116632"/>
            <a:ext cx="1322594" cy="982624"/>
          </a:xfrm>
          <a:prstGeom prst="rect">
            <a:avLst/>
          </a:prstGeom>
        </p:spPr>
      </p:pic>
      <p:pic>
        <p:nvPicPr>
          <p:cNvPr id="14" name="Picture 19" descr="logo_mpe_white">
            <a:extLst>
              <a:ext uri="{FF2B5EF4-FFF2-40B4-BE49-F238E27FC236}">
                <a16:creationId xmlns:a16="http://schemas.microsoft.com/office/drawing/2014/main" id="{208F3B9F-9D62-0F46-8220-88911440D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1919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18CDD-229D-6D48-9208-7269B2129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961" y="168494"/>
            <a:ext cx="8186081" cy="740227"/>
          </a:xfrm>
        </p:spPr>
        <p:txBody>
          <a:bodyPr>
            <a:noAutofit/>
          </a:bodyPr>
          <a:lstStyle/>
          <a:p>
            <a:r>
              <a:rPr lang="en-DE" sz="3600" b="1" dirty="0">
                <a:latin typeface="Avenir Heavy" panose="02000503020000020003" pitchFamily="2" charset="0"/>
                <a:cs typeface="Arial" panose="020B0604020202020204" pitchFamily="34" charset="0"/>
              </a:rPr>
              <a:t>eROSITA’s advantage: </a:t>
            </a:r>
            <a:br>
              <a:rPr lang="en-DE" sz="3600" b="1" dirty="0">
                <a:latin typeface="Avenir Heavy" panose="02000503020000020003" pitchFamily="2" charset="0"/>
                <a:cs typeface="Arial" panose="020B0604020202020204" pitchFamily="34" charset="0"/>
              </a:rPr>
            </a:br>
            <a:r>
              <a:rPr lang="en-DE" sz="3600" b="1" dirty="0">
                <a:latin typeface="Avenir Heavy" panose="02000503020000020003" pitchFamily="2" charset="0"/>
                <a:cs typeface="Arial" panose="020B0604020202020204" pitchFamily="34" charset="0"/>
              </a:rPr>
              <a:t>large Field of View and Grasp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AE09CAC9-8BE2-924B-8BD5-D16A6D5C1B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3432" y="1628800"/>
            <a:ext cx="1116000" cy="114646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D41A917E-B9AB-1F42-BCEA-1303FD6B06B8}"/>
              </a:ext>
            </a:extLst>
          </p:cNvPr>
          <p:cNvSpPr txBox="1"/>
          <p:nvPr/>
        </p:nvSpPr>
        <p:spPr>
          <a:xfrm>
            <a:off x="839416" y="1124744"/>
            <a:ext cx="143311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859" rIns="12859">
            <a:spAutoFit/>
          </a:bodyPr>
          <a:lstStyle/>
          <a:p>
            <a:pPr algn="ctr" defTabSz="128588">
              <a:defRPr sz="3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panose="02000503020000020003" pitchFamily="2" charset="0"/>
                <a:sym typeface="Avenir Book"/>
              </a:rPr>
              <a:t>Moon diameter</a:t>
            </a:r>
          </a:p>
          <a:p>
            <a:pPr algn="ctr" defTabSz="128588">
              <a:defRPr sz="3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panose="02000503020000020003" pitchFamily="2" charset="0"/>
                <a:sym typeface="Avenir Book"/>
              </a:rPr>
              <a:t>30 arcmin</a:t>
            </a:r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A5A5F654-BFD2-9041-AA8D-89B8A62E0423}"/>
              </a:ext>
            </a:extLst>
          </p:cNvPr>
          <p:cNvSpPr/>
          <p:nvPr/>
        </p:nvSpPr>
        <p:spPr>
          <a:xfrm>
            <a:off x="983552" y="3439302"/>
            <a:ext cx="1080000" cy="1080000"/>
          </a:xfrm>
          <a:prstGeom prst="ellipse">
            <a:avLst/>
          </a:prstGeom>
          <a:ln w="63500">
            <a:solidFill>
              <a:schemeClr val="tx1"/>
            </a:solidFill>
            <a:miter lim="400000"/>
          </a:ln>
        </p:spPr>
        <p:txBody>
          <a:bodyPr lIns="12859" rIns="12859" anchor="ctr"/>
          <a:lstStyle/>
          <a:p>
            <a:pPr defTabSz="514350"/>
            <a:endParaRPr sz="506">
              <a:latin typeface="Calibri" panose="020F0502020204030204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0FC21CC3-5951-D74A-B295-338890E73CD4}"/>
              </a:ext>
            </a:extLst>
          </p:cNvPr>
          <p:cNvSpPr txBox="1"/>
          <p:nvPr/>
        </p:nvSpPr>
        <p:spPr>
          <a:xfrm>
            <a:off x="432248" y="2924944"/>
            <a:ext cx="213536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859" rIns="12859" anchor="ctr">
            <a:spAutoFit/>
          </a:bodyPr>
          <a:lstStyle/>
          <a:p>
            <a:pPr algn="ctr" defTabSz="128588">
              <a:defRPr sz="3000">
                <a:solidFill>
                  <a:srgbClr val="FFFFFF"/>
                </a:solidFill>
                <a:latin typeface="Avenir Oblique"/>
                <a:ea typeface="Avenir Oblique"/>
                <a:cs typeface="Avenir Oblique"/>
                <a:sym typeface="Avenir Oblique"/>
              </a:defRPr>
            </a:pPr>
            <a:r>
              <a:rPr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panose="02000503020000020003" pitchFamily="2" charset="0"/>
                <a:sym typeface="Avenir Oblique"/>
              </a:rPr>
              <a:t>XMM-Newton</a:t>
            </a:r>
          </a:p>
          <a:p>
            <a:pPr algn="ctr" defTabSz="128588">
              <a:defRPr sz="3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panose="02000503020000020003" pitchFamily="2" charset="0"/>
                <a:sym typeface="Avenir Book"/>
              </a:rPr>
              <a:t>Field of view ~ 30 arcmin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B8158F07-4D83-5346-969F-1F256C6B1E42}"/>
              </a:ext>
            </a:extLst>
          </p:cNvPr>
          <p:cNvSpPr txBox="1"/>
          <p:nvPr/>
        </p:nvSpPr>
        <p:spPr>
          <a:xfrm>
            <a:off x="2880525" y="2564904"/>
            <a:ext cx="2135355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859" rIns="12859" anchor="ctr">
            <a:spAutoFit/>
          </a:bodyPr>
          <a:lstStyle/>
          <a:p>
            <a:pPr algn="ctr" defTabSz="128588">
              <a:defRPr sz="3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 Book" panose="02000503020000020003" pitchFamily="2" charset="0"/>
                <a:sym typeface="Avenir Book"/>
              </a:rPr>
              <a:t>eROSITA</a:t>
            </a:r>
            <a:endParaRPr sz="1400" dirty="0">
              <a:solidFill>
                <a:schemeClr val="tx1">
                  <a:lumMod val="95000"/>
                  <a:lumOff val="5000"/>
                </a:schemeClr>
              </a:solidFill>
              <a:latin typeface="Avenir Book" panose="02000503020000020003" pitchFamily="2" charset="0"/>
              <a:sym typeface="Avenir Book"/>
            </a:endParaRPr>
          </a:p>
          <a:p>
            <a:pPr algn="ctr" defTabSz="128588">
              <a:defRPr sz="35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panose="02000503020000020003" pitchFamily="2" charset="0"/>
                <a:sym typeface="Avenir Book"/>
              </a:rPr>
              <a:t>Field of view ~ 6</a:t>
            </a:r>
            <a:r>
              <a:rPr lang="de-D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panose="02000503020000020003" pitchFamily="2" charset="0"/>
                <a:sym typeface="Avenir Book"/>
              </a:rPr>
              <a:t>2</a:t>
            </a:r>
            <a:r>
              <a:rPr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panose="02000503020000020003" pitchFamily="2" charset="0"/>
                <a:sym typeface="Avenir Book"/>
              </a:rPr>
              <a:t> </a:t>
            </a:r>
            <a:r>
              <a:rPr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venir Book" panose="02000503020000020003" pitchFamily="2" charset="0"/>
                <a:sym typeface="Avenir Book"/>
              </a:rPr>
              <a:t>arcmin</a:t>
            </a:r>
            <a:endParaRPr sz="1400" dirty="0">
              <a:solidFill>
                <a:schemeClr val="tx1">
                  <a:lumMod val="95000"/>
                  <a:lumOff val="5000"/>
                </a:schemeClr>
              </a:solidFill>
              <a:latin typeface="Avenir Book" panose="02000503020000020003" pitchFamily="2" charset="0"/>
              <a:sym typeface="Avenir Book"/>
            </a:endParaRP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15190EE3-7269-7B43-9388-CDAEB62A628E}"/>
              </a:ext>
            </a:extLst>
          </p:cNvPr>
          <p:cNvSpPr txBox="1"/>
          <p:nvPr/>
        </p:nvSpPr>
        <p:spPr>
          <a:xfrm>
            <a:off x="5087888" y="3883305"/>
            <a:ext cx="302233" cy="481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859" rIns="12859" anchor="ctr">
            <a:spAutoFit/>
          </a:bodyPr>
          <a:lstStyle>
            <a:lvl1pPr algn="ctr" defTabSz="457200">
              <a:defRPr sz="9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57175"/>
            <a:r>
              <a:rPr sz="2531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D3CC68FC-AE66-B549-88E3-C39B3102BED7}"/>
              </a:ext>
            </a:extLst>
          </p:cNvPr>
          <p:cNvSpPr txBox="1"/>
          <p:nvPr/>
        </p:nvSpPr>
        <p:spPr>
          <a:xfrm>
            <a:off x="465405" y="4561964"/>
            <a:ext cx="210220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859" rIns="12859" anchor="ctr">
            <a:spAutoFit/>
          </a:bodyPr>
          <a:lstStyle/>
          <a:p>
            <a:pPr algn="ctr" defTabSz="128588">
              <a:defRPr sz="3000">
                <a:solidFill>
                  <a:srgbClr val="FFFFFF"/>
                </a:solidFill>
                <a:latin typeface="Avenir Oblique"/>
                <a:ea typeface="Avenir Oblique"/>
                <a:cs typeface="Avenir Oblique"/>
                <a:sym typeface="Avenir Oblique"/>
              </a:defRPr>
            </a:pPr>
            <a:r>
              <a:rPr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Oblique"/>
                <a:sym typeface="Avenir Oblique"/>
              </a:rPr>
              <a:t>Chandra </a:t>
            </a:r>
          </a:p>
          <a:p>
            <a:pPr algn="ctr" defTabSz="128588">
              <a:defRPr sz="3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/>
                <a:sym typeface="Avenir Book"/>
              </a:rPr>
              <a:t>Field of view ~ 17 arcmin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641CD49-F335-1B4D-AE7B-215AAA704A0C}"/>
              </a:ext>
            </a:extLst>
          </p:cNvPr>
          <p:cNvGrpSpPr/>
          <p:nvPr/>
        </p:nvGrpSpPr>
        <p:grpSpPr>
          <a:xfrm>
            <a:off x="5519936" y="3356992"/>
            <a:ext cx="1489306" cy="2157045"/>
            <a:chOff x="6514921" y="3134866"/>
            <a:chExt cx="1592457" cy="2441604"/>
          </a:xfrm>
        </p:grpSpPr>
        <p:sp>
          <p:nvSpPr>
            <p:cNvPr id="19" name="Line">
              <a:extLst>
                <a:ext uri="{FF2B5EF4-FFF2-40B4-BE49-F238E27FC236}">
                  <a16:creationId xmlns:a16="http://schemas.microsoft.com/office/drawing/2014/main" id="{68B0A4AB-42D9-CB42-AC63-BB7012B5D9CA}"/>
                </a:ext>
              </a:extLst>
            </p:cNvPr>
            <p:cNvSpPr/>
            <p:nvPr/>
          </p:nvSpPr>
          <p:spPr>
            <a:xfrm flipV="1">
              <a:off x="7987368" y="3134866"/>
              <a:ext cx="1" cy="1788069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head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20" name="Line">
              <a:extLst>
                <a:ext uri="{FF2B5EF4-FFF2-40B4-BE49-F238E27FC236}">
                  <a16:creationId xmlns:a16="http://schemas.microsoft.com/office/drawing/2014/main" id="{8E67CA2C-4C2D-5D4F-BA01-B4218B8ABBAD}"/>
                </a:ext>
              </a:extLst>
            </p:cNvPr>
            <p:cNvSpPr/>
            <p:nvPr/>
          </p:nvSpPr>
          <p:spPr>
            <a:xfrm flipV="1">
              <a:off x="7742457" y="3134866"/>
              <a:ext cx="1" cy="1788069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tail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21" name="Line">
              <a:extLst>
                <a:ext uri="{FF2B5EF4-FFF2-40B4-BE49-F238E27FC236}">
                  <a16:creationId xmlns:a16="http://schemas.microsoft.com/office/drawing/2014/main" id="{7941CD13-02B7-3543-AEAC-449A002909C8}"/>
                </a:ext>
              </a:extLst>
            </p:cNvPr>
            <p:cNvSpPr/>
            <p:nvPr/>
          </p:nvSpPr>
          <p:spPr>
            <a:xfrm flipV="1">
              <a:off x="7497543" y="3149152"/>
              <a:ext cx="1" cy="1788069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head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22" name="Line">
              <a:extLst>
                <a:ext uri="{FF2B5EF4-FFF2-40B4-BE49-F238E27FC236}">
                  <a16:creationId xmlns:a16="http://schemas.microsoft.com/office/drawing/2014/main" id="{9B434BC7-698B-9E4E-9C69-CF53B6F5DFF3}"/>
                </a:ext>
              </a:extLst>
            </p:cNvPr>
            <p:cNvSpPr/>
            <p:nvPr/>
          </p:nvSpPr>
          <p:spPr>
            <a:xfrm>
              <a:off x="7748119" y="4922934"/>
              <a:ext cx="239191" cy="1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head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23" name="Line">
              <a:extLst>
                <a:ext uri="{FF2B5EF4-FFF2-40B4-BE49-F238E27FC236}">
                  <a16:creationId xmlns:a16="http://schemas.microsoft.com/office/drawing/2014/main" id="{93EAF73D-E0B5-E742-AEDC-181F7AF93989}"/>
                </a:ext>
              </a:extLst>
            </p:cNvPr>
            <p:cNvSpPr/>
            <p:nvPr/>
          </p:nvSpPr>
          <p:spPr>
            <a:xfrm>
              <a:off x="7494575" y="3146577"/>
              <a:ext cx="239191" cy="1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head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25" name="TextBox 2">
              <a:extLst>
                <a:ext uri="{FF2B5EF4-FFF2-40B4-BE49-F238E27FC236}">
                  <a16:creationId xmlns:a16="http://schemas.microsoft.com/office/drawing/2014/main" id="{198C90A0-5ADC-014C-A8D9-197735F2BA89}"/>
                </a:ext>
              </a:extLst>
            </p:cNvPr>
            <p:cNvSpPr txBox="1"/>
            <p:nvPr/>
          </p:nvSpPr>
          <p:spPr>
            <a:xfrm>
              <a:off x="6648395" y="5228091"/>
              <a:ext cx="1458983" cy="3483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2859" rIns="12859" anchor="ctr">
              <a:spAutoFit/>
            </a:bodyPr>
            <a:lstStyle>
              <a:lvl1pPr algn="ctr" defTabSz="457200">
                <a:defRPr sz="350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defTabSz="257175"/>
              <a:r>
                <a:rPr sz="1400" dirty="0">
                  <a:solidFill>
                    <a:schemeClr val="tx1"/>
                  </a:solidFill>
                </a:rPr>
                <a:t>Scanning feature</a:t>
              </a:r>
            </a:p>
          </p:txBody>
        </p:sp>
        <p:sp>
          <p:nvSpPr>
            <p:cNvPr id="26" name="Line">
              <a:extLst>
                <a:ext uri="{FF2B5EF4-FFF2-40B4-BE49-F238E27FC236}">
                  <a16:creationId xmlns:a16="http://schemas.microsoft.com/office/drawing/2014/main" id="{B9698AC9-32B4-EA48-BC14-84E01FFDE6C0}"/>
                </a:ext>
              </a:extLst>
            </p:cNvPr>
            <p:cNvSpPr/>
            <p:nvPr/>
          </p:nvSpPr>
          <p:spPr>
            <a:xfrm flipV="1">
              <a:off x="7497543" y="3143299"/>
              <a:ext cx="1" cy="1788069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head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27" name="Line">
              <a:extLst>
                <a:ext uri="{FF2B5EF4-FFF2-40B4-BE49-F238E27FC236}">
                  <a16:creationId xmlns:a16="http://schemas.microsoft.com/office/drawing/2014/main" id="{CF4733B2-189F-154F-9C88-38848C820F8D}"/>
                </a:ext>
              </a:extLst>
            </p:cNvPr>
            <p:cNvSpPr/>
            <p:nvPr/>
          </p:nvSpPr>
          <p:spPr>
            <a:xfrm flipV="1">
              <a:off x="7252630" y="3143299"/>
              <a:ext cx="1" cy="1788069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tail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28" name="Line">
              <a:extLst>
                <a:ext uri="{FF2B5EF4-FFF2-40B4-BE49-F238E27FC236}">
                  <a16:creationId xmlns:a16="http://schemas.microsoft.com/office/drawing/2014/main" id="{93DA5588-24D8-7748-89AD-18052B850E3F}"/>
                </a:ext>
              </a:extLst>
            </p:cNvPr>
            <p:cNvSpPr/>
            <p:nvPr/>
          </p:nvSpPr>
          <p:spPr>
            <a:xfrm flipV="1">
              <a:off x="7007716" y="3157586"/>
              <a:ext cx="1" cy="1788069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head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29" name="Line">
              <a:extLst>
                <a:ext uri="{FF2B5EF4-FFF2-40B4-BE49-F238E27FC236}">
                  <a16:creationId xmlns:a16="http://schemas.microsoft.com/office/drawing/2014/main" id="{1C6D9F43-3AB7-4746-AF17-920A895A47C6}"/>
                </a:ext>
              </a:extLst>
            </p:cNvPr>
            <p:cNvSpPr/>
            <p:nvPr/>
          </p:nvSpPr>
          <p:spPr>
            <a:xfrm>
              <a:off x="7258292" y="4931368"/>
              <a:ext cx="239191" cy="1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head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30" name="Line">
              <a:extLst>
                <a:ext uri="{FF2B5EF4-FFF2-40B4-BE49-F238E27FC236}">
                  <a16:creationId xmlns:a16="http://schemas.microsoft.com/office/drawing/2014/main" id="{75DA3888-A3A4-E34C-9CBB-11527F8B23CD}"/>
                </a:ext>
              </a:extLst>
            </p:cNvPr>
            <p:cNvSpPr/>
            <p:nvPr/>
          </p:nvSpPr>
          <p:spPr>
            <a:xfrm>
              <a:off x="7004748" y="3155009"/>
              <a:ext cx="239191" cy="1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head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31" name="Line">
              <a:extLst>
                <a:ext uri="{FF2B5EF4-FFF2-40B4-BE49-F238E27FC236}">
                  <a16:creationId xmlns:a16="http://schemas.microsoft.com/office/drawing/2014/main" id="{A60B991A-8EEC-234D-8546-DB4F1800D72F}"/>
                </a:ext>
              </a:extLst>
            </p:cNvPr>
            <p:cNvSpPr/>
            <p:nvPr/>
          </p:nvSpPr>
          <p:spPr>
            <a:xfrm flipV="1">
              <a:off x="6762803" y="3151732"/>
              <a:ext cx="1" cy="1788069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tail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32" name="Line">
              <a:extLst>
                <a:ext uri="{FF2B5EF4-FFF2-40B4-BE49-F238E27FC236}">
                  <a16:creationId xmlns:a16="http://schemas.microsoft.com/office/drawing/2014/main" id="{AF7214C5-AE51-E844-B576-694A41FEB15F}"/>
                </a:ext>
              </a:extLst>
            </p:cNvPr>
            <p:cNvSpPr/>
            <p:nvPr/>
          </p:nvSpPr>
          <p:spPr>
            <a:xfrm flipV="1">
              <a:off x="6517889" y="3166019"/>
              <a:ext cx="1" cy="1788069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head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7AA1B476-30CE-DD41-9C85-4ADA509D267C}"/>
                </a:ext>
              </a:extLst>
            </p:cNvPr>
            <p:cNvSpPr/>
            <p:nvPr/>
          </p:nvSpPr>
          <p:spPr>
            <a:xfrm>
              <a:off x="6768465" y="4939801"/>
              <a:ext cx="239191" cy="1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head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  <p:sp>
          <p:nvSpPr>
            <p:cNvPr id="34" name="Line">
              <a:extLst>
                <a:ext uri="{FF2B5EF4-FFF2-40B4-BE49-F238E27FC236}">
                  <a16:creationId xmlns:a16="http://schemas.microsoft.com/office/drawing/2014/main" id="{8382646F-EEBF-DE4E-A39F-3595363A4CF5}"/>
                </a:ext>
              </a:extLst>
            </p:cNvPr>
            <p:cNvSpPr/>
            <p:nvPr/>
          </p:nvSpPr>
          <p:spPr>
            <a:xfrm>
              <a:off x="6514921" y="3163442"/>
              <a:ext cx="239191" cy="1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  <a:headEnd type="triangle"/>
            </a:ln>
          </p:spPr>
          <p:txBody>
            <a:bodyPr lIns="12859" rIns="12859" anchor="ctr"/>
            <a:lstStyle/>
            <a:p>
              <a:pPr defTabSz="514350"/>
              <a:endParaRPr sz="1400">
                <a:latin typeface="Calibri" panose="020F0502020204030204"/>
              </a:endParaRPr>
            </a:p>
          </p:txBody>
        </p:sp>
      </p:grpSp>
      <p:sp>
        <p:nvSpPr>
          <p:cNvPr id="35" name="Square">
            <a:extLst>
              <a:ext uri="{FF2B5EF4-FFF2-40B4-BE49-F238E27FC236}">
                <a16:creationId xmlns:a16="http://schemas.microsoft.com/office/drawing/2014/main" id="{3F379E11-E401-734E-9040-4029543DB369}"/>
              </a:ext>
            </a:extLst>
          </p:cNvPr>
          <p:cNvSpPr/>
          <p:nvPr/>
        </p:nvSpPr>
        <p:spPr>
          <a:xfrm>
            <a:off x="1199456" y="5085184"/>
            <a:ext cx="612000" cy="612000"/>
          </a:xfrm>
          <a:prstGeom prst="rect">
            <a:avLst/>
          </a:prstGeom>
          <a:ln w="63500">
            <a:solidFill>
              <a:schemeClr val="tx1"/>
            </a:solidFill>
            <a:miter lim="400000"/>
          </a:ln>
        </p:spPr>
        <p:txBody>
          <a:bodyPr lIns="12859" rIns="12859" anchor="ctr"/>
          <a:lstStyle/>
          <a:p>
            <a:pPr defTabSz="514350"/>
            <a:endParaRPr sz="506">
              <a:latin typeface="Calibri" panose="020F0502020204030204"/>
            </a:endParaRPr>
          </a:p>
        </p:txBody>
      </p:sp>
      <p:sp>
        <p:nvSpPr>
          <p:cNvPr id="36" name="Square">
            <a:extLst>
              <a:ext uri="{FF2B5EF4-FFF2-40B4-BE49-F238E27FC236}">
                <a16:creationId xmlns:a16="http://schemas.microsoft.com/office/drawing/2014/main" id="{C4F80213-C818-934F-AF84-026CDE1D432B}"/>
              </a:ext>
            </a:extLst>
          </p:cNvPr>
          <p:cNvSpPr/>
          <p:nvPr/>
        </p:nvSpPr>
        <p:spPr>
          <a:xfrm>
            <a:off x="2783880" y="3068960"/>
            <a:ext cx="2232000" cy="2232000"/>
          </a:xfrm>
          <a:prstGeom prst="rect">
            <a:avLst/>
          </a:prstGeom>
          <a:ln w="63500">
            <a:solidFill>
              <a:schemeClr val="tx1"/>
            </a:solidFill>
            <a:miter lim="400000"/>
          </a:ln>
        </p:spPr>
        <p:txBody>
          <a:bodyPr lIns="12859" rIns="12859" anchor="ctr"/>
          <a:lstStyle/>
          <a:p>
            <a:pPr defTabSz="514350"/>
            <a:endParaRPr sz="506"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B4491CB-AE03-C44C-BCD6-7170DBD92E37}"/>
              </a:ext>
            </a:extLst>
          </p:cNvPr>
          <p:cNvSpPr/>
          <p:nvPr/>
        </p:nvSpPr>
        <p:spPr>
          <a:xfrm>
            <a:off x="2511080" y="1287629"/>
            <a:ext cx="50250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  <a:cs typeface="Avenir Black"/>
              </a:rPr>
              <a:t>Grasp (= survey speed) </a:t>
            </a:r>
          </a:p>
          <a:p>
            <a:r>
              <a:rPr lang="en-US" sz="2400" dirty="0">
                <a:latin typeface="Avenir Book" panose="02000503020000020003" pitchFamily="2" charset="0"/>
                <a:cs typeface="Avenir Black"/>
              </a:rPr>
              <a:t>- 5 x XMM-Newton </a:t>
            </a:r>
          </a:p>
          <a:p>
            <a:r>
              <a:rPr lang="en-US" sz="2400" dirty="0">
                <a:latin typeface="Avenir Book" panose="02000503020000020003" pitchFamily="2" charset="0"/>
                <a:cs typeface="Avenir Black"/>
              </a:rPr>
              <a:t>- 100 x Chandra (today)</a:t>
            </a:r>
          </a:p>
        </p:txBody>
      </p:sp>
      <p:sp>
        <p:nvSpPr>
          <p:cNvPr id="40" name="TextBox 2">
            <a:extLst>
              <a:ext uri="{FF2B5EF4-FFF2-40B4-BE49-F238E27FC236}">
                <a16:creationId xmlns:a16="http://schemas.microsoft.com/office/drawing/2014/main" id="{6911A0FF-EE5D-D144-B894-7489A91C678C}"/>
              </a:ext>
            </a:extLst>
          </p:cNvPr>
          <p:cNvSpPr txBox="1"/>
          <p:nvPr/>
        </p:nvSpPr>
        <p:spPr>
          <a:xfrm>
            <a:off x="6945895" y="3861048"/>
            <a:ext cx="302233" cy="481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2859" rIns="12859" anchor="ctr">
            <a:spAutoFit/>
          </a:bodyPr>
          <a:lstStyle>
            <a:lvl1pPr algn="ctr" defTabSz="457200">
              <a:defRPr sz="90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defTabSz="257175"/>
            <a:r>
              <a:rPr lang="en-US" sz="2531" dirty="0">
                <a:solidFill>
                  <a:schemeClr val="tx1"/>
                </a:solidFill>
              </a:rPr>
              <a:t>=</a:t>
            </a:r>
            <a:endParaRPr sz="2531" dirty="0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17FAEC-6627-2D43-BFD3-EC9702D54481}"/>
              </a:ext>
            </a:extLst>
          </p:cNvPr>
          <p:cNvGrpSpPr/>
          <p:nvPr/>
        </p:nvGrpSpPr>
        <p:grpSpPr>
          <a:xfrm>
            <a:off x="7392144" y="1178139"/>
            <a:ext cx="4190254" cy="5354755"/>
            <a:chOff x="5640677" y="1868399"/>
            <a:chExt cx="3447737" cy="4545870"/>
          </a:xfrm>
        </p:grpSpPr>
        <p:sp>
          <p:nvSpPr>
            <p:cNvPr id="41" name="TextBox 2">
              <a:extLst>
                <a:ext uri="{FF2B5EF4-FFF2-40B4-BE49-F238E27FC236}">
                  <a16:creationId xmlns:a16="http://schemas.microsoft.com/office/drawing/2014/main" id="{8E758ECF-7E46-DD40-9C92-B32EB76A8D37}"/>
                </a:ext>
              </a:extLst>
            </p:cNvPr>
            <p:cNvSpPr txBox="1"/>
            <p:nvPr/>
          </p:nvSpPr>
          <p:spPr>
            <a:xfrm>
              <a:off x="5709840" y="5552031"/>
              <a:ext cx="3222390" cy="8622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2859" rIns="12859">
              <a:spAutoFit/>
            </a:bodyPr>
            <a:lstStyle/>
            <a:p>
              <a:pPr algn="ctr" defTabSz="128588">
                <a:defRPr sz="300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enir Book" panose="02000503020000020003" pitchFamily="2" charset="0"/>
                  <a:sym typeface="Avenir Book"/>
                </a:rPr>
                <a:t>SRG/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venir Book" panose="02000503020000020003" pitchFamily="2" charset="0"/>
                  <a:sym typeface="Avenir Book"/>
                </a:rPr>
                <a:t>eROSITA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enir Book" panose="02000503020000020003" pitchFamily="2" charset="0"/>
                  <a:sym typeface="Avenir Book"/>
                </a:rPr>
                <a:t> 0.2-2 keV image of A3391/3395</a:t>
              </a:r>
            </a:p>
            <a:p>
              <a:pPr algn="ctr" defTabSz="128588">
                <a:defRPr sz="3000">
                  <a:solidFill>
                    <a:srgbClr val="FFFFFF"/>
                  </a:solidFill>
                  <a:latin typeface="Avenir Book"/>
                  <a:ea typeface="Avenir Book"/>
                  <a:cs typeface="Avenir Book"/>
                  <a:sym typeface="Avenir Book"/>
                </a:defRPr>
              </a:pP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enir Book" panose="02000503020000020003" pitchFamily="2" charset="0"/>
                  <a:sym typeface="Avenir Book"/>
                </a:rPr>
                <a:t>(</a:t>
              </a:r>
              <a:r>
                <a:rPr lang="en-US" sz="2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venir Book" panose="02000503020000020003" pitchFamily="2" charset="0"/>
                  <a:sym typeface="Avenir Book"/>
                </a:rPr>
                <a:t>Reiprich</a:t>
              </a:r>
              <a:r>
                <a:rPr 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venir Book" panose="02000503020000020003" pitchFamily="2" charset="0"/>
                  <a:sym typeface="Avenir Book"/>
                </a:rPr>
                <a:t> et al. 2021)</a:t>
              </a:r>
              <a:endParaRPr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Book" panose="02000503020000020003" pitchFamily="2" charset="0"/>
                <a:sym typeface="Avenir Book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29EBE32-D9E9-B940-A5AD-E1C19A140345}"/>
                </a:ext>
              </a:extLst>
            </p:cNvPr>
            <p:cNvGrpSpPr/>
            <p:nvPr/>
          </p:nvGrpSpPr>
          <p:grpSpPr>
            <a:xfrm>
              <a:off x="5640677" y="1868399"/>
              <a:ext cx="3447737" cy="3622502"/>
              <a:chOff x="7838120" y="1643360"/>
              <a:chExt cx="4275442" cy="4520521"/>
            </a:xfrm>
          </p:grpSpPr>
          <p:pic>
            <p:nvPicPr>
              <p:cNvPr id="39" name="Picture 4">
                <a:extLst>
                  <a:ext uri="{FF2B5EF4-FFF2-40B4-BE49-F238E27FC236}">
                    <a16:creationId xmlns:a16="http://schemas.microsoft.com/office/drawing/2014/main" id="{5EB00535-0693-B84B-93D3-FE96B35019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709" t="21360" r="6090" b="19878"/>
              <a:stretch/>
            </p:blipFill>
            <p:spPr>
              <a:xfrm>
                <a:off x="7838120" y="1643360"/>
                <a:ext cx="4275442" cy="4520521"/>
              </a:xfrm>
              <a:prstGeom prst="rect">
                <a:avLst/>
              </a:prstGeom>
            </p:spPr>
          </p:pic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2F48882-5F0F-3040-93D0-26032E87EA21}"/>
                  </a:ext>
                </a:extLst>
              </p:cNvPr>
              <p:cNvCxnSpPr/>
              <p:nvPr/>
            </p:nvCxnSpPr>
            <p:spPr>
              <a:xfrm>
                <a:off x="7934682" y="1815648"/>
                <a:ext cx="1351836" cy="0"/>
              </a:xfrm>
              <a:prstGeom prst="line">
                <a:avLst/>
              </a:prstGeom>
              <a:ln w="158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45A00B3-BB4A-C94C-8AD0-FA653F10D578}"/>
                  </a:ext>
                </a:extLst>
              </p:cNvPr>
              <p:cNvSpPr txBox="1"/>
              <p:nvPr/>
            </p:nvSpPr>
            <p:spPr>
              <a:xfrm>
                <a:off x="8178084" y="1803924"/>
                <a:ext cx="882998" cy="3168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sz="105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1 degree</a:t>
                </a: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FB8816B-AD2C-3242-9D61-9C692BE5A03D}"/>
              </a:ext>
            </a:extLst>
          </p:cNvPr>
          <p:cNvSpPr/>
          <p:nvPr/>
        </p:nvSpPr>
        <p:spPr>
          <a:xfrm>
            <a:off x="2783632" y="5364505"/>
            <a:ext cx="4695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venir Book" panose="02000503020000020003" pitchFamily="2" charset="0"/>
                <a:cs typeface="Avenir Black"/>
              </a:rPr>
              <a:t>3 Observing modes: </a:t>
            </a:r>
          </a:p>
          <a:p>
            <a:r>
              <a:rPr lang="en-US" sz="1600" dirty="0">
                <a:latin typeface="Avenir Book" panose="02000503020000020003" pitchFamily="2" charset="0"/>
                <a:cs typeface="Avenir Black"/>
              </a:rPr>
              <a:t>continuous scan (survey), field scan, pointing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01F6CE-AF95-F349-80BE-C2D4CA409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9AB20-91D2-CA45-B623-3A428E203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2" name="Picture 41" descr="eROSITA_Logo_RGB.png">
            <a:extLst>
              <a:ext uri="{FF2B5EF4-FFF2-40B4-BE49-F238E27FC236}">
                <a16:creationId xmlns:a16="http://schemas.microsoft.com/office/drawing/2014/main" id="{7AA2D953-8E0A-B84C-B6DC-C0CD918B4A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64" y="116632"/>
            <a:ext cx="1322594" cy="982624"/>
          </a:xfrm>
          <a:prstGeom prst="rect">
            <a:avLst/>
          </a:prstGeom>
        </p:spPr>
      </p:pic>
      <p:pic>
        <p:nvPicPr>
          <p:cNvPr id="43" name="Picture 19" descr="logo_mpe_white">
            <a:extLst>
              <a:ext uri="{FF2B5EF4-FFF2-40B4-BE49-F238E27FC236}">
                <a16:creationId xmlns:a16="http://schemas.microsoft.com/office/drawing/2014/main" id="{24FF98B7-7DB8-984E-90C8-3604954E7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65F5DE-55C8-D614-31A2-8A8ADB8FF384}"/>
              </a:ext>
            </a:extLst>
          </p:cNvPr>
          <p:cNvGrpSpPr/>
          <p:nvPr/>
        </p:nvGrpSpPr>
        <p:grpSpPr>
          <a:xfrm>
            <a:off x="2979256" y="-27384"/>
            <a:ext cx="9237424" cy="7128792"/>
            <a:chOff x="0" y="176354"/>
            <a:chExt cx="9072000" cy="666364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76B6F8-F18C-0312-FEA0-9D8DD6EC1EF7}"/>
                </a:ext>
              </a:extLst>
            </p:cNvPr>
            <p:cNvPicPr/>
            <p:nvPr/>
          </p:nvPicPr>
          <p:blipFill>
            <a:blip r:embed="rId7"/>
            <a:stretch/>
          </p:blipFill>
          <p:spPr>
            <a:xfrm>
              <a:off x="0" y="176354"/>
              <a:ext cx="9072000" cy="6467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CustomShape 1">
              <a:extLst>
                <a:ext uri="{FF2B5EF4-FFF2-40B4-BE49-F238E27FC236}">
                  <a16:creationId xmlns:a16="http://schemas.microsoft.com/office/drawing/2014/main" id="{12B1E959-5336-3624-9CC3-0653BA405965}"/>
                </a:ext>
              </a:extLst>
            </p:cNvPr>
            <p:cNvSpPr/>
            <p:nvPr/>
          </p:nvSpPr>
          <p:spPr>
            <a:xfrm>
              <a:off x="72000" y="360000"/>
              <a:ext cx="9000000" cy="6480000"/>
            </a:xfrm>
            <a:prstGeom prst="rect">
              <a:avLst/>
            </a:prstGeom>
            <a:noFill/>
            <a:ln>
              <a:solidFill>
                <a:schemeClr val="bg1"/>
              </a:solidFill>
              <a:round/>
            </a:ln>
            <a:effectLst>
              <a:outerShdw blurRad="4000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</p:sp>
        <p:sp>
          <p:nvSpPr>
            <p:cNvPr id="9" name="CustomShape 2">
              <a:extLst>
                <a:ext uri="{FF2B5EF4-FFF2-40B4-BE49-F238E27FC236}">
                  <a16:creationId xmlns:a16="http://schemas.microsoft.com/office/drawing/2014/main" id="{0974AA1C-6979-6EDF-E8D6-60646368B40C}"/>
                </a:ext>
              </a:extLst>
            </p:cNvPr>
            <p:cNvSpPr/>
            <p:nvPr/>
          </p:nvSpPr>
          <p:spPr>
            <a:xfrm>
              <a:off x="725400" y="374778"/>
              <a:ext cx="309060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1800" b="0" strike="noStrike" spc="-1" dirty="0">
                  <a:solidFill>
                    <a:srgbClr val="FFFFFF"/>
                  </a:solidFill>
                  <a:latin typeface="Avenir Oblique"/>
                  <a:ea typeface="Noto Sans CJK SC"/>
                </a:rPr>
                <a:t>SRG/</a:t>
              </a:r>
              <a:r>
                <a:rPr lang="en-GB" sz="1800" b="0" strike="noStrike" spc="-1" dirty="0" err="1">
                  <a:solidFill>
                    <a:srgbClr val="FFFFFF"/>
                  </a:solidFill>
                  <a:latin typeface="Avenir Oblique"/>
                  <a:ea typeface="Noto Sans CJK SC"/>
                </a:rPr>
                <a:t>eROSITA</a:t>
              </a:r>
              <a:r>
                <a:rPr lang="en-GB" sz="1800" b="0" strike="noStrike" spc="-1" dirty="0">
                  <a:solidFill>
                    <a:srgbClr val="FFFFFF"/>
                  </a:solidFill>
                  <a:latin typeface="Avenir Oblique"/>
                  <a:ea typeface="Noto Sans CJK SC"/>
                </a:rPr>
                <a:t> 0.4-3.0 k</a:t>
              </a:r>
              <a:r>
                <a:rPr lang="en-GB" sz="1800" b="0" strike="noStrike" spc="-1" dirty="0">
                  <a:solidFill>
                    <a:srgbClr val="FFFFFF"/>
                  </a:solidFill>
                  <a:latin typeface="Avenir Oblique"/>
                </a:rPr>
                <a:t>eV</a:t>
              </a:r>
              <a:endParaRPr lang="en-GB" sz="1800" b="0" strike="noStrike" spc="-1" dirty="0">
                <a:latin typeface="Arial"/>
              </a:endParaRPr>
            </a:p>
          </p:txBody>
        </p:sp>
        <p:sp>
          <p:nvSpPr>
            <p:cNvPr id="12" name="CustomShape 4">
              <a:extLst>
                <a:ext uri="{FF2B5EF4-FFF2-40B4-BE49-F238E27FC236}">
                  <a16:creationId xmlns:a16="http://schemas.microsoft.com/office/drawing/2014/main" id="{F2520421-7544-1C21-5A24-D53429FE9754}"/>
                </a:ext>
              </a:extLst>
            </p:cNvPr>
            <p:cNvSpPr/>
            <p:nvPr/>
          </p:nvSpPr>
          <p:spPr>
            <a:xfrm>
              <a:off x="4205160" y="374778"/>
              <a:ext cx="205884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1800" b="0" strike="noStrike" spc="-1" dirty="0">
                  <a:solidFill>
                    <a:srgbClr val="FFFFFF"/>
                  </a:solidFill>
                  <a:latin typeface="Avenir Oblique"/>
                </a:rPr>
                <a:t>Abell 3391/3395</a:t>
              </a:r>
              <a:endParaRPr lang="en-GB" sz="1800" b="0" strike="noStrike" spc="-1" dirty="0">
                <a:latin typeface="Arial"/>
              </a:endParaRPr>
            </a:p>
          </p:txBody>
        </p:sp>
        <p:sp>
          <p:nvSpPr>
            <p:cNvPr id="47" name="Line 5">
              <a:extLst>
                <a:ext uri="{FF2B5EF4-FFF2-40B4-BE49-F238E27FC236}">
                  <a16:creationId xmlns:a16="http://schemas.microsoft.com/office/drawing/2014/main" id="{F3D42E46-1419-1498-3F3B-87176D782BC3}"/>
                </a:ext>
              </a:extLst>
            </p:cNvPr>
            <p:cNvSpPr/>
            <p:nvPr/>
          </p:nvSpPr>
          <p:spPr>
            <a:xfrm>
              <a:off x="7143589" y="623455"/>
              <a:ext cx="1627451" cy="2170"/>
            </a:xfrm>
            <a:prstGeom prst="line">
              <a:avLst/>
            </a:prstGeom>
            <a:ln>
              <a:solidFill>
                <a:schemeClr val="bg1"/>
              </a:solidFill>
              <a:round/>
              <a:headEnd type="oval" w="med" len="med"/>
              <a:tailEnd type="oval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8" name="CustomShape 6">
              <a:extLst>
                <a:ext uri="{FF2B5EF4-FFF2-40B4-BE49-F238E27FC236}">
                  <a16:creationId xmlns:a16="http://schemas.microsoft.com/office/drawing/2014/main" id="{EEFDE810-07FC-41C9-4F09-2FAF1D9F9A99}"/>
                </a:ext>
              </a:extLst>
            </p:cNvPr>
            <p:cNvSpPr/>
            <p:nvPr/>
          </p:nvSpPr>
          <p:spPr>
            <a:xfrm>
              <a:off x="7776000" y="623455"/>
              <a:ext cx="473120" cy="36787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1800" b="0" strike="noStrike" spc="-1" dirty="0">
                  <a:solidFill>
                    <a:srgbClr val="FFFFFF"/>
                  </a:solidFill>
                  <a:latin typeface="Avenir Oblique"/>
                </a:rPr>
                <a:t>30’</a:t>
              </a:r>
              <a:endParaRPr lang="en-GB" sz="1800" b="0" strike="noStrike" spc="-1" dirty="0">
                <a:latin typeface="Arial"/>
              </a:endParaRPr>
            </a:p>
          </p:txBody>
        </p:sp>
        <p:sp>
          <p:nvSpPr>
            <p:cNvPr id="50" name="TextShape 7">
              <a:extLst>
                <a:ext uri="{FF2B5EF4-FFF2-40B4-BE49-F238E27FC236}">
                  <a16:creationId xmlns:a16="http://schemas.microsoft.com/office/drawing/2014/main" id="{53DBD688-CC6A-BB36-D360-877F09DA399F}"/>
                </a:ext>
              </a:extLst>
            </p:cNvPr>
            <p:cNvSpPr txBox="1"/>
            <p:nvPr/>
          </p:nvSpPr>
          <p:spPr>
            <a:xfrm>
              <a:off x="7668784" y="5996042"/>
              <a:ext cx="1296000" cy="59871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>
              <a:spAutoFit/>
            </a:bodyPr>
            <a:lstStyle/>
            <a:p>
              <a:r>
                <a:rPr lang="en-GB" sz="1100" b="0" strike="noStrike" spc="-1" dirty="0">
                  <a:solidFill>
                    <a:schemeClr val="bg1"/>
                  </a:solidFill>
                  <a:latin typeface="Avenir Oblique"/>
                </a:rPr>
                <a:t>0.4-0.8: red</a:t>
              </a:r>
            </a:p>
            <a:p>
              <a:r>
                <a:rPr lang="en-GB" sz="1100" b="0" strike="noStrike" spc="-1" dirty="0">
                  <a:solidFill>
                    <a:schemeClr val="bg1"/>
                  </a:solidFill>
                  <a:latin typeface="Avenir Oblique"/>
                </a:rPr>
                <a:t>0.8-1.5: green</a:t>
              </a:r>
            </a:p>
            <a:p>
              <a:r>
                <a:rPr lang="en-GB" sz="1100" b="0" strike="noStrike" spc="-1" dirty="0">
                  <a:solidFill>
                    <a:schemeClr val="bg1"/>
                  </a:solidFill>
                  <a:latin typeface="Avenir Oblique"/>
                </a:rPr>
                <a:t>1.5-3.0: blue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1642437-0C9B-19FD-B424-737E65EC14BA}"/>
                </a:ext>
              </a:extLst>
            </p:cNvPr>
            <p:cNvSpPr txBox="1"/>
            <p:nvPr/>
          </p:nvSpPr>
          <p:spPr>
            <a:xfrm>
              <a:off x="122485" y="5997783"/>
              <a:ext cx="1205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latin typeface="Avenir Oblique"/>
                </a:rPr>
                <a:t>Gaussian adaptive smoothing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F13913E-706A-86D8-824E-7E165F9B1455}"/>
              </a:ext>
            </a:extLst>
          </p:cNvPr>
          <p:cNvSpPr txBox="1"/>
          <p:nvPr/>
        </p:nvSpPr>
        <p:spPr>
          <a:xfrm>
            <a:off x="3071664" y="2262351"/>
            <a:ext cx="9082722" cy="2246769"/>
          </a:xfrm>
          <a:prstGeom prst="rect">
            <a:avLst/>
          </a:prstGeom>
          <a:solidFill>
            <a:schemeClr val="tx1">
              <a:alpha val="44789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DE" sz="2800" dirty="0">
                <a:solidFill>
                  <a:schemeClr val="bg1"/>
                </a:solidFill>
                <a:latin typeface="Avenir Book" panose="02000503020000020003" pitchFamily="2" charset="0"/>
              </a:rPr>
              <a:t>eROSITA is a superb tool to image</a:t>
            </a:r>
          </a:p>
          <a:p>
            <a:pPr algn="ctr"/>
            <a:r>
              <a:rPr lang="en-DE" sz="2800" dirty="0">
                <a:solidFill>
                  <a:schemeClr val="bg1"/>
                </a:solidFill>
                <a:latin typeface="Avenir Book" panose="02000503020000020003" pitchFamily="2" charset="0"/>
              </a:rPr>
              <a:t> Large Scale Structures</a:t>
            </a:r>
          </a:p>
          <a:p>
            <a:pPr algn="ctr"/>
            <a:endParaRPr lang="en-DE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pPr algn="ctr"/>
            <a:r>
              <a:rPr lang="en-DE" sz="2800" dirty="0">
                <a:solidFill>
                  <a:schemeClr val="bg1"/>
                </a:solidFill>
                <a:latin typeface="Avenir Book" panose="02000503020000020003" pitchFamily="2" charset="0"/>
              </a:rPr>
              <a:t>As Cluster finding  machine, it is a Stage IV </a:t>
            </a:r>
          </a:p>
          <a:p>
            <a:pPr algn="ctr"/>
            <a:r>
              <a:rPr lang="en-DE" sz="2800" dirty="0">
                <a:solidFill>
                  <a:schemeClr val="bg1"/>
                </a:solidFill>
                <a:latin typeface="Avenir Book" panose="02000503020000020003" pitchFamily="2" charset="0"/>
              </a:rPr>
              <a:t>Cosmology experiment</a:t>
            </a:r>
          </a:p>
        </p:txBody>
      </p:sp>
    </p:spTree>
    <p:extLst>
      <p:ext uri="{BB962C8B-B14F-4D97-AF65-F5344CB8AC3E}">
        <p14:creationId xmlns:p14="http://schemas.microsoft.com/office/powerpoint/2010/main" val="45385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B7D1282-FB1D-014D-A37A-B9AA046EDEED}"/>
              </a:ext>
            </a:extLst>
          </p:cNvPr>
          <p:cNvCxnSpPr>
            <a:cxnSpLocks/>
          </p:cNvCxnSpPr>
          <p:nvPr/>
        </p:nvCxnSpPr>
        <p:spPr>
          <a:xfrm flipH="1">
            <a:off x="5430688" y="1402432"/>
            <a:ext cx="17241" cy="21645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B818CDD-229D-6D48-9208-7269B2129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16633"/>
            <a:ext cx="8286750" cy="740227"/>
          </a:xfrm>
        </p:spPr>
        <p:txBody>
          <a:bodyPr>
            <a:noAutofit/>
          </a:bodyPr>
          <a:lstStyle/>
          <a:p>
            <a:r>
              <a:rPr lang="en-DE" b="1" dirty="0">
                <a:latin typeface="Avenir Heavy" panose="02000503020000020003" pitchFamily="2" charset="0"/>
                <a:cs typeface="Arial" panose="020B0604020202020204" pitchFamily="34" charset="0"/>
              </a:rPr>
              <a:t>Programmatics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C9DB03C-D171-784C-8710-8E12D24DE110}"/>
              </a:ext>
            </a:extLst>
          </p:cNvPr>
          <p:cNvGrpSpPr/>
          <p:nvPr/>
        </p:nvGrpSpPr>
        <p:grpSpPr>
          <a:xfrm>
            <a:off x="1870545" y="1291531"/>
            <a:ext cx="8905975" cy="3811656"/>
            <a:chOff x="-61875" y="1536086"/>
            <a:chExt cx="13723509" cy="5894652"/>
          </a:xfrm>
        </p:grpSpPr>
        <p:sp>
          <p:nvSpPr>
            <p:cNvPr id="62" name="Arrow">
              <a:extLst>
                <a:ext uri="{FF2B5EF4-FFF2-40B4-BE49-F238E27FC236}">
                  <a16:creationId xmlns:a16="http://schemas.microsoft.com/office/drawing/2014/main" id="{155C193B-1BC7-E942-919F-A0D0EED5E954}"/>
                </a:ext>
              </a:extLst>
            </p:cNvPr>
            <p:cNvSpPr/>
            <p:nvPr/>
          </p:nvSpPr>
          <p:spPr>
            <a:xfrm>
              <a:off x="53925" y="4280594"/>
              <a:ext cx="12871983" cy="1097856"/>
            </a:xfrm>
            <a:prstGeom prst="rightArrow">
              <a:avLst>
                <a:gd name="adj1" fmla="val 32000"/>
                <a:gd name="adj2" fmla="val 74013"/>
              </a:avLst>
            </a:prstGeom>
            <a:solidFill>
              <a:schemeClr val="accent4"/>
            </a:solidFill>
            <a:ln w="63500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/>
            </a:p>
          </p:txBody>
        </p:sp>
        <p:sp>
          <p:nvSpPr>
            <p:cNvPr id="63" name="Line">
              <a:extLst>
                <a:ext uri="{FF2B5EF4-FFF2-40B4-BE49-F238E27FC236}">
                  <a16:creationId xmlns:a16="http://schemas.microsoft.com/office/drawing/2014/main" id="{5A674AE0-C1B2-C643-A3BF-B462B0BE231A}"/>
                </a:ext>
              </a:extLst>
            </p:cNvPr>
            <p:cNvSpPr/>
            <p:nvPr/>
          </p:nvSpPr>
          <p:spPr>
            <a:xfrm flipV="1">
              <a:off x="1835404" y="4682706"/>
              <a:ext cx="1" cy="815027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/>
            </a:p>
          </p:txBody>
        </p:sp>
        <p:sp>
          <p:nvSpPr>
            <p:cNvPr id="64" name="2019">
              <a:extLst>
                <a:ext uri="{FF2B5EF4-FFF2-40B4-BE49-F238E27FC236}">
                  <a16:creationId xmlns:a16="http://schemas.microsoft.com/office/drawing/2014/main" id="{960AC953-DB87-D442-B18F-D377AB902500}"/>
                </a:ext>
              </a:extLst>
            </p:cNvPr>
            <p:cNvSpPr txBox="1"/>
            <p:nvPr/>
          </p:nvSpPr>
          <p:spPr>
            <a:xfrm>
              <a:off x="570484" y="4600462"/>
              <a:ext cx="741036" cy="458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425"/>
                <a:t>2019</a:t>
              </a:r>
            </a:p>
          </p:txBody>
        </p:sp>
        <p:sp>
          <p:nvSpPr>
            <p:cNvPr id="65" name="2020">
              <a:extLst>
                <a:ext uri="{FF2B5EF4-FFF2-40B4-BE49-F238E27FC236}">
                  <a16:creationId xmlns:a16="http://schemas.microsoft.com/office/drawing/2014/main" id="{BED4C034-8A43-0A47-AB98-61A35F8FDE4A}"/>
                </a:ext>
              </a:extLst>
            </p:cNvPr>
            <p:cNvSpPr txBox="1"/>
            <p:nvPr/>
          </p:nvSpPr>
          <p:spPr>
            <a:xfrm>
              <a:off x="2259584" y="4600462"/>
              <a:ext cx="741036" cy="458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425"/>
                <a:t>2020</a:t>
              </a:r>
            </a:p>
          </p:txBody>
        </p:sp>
        <p:sp>
          <p:nvSpPr>
            <p:cNvPr id="66" name="2021">
              <a:extLst>
                <a:ext uri="{FF2B5EF4-FFF2-40B4-BE49-F238E27FC236}">
                  <a16:creationId xmlns:a16="http://schemas.microsoft.com/office/drawing/2014/main" id="{086111F3-7F49-AA49-8E3A-C513EB1D609F}"/>
                </a:ext>
              </a:extLst>
            </p:cNvPr>
            <p:cNvSpPr txBox="1"/>
            <p:nvPr/>
          </p:nvSpPr>
          <p:spPr>
            <a:xfrm>
              <a:off x="3948683" y="4600462"/>
              <a:ext cx="741036" cy="458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425"/>
                <a:t>2021</a:t>
              </a:r>
            </a:p>
          </p:txBody>
        </p:sp>
        <p:sp>
          <p:nvSpPr>
            <p:cNvPr id="67" name="2022">
              <a:extLst>
                <a:ext uri="{FF2B5EF4-FFF2-40B4-BE49-F238E27FC236}">
                  <a16:creationId xmlns:a16="http://schemas.microsoft.com/office/drawing/2014/main" id="{F6071322-C10D-2C4A-A569-C31FD45C91A4}"/>
                </a:ext>
              </a:extLst>
            </p:cNvPr>
            <p:cNvSpPr txBox="1"/>
            <p:nvPr/>
          </p:nvSpPr>
          <p:spPr>
            <a:xfrm>
              <a:off x="5593333" y="4600462"/>
              <a:ext cx="741036" cy="458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425"/>
                <a:t>2022</a:t>
              </a:r>
            </a:p>
          </p:txBody>
        </p:sp>
        <p:sp>
          <p:nvSpPr>
            <p:cNvPr id="68" name="2023">
              <a:extLst>
                <a:ext uri="{FF2B5EF4-FFF2-40B4-BE49-F238E27FC236}">
                  <a16:creationId xmlns:a16="http://schemas.microsoft.com/office/drawing/2014/main" id="{60B7485A-9BBF-1D45-B6F2-9F47215C055F}"/>
                </a:ext>
              </a:extLst>
            </p:cNvPr>
            <p:cNvSpPr txBox="1"/>
            <p:nvPr/>
          </p:nvSpPr>
          <p:spPr>
            <a:xfrm>
              <a:off x="7326884" y="4600462"/>
              <a:ext cx="741036" cy="458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425"/>
                <a:t>2023</a:t>
              </a:r>
            </a:p>
          </p:txBody>
        </p:sp>
        <p:sp>
          <p:nvSpPr>
            <p:cNvPr id="69" name="2024">
              <a:extLst>
                <a:ext uri="{FF2B5EF4-FFF2-40B4-BE49-F238E27FC236}">
                  <a16:creationId xmlns:a16="http://schemas.microsoft.com/office/drawing/2014/main" id="{25B6581C-0EFF-2B47-973C-AD0C27551289}"/>
                </a:ext>
              </a:extLst>
            </p:cNvPr>
            <p:cNvSpPr txBox="1"/>
            <p:nvPr/>
          </p:nvSpPr>
          <p:spPr>
            <a:xfrm>
              <a:off x="9060433" y="4600462"/>
              <a:ext cx="741036" cy="458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425"/>
                <a:t>2024</a:t>
              </a:r>
            </a:p>
          </p:txBody>
        </p:sp>
        <p:sp>
          <p:nvSpPr>
            <p:cNvPr id="70" name="2025">
              <a:extLst>
                <a:ext uri="{FF2B5EF4-FFF2-40B4-BE49-F238E27FC236}">
                  <a16:creationId xmlns:a16="http://schemas.microsoft.com/office/drawing/2014/main" id="{9EDD16FB-A998-B342-9C65-086CDC633618}"/>
                </a:ext>
              </a:extLst>
            </p:cNvPr>
            <p:cNvSpPr txBox="1"/>
            <p:nvPr/>
          </p:nvSpPr>
          <p:spPr>
            <a:xfrm>
              <a:off x="10705083" y="4600462"/>
              <a:ext cx="741036" cy="458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425"/>
                <a:t>2025</a:t>
              </a:r>
            </a:p>
          </p:txBody>
        </p:sp>
        <p:sp>
          <p:nvSpPr>
            <p:cNvPr id="71" name="Line">
              <a:extLst>
                <a:ext uri="{FF2B5EF4-FFF2-40B4-BE49-F238E27FC236}">
                  <a16:creationId xmlns:a16="http://schemas.microsoft.com/office/drawing/2014/main" id="{AD2CB33C-80A4-BB49-920A-12045A0FB977}"/>
                </a:ext>
              </a:extLst>
            </p:cNvPr>
            <p:cNvSpPr/>
            <p:nvPr/>
          </p:nvSpPr>
          <p:spPr>
            <a:xfrm flipH="1">
              <a:off x="1023491" y="4983113"/>
              <a:ext cx="1" cy="53213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/>
            </a:p>
          </p:txBody>
        </p:sp>
        <p:sp>
          <p:nvSpPr>
            <p:cNvPr id="72" name="Launch">
              <a:extLst>
                <a:ext uri="{FF2B5EF4-FFF2-40B4-BE49-F238E27FC236}">
                  <a16:creationId xmlns:a16="http://schemas.microsoft.com/office/drawing/2014/main" id="{E0576C20-E993-7840-AC3C-3F692ECFDA6E}"/>
                </a:ext>
              </a:extLst>
            </p:cNvPr>
            <p:cNvSpPr txBox="1"/>
            <p:nvPr/>
          </p:nvSpPr>
          <p:spPr>
            <a:xfrm>
              <a:off x="558086" y="5387862"/>
              <a:ext cx="1012749" cy="458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425"/>
                <a:t>Launch</a:t>
              </a:r>
            </a:p>
          </p:txBody>
        </p:sp>
        <p:sp>
          <p:nvSpPr>
            <p:cNvPr id="74" name="CalPV">
              <a:extLst>
                <a:ext uri="{FF2B5EF4-FFF2-40B4-BE49-F238E27FC236}">
                  <a16:creationId xmlns:a16="http://schemas.microsoft.com/office/drawing/2014/main" id="{D330988F-BF8B-FD41-81E7-8A4B7559398F}"/>
                </a:ext>
              </a:extLst>
            </p:cNvPr>
            <p:cNvSpPr txBox="1"/>
            <p:nvPr/>
          </p:nvSpPr>
          <p:spPr>
            <a:xfrm>
              <a:off x="-61875" y="1536086"/>
              <a:ext cx="3183393" cy="11363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solidFill>
                    <a:schemeClr val="accent5">
                      <a:lumOff val="-29866"/>
                    </a:schemeClr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pPr algn="ctr"/>
              <a:r>
                <a:rPr sz="1425" b="1" dirty="0" err="1">
                  <a:solidFill>
                    <a:srgbClr val="C00000"/>
                  </a:solidFill>
                  <a:latin typeface="Avenir Book" panose="02000503020000020003" pitchFamily="2" charset="0"/>
                </a:rPr>
                <a:t>CalPV</a:t>
              </a:r>
              <a:r>
                <a:rPr lang="en-US" sz="1425" b="1" dirty="0">
                  <a:solidFill>
                    <a:srgbClr val="C00000"/>
                  </a:solidFill>
                  <a:latin typeface="Avenir Book" panose="02000503020000020003" pitchFamily="2" charset="0"/>
                </a:rPr>
                <a:t>:</a:t>
              </a:r>
            </a:p>
            <a:p>
              <a:pPr algn="ctr"/>
              <a:r>
                <a:rPr lang="en-US" sz="1425" b="1" dirty="0">
                  <a:solidFill>
                    <a:srgbClr val="C00000"/>
                  </a:solidFill>
                  <a:latin typeface="Avenir Book" panose="02000503020000020003" pitchFamily="2" charset="0"/>
                </a:rPr>
                <a:t>Calibration and</a:t>
              </a:r>
            </a:p>
            <a:p>
              <a:pPr algn="ctr"/>
              <a:r>
                <a:rPr lang="en-US" sz="1425" b="1" dirty="0">
                  <a:solidFill>
                    <a:srgbClr val="C00000"/>
                  </a:solidFill>
                  <a:latin typeface="Avenir Book" panose="02000503020000020003" pitchFamily="2" charset="0"/>
                </a:rPr>
                <a:t>Performance Verification</a:t>
              </a:r>
              <a:endParaRPr sz="1425" b="1" dirty="0">
                <a:solidFill>
                  <a:srgbClr val="C00000"/>
                </a:solidFill>
                <a:latin typeface="Avenir Book" panose="02000503020000020003" pitchFamily="2" charset="0"/>
              </a:endParaRPr>
            </a:p>
          </p:txBody>
        </p:sp>
        <p:sp>
          <p:nvSpPr>
            <p:cNvPr id="75" name="Line">
              <a:extLst>
                <a:ext uri="{FF2B5EF4-FFF2-40B4-BE49-F238E27FC236}">
                  <a16:creationId xmlns:a16="http://schemas.microsoft.com/office/drawing/2014/main" id="{0AC63E3E-9482-6246-9280-8FA9F8716539}"/>
                </a:ext>
              </a:extLst>
            </p:cNvPr>
            <p:cNvSpPr/>
            <p:nvPr/>
          </p:nvSpPr>
          <p:spPr>
            <a:xfrm flipV="1">
              <a:off x="2420491" y="3417836"/>
              <a:ext cx="1" cy="1217387"/>
            </a:xfrm>
            <a:prstGeom prst="line">
              <a:avLst/>
            </a:prstGeom>
            <a:ln w="50800">
              <a:solidFill>
                <a:srgbClr val="0433FF"/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/>
            </a:p>
          </p:txBody>
        </p:sp>
        <p:sp>
          <p:nvSpPr>
            <p:cNvPr id="76" name="eRASS1">
              <a:extLst>
                <a:ext uri="{FF2B5EF4-FFF2-40B4-BE49-F238E27FC236}">
                  <a16:creationId xmlns:a16="http://schemas.microsoft.com/office/drawing/2014/main" id="{9000B408-F44D-C049-AA7C-B1FE9CEAA47D}"/>
                </a:ext>
              </a:extLst>
            </p:cNvPr>
            <p:cNvSpPr txBox="1"/>
            <p:nvPr/>
          </p:nvSpPr>
          <p:spPr>
            <a:xfrm>
              <a:off x="1960784" y="2960974"/>
              <a:ext cx="1086852" cy="458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425"/>
                <a:t>eRASS1</a:t>
              </a:r>
            </a:p>
          </p:txBody>
        </p:sp>
        <p:sp>
          <p:nvSpPr>
            <p:cNvPr id="79" name="Line">
              <a:extLst>
                <a:ext uri="{FF2B5EF4-FFF2-40B4-BE49-F238E27FC236}">
                  <a16:creationId xmlns:a16="http://schemas.microsoft.com/office/drawing/2014/main" id="{69C796C7-AEE5-3B4D-98CD-741C11152374}"/>
                </a:ext>
              </a:extLst>
            </p:cNvPr>
            <p:cNvSpPr/>
            <p:nvPr/>
          </p:nvSpPr>
          <p:spPr>
            <a:xfrm>
              <a:off x="4349749" y="5033913"/>
              <a:ext cx="8124" cy="908861"/>
            </a:xfrm>
            <a:prstGeom prst="line">
              <a:avLst/>
            </a:prstGeom>
            <a:ln w="50800">
              <a:solidFill>
                <a:srgbClr val="C00000"/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/>
            </a:p>
          </p:txBody>
        </p:sp>
        <p:sp>
          <p:nvSpPr>
            <p:cNvPr id="80" name="EdR…">
              <a:extLst>
                <a:ext uri="{FF2B5EF4-FFF2-40B4-BE49-F238E27FC236}">
                  <a16:creationId xmlns:a16="http://schemas.microsoft.com/office/drawing/2014/main" id="{68D2B005-0CD1-8D47-AE2D-1A3791DCDDA2}"/>
                </a:ext>
              </a:extLst>
            </p:cNvPr>
            <p:cNvSpPr txBox="1"/>
            <p:nvPr/>
          </p:nvSpPr>
          <p:spPr>
            <a:xfrm>
              <a:off x="2901146" y="5942774"/>
              <a:ext cx="2892511" cy="113638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>
                <a:defRPr sz="1900">
                  <a:solidFill>
                    <a:schemeClr val="accent5">
                      <a:lumOff val="-29866"/>
                    </a:schemeClr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lang="en-US" sz="1425" dirty="0"/>
                <a:t>July 1</a:t>
              </a:r>
              <a:r>
                <a:rPr lang="en-US" sz="1425" baseline="30000" dirty="0"/>
                <a:t>st</a:t>
              </a:r>
              <a:r>
                <a:rPr lang="en-US" sz="1425" dirty="0"/>
                <a:t> 2021: </a:t>
              </a:r>
              <a:r>
                <a:rPr sz="1425" dirty="0"/>
                <a:t>E</a:t>
              </a:r>
              <a:r>
                <a:rPr lang="en-US" sz="1425" dirty="0"/>
                <a:t>D</a:t>
              </a:r>
              <a:r>
                <a:rPr sz="1425" dirty="0"/>
                <a:t>R </a:t>
              </a:r>
            </a:p>
            <a:p>
              <a:pPr algn="ctr">
                <a:defRPr sz="1900">
                  <a:solidFill>
                    <a:schemeClr val="accent5">
                      <a:lumOff val="-29866"/>
                    </a:schemeClr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sz="1425" dirty="0" err="1"/>
                <a:t>CalPV</a:t>
              </a:r>
              <a:r>
                <a:rPr sz="1425" dirty="0"/>
                <a:t> data</a:t>
              </a:r>
              <a:endParaRPr lang="en-US" sz="1425" dirty="0"/>
            </a:p>
            <a:p>
              <a:pPr algn="ctr">
                <a:defRPr sz="1900">
                  <a:solidFill>
                    <a:schemeClr val="accent5">
                      <a:lumOff val="-29866"/>
                    </a:schemeClr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lang="en-GB" sz="1425" dirty="0"/>
                <a:t>a</a:t>
              </a:r>
              <a:r>
                <a:rPr lang="en-DE" sz="1425" dirty="0"/>
                <a:t>nd associated papers</a:t>
              </a:r>
              <a:r>
                <a:rPr sz="1425" dirty="0"/>
                <a:t> </a:t>
              </a:r>
            </a:p>
          </p:txBody>
        </p:sp>
        <p:sp>
          <p:nvSpPr>
            <p:cNvPr id="81" name="Line">
              <a:extLst>
                <a:ext uri="{FF2B5EF4-FFF2-40B4-BE49-F238E27FC236}">
                  <a16:creationId xmlns:a16="http://schemas.microsoft.com/office/drawing/2014/main" id="{319E85D9-7F08-4743-A507-DAB199FC7CE9}"/>
                </a:ext>
              </a:extLst>
            </p:cNvPr>
            <p:cNvSpPr/>
            <p:nvPr/>
          </p:nvSpPr>
          <p:spPr>
            <a:xfrm rot="60000">
              <a:off x="7657459" y="4978066"/>
              <a:ext cx="4523" cy="901705"/>
            </a:xfrm>
            <a:prstGeom prst="line">
              <a:avLst/>
            </a:prstGeom>
            <a:ln w="50800">
              <a:solidFill>
                <a:srgbClr val="0433FF"/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/>
            </a:p>
          </p:txBody>
        </p:sp>
        <p:sp>
          <p:nvSpPr>
            <p:cNvPr id="82" name="DR1…">
              <a:extLst>
                <a:ext uri="{FF2B5EF4-FFF2-40B4-BE49-F238E27FC236}">
                  <a16:creationId xmlns:a16="http://schemas.microsoft.com/office/drawing/2014/main" id="{C5185084-C572-C547-AE2E-7467BEE07CA7}"/>
                </a:ext>
              </a:extLst>
            </p:cNvPr>
            <p:cNvSpPr txBox="1"/>
            <p:nvPr/>
          </p:nvSpPr>
          <p:spPr>
            <a:xfrm>
              <a:off x="7043901" y="5980419"/>
              <a:ext cx="1180718" cy="11363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sz="1425" dirty="0"/>
                <a:t>DR1</a:t>
              </a:r>
            </a:p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sz="1425" dirty="0"/>
                <a:t>eRASS1</a:t>
              </a:r>
              <a:endParaRPr lang="en-US" sz="1425" dirty="0"/>
            </a:p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lang="en-DE" sz="1425" dirty="0"/>
                <a:t>Q</a:t>
              </a:r>
              <a:r>
                <a:rPr lang="en-US" sz="1425" dirty="0"/>
                <a:t>4</a:t>
              </a:r>
              <a:r>
                <a:rPr lang="en-DE" sz="1425" dirty="0"/>
                <a:t> 2023</a:t>
              </a:r>
              <a:endParaRPr sz="1425" dirty="0"/>
            </a:p>
          </p:txBody>
        </p:sp>
        <p:sp>
          <p:nvSpPr>
            <p:cNvPr id="83" name="Line">
              <a:extLst>
                <a:ext uri="{FF2B5EF4-FFF2-40B4-BE49-F238E27FC236}">
                  <a16:creationId xmlns:a16="http://schemas.microsoft.com/office/drawing/2014/main" id="{F92FEB6F-D367-B741-9ED9-27DBAB2A4A7E}"/>
                </a:ext>
              </a:extLst>
            </p:cNvPr>
            <p:cNvSpPr/>
            <p:nvPr/>
          </p:nvSpPr>
          <p:spPr>
            <a:xfrm flipV="1">
              <a:off x="3334762" y="3687712"/>
              <a:ext cx="1" cy="947511"/>
            </a:xfrm>
            <a:prstGeom prst="line">
              <a:avLst/>
            </a:prstGeom>
            <a:ln w="50800">
              <a:solidFill>
                <a:srgbClr val="5E5E5E"/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/>
            </a:p>
          </p:txBody>
        </p:sp>
        <p:sp>
          <p:nvSpPr>
            <p:cNvPr id="84" name="eRASS2">
              <a:extLst>
                <a:ext uri="{FF2B5EF4-FFF2-40B4-BE49-F238E27FC236}">
                  <a16:creationId xmlns:a16="http://schemas.microsoft.com/office/drawing/2014/main" id="{31F45937-F63C-1F4A-8C0F-5254AC7F9143}"/>
                </a:ext>
              </a:extLst>
            </p:cNvPr>
            <p:cNvSpPr txBox="1"/>
            <p:nvPr/>
          </p:nvSpPr>
          <p:spPr>
            <a:xfrm>
              <a:off x="2863645" y="3356048"/>
              <a:ext cx="931236" cy="4045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600">
                  <a:solidFill>
                    <a:srgbClr val="5E5E5E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200" dirty="0"/>
                <a:t>eRASS2</a:t>
              </a:r>
            </a:p>
          </p:txBody>
        </p:sp>
        <p:sp>
          <p:nvSpPr>
            <p:cNvPr id="85" name="Line">
              <a:extLst>
                <a:ext uri="{FF2B5EF4-FFF2-40B4-BE49-F238E27FC236}">
                  <a16:creationId xmlns:a16="http://schemas.microsoft.com/office/drawing/2014/main" id="{11F7C45F-B1F0-BB4F-9194-F6205DEF5E11}"/>
                </a:ext>
              </a:extLst>
            </p:cNvPr>
            <p:cNvSpPr/>
            <p:nvPr/>
          </p:nvSpPr>
          <p:spPr>
            <a:xfrm flipV="1">
              <a:off x="5006794" y="3687712"/>
              <a:ext cx="2" cy="947510"/>
            </a:xfrm>
            <a:prstGeom prst="line">
              <a:avLst/>
            </a:prstGeom>
            <a:ln w="50800">
              <a:solidFill>
                <a:srgbClr val="5E5E5E"/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/>
            </a:p>
          </p:txBody>
        </p:sp>
        <p:sp>
          <p:nvSpPr>
            <p:cNvPr id="86" name="Line">
              <a:extLst>
                <a:ext uri="{FF2B5EF4-FFF2-40B4-BE49-F238E27FC236}">
                  <a16:creationId xmlns:a16="http://schemas.microsoft.com/office/drawing/2014/main" id="{E69CD828-D68B-EA43-B37F-D9B69C0AA345}"/>
                </a:ext>
              </a:extLst>
            </p:cNvPr>
            <p:cNvSpPr/>
            <p:nvPr/>
          </p:nvSpPr>
          <p:spPr>
            <a:xfrm flipV="1">
              <a:off x="6739123" y="3687713"/>
              <a:ext cx="1" cy="947510"/>
            </a:xfrm>
            <a:prstGeom prst="line">
              <a:avLst/>
            </a:prstGeom>
            <a:ln w="50800">
              <a:solidFill>
                <a:srgbClr val="5E5E5E"/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/>
            </a:p>
          </p:txBody>
        </p:sp>
        <p:sp>
          <p:nvSpPr>
            <p:cNvPr id="87" name="eRASS3">
              <a:extLst>
                <a:ext uri="{FF2B5EF4-FFF2-40B4-BE49-F238E27FC236}">
                  <a16:creationId xmlns:a16="http://schemas.microsoft.com/office/drawing/2014/main" id="{C5DEFAC5-1AC7-C242-8824-603B719BC551}"/>
                </a:ext>
              </a:extLst>
            </p:cNvPr>
            <p:cNvSpPr txBox="1"/>
            <p:nvPr/>
          </p:nvSpPr>
          <p:spPr>
            <a:xfrm>
              <a:off x="4519397" y="3323476"/>
              <a:ext cx="931236" cy="4045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600">
                  <a:solidFill>
                    <a:srgbClr val="5E5E5E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200" dirty="0"/>
                <a:t>eRASS</a:t>
              </a:r>
              <a:r>
                <a:rPr lang="en-US" sz="1200" dirty="0"/>
                <a:t>4</a:t>
              </a:r>
              <a:endParaRPr sz="1200" dirty="0"/>
            </a:p>
          </p:txBody>
        </p:sp>
        <p:sp>
          <p:nvSpPr>
            <p:cNvPr id="88" name="Line">
              <a:extLst>
                <a:ext uri="{FF2B5EF4-FFF2-40B4-BE49-F238E27FC236}">
                  <a16:creationId xmlns:a16="http://schemas.microsoft.com/office/drawing/2014/main" id="{2C18B78B-FC17-C948-ADEA-0A44784788BD}"/>
                </a:ext>
              </a:extLst>
            </p:cNvPr>
            <p:cNvSpPr/>
            <p:nvPr/>
          </p:nvSpPr>
          <p:spPr>
            <a:xfrm flipV="1">
              <a:off x="4230077" y="3387703"/>
              <a:ext cx="2" cy="1234822"/>
            </a:xfrm>
            <a:prstGeom prst="line">
              <a:avLst/>
            </a:prstGeom>
            <a:ln w="50800">
              <a:solidFill>
                <a:srgbClr val="0433FF"/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/>
            </a:p>
          </p:txBody>
        </p:sp>
        <p:sp>
          <p:nvSpPr>
            <p:cNvPr id="89" name="eRASS4">
              <a:extLst>
                <a:ext uri="{FF2B5EF4-FFF2-40B4-BE49-F238E27FC236}">
                  <a16:creationId xmlns:a16="http://schemas.microsoft.com/office/drawing/2014/main" id="{ED116986-79B2-B445-A742-7631F992003A}"/>
                </a:ext>
              </a:extLst>
            </p:cNvPr>
            <p:cNvSpPr txBox="1"/>
            <p:nvPr/>
          </p:nvSpPr>
          <p:spPr>
            <a:xfrm>
              <a:off x="3698024" y="2946037"/>
              <a:ext cx="1086852" cy="458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425" dirty="0"/>
                <a:t>eRASS</a:t>
              </a:r>
              <a:r>
                <a:rPr lang="en-US" sz="1425" dirty="0"/>
                <a:t>3</a:t>
              </a:r>
              <a:endParaRPr sz="1425" dirty="0"/>
            </a:p>
          </p:txBody>
        </p:sp>
        <p:sp>
          <p:nvSpPr>
            <p:cNvPr id="90" name="Line">
              <a:extLst>
                <a:ext uri="{FF2B5EF4-FFF2-40B4-BE49-F238E27FC236}">
                  <a16:creationId xmlns:a16="http://schemas.microsoft.com/office/drawing/2014/main" id="{5BD65B4F-21B9-4649-9F29-4106BF1B5DD0}"/>
                </a:ext>
              </a:extLst>
            </p:cNvPr>
            <p:cNvSpPr/>
            <p:nvPr/>
          </p:nvSpPr>
          <p:spPr>
            <a:xfrm flipV="1">
              <a:off x="3444874" y="4686299"/>
              <a:ext cx="1" cy="80791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/>
            </a:p>
          </p:txBody>
        </p:sp>
        <p:sp>
          <p:nvSpPr>
            <p:cNvPr id="91" name="Line">
              <a:extLst>
                <a:ext uri="{FF2B5EF4-FFF2-40B4-BE49-F238E27FC236}">
                  <a16:creationId xmlns:a16="http://schemas.microsoft.com/office/drawing/2014/main" id="{03BA1B4F-E667-9448-A683-A99C7D2BAFB8}"/>
                </a:ext>
              </a:extLst>
            </p:cNvPr>
            <p:cNvSpPr/>
            <p:nvPr/>
          </p:nvSpPr>
          <p:spPr>
            <a:xfrm flipV="1">
              <a:off x="5133975" y="4686299"/>
              <a:ext cx="0" cy="81280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/>
            </a:p>
          </p:txBody>
        </p:sp>
        <p:sp>
          <p:nvSpPr>
            <p:cNvPr id="92" name="Line">
              <a:extLst>
                <a:ext uri="{FF2B5EF4-FFF2-40B4-BE49-F238E27FC236}">
                  <a16:creationId xmlns:a16="http://schemas.microsoft.com/office/drawing/2014/main" id="{795A6180-ECA4-8742-841D-420B055639A2}"/>
                </a:ext>
              </a:extLst>
            </p:cNvPr>
            <p:cNvSpPr/>
            <p:nvPr/>
          </p:nvSpPr>
          <p:spPr>
            <a:xfrm flipV="1">
              <a:off x="6893105" y="4686299"/>
              <a:ext cx="2" cy="812799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/>
            </a:p>
          </p:txBody>
        </p:sp>
        <p:sp>
          <p:nvSpPr>
            <p:cNvPr id="93" name="Line">
              <a:extLst>
                <a:ext uri="{FF2B5EF4-FFF2-40B4-BE49-F238E27FC236}">
                  <a16:creationId xmlns:a16="http://schemas.microsoft.com/office/drawing/2014/main" id="{E133F4D6-3C37-6247-BA03-2F3276003390}"/>
                </a:ext>
              </a:extLst>
            </p:cNvPr>
            <p:cNvSpPr/>
            <p:nvPr/>
          </p:nvSpPr>
          <p:spPr>
            <a:xfrm flipV="1">
              <a:off x="8502901" y="4686299"/>
              <a:ext cx="1" cy="80791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/>
            </a:p>
          </p:txBody>
        </p:sp>
        <p:sp>
          <p:nvSpPr>
            <p:cNvPr id="94" name="Line">
              <a:extLst>
                <a:ext uri="{FF2B5EF4-FFF2-40B4-BE49-F238E27FC236}">
                  <a16:creationId xmlns:a16="http://schemas.microsoft.com/office/drawing/2014/main" id="{C8B1ED9B-D93E-CC4B-B515-F61F9F553810}"/>
                </a:ext>
              </a:extLst>
            </p:cNvPr>
            <p:cNvSpPr/>
            <p:nvPr/>
          </p:nvSpPr>
          <p:spPr>
            <a:xfrm flipV="1">
              <a:off x="10198100" y="4686299"/>
              <a:ext cx="0" cy="81280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/>
            </a:p>
          </p:txBody>
        </p:sp>
        <p:sp>
          <p:nvSpPr>
            <p:cNvPr id="95" name="Line">
              <a:extLst>
                <a:ext uri="{FF2B5EF4-FFF2-40B4-BE49-F238E27FC236}">
                  <a16:creationId xmlns:a16="http://schemas.microsoft.com/office/drawing/2014/main" id="{F527B12D-D77A-A342-B37B-0BBC5275DDD6}"/>
                </a:ext>
              </a:extLst>
            </p:cNvPr>
            <p:cNvSpPr/>
            <p:nvPr/>
          </p:nvSpPr>
          <p:spPr>
            <a:xfrm flipV="1">
              <a:off x="5867335" y="3687712"/>
              <a:ext cx="1" cy="947511"/>
            </a:xfrm>
            <a:prstGeom prst="line">
              <a:avLst/>
            </a:prstGeom>
            <a:ln w="50800">
              <a:solidFill>
                <a:srgbClr val="5E5E5E"/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/>
            </a:p>
          </p:txBody>
        </p:sp>
        <p:sp>
          <p:nvSpPr>
            <p:cNvPr id="96" name="eRASS5">
              <a:extLst>
                <a:ext uri="{FF2B5EF4-FFF2-40B4-BE49-F238E27FC236}">
                  <a16:creationId xmlns:a16="http://schemas.microsoft.com/office/drawing/2014/main" id="{5EBB7C26-3CB1-A84C-AA18-46507BE22C0D}"/>
                </a:ext>
              </a:extLst>
            </p:cNvPr>
            <p:cNvSpPr txBox="1"/>
            <p:nvPr/>
          </p:nvSpPr>
          <p:spPr>
            <a:xfrm>
              <a:off x="5407073" y="3374698"/>
              <a:ext cx="931236" cy="4045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600">
                  <a:solidFill>
                    <a:srgbClr val="5E5E5E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200" dirty="0"/>
                <a:t>eRASS5</a:t>
              </a:r>
            </a:p>
          </p:txBody>
        </p:sp>
        <p:sp>
          <p:nvSpPr>
            <p:cNvPr id="97" name="eRASS6">
              <a:extLst>
                <a:ext uri="{FF2B5EF4-FFF2-40B4-BE49-F238E27FC236}">
                  <a16:creationId xmlns:a16="http://schemas.microsoft.com/office/drawing/2014/main" id="{C0069928-A0C2-6A44-AC5A-E6020EA571E8}"/>
                </a:ext>
              </a:extLst>
            </p:cNvPr>
            <p:cNvSpPr txBox="1"/>
            <p:nvPr/>
          </p:nvSpPr>
          <p:spPr>
            <a:xfrm>
              <a:off x="6308293" y="3374698"/>
              <a:ext cx="931236" cy="4045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600">
                  <a:solidFill>
                    <a:srgbClr val="5E5E5E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200"/>
                <a:t>eRASS6</a:t>
              </a:r>
            </a:p>
          </p:txBody>
        </p:sp>
        <p:sp>
          <p:nvSpPr>
            <p:cNvPr id="98" name="Line">
              <a:extLst>
                <a:ext uri="{FF2B5EF4-FFF2-40B4-BE49-F238E27FC236}">
                  <a16:creationId xmlns:a16="http://schemas.microsoft.com/office/drawing/2014/main" id="{631A9CC0-F84C-0040-A943-E60FB0788B45}"/>
                </a:ext>
              </a:extLst>
            </p:cNvPr>
            <p:cNvSpPr/>
            <p:nvPr/>
          </p:nvSpPr>
          <p:spPr>
            <a:xfrm>
              <a:off x="10110929" y="5007652"/>
              <a:ext cx="2" cy="947510"/>
            </a:xfrm>
            <a:prstGeom prst="line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/>
            </a:p>
          </p:txBody>
        </p:sp>
        <p:sp>
          <p:nvSpPr>
            <p:cNvPr id="99" name="DR2…">
              <a:extLst>
                <a:ext uri="{FF2B5EF4-FFF2-40B4-BE49-F238E27FC236}">
                  <a16:creationId xmlns:a16="http://schemas.microsoft.com/office/drawing/2014/main" id="{97E90FF4-496C-B44A-AE95-B518D3F1B403}"/>
                </a:ext>
              </a:extLst>
            </p:cNvPr>
            <p:cNvSpPr txBox="1"/>
            <p:nvPr/>
          </p:nvSpPr>
          <p:spPr>
            <a:xfrm>
              <a:off x="9485011" y="5863383"/>
              <a:ext cx="1180717" cy="14755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sz="1425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DR2</a:t>
              </a:r>
            </a:p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sz="1425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eRASS</a:t>
              </a:r>
              <a:r>
                <a:rPr lang="en-US" sz="1425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:3</a:t>
              </a:r>
            </a:p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lang="en-DE" sz="1425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Q</a:t>
              </a:r>
              <a:r>
                <a:rPr lang="en-US" sz="1425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DE" sz="1425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2025</a:t>
              </a:r>
            </a:p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lang="en-DE" sz="1425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TBC</a:t>
              </a:r>
              <a:endParaRPr sz="1425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0" name="Line">
              <a:extLst>
                <a:ext uri="{FF2B5EF4-FFF2-40B4-BE49-F238E27FC236}">
                  <a16:creationId xmlns:a16="http://schemas.microsoft.com/office/drawing/2014/main" id="{6549B37C-B90A-0347-88E9-F7DA70C43EB0}"/>
                </a:ext>
              </a:extLst>
            </p:cNvPr>
            <p:cNvSpPr/>
            <p:nvPr/>
          </p:nvSpPr>
          <p:spPr>
            <a:xfrm flipV="1">
              <a:off x="7574873" y="3697038"/>
              <a:ext cx="1" cy="947510"/>
            </a:xfrm>
            <a:prstGeom prst="line">
              <a:avLst/>
            </a:prstGeom>
            <a:ln w="50800">
              <a:solidFill>
                <a:srgbClr val="5E5E5E"/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/>
            </a:p>
          </p:txBody>
        </p:sp>
        <p:sp>
          <p:nvSpPr>
            <p:cNvPr id="101" name="eRASS7">
              <a:extLst>
                <a:ext uri="{FF2B5EF4-FFF2-40B4-BE49-F238E27FC236}">
                  <a16:creationId xmlns:a16="http://schemas.microsoft.com/office/drawing/2014/main" id="{D335B747-59D6-C74F-A0CB-D10EF4A68BC5}"/>
                </a:ext>
              </a:extLst>
            </p:cNvPr>
            <p:cNvSpPr txBox="1"/>
            <p:nvPr/>
          </p:nvSpPr>
          <p:spPr>
            <a:xfrm>
              <a:off x="7162850" y="3369086"/>
              <a:ext cx="931236" cy="4045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600">
                  <a:solidFill>
                    <a:srgbClr val="5E5E5E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200" dirty="0"/>
                <a:t>eRASS7</a:t>
              </a:r>
            </a:p>
          </p:txBody>
        </p:sp>
        <p:sp>
          <p:nvSpPr>
            <p:cNvPr id="102" name="Line">
              <a:extLst>
                <a:ext uri="{FF2B5EF4-FFF2-40B4-BE49-F238E27FC236}">
                  <a16:creationId xmlns:a16="http://schemas.microsoft.com/office/drawing/2014/main" id="{794A47DA-CD2D-B94C-ADE6-25B529F63598}"/>
                </a:ext>
              </a:extLst>
            </p:cNvPr>
            <p:cNvSpPr/>
            <p:nvPr/>
          </p:nvSpPr>
          <p:spPr>
            <a:xfrm flipV="1">
              <a:off x="8433111" y="3383845"/>
              <a:ext cx="1" cy="1234821"/>
            </a:xfrm>
            <a:prstGeom prst="line">
              <a:avLst/>
            </a:prstGeom>
            <a:ln w="50800">
              <a:solidFill>
                <a:srgbClr val="0433FF"/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/>
            </a:p>
          </p:txBody>
        </p:sp>
        <p:sp>
          <p:nvSpPr>
            <p:cNvPr id="103" name="eRASS8…">
              <a:extLst>
                <a:ext uri="{FF2B5EF4-FFF2-40B4-BE49-F238E27FC236}">
                  <a16:creationId xmlns:a16="http://schemas.microsoft.com/office/drawing/2014/main" id="{1868D7D9-8CC9-5444-B3F3-7A30A4AA5EF9}"/>
                </a:ext>
              </a:extLst>
            </p:cNvPr>
            <p:cNvSpPr txBox="1"/>
            <p:nvPr/>
          </p:nvSpPr>
          <p:spPr>
            <a:xfrm>
              <a:off x="7512477" y="2571034"/>
              <a:ext cx="1820479" cy="7972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sz="1425" dirty="0"/>
                <a:t>eRASS8</a:t>
              </a:r>
            </a:p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sz="1425" dirty="0"/>
                <a:t>All-sky survey</a:t>
              </a:r>
            </a:p>
          </p:txBody>
        </p:sp>
        <p:sp>
          <p:nvSpPr>
            <p:cNvPr id="104" name="Line">
              <a:extLst>
                <a:ext uri="{FF2B5EF4-FFF2-40B4-BE49-F238E27FC236}">
                  <a16:creationId xmlns:a16="http://schemas.microsoft.com/office/drawing/2014/main" id="{E2D980BC-2D4F-194B-B6BA-91FE867FDF8E}"/>
                </a:ext>
              </a:extLst>
            </p:cNvPr>
            <p:cNvSpPr/>
            <p:nvPr/>
          </p:nvSpPr>
          <p:spPr>
            <a:xfrm>
              <a:off x="12662999" y="5012438"/>
              <a:ext cx="2" cy="947510"/>
            </a:xfrm>
            <a:prstGeom prst="line">
              <a:avLst/>
            </a:prstGeom>
            <a:ln w="50800">
              <a:solidFill>
                <a:schemeClr val="accent1">
                  <a:lumMod val="60000"/>
                  <a:lumOff val="40000"/>
                </a:schemeClr>
              </a:solidFill>
              <a:miter lim="400000"/>
              <a:tailEnd type="triangle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/>
            </a:p>
          </p:txBody>
        </p:sp>
        <p:sp>
          <p:nvSpPr>
            <p:cNvPr id="105" name="DR3…">
              <a:extLst>
                <a:ext uri="{FF2B5EF4-FFF2-40B4-BE49-F238E27FC236}">
                  <a16:creationId xmlns:a16="http://schemas.microsoft.com/office/drawing/2014/main" id="{624AF159-C07F-904E-92B6-8B1381CDA24F}"/>
                </a:ext>
              </a:extLst>
            </p:cNvPr>
            <p:cNvSpPr txBox="1"/>
            <p:nvPr/>
          </p:nvSpPr>
          <p:spPr>
            <a:xfrm>
              <a:off x="11841156" y="5955230"/>
              <a:ext cx="1820478" cy="1475508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sz="1425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DR3</a:t>
              </a:r>
            </a:p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sz="1425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All-sky survey</a:t>
              </a:r>
              <a:endParaRPr lang="en-US" sz="1425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lang="en-DE" sz="1425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Q2 2027</a:t>
              </a:r>
            </a:p>
            <a:p>
              <a:pPr algn="ctr">
                <a:defRPr sz="1900">
                  <a:solidFill>
                    <a:srgbClr val="0433FF"/>
                  </a:solidFill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lang="en-DE" sz="1425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TBC</a:t>
              </a:r>
              <a:endParaRPr sz="1425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6" name="Line">
              <a:extLst>
                <a:ext uri="{FF2B5EF4-FFF2-40B4-BE49-F238E27FC236}">
                  <a16:creationId xmlns:a16="http://schemas.microsoft.com/office/drawing/2014/main" id="{62646569-A92E-5242-8ACC-22DC0F0EC938}"/>
                </a:ext>
              </a:extLst>
            </p:cNvPr>
            <p:cNvSpPr/>
            <p:nvPr/>
          </p:nvSpPr>
          <p:spPr>
            <a:xfrm flipV="1">
              <a:off x="11941676" y="4686299"/>
              <a:ext cx="1" cy="812801"/>
            </a:xfrm>
            <a:prstGeom prst="line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/>
            </a:p>
          </p:txBody>
        </p:sp>
        <p:sp>
          <p:nvSpPr>
            <p:cNvPr id="107" name="Rectangle">
              <a:extLst>
                <a:ext uri="{FF2B5EF4-FFF2-40B4-BE49-F238E27FC236}">
                  <a16:creationId xmlns:a16="http://schemas.microsoft.com/office/drawing/2014/main" id="{60CACB0C-36A8-7646-B06D-078909B6FFCE}"/>
                </a:ext>
              </a:extLst>
            </p:cNvPr>
            <p:cNvSpPr/>
            <p:nvPr/>
          </p:nvSpPr>
          <p:spPr>
            <a:xfrm>
              <a:off x="8500212" y="3860420"/>
              <a:ext cx="4586605" cy="1175562"/>
            </a:xfrm>
            <a:prstGeom prst="rect">
              <a:avLst/>
            </a:prstGeom>
            <a:solidFill>
              <a:schemeClr val="accent5">
                <a:hueOff val="-82419"/>
                <a:satOff val="-9513"/>
                <a:lumOff val="-16343"/>
                <a:alpha val="37637"/>
              </a:schemeClr>
            </a:solidFill>
            <a:ln w="38100">
              <a:solidFill>
                <a:srgbClr val="000000">
                  <a:alpha val="37637"/>
                </a:srgbClr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50"/>
            </a:p>
          </p:txBody>
        </p:sp>
        <p:sp>
          <p:nvSpPr>
            <p:cNvPr id="108" name="3-years pointed observations…">
              <a:extLst>
                <a:ext uri="{FF2B5EF4-FFF2-40B4-BE49-F238E27FC236}">
                  <a16:creationId xmlns:a16="http://schemas.microsoft.com/office/drawing/2014/main" id="{EFF55C09-3F1B-B144-AF7D-33EF4DD19458}"/>
                </a:ext>
              </a:extLst>
            </p:cNvPr>
            <p:cNvSpPr txBox="1"/>
            <p:nvPr/>
          </p:nvSpPr>
          <p:spPr>
            <a:xfrm>
              <a:off x="8922374" y="3782601"/>
              <a:ext cx="3875618" cy="79725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>
                <a:defRPr sz="1900" i="1"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lang="en-US" sz="1425" dirty="0"/>
                <a:t>2.5</a:t>
              </a:r>
              <a:r>
                <a:rPr sz="1425" dirty="0"/>
                <a:t>-years pointed observations</a:t>
              </a:r>
            </a:p>
            <a:p>
              <a:pPr>
                <a:defRPr sz="1900" i="1">
                  <a:latin typeface="Charter Roman"/>
                  <a:ea typeface="Charter Roman"/>
                  <a:cs typeface="Charter Roman"/>
                  <a:sym typeface="Charter Roman"/>
                </a:defRPr>
              </a:pPr>
              <a:r>
                <a:rPr lang="en-US" sz="1425" dirty="0"/>
                <a:t>GTO/</a:t>
              </a:r>
              <a:r>
                <a:rPr sz="1425" dirty="0"/>
                <a:t>GO phase</a:t>
              </a:r>
            </a:p>
          </p:txBody>
        </p:sp>
        <p:sp>
          <p:nvSpPr>
            <p:cNvPr id="111" name="2026">
              <a:extLst>
                <a:ext uri="{FF2B5EF4-FFF2-40B4-BE49-F238E27FC236}">
                  <a16:creationId xmlns:a16="http://schemas.microsoft.com/office/drawing/2014/main" id="{5E047EFC-4100-AA46-BCCB-B36D9E2B5D86}"/>
                </a:ext>
              </a:extLst>
            </p:cNvPr>
            <p:cNvSpPr txBox="1"/>
            <p:nvPr/>
          </p:nvSpPr>
          <p:spPr>
            <a:xfrm>
              <a:off x="12013183" y="4596939"/>
              <a:ext cx="741036" cy="45812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8100" tIns="38100" rIns="38100" bIns="38100" anchor="ctr">
              <a:spAutoFit/>
            </a:bodyPr>
            <a:lstStyle>
              <a:lvl1pPr>
                <a:defRPr sz="1900">
                  <a:latin typeface="Charter Roman"/>
                  <a:ea typeface="Charter Roman"/>
                  <a:cs typeface="Charter Roman"/>
                  <a:sym typeface="Charter Roman"/>
                </a:defRPr>
              </a:lvl1pPr>
            </a:lstStyle>
            <a:p>
              <a:r>
                <a:rPr sz="1425"/>
                <a:t>2026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5BC8834-8BAE-2A41-9A9A-96104A93CE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3730" y="4058873"/>
            <a:ext cx="2013999" cy="8752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FF73F6-7ABE-ED43-927B-46245D6E80F9}"/>
              </a:ext>
            </a:extLst>
          </p:cNvPr>
          <p:cNvSpPr txBox="1"/>
          <p:nvPr/>
        </p:nvSpPr>
        <p:spPr>
          <a:xfrm>
            <a:off x="5430688" y="1340769"/>
            <a:ext cx="1664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>
                <a:solidFill>
                  <a:srgbClr val="FF0000"/>
                </a:solidFill>
                <a:latin typeface="Trebuchet MS" panose="020B0703020202090204" pitchFamily="34" charset="0"/>
              </a:rPr>
              <a:t>26.2.2022</a:t>
            </a:r>
          </a:p>
          <a:p>
            <a:r>
              <a:rPr lang="en-DE" sz="1200" dirty="0">
                <a:solidFill>
                  <a:srgbClr val="FF0000"/>
                </a:solidFill>
                <a:latin typeface="Trebuchet MS" panose="020B0703020202090204" pitchFamily="34" charset="0"/>
              </a:rPr>
              <a:t>eROSITA in safe mode</a:t>
            </a:r>
          </a:p>
        </p:txBody>
      </p:sp>
      <p:sp>
        <p:nvSpPr>
          <p:cNvPr id="112" name="eRASS4">
            <a:extLst>
              <a:ext uri="{FF2B5EF4-FFF2-40B4-BE49-F238E27FC236}">
                <a16:creationId xmlns:a16="http://schemas.microsoft.com/office/drawing/2014/main" id="{6C264B2A-B753-2C49-86A5-D3643433BD85}"/>
              </a:ext>
            </a:extLst>
          </p:cNvPr>
          <p:cNvSpPr txBox="1"/>
          <p:nvPr/>
        </p:nvSpPr>
        <p:spPr>
          <a:xfrm>
            <a:off x="7061753" y="971436"/>
            <a:ext cx="3844194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1900">
                <a:solidFill>
                  <a:srgbClr val="0433FF"/>
                </a:solidFill>
                <a:latin typeface="Charter Roman"/>
                <a:ea typeface="Charter Roman"/>
                <a:cs typeface="Charter Roman"/>
                <a:sym typeface="Charter Roman"/>
              </a:defRPr>
            </a:lvl1pPr>
          </a:lstStyle>
          <a:p>
            <a:r>
              <a:rPr sz="2000" dirty="0" err="1">
                <a:solidFill>
                  <a:schemeClr val="tx1"/>
                </a:solidFill>
                <a:latin typeface="Avenir Book" panose="02000503020000020003" pitchFamily="2" charset="0"/>
              </a:rPr>
              <a:t>eRASS</a:t>
            </a:r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</a:rPr>
              <a:t> = </a:t>
            </a:r>
            <a:r>
              <a:rPr lang="en-US" sz="2000" dirty="0" err="1">
                <a:solidFill>
                  <a:schemeClr val="tx1"/>
                </a:solidFill>
                <a:latin typeface="Avenir Book" panose="02000503020000020003" pitchFamily="2" charset="0"/>
              </a:rPr>
              <a:t>eROSITA</a:t>
            </a:r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</a:rPr>
              <a:t> All-Sky Survey</a:t>
            </a:r>
            <a:endParaRPr sz="2000"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  <p:sp>
        <p:nvSpPr>
          <p:cNvPr id="3" name="Left-right-up Arrow 2">
            <a:extLst>
              <a:ext uri="{FF2B5EF4-FFF2-40B4-BE49-F238E27FC236}">
                <a16:creationId xmlns:a16="http://schemas.microsoft.com/office/drawing/2014/main" id="{E12FFDFB-240A-D44C-B0BE-408599365B45}"/>
              </a:ext>
            </a:extLst>
          </p:cNvPr>
          <p:cNvSpPr/>
          <p:nvPr/>
        </p:nvSpPr>
        <p:spPr>
          <a:xfrm>
            <a:off x="2731298" y="2158943"/>
            <a:ext cx="348425" cy="1256934"/>
          </a:xfrm>
          <a:prstGeom prst="leftRightUpArrow">
            <a:avLst>
              <a:gd name="adj1" fmla="val 25000"/>
              <a:gd name="adj2" fmla="val 28515"/>
              <a:gd name="adj3" fmla="val 25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5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D083EAB-8B42-5D42-B9AE-39E0332AA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B371772-7A4C-E348-9FF3-051112F75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B0C1F9-F688-FC41-806A-24BECBE22042}"/>
              </a:ext>
            </a:extLst>
          </p:cNvPr>
          <p:cNvSpPr/>
          <p:nvPr/>
        </p:nvSpPr>
        <p:spPr>
          <a:xfrm>
            <a:off x="5447929" y="1987613"/>
            <a:ext cx="4981861" cy="1548736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60" name="Picture 59" descr="eROSITA_Logo_RGB.png">
            <a:extLst>
              <a:ext uri="{FF2B5EF4-FFF2-40B4-BE49-F238E27FC236}">
                <a16:creationId xmlns:a16="http://schemas.microsoft.com/office/drawing/2014/main" id="{DA977FCE-D10B-5D4B-9C7D-B309C00069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64" y="116632"/>
            <a:ext cx="1322594" cy="982624"/>
          </a:xfrm>
          <a:prstGeom prst="rect">
            <a:avLst/>
          </a:prstGeom>
        </p:spPr>
      </p:pic>
      <p:pic>
        <p:nvPicPr>
          <p:cNvPr id="73" name="Picture 19" descr="logo_mpe_white">
            <a:extLst>
              <a:ext uri="{FF2B5EF4-FFF2-40B4-BE49-F238E27FC236}">
                <a16:creationId xmlns:a16="http://schemas.microsoft.com/office/drawing/2014/main" id="{2C2960F0-9147-2B4C-8F8C-CB4A4EEE8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DAAC4-16A5-E81B-F4CB-EB869B91BC2C}"/>
              </a:ext>
            </a:extLst>
          </p:cNvPr>
          <p:cNvSpPr txBox="1"/>
          <p:nvPr/>
        </p:nvSpPr>
        <p:spPr>
          <a:xfrm>
            <a:off x="623399" y="5323855"/>
            <a:ext cx="10945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DE" sz="2200" dirty="0">
                <a:latin typeface="Avenir Book" panose="02000503020000020003" pitchFamily="2" charset="0"/>
              </a:rPr>
              <a:t>Early Data Release (EDR) in 2021: several fields, including eFEDS mini-survey</a:t>
            </a:r>
          </a:p>
          <a:p>
            <a:pPr marL="285750" indent="-285750">
              <a:buFontTx/>
              <a:buChar char="-"/>
            </a:pPr>
            <a:r>
              <a:rPr lang="en-DE" sz="2200" dirty="0">
                <a:latin typeface="Avenir Book" panose="02000503020000020003" pitchFamily="2" charset="0"/>
              </a:rPr>
              <a:t>Preparation ongoing for DR1 in Fall 2023</a:t>
            </a:r>
          </a:p>
        </p:txBody>
      </p:sp>
    </p:spTree>
    <p:extLst>
      <p:ext uri="{BB962C8B-B14F-4D97-AF65-F5344CB8AC3E}">
        <p14:creationId xmlns:p14="http://schemas.microsoft.com/office/powerpoint/2010/main" val="224859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pe_logo_black.png">
            <a:extLst>
              <a:ext uri="{FF2B5EF4-FFF2-40B4-BE49-F238E27FC236}">
                <a16:creationId xmlns:a16="http://schemas.microsoft.com/office/drawing/2014/main" id="{B4C8FCA6-7445-994D-B11F-9EB887897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113674"/>
            <a:ext cx="845842" cy="8670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9153E4-1D69-AD4D-86A1-7C9C0C155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97" y="1387800"/>
            <a:ext cx="9528007" cy="49215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236C9E-4F5C-C04D-992E-CC0138B7B9F2}"/>
              </a:ext>
            </a:extLst>
          </p:cNvPr>
          <p:cNvSpPr txBox="1"/>
          <p:nvPr/>
        </p:nvSpPr>
        <p:spPr>
          <a:xfrm>
            <a:off x="5087891" y="6093296"/>
            <a:ext cx="5580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Avenir Book"/>
                <a:cs typeface="Avenir Book"/>
              </a:rPr>
              <a:t>Exposure corrected image in the 0.5</a:t>
            </a:r>
            <a:r>
              <a:rPr lang="en-GB" spc="-1">
                <a:solidFill>
                  <a:schemeClr val="bg1"/>
                </a:solidFill>
                <a:latin typeface="Avenir Book"/>
                <a:cs typeface="Avenir Book"/>
              </a:rPr>
              <a:t>–</a:t>
            </a:r>
            <a:r>
              <a:rPr lang="en-GB">
                <a:solidFill>
                  <a:schemeClr val="bg1"/>
                </a:solidFill>
                <a:latin typeface="Avenir Book"/>
                <a:cs typeface="Avenir Book"/>
              </a:rPr>
              <a:t>2.0 keV band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E7F54F-B1CC-2E42-85CF-3120F9605D01}"/>
              </a:ext>
            </a:extLst>
          </p:cNvPr>
          <p:cNvSpPr txBox="1"/>
          <p:nvPr/>
        </p:nvSpPr>
        <p:spPr>
          <a:xfrm>
            <a:off x="1524000" y="6093296"/>
            <a:ext cx="3347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bg1"/>
                </a:solidFill>
                <a:latin typeface="Avenir Book"/>
                <a:cs typeface="Avenir Book"/>
              </a:rPr>
              <a:t>Credit</a:t>
            </a:r>
            <a:r>
              <a:rPr lang="de-DE" sz="1600" dirty="0">
                <a:solidFill>
                  <a:schemeClr val="bg1"/>
                </a:solidFill>
                <a:latin typeface="Avenir Book"/>
                <a:cs typeface="Avenir Book"/>
              </a:rPr>
              <a:t>: H. Brunner, M. Ramos-</a:t>
            </a:r>
            <a:r>
              <a:rPr lang="de-DE" sz="1600" dirty="0" err="1">
                <a:solidFill>
                  <a:schemeClr val="bg1"/>
                </a:solidFill>
                <a:latin typeface="Avenir Book"/>
                <a:cs typeface="Avenir Book"/>
              </a:rPr>
              <a:t>Ceja</a:t>
            </a:r>
            <a:endParaRPr lang="de-DE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A6396C3-EDB8-2E4F-88D8-2FEABBFED5D2}"/>
              </a:ext>
            </a:extLst>
          </p:cNvPr>
          <p:cNvSpPr txBox="1">
            <a:spLocks/>
          </p:cNvSpPr>
          <p:nvPr/>
        </p:nvSpPr>
        <p:spPr>
          <a:xfrm>
            <a:off x="2152650" y="-27384"/>
            <a:ext cx="78867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Heavy"/>
                <a:ea typeface="+mj-ea"/>
                <a:cs typeface="Avenir Heavy"/>
              </a:defRPr>
            </a:lvl1pPr>
          </a:lstStyle>
          <a:p>
            <a:r>
              <a:rPr lang="de-DE" sz="4000" b="1" dirty="0" err="1">
                <a:solidFill>
                  <a:schemeClr val="bg1"/>
                </a:solidFill>
              </a:rPr>
              <a:t>eFEDS</a:t>
            </a:r>
            <a:r>
              <a:rPr lang="de-DE" sz="4000" b="1" dirty="0">
                <a:solidFill>
                  <a:schemeClr val="bg1"/>
                </a:solidFill>
              </a:rPr>
              <a:t>: a </a:t>
            </a:r>
            <a:r>
              <a:rPr lang="de-DE" sz="4000" b="1" dirty="0" err="1">
                <a:solidFill>
                  <a:schemeClr val="bg1"/>
                </a:solidFill>
              </a:rPr>
              <a:t>preview</a:t>
            </a:r>
            <a:r>
              <a:rPr lang="de-DE" sz="4000" b="1" dirty="0">
                <a:solidFill>
                  <a:schemeClr val="bg1"/>
                </a:solidFill>
              </a:rPr>
              <a:t> </a:t>
            </a:r>
            <a:r>
              <a:rPr lang="de-DE" sz="4000" b="1" dirty="0" err="1">
                <a:solidFill>
                  <a:schemeClr val="bg1"/>
                </a:solidFill>
              </a:rPr>
              <a:t>survey</a:t>
            </a:r>
            <a:endParaRPr lang="de-DE" sz="4000" b="1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o-RO"/>
              <a:t>Merloni, Napoli AGN, 06/2023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0A974-CB2B-B04F-9F03-384368CD6B88}"/>
              </a:ext>
            </a:extLst>
          </p:cNvPr>
          <p:cNvSpPr txBox="1"/>
          <p:nvPr/>
        </p:nvSpPr>
        <p:spPr>
          <a:xfrm>
            <a:off x="652500" y="787351"/>
            <a:ext cx="1088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solidFill>
                  <a:schemeClr val="bg1"/>
                </a:solidFill>
                <a:latin typeface="Avenir Book"/>
                <a:cs typeface="Avenir Book"/>
              </a:rPr>
              <a:t>140 deg</a:t>
            </a:r>
            <a:r>
              <a:rPr lang="en-GB" sz="2200" baseline="30000" dirty="0">
                <a:solidFill>
                  <a:schemeClr val="bg1"/>
                </a:solidFill>
                <a:latin typeface="Avenir Book"/>
                <a:cs typeface="Avenir Book"/>
              </a:rPr>
              <a:t>2</a:t>
            </a:r>
            <a:r>
              <a:rPr lang="en-GB" sz="2200" dirty="0">
                <a:solidFill>
                  <a:schemeClr val="bg1"/>
                </a:solidFill>
                <a:latin typeface="Avenir Book"/>
                <a:cs typeface="Avenir Book"/>
              </a:rPr>
              <a:t>; ~2.5ks exposure; ~27k X-ray sources; ~12k spec-z (SDSS-IV,V) </a:t>
            </a: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Avenir Book"/>
                <a:cs typeface="Avenir Book"/>
              </a:rPr>
              <a:t>Flux limit (0.2-2.3 keV) ~7e-15 erg/s/cm</a:t>
            </a:r>
            <a:r>
              <a:rPr lang="en-GB" sz="2200" baseline="30000" dirty="0">
                <a:solidFill>
                  <a:schemeClr val="bg1"/>
                </a:solidFill>
                <a:latin typeface="Avenir Book"/>
                <a:cs typeface="Avenir Book"/>
              </a:rPr>
              <a:t>2  </a:t>
            </a:r>
            <a:r>
              <a:rPr lang="en-GB" sz="2200" dirty="0">
                <a:solidFill>
                  <a:schemeClr val="bg1"/>
                </a:solidFill>
                <a:latin typeface="Avenir Book"/>
                <a:cs typeface="Avenir Book"/>
              </a:rPr>
              <a:t>[Brunner et al. 2022]</a:t>
            </a:r>
          </a:p>
        </p:txBody>
      </p:sp>
      <p:pic>
        <p:nvPicPr>
          <p:cNvPr id="15" name="Picture 14" descr="eROSITA_Logo_RGB.png">
            <a:extLst>
              <a:ext uri="{FF2B5EF4-FFF2-40B4-BE49-F238E27FC236}">
                <a16:creationId xmlns:a16="http://schemas.microsoft.com/office/drawing/2014/main" id="{AF70C644-9309-3145-9175-1483AF430A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329" y="113673"/>
            <a:ext cx="1282005" cy="101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84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9" descr="logo_mpe_white">
            <a:extLst>
              <a:ext uri="{FF2B5EF4-FFF2-40B4-BE49-F238E27FC236}">
                <a16:creationId xmlns:a16="http://schemas.microsoft.com/office/drawing/2014/main" id="{32970A0A-02F9-6561-8F56-06289B28E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336" y="125714"/>
            <a:ext cx="864096" cy="85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Merloni, Napoli AGN, 06/2023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3E2B8-ACCB-FA41-AF16-A4B809182F3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>
          <a:xfrm>
            <a:off x="1451645" y="123478"/>
            <a:ext cx="9288710" cy="85725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800" dirty="0" err="1">
                <a:latin typeface="Avenir Heavy"/>
                <a:cs typeface="Avenir Heavy"/>
              </a:rPr>
              <a:t>eFEDS</a:t>
            </a:r>
            <a:r>
              <a:rPr lang="en-US" sz="3800" dirty="0">
                <a:latin typeface="Avenir Heavy"/>
                <a:cs typeface="Avenir Heavy"/>
              </a:rPr>
              <a:t>: X-ray populations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34038" y="6084004"/>
            <a:ext cx="218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Avenir Book"/>
                <a:cs typeface="Avenir Book"/>
              </a:rPr>
              <a:t>Salvato+22, Liu+22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28EEF4-2141-5E45-8915-512603657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1032794"/>
            <a:ext cx="5689716" cy="54308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58DB9B-C3C1-DA48-9C8E-FFD8F4F41E2D}"/>
              </a:ext>
            </a:extLst>
          </p:cNvPr>
          <p:cNvSpPr txBox="1"/>
          <p:nvPr/>
        </p:nvSpPr>
        <p:spPr>
          <a:xfrm rot="16200000">
            <a:off x="137588" y="4778905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latin typeface="Avenir Book" panose="02000503020000020003" pitchFamily="2" charset="0"/>
              </a:rPr>
              <a:t>NIR-MIR color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1228A7-2265-394C-A048-5C20AAA157A3}"/>
              </a:ext>
            </a:extLst>
          </p:cNvPr>
          <p:cNvSpPr txBox="1"/>
          <p:nvPr/>
        </p:nvSpPr>
        <p:spPr>
          <a:xfrm>
            <a:off x="1336322" y="6093296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latin typeface="Avenir Book" panose="02000503020000020003" pitchFamily="2" charset="0"/>
              </a:rPr>
              <a:t>Optical g-r color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7F2123-8AD6-5F4C-8EF1-E644362F37EA}"/>
              </a:ext>
            </a:extLst>
          </p:cNvPr>
          <p:cNvSpPr txBox="1"/>
          <p:nvPr/>
        </p:nvSpPr>
        <p:spPr>
          <a:xfrm>
            <a:off x="1487488" y="1124744"/>
            <a:ext cx="2515625" cy="58477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DE" sz="1600" b="1" dirty="0">
                <a:solidFill>
                  <a:srgbClr val="FF0000"/>
                </a:solidFill>
                <a:latin typeface="Avenir Heavy" panose="02000503020000020003" pitchFamily="2" charset="0"/>
              </a:rPr>
              <a:t>R</a:t>
            </a:r>
            <a:r>
              <a:rPr lang="en-GB" sz="1600" b="1" dirty="0">
                <a:solidFill>
                  <a:srgbClr val="FF0000"/>
                </a:solidFill>
                <a:latin typeface="Avenir Heavy" panose="02000503020000020003" pitchFamily="2" charset="0"/>
              </a:rPr>
              <a:t>e</a:t>
            </a:r>
            <a:r>
              <a:rPr lang="en-DE" sz="1600" b="1" dirty="0">
                <a:solidFill>
                  <a:srgbClr val="FF0000"/>
                </a:solidFill>
                <a:latin typeface="Avenir Heavy" panose="02000503020000020003" pitchFamily="2" charset="0"/>
              </a:rPr>
              <a:t>d, orange: galactic</a:t>
            </a:r>
          </a:p>
          <a:p>
            <a:r>
              <a:rPr lang="en-DE" sz="1600" b="1" dirty="0">
                <a:solidFill>
                  <a:srgbClr val="1F16FF"/>
                </a:solidFill>
                <a:latin typeface="Avenir Heavy" panose="02000503020000020003" pitchFamily="2" charset="0"/>
              </a:rPr>
              <a:t>Blue, cyan: extragalactic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0DE376-7D19-1844-B119-B210C7127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072" y="1292787"/>
            <a:ext cx="5040560" cy="4485270"/>
          </a:xfrm>
          <a:prstGeom prst="rect">
            <a:avLst/>
          </a:prstGeom>
          <a:ln w="25400">
            <a:solidFill>
              <a:srgbClr val="1F16FF"/>
            </a:solidFill>
          </a:ln>
        </p:spPr>
      </p:pic>
      <p:pic>
        <p:nvPicPr>
          <p:cNvPr id="6" name="Picture 5" descr="eROSITA_Logo_RGB.png">
            <a:extLst>
              <a:ext uri="{FF2B5EF4-FFF2-40B4-BE49-F238E27FC236}">
                <a16:creationId xmlns:a16="http://schemas.microsoft.com/office/drawing/2014/main" id="{FF543FCC-9BCF-C6EB-6F2A-3325B8182B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1864" y="116632"/>
            <a:ext cx="1322594" cy="98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3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174595</TotalTime>
  <Words>1860</Words>
  <Application>Microsoft Macintosh PowerPoint</Application>
  <PresentationFormat>Widescreen</PresentationFormat>
  <Paragraphs>303</Paragraphs>
  <Slides>29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Abyssinica SIL</vt:lpstr>
      <vt:lpstr>Arial</vt:lpstr>
      <vt:lpstr>Avenir</vt:lpstr>
      <vt:lpstr>Avenir Black</vt:lpstr>
      <vt:lpstr>Avenir Book</vt:lpstr>
      <vt:lpstr>Avenir Heavy</vt:lpstr>
      <vt:lpstr>Avenir Light</vt:lpstr>
      <vt:lpstr>Avenir Medium</vt:lpstr>
      <vt:lpstr>Avenir Oblique</vt:lpstr>
      <vt:lpstr>Calibri</vt:lpstr>
      <vt:lpstr>Charter Roman</vt:lpstr>
      <vt:lpstr>Helvetica</vt:lpstr>
      <vt:lpstr>Helvetica Light</vt:lpstr>
      <vt:lpstr>Trebuchet MS</vt:lpstr>
      <vt:lpstr>Office Theme</vt:lpstr>
      <vt:lpstr>PowerPoint Presentation</vt:lpstr>
      <vt:lpstr>PowerPoint Presentation</vt:lpstr>
      <vt:lpstr>PowerPoint Presentation</vt:lpstr>
      <vt:lpstr>Outline</vt:lpstr>
      <vt:lpstr>eROSITA on SRG [Predehl et al. 2021]</vt:lpstr>
      <vt:lpstr>eROSITA’s advantage:  large Field of View and Grasp</vt:lpstr>
      <vt:lpstr>Programmatics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All-Sky Surveys by Numbers</vt:lpstr>
      <vt:lpstr>PowerPoint Presentation</vt:lpstr>
      <vt:lpstr>eRASS1 Catalogues</vt:lpstr>
      <vt:lpstr>eRASS1 Catalogues</vt:lpstr>
      <vt:lpstr>eRASS1: Comparison with 4XMM</vt:lpstr>
      <vt:lpstr>A teaser: X-ray view of  variability-selected IMBH candidates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Astrophysical Black Holes</dc:title>
  <dc:creator>Andrea Merloni</dc:creator>
  <cp:lastModifiedBy>Microsoft Office User</cp:lastModifiedBy>
  <cp:revision>1732</cp:revision>
  <cp:lastPrinted>2019-09-09T16:27:04Z</cp:lastPrinted>
  <dcterms:created xsi:type="dcterms:W3CDTF">2013-08-06T22:47:52Z</dcterms:created>
  <dcterms:modified xsi:type="dcterms:W3CDTF">2023-07-03T16:31:07Z</dcterms:modified>
</cp:coreProperties>
</file>