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65" r:id="rId3"/>
    <p:sldId id="267" r:id="rId4"/>
    <p:sldId id="268" r:id="rId5"/>
    <p:sldId id="270" r:id="rId6"/>
    <p:sldId id="271" r:id="rId7"/>
    <p:sldId id="272" r:id="rId8"/>
    <p:sldId id="290" r:id="rId9"/>
    <p:sldId id="293" r:id="rId10"/>
    <p:sldId id="278" r:id="rId11"/>
    <p:sldId id="294" r:id="rId12"/>
    <p:sldId id="297" r:id="rId13"/>
    <p:sldId id="295" r:id="rId14"/>
    <p:sldId id="296" r:id="rId15"/>
    <p:sldId id="298" r:id="rId16"/>
    <p:sldId id="281" r:id="rId17"/>
    <p:sldId id="299" r:id="rId18"/>
    <p:sldId id="288" r:id="rId19"/>
  </p:sldIdLst>
  <p:sldSz cx="9144000" cy="6858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9C6E0-6554-4A02-B3BB-E87F8057FDEE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146A2-685F-44D4-8F96-03AA5A6C4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62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C70F-3995-4C71-A916-8B4F461C9A69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54-908A-4CF4-AE9A-D3443DAB5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96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C70F-3995-4C71-A916-8B4F461C9A69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54-908A-4CF4-AE9A-D3443DAB5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5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C70F-3995-4C71-A916-8B4F461C9A69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54-908A-4CF4-AE9A-D3443DAB5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51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C70F-3995-4C71-A916-8B4F461C9A69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54-908A-4CF4-AE9A-D3443DAB5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1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C70F-3995-4C71-A916-8B4F461C9A69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54-908A-4CF4-AE9A-D3443DAB5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0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C70F-3995-4C71-A916-8B4F461C9A69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54-908A-4CF4-AE9A-D3443DAB5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2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C70F-3995-4C71-A916-8B4F461C9A69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54-908A-4CF4-AE9A-D3443DAB5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5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C70F-3995-4C71-A916-8B4F461C9A69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54-908A-4CF4-AE9A-D3443DAB5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9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C70F-3995-4C71-A916-8B4F461C9A69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54-908A-4CF4-AE9A-D3443DAB5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45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C70F-3995-4C71-A916-8B4F461C9A69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54-908A-4CF4-AE9A-D3443DAB5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84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C70F-3995-4C71-A916-8B4F461C9A69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54-908A-4CF4-AE9A-D3443DAB5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42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AC70F-3995-4C71-A916-8B4F461C9A69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9654-908A-4CF4-AE9A-D3443DAB5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02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Music Worlds and Event Networks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Nick Crossley</a:t>
            </a:r>
          </a:p>
          <a:p>
            <a:r>
              <a:rPr lang="en-GB" dirty="0" smtClean="0"/>
              <a:t>Mitchell Centre for Social Network Analysis</a:t>
            </a:r>
          </a:p>
          <a:p>
            <a:r>
              <a:rPr lang="en-GB" dirty="0" smtClean="0"/>
              <a:t>University of Manchester (UK)</a:t>
            </a:r>
          </a:p>
          <a:p>
            <a:r>
              <a:rPr lang="en-GB" dirty="0" smtClean="0"/>
              <a:t>&lt;nick.crossley@manchester.ac.uk&gt;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232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Some Preliminary </a:t>
            </a:r>
            <a:r>
              <a:rPr lang="en-GB" dirty="0" smtClean="0"/>
              <a:t>Analyses of the underground metal networks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94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Distribution </a:t>
            </a:r>
            <a:r>
              <a:rPr lang="en-GB" sz="2800" b="1" dirty="0"/>
              <a:t>of </a:t>
            </a:r>
            <a:r>
              <a:rPr lang="en-GB" sz="2800" b="1" dirty="0" smtClean="0"/>
              <a:t>Events Across Time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(Days by Cumulative Frequency)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11" y="5445223"/>
            <a:ext cx="8785154" cy="791880"/>
          </a:xfrm>
        </p:spPr>
        <p:txBody>
          <a:bodyPr>
            <a:noAutofit/>
          </a:bodyPr>
          <a:lstStyle/>
          <a:p>
            <a:r>
              <a:rPr lang="en-GB" sz="2400" dirty="0" smtClean="0"/>
              <a:t>Events are evenly distributed but with ‘episodic  steps’ (weekends).</a:t>
            </a:r>
          </a:p>
          <a:p>
            <a:r>
              <a:rPr lang="en-GB" sz="2400" dirty="0" smtClean="0"/>
              <a:t>Reflecting audience availability? </a:t>
            </a:r>
            <a:endParaRPr lang="en-GB" sz="240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t="11500"/>
          <a:stretch/>
        </p:blipFill>
        <p:spPr>
          <a:xfrm>
            <a:off x="145201" y="692696"/>
            <a:ext cx="8964488" cy="47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504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418058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Do particular combinations of participants recur?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051249"/>
              </p:ext>
            </p:extLst>
          </p:nvPr>
        </p:nvGraphicFramePr>
        <p:xfrm>
          <a:off x="251520" y="620688"/>
          <a:ext cx="8363270" cy="5987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9436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Participant Type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436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Bands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Promoters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Venues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43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Number of Gigs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Min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4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4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Mean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3.9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16.4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14.6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43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Bands </a:t>
                      </a: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Worked </a:t>
                      </a:r>
                      <a:r>
                        <a:rPr lang="en-GB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With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(2-3 per gig)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Min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4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4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Mean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10.1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26.6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28.3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43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Promoters </a:t>
                      </a: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Worked </a:t>
                      </a:r>
                      <a:r>
                        <a:rPr lang="en-GB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With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(generally</a:t>
                      </a:r>
                      <a:r>
                        <a:rPr lang="en-GB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one per gig)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Min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4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51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Mean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1.6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43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Venues </a:t>
                      </a:r>
                      <a:r>
                        <a:rPr lang="en-GB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(one per gig)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Min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n/a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4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n/a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94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Mean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2.5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n/a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578366" y="2162735"/>
            <a:ext cx="50405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596115" y="3429000"/>
            <a:ext cx="50405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592221" y="4653136"/>
            <a:ext cx="50405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517032" y="6021288"/>
            <a:ext cx="50405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292080" y="2162735"/>
            <a:ext cx="50405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148064" y="6021288"/>
            <a:ext cx="50405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322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Distribution of Events By </a:t>
            </a:r>
            <a:r>
              <a:rPr lang="en-GB" b="1" dirty="0" smtClean="0"/>
              <a:t>Place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575" y="5949280"/>
            <a:ext cx="8229600" cy="79208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Why do London and Manchester</a:t>
            </a:r>
            <a:r>
              <a:rPr lang="en-GB" dirty="0"/>
              <a:t> </a:t>
            </a:r>
            <a:r>
              <a:rPr lang="en-GB" dirty="0" smtClean="0"/>
              <a:t>dominate?</a:t>
            </a:r>
          </a:p>
          <a:p>
            <a:r>
              <a:rPr lang="en-GB" dirty="0" smtClean="0"/>
              <a:t>Unequal opportunity to participate.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/>
          <a:srcRect l="29070" t="11851" r="23754" b="16699"/>
          <a:stretch/>
        </p:blipFill>
        <p:spPr bwMode="auto">
          <a:xfrm>
            <a:off x="1163007" y="1268760"/>
            <a:ext cx="6624736" cy="468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57748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800437"/>
            <a:ext cx="8517632" cy="194093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There is geographical </a:t>
            </a:r>
            <a:r>
              <a:rPr lang="en-GB" dirty="0" err="1" smtClean="0"/>
              <a:t>homophily</a:t>
            </a:r>
            <a:r>
              <a:rPr lang="en-GB" dirty="0" smtClean="0"/>
              <a:t> in the network, pointing to the existence of local worlds.</a:t>
            </a:r>
          </a:p>
          <a:p>
            <a:r>
              <a:rPr lang="en-GB" dirty="0" smtClean="0"/>
              <a:t>But local worlds are linked, so we have </a:t>
            </a:r>
            <a:r>
              <a:rPr lang="en-GB" dirty="0" err="1" smtClean="0"/>
              <a:t>translocality</a:t>
            </a:r>
            <a:r>
              <a:rPr lang="en-GB" dirty="0" smtClean="0"/>
              <a:t> too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Actually, audience flows </a:t>
            </a:r>
            <a:r>
              <a:rPr lang="en-GB" dirty="0"/>
              <a:t>tend to be geographically </a:t>
            </a:r>
            <a:r>
              <a:rPr lang="en-GB" dirty="0" err="1"/>
              <a:t>homophilous</a:t>
            </a:r>
            <a:r>
              <a:rPr lang="en-GB" dirty="0"/>
              <a:t>, whilst artist flows are </a:t>
            </a:r>
            <a:r>
              <a:rPr lang="en-GB" dirty="0" err="1"/>
              <a:t>heterophilous</a:t>
            </a:r>
            <a:r>
              <a:rPr lang="en-GB" dirty="0"/>
              <a:t>. </a:t>
            </a:r>
          </a:p>
          <a:p>
            <a:r>
              <a:rPr lang="en-GB" dirty="0"/>
              <a:t>Expected E-I = .58, Audience Observed -.21**, Artist Observed +.88**</a:t>
            </a:r>
          </a:p>
          <a:p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057631"/>
              </p:ext>
            </p:extLst>
          </p:nvPr>
        </p:nvGraphicFramePr>
        <p:xfrm>
          <a:off x="287016" y="1047644"/>
          <a:ext cx="8856984" cy="3101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8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Birmingham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Bristol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Leeds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Liverpool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London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Manchester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Birmingham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.38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.03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.05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.05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.09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.09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Bristol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.16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.05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.04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.04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.04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Leeds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.49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.08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.05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.14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Liverpool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.16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.07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.15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London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.42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.14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Manchester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.43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4149080"/>
            <a:ext cx="8229600" cy="6623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Expected E-I = .576</a:t>
            </a:r>
          </a:p>
          <a:p>
            <a:r>
              <a:rPr lang="en-GB" sz="2000" dirty="0" smtClean="0"/>
              <a:t>Observed E-I = -.107**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en-GB" sz="3200" dirty="0" smtClean="0"/>
              <a:t>Local and </a:t>
            </a:r>
            <a:r>
              <a:rPr lang="en-GB" sz="3200" dirty="0" err="1" smtClean="0"/>
              <a:t>Translocal</a:t>
            </a:r>
            <a:r>
              <a:rPr lang="en-GB" sz="3200" dirty="0" smtClean="0"/>
              <a:t> Participant Flows</a:t>
            </a:r>
            <a:br>
              <a:rPr lang="en-GB" sz="3200" dirty="0" smtClean="0"/>
            </a:br>
            <a:r>
              <a:rPr lang="en-GB" sz="3200" dirty="0" smtClean="0"/>
              <a:t>Density Matrix and E-I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87485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302433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However</a:t>
            </a:r>
            <a:r>
              <a:rPr lang="en-GB" dirty="0"/>
              <a:t>, audiences do travel.</a:t>
            </a:r>
          </a:p>
          <a:p>
            <a:r>
              <a:rPr lang="en-GB" dirty="0"/>
              <a:t>And when they do they often follow particular bands.</a:t>
            </a:r>
          </a:p>
          <a:p>
            <a:r>
              <a:rPr lang="en-GB" dirty="0"/>
              <a:t>We can show this with a QAP logistic regression model</a:t>
            </a:r>
            <a:r>
              <a:rPr lang="en-GB" dirty="0" smtClean="0"/>
              <a:t>.</a:t>
            </a:r>
          </a:p>
          <a:p>
            <a:r>
              <a:rPr lang="en-GB" dirty="0" smtClean="0"/>
              <a:t>(dependent variable = audience flow)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51520" y="2276872"/>
            <a:ext cx="8784976" cy="12229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997867"/>
              </p:ext>
            </p:extLst>
          </p:nvPr>
        </p:nvGraphicFramePr>
        <p:xfrm>
          <a:off x="251520" y="3491032"/>
          <a:ext cx="8424936" cy="311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5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7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5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Model 1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Model 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Model 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Intercept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.08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.155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.067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Geographical </a:t>
                      </a:r>
                      <a:r>
                        <a:rPr lang="en-GB" sz="2000" dirty="0" err="1" smtClean="0">
                          <a:effectLst/>
                        </a:rPr>
                        <a:t>Homophily</a:t>
                      </a:r>
                      <a:endParaRPr lang="en-GB" sz="2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(Odds Ratio)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8.73**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9.703**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Artist </a:t>
                      </a:r>
                      <a:r>
                        <a:rPr lang="en-GB" sz="2000" dirty="0" smtClean="0">
                          <a:effectLst/>
                        </a:rPr>
                        <a:t>Flow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(Odds Ratio)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4.04**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8.267**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</a:t>
                      </a:r>
                      <a:r>
                        <a:rPr lang="en-GB" sz="2000" baseline="30000" dirty="0">
                          <a:effectLst/>
                        </a:rPr>
                        <a:t>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.15**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.01**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.165**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272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31341431"/>
              </p:ext>
            </p:extLst>
          </p:nvPr>
        </p:nvGraphicFramePr>
        <p:xfrm>
          <a:off x="683568" y="1628800"/>
          <a:ext cx="7715200" cy="3849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3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Audience Flow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Artist Flow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Combined Flow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Components (excluding isolates)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Size of Main Component (nodes)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146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146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Isolates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Fragmentation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0.03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0.91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0.03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Density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0.14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0.15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Compactness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0.53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8" marR="3344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332656"/>
            <a:ext cx="8640960" cy="79208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Artist and audience flows differ more generally, making a different contribution to the event network.</a:t>
            </a:r>
          </a:p>
        </p:txBody>
      </p:sp>
    </p:spTree>
    <p:extLst>
      <p:ext uri="{BB962C8B-B14F-4D97-AF65-F5344CB8AC3E}">
        <p14:creationId xmlns:p14="http://schemas.microsoft.com/office/powerpoint/2010/main" val="2578707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967" y="764704"/>
            <a:ext cx="8229600" cy="490066"/>
          </a:xfrm>
        </p:spPr>
        <p:txBody>
          <a:bodyPr>
            <a:normAutofit/>
          </a:bodyPr>
          <a:lstStyle/>
          <a:p>
            <a:r>
              <a:rPr lang="en-GB" sz="2400" b="1" dirty="0"/>
              <a:t>Mean Scores for Festivals and Standard </a:t>
            </a:r>
            <a:r>
              <a:rPr lang="en-GB" sz="2400" b="1" dirty="0" smtClean="0"/>
              <a:t>Gigs (with t tests)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208185"/>
              </p:ext>
            </p:extLst>
          </p:nvPr>
        </p:nvGraphicFramePr>
        <p:xfrm>
          <a:off x="229460" y="1413426"/>
          <a:ext cx="8640959" cy="2942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7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4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All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Festivals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Standard Gigs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Difference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Attendees</a:t>
                      </a:r>
                      <a:r>
                        <a:rPr lang="en-GB" sz="2000" baseline="30000" dirty="0">
                          <a:effectLst/>
                        </a:rPr>
                        <a:t>+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7.2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42.6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5.99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36.6**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Degree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21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64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19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45**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Indegree</a:t>
                      </a:r>
                      <a:r>
                        <a:rPr lang="en-GB" sz="2000" baseline="30000" dirty="0">
                          <a:effectLst/>
                        </a:rPr>
                        <a:t>#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9.95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8.7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31.3**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Outdegree</a:t>
                      </a:r>
                      <a:r>
                        <a:rPr lang="en-GB" sz="2000" baseline="30000" dirty="0" smtClean="0">
                          <a:effectLst/>
                        </a:rPr>
                        <a:t>#</a:t>
                      </a:r>
                      <a:endParaRPr lang="en-GB" sz="200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9.95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17.6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9.6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Translocal</a:t>
                      </a:r>
                      <a:r>
                        <a:rPr lang="en-GB" sz="2000" dirty="0">
                          <a:effectLst/>
                        </a:rPr>
                        <a:t> Degree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8.14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7.36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23.64**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Localities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3.3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5.2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3.3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1.9*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8300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4437112"/>
            <a:ext cx="9145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+ These are numbers of survey respondents in attendance, not all attendees.</a:t>
            </a:r>
          </a:p>
          <a:p>
            <a:r>
              <a:rPr lang="en-GB" dirty="0"/>
              <a:t># Based upon a reduced network for which dates were available.</a:t>
            </a:r>
          </a:p>
          <a:p>
            <a:r>
              <a:rPr lang="en-GB" dirty="0"/>
              <a:t>*p&lt;.05</a:t>
            </a:r>
          </a:p>
          <a:p>
            <a:r>
              <a:rPr lang="en-GB" dirty="0"/>
              <a:t>**p&lt;.</a:t>
            </a:r>
            <a:r>
              <a:rPr lang="en-GB" dirty="0" smtClean="0"/>
              <a:t>000</a:t>
            </a:r>
          </a:p>
          <a:p>
            <a:r>
              <a:rPr lang="en-GB" dirty="0" smtClean="0"/>
              <a:t>‘</a:t>
            </a:r>
            <a:r>
              <a:rPr lang="en-GB" dirty="0" err="1" smtClean="0"/>
              <a:t>Translocal</a:t>
            </a:r>
            <a:r>
              <a:rPr lang="en-GB" dirty="0" smtClean="0"/>
              <a:t> degree’ = ties to non-local events.</a:t>
            </a:r>
          </a:p>
          <a:p>
            <a:r>
              <a:rPr lang="en-GB" dirty="0" smtClean="0"/>
              <a:t>Localities = number of ‘other’ localities tied to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0967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Different types of event make a difference too.</a:t>
            </a:r>
            <a:endParaRPr lang="en-GB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452320" y="3113088"/>
            <a:ext cx="72008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172400" y="3113088"/>
            <a:ext cx="0" cy="23321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16302" y="5545107"/>
            <a:ext cx="208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But festivals occur</a:t>
            </a:r>
          </a:p>
          <a:p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 smtClean="0">
                <a:solidFill>
                  <a:srgbClr val="FF0000"/>
                </a:solidFill>
              </a:rPr>
              <a:t>ate in the sequence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145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 much to say, too little time.</a:t>
            </a:r>
          </a:p>
          <a:p>
            <a:endParaRPr lang="en-GB" dirty="0"/>
          </a:p>
          <a:p>
            <a:r>
              <a:rPr lang="en-GB" dirty="0" smtClean="0"/>
              <a:t>But thanks for bearing with me!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12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2358"/>
            <a:ext cx="8229600" cy="302433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‘Music worlds’ </a:t>
            </a:r>
            <a:r>
              <a:rPr lang="en-GB" dirty="0" smtClean="0"/>
              <a:t>are </a:t>
            </a:r>
            <a:r>
              <a:rPr lang="en-GB" dirty="0" smtClean="0"/>
              <a:t>clusters of musical interaction, centred around a </a:t>
            </a:r>
            <a:r>
              <a:rPr lang="en-GB" u="sng" dirty="0" smtClean="0"/>
              <a:t>location</a:t>
            </a:r>
            <a:r>
              <a:rPr lang="en-GB" dirty="0"/>
              <a:t>,</a:t>
            </a:r>
            <a:r>
              <a:rPr lang="en-GB" dirty="0" smtClean="0"/>
              <a:t> </a:t>
            </a:r>
            <a:r>
              <a:rPr lang="en-GB" dirty="0" smtClean="0"/>
              <a:t>musical </a:t>
            </a:r>
            <a:r>
              <a:rPr lang="en-GB" u="sng" dirty="0" smtClean="0"/>
              <a:t>style</a:t>
            </a:r>
            <a:r>
              <a:rPr lang="en-GB" dirty="0"/>
              <a:t>,</a:t>
            </a:r>
            <a:r>
              <a:rPr lang="en-GB" dirty="0" smtClean="0"/>
              <a:t> </a:t>
            </a:r>
            <a:r>
              <a:rPr lang="en-GB" u="sng" dirty="0" smtClean="0"/>
              <a:t>form of </a:t>
            </a:r>
            <a:r>
              <a:rPr lang="en-GB" u="sng" dirty="0" smtClean="0"/>
              <a:t>organisation</a:t>
            </a:r>
            <a:r>
              <a:rPr lang="en-GB" dirty="0" smtClean="0"/>
              <a:t> </a:t>
            </a:r>
            <a:r>
              <a:rPr lang="en-GB" dirty="0" smtClean="0"/>
              <a:t>and/or a </a:t>
            </a:r>
            <a:r>
              <a:rPr lang="en-GB" u="sng" dirty="0" smtClean="0"/>
              <a:t>political </a:t>
            </a:r>
            <a:r>
              <a:rPr lang="en-GB" u="sng" dirty="0" smtClean="0"/>
              <a:t>orientation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C</a:t>
            </a:r>
            <a:r>
              <a:rPr lang="en-GB" dirty="0" smtClean="0"/>
              <a:t>an have </a:t>
            </a:r>
            <a:r>
              <a:rPr lang="en-GB" dirty="0" smtClean="0"/>
              <a:t>trans-local </a:t>
            </a:r>
            <a:r>
              <a:rPr lang="en-GB" dirty="0" smtClean="0"/>
              <a:t>and/or virtual dimensions. Might be entirely </a:t>
            </a:r>
            <a:r>
              <a:rPr lang="en-GB" dirty="0" err="1" smtClean="0"/>
              <a:t>translocal</a:t>
            </a:r>
            <a:r>
              <a:rPr lang="en-GB" dirty="0" smtClean="0"/>
              <a:t>/virtual.</a:t>
            </a:r>
          </a:p>
          <a:p>
            <a:r>
              <a:rPr lang="en-GB" dirty="0" smtClean="0"/>
              <a:t>Previously analysed as networks of participants.</a:t>
            </a:r>
            <a:endParaRPr lang="en-GB" dirty="0"/>
          </a:p>
        </p:txBody>
      </p:sp>
      <p:pic>
        <p:nvPicPr>
          <p:cNvPr id="4" name="Picture 2" descr="G:\old versions of punk book\LondonData@18thJuly\T6,end76\with t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212976"/>
            <a:ext cx="8712968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21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Participant networks are important but only offer a partial perspective on music worlds.</a:t>
            </a:r>
          </a:p>
          <a:p>
            <a:r>
              <a:rPr lang="en-GB" dirty="0" smtClean="0"/>
              <a:t>They fail to capture the episodic nature of music worlds and the </a:t>
            </a:r>
            <a:r>
              <a:rPr lang="en-GB" dirty="0" err="1" smtClean="0"/>
              <a:t>spatio</a:t>
            </a:r>
            <a:r>
              <a:rPr lang="en-GB" dirty="0" smtClean="0"/>
              <a:t>-temporal dispersal of their constitutive events.</a:t>
            </a:r>
            <a:endParaRPr lang="en-GB" dirty="0"/>
          </a:p>
          <a:p>
            <a:r>
              <a:rPr lang="en-GB" dirty="0" smtClean="0"/>
              <a:t>Worlds are latent much of the time, only coming to life periodically via collective events (e.g. gigs, festivals, rehearsals).</a:t>
            </a:r>
          </a:p>
          <a:p>
            <a:r>
              <a:rPr lang="en-GB" dirty="0" smtClean="0"/>
              <a:t>Participants don’t play their musical roles all of the time. They ‘switch’ into them for such events.</a:t>
            </a:r>
          </a:p>
          <a:p>
            <a:r>
              <a:rPr lang="en-GB" dirty="0" smtClean="0"/>
              <a:t>Henceforth </a:t>
            </a:r>
            <a:r>
              <a:rPr lang="en-GB" u="sng" dirty="0" smtClean="0"/>
              <a:t>the events we are interested in are gigs and festivals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569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Gigs are bounded in time and space. They have beginnings, endings and barriers excluding outsiders.</a:t>
            </a:r>
          </a:p>
          <a:p>
            <a:r>
              <a:rPr lang="en-GB" dirty="0" smtClean="0"/>
              <a:t>But within worlds they are linked by a flow of subsets of the same participants (artists, audiences and ‘support personnel’.</a:t>
            </a:r>
          </a:p>
          <a:p>
            <a:r>
              <a:rPr lang="en-GB" dirty="0" smtClean="0"/>
              <a:t>This facilitates: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A flow of resources.</a:t>
            </a:r>
          </a:p>
          <a:p>
            <a:pPr lvl="1"/>
            <a:r>
              <a:rPr lang="en-GB" dirty="0" smtClean="0"/>
              <a:t>The formation/reproduction of (</a:t>
            </a:r>
            <a:r>
              <a:rPr lang="en-GB" dirty="0" err="1" smtClean="0"/>
              <a:t>i</a:t>
            </a:r>
            <a:r>
              <a:rPr lang="en-GB" dirty="0" smtClean="0"/>
              <a:t>) a local culture, (ii) a collective identity, (iii) interpersonal connections and local social structure (i.e. ‘participant networks’).</a:t>
            </a:r>
          </a:p>
          <a:p>
            <a:endParaRPr lang="en-GB" dirty="0" smtClean="0"/>
          </a:p>
          <a:p>
            <a:r>
              <a:rPr lang="en-GB" dirty="0" smtClean="0"/>
              <a:t>Gigs are shaped by what/who flows into them, and shape subsequent gigs by what/who flows out of them. </a:t>
            </a:r>
          </a:p>
          <a:p>
            <a:r>
              <a:rPr lang="en-GB" dirty="0" smtClean="0"/>
              <a:t>The ‘event network’ makes a difference to the events.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40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r>
              <a:rPr lang="en-GB" dirty="0" smtClean="0"/>
              <a:t>Two-mode studies sometimes capture events.</a:t>
            </a:r>
          </a:p>
          <a:p>
            <a:r>
              <a:rPr lang="en-GB" dirty="0" smtClean="0"/>
              <a:t>But often only as a means of deriving participant networks.</a:t>
            </a:r>
          </a:p>
          <a:p>
            <a:r>
              <a:rPr lang="en-GB" dirty="0" smtClean="0"/>
              <a:t>And they typically ignore both sequential structure and </a:t>
            </a:r>
            <a:r>
              <a:rPr lang="en-GB" dirty="0" err="1" smtClean="0"/>
              <a:t>spatio</a:t>
            </a:r>
            <a:r>
              <a:rPr lang="en-GB" dirty="0" smtClean="0"/>
              <a:t>-temporal dispersion.</a:t>
            </a:r>
          </a:p>
          <a:p>
            <a:r>
              <a:rPr lang="en-GB" dirty="0" smtClean="0"/>
              <a:t>Time adds structure to a </a:t>
            </a:r>
            <a:r>
              <a:rPr lang="en-GB" dirty="0"/>
              <a:t>network: e.g.</a:t>
            </a:r>
          </a:p>
          <a:p>
            <a:pPr lvl="1"/>
            <a:r>
              <a:rPr lang="en-GB" dirty="0" smtClean="0"/>
              <a:t>Ties are </a:t>
            </a:r>
            <a:r>
              <a:rPr lang="en-GB" dirty="0"/>
              <a:t>asymmetrically directed.</a:t>
            </a:r>
          </a:p>
          <a:p>
            <a:pPr lvl="1"/>
            <a:r>
              <a:rPr lang="en-GB" dirty="0"/>
              <a:t>Earlier events have a decreased likelihood of amassing </a:t>
            </a:r>
            <a:r>
              <a:rPr lang="en-GB" dirty="0" smtClean="0"/>
              <a:t>in-degree.</a:t>
            </a:r>
            <a:endParaRPr lang="en-GB" dirty="0"/>
          </a:p>
          <a:p>
            <a:pPr lvl="1"/>
            <a:r>
              <a:rPr lang="en-GB" dirty="0"/>
              <a:t>Later events have a decreased likelihood of amassing </a:t>
            </a:r>
            <a:r>
              <a:rPr lang="en-GB" dirty="0" smtClean="0"/>
              <a:t>out-degree.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826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5"/>
          <p:cNvSpPr txBox="1">
            <a:spLocks/>
          </p:cNvSpPr>
          <p:nvPr/>
        </p:nvSpPr>
        <p:spPr>
          <a:xfrm>
            <a:off x="30266" y="44447"/>
            <a:ext cx="8646190" cy="115230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 two-mode network of underground heavy metal gigs: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867"/>
          <a:stretch/>
        </p:blipFill>
        <p:spPr bwMode="auto">
          <a:xfrm>
            <a:off x="3850035" y="1196752"/>
            <a:ext cx="4527830" cy="564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4414" y="2276872"/>
            <a:ext cx="380562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400" dirty="0"/>
              <a:t>474 audience members,</a:t>
            </a:r>
          </a:p>
          <a:p>
            <a:pPr lvl="1"/>
            <a:r>
              <a:rPr lang="en-GB" sz="2400" dirty="0"/>
              <a:t>201 artists/bands </a:t>
            </a:r>
          </a:p>
          <a:p>
            <a:pPr lvl="1"/>
            <a:r>
              <a:rPr lang="en-GB" sz="2400" dirty="0"/>
              <a:t>148 underground metal events</a:t>
            </a:r>
            <a:r>
              <a:rPr lang="en-GB" sz="2400" dirty="0" smtClean="0"/>
              <a:t>.</a:t>
            </a:r>
            <a:r>
              <a:rPr lang="en-GB" sz="2400" dirty="0"/>
              <a:t> </a:t>
            </a:r>
            <a:endParaRPr lang="en-GB" sz="2400" dirty="0" smtClean="0"/>
          </a:p>
          <a:p>
            <a:pPr lvl="1"/>
            <a:r>
              <a:rPr lang="en-GB" sz="2400" dirty="0" smtClean="0"/>
              <a:t>Spread </a:t>
            </a:r>
            <a:r>
              <a:rPr lang="en-GB" sz="2400" dirty="0"/>
              <a:t>across 3 months and 6 English cities.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72486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msrssnc2\Documents\Dad's Stuff\Music Networks\Metal\Events-By-Both\new fi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344816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95536" y="27856"/>
            <a:ext cx="84969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A single-mode projection </a:t>
            </a:r>
            <a:r>
              <a:rPr lang="en-GB" sz="2600" dirty="0" smtClean="0"/>
              <a:t>brings </a:t>
            </a:r>
            <a:r>
              <a:rPr lang="en-GB" sz="2600" dirty="0"/>
              <a:t>certain structural properties to light: e.g. two isolates + one component; possible core-periphery.</a:t>
            </a:r>
          </a:p>
        </p:txBody>
      </p:sp>
      <p:sp>
        <p:nvSpPr>
          <p:cNvPr id="5" name="Rectangle 4"/>
          <p:cNvSpPr/>
          <p:nvPr/>
        </p:nvSpPr>
        <p:spPr>
          <a:xfrm>
            <a:off x="413017" y="5877475"/>
            <a:ext cx="8788496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But time and space are absent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And not only from the graph – from our concept of the network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73987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 need also to think about the network like this: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6765" y="3766788"/>
          <a:ext cx="5030470" cy="192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0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5" name="Picture 5" descr="event net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65"/>
          <a:stretch>
            <a:fillRect/>
          </a:stretch>
        </p:blipFill>
        <p:spPr bwMode="auto">
          <a:xfrm>
            <a:off x="971600" y="1844824"/>
            <a:ext cx="8064896" cy="466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6328683"/>
            <a:ext cx="822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Bristol                London            Birmingham        Liverpool          Manchester            Leeds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645024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11494" y="2060848"/>
            <a:ext cx="0" cy="144016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11494" y="4176334"/>
            <a:ext cx="0" cy="233151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339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What about </a:t>
            </a:r>
            <a:r>
              <a:rPr lang="en-GB" sz="3600" dirty="0"/>
              <a:t>of Lerner and </a:t>
            </a:r>
            <a:r>
              <a:rPr lang="en-GB" sz="3600" dirty="0" err="1" smtClean="0"/>
              <a:t>Lomi’s</a:t>
            </a:r>
            <a:r>
              <a:rPr lang="en-GB" sz="3600" dirty="0" smtClean="0"/>
              <a:t> </a:t>
            </a:r>
            <a:r>
              <a:rPr lang="en-GB" sz="3600" dirty="0"/>
              <a:t>(2022) </a:t>
            </a:r>
            <a:r>
              <a:rPr lang="en-GB" sz="3600" dirty="0" smtClean="0"/>
              <a:t>relational </a:t>
            </a:r>
            <a:r>
              <a:rPr lang="en-GB" sz="3600" dirty="0" err="1"/>
              <a:t>hyperevent</a:t>
            </a:r>
            <a:r>
              <a:rPr lang="en-GB" sz="3600" dirty="0"/>
              <a:t> </a:t>
            </a:r>
            <a:r>
              <a:rPr lang="en-GB" sz="3600" dirty="0" smtClean="0"/>
              <a:t>models?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856984" cy="468052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This is a definite possibility for the future.</a:t>
            </a:r>
          </a:p>
          <a:p>
            <a:r>
              <a:rPr lang="en-GB" dirty="0" smtClean="0"/>
              <a:t>Lerner and </a:t>
            </a:r>
            <a:r>
              <a:rPr lang="en-GB" dirty="0" err="1" smtClean="0"/>
              <a:t>Lomi’s</a:t>
            </a:r>
            <a:r>
              <a:rPr lang="en-GB" dirty="0" smtClean="0"/>
              <a:t> intuitions are quite similar to my own.</a:t>
            </a:r>
          </a:p>
          <a:p>
            <a:r>
              <a:rPr lang="en-GB" dirty="0" smtClean="0"/>
              <a:t>And it is difficult to factor time in by other means.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But,</a:t>
            </a:r>
          </a:p>
          <a:p>
            <a:r>
              <a:rPr lang="en-GB" dirty="0" smtClean="0"/>
              <a:t>As with all models (</a:t>
            </a:r>
            <a:r>
              <a:rPr lang="en-GB" dirty="0" err="1" smtClean="0"/>
              <a:t>i</a:t>
            </a:r>
            <a:r>
              <a:rPr lang="en-GB" dirty="0" smtClean="0"/>
              <a:t>) a huge amount of potentially relevant and interesting detail is bracketed out, (ii) there is a danger that we investigate what the model allows us to investigate rather than what might be (more) substantively relevant and important.</a:t>
            </a:r>
          </a:p>
          <a:p>
            <a:r>
              <a:rPr lang="en-GB" dirty="0" smtClean="0"/>
              <a:t>RHEMs are still at an early stage of development and therefore quite limited.</a:t>
            </a:r>
          </a:p>
          <a:p>
            <a:endParaRPr lang="en-GB" dirty="0"/>
          </a:p>
          <a:p>
            <a:r>
              <a:rPr lang="en-GB" dirty="0" smtClean="0"/>
              <a:t>For the present I prefer more basic and descriptive methods.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84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1120</Words>
  <Application>Microsoft Office PowerPoint</Application>
  <PresentationFormat>On-screen Show (4:3)</PresentationFormat>
  <Paragraphs>278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Music Worlds and Event Networks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 need also to think about the network like this:</vt:lpstr>
      <vt:lpstr>What about of Lerner and Lomi’s (2022) relational hyperevent models?</vt:lpstr>
      <vt:lpstr>Some Preliminary Analyses of the underground metal networks</vt:lpstr>
      <vt:lpstr>Distribution of Events Across Time (Days by Cumulative Frequency) </vt:lpstr>
      <vt:lpstr>Do particular combinations of participants recur?</vt:lpstr>
      <vt:lpstr>Distribution of Events By Place</vt:lpstr>
      <vt:lpstr>Local and Translocal Participant Flows Density Matrix and E-I</vt:lpstr>
      <vt:lpstr>PowerPoint Presentation</vt:lpstr>
      <vt:lpstr>PowerPoint Presentation</vt:lpstr>
      <vt:lpstr>Mean Scores for Festivals and Standard Gigs (with t tests)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Worlds and Event Networks</dc:title>
  <dc:creator>Jake Crossley</dc:creator>
  <cp:lastModifiedBy>Nick Crossley</cp:lastModifiedBy>
  <cp:revision>87</cp:revision>
  <cp:lastPrinted>2023-04-26T12:25:32Z</cp:lastPrinted>
  <dcterms:created xsi:type="dcterms:W3CDTF">2022-10-03T10:24:28Z</dcterms:created>
  <dcterms:modified xsi:type="dcterms:W3CDTF">2023-04-26T12:25:40Z</dcterms:modified>
</cp:coreProperties>
</file>