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2" r:id="rId1"/>
  </p:sldMasterIdLst>
  <p:notesMasterIdLst>
    <p:notesMasterId r:id="rId21"/>
  </p:notesMasterIdLst>
  <p:handoutMasterIdLst>
    <p:handoutMasterId r:id="rId22"/>
  </p:handoutMasterIdLst>
  <p:sldIdLst>
    <p:sldId id="450" r:id="rId2"/>
    <p:sldId id="502" r:id="rId3"/>
    <p:sldId id="510" r:id="rId4"/>
    <p:sldId id="511" r:id="rId5"/>
    <p:sldId id="514" r:id="rId6"/>
    <p:sldId id="515" r:id="rId7"/>
    <p:sldId id="517" r:id="rId8"/>
    <p:sldId id="339" r:id="rId9"/>
    <p:sldId id="334" r:id="rId10"/>
    <p:sldId id="518" r:id="rId11"/>
    <p:sldId id="340" r:id="rId12"/>
    <p:sldId id="335" r:id="rId13"/>
    <p:sldId id="519" r:id="rId14"/>
    <p:sldId id="516" r:id="rId15"/>
    <p:sldId id="522" r:id="rId16"/>
    <p:sldId id="524" r:id="rId17"/>
    <p:sldId id="526" r:id="rId18"/>
    <p:sldId id="528" r:id="rId19"/>
    <p:sldId id="520" r:id="rId20"/>
  </p:sldIdLst>
  <p:sldSz cx="9144000" cy="5143500" type="screen16x9"/>
  <p:notesSz cx="6797675" cy="9926638"/>
  <p:defaultTextStyle>
    <a:defPPr>
      <a:defRPr lang="it-IT"/>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berto" initials="A"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86121" autoAdjust="0"/>
  </p:normalViewPr>
  <p:slideViewPr>
    <p:cSldViewPr>
      <p:cViewPr varScale="1">
        <p:scale>
          <a:sx n="89" d="100"/>
          <a:sy n="89" d="100"/>
        </p:scale>
        <p:origin x="846" y="78"/>
      </p:cViewPr>
      <p:guideLst>
        <p:guide orient="horz" pos="2160"/>
        <p:guide pos="2880"/>
        <p:guide orient="horz" pos="1620"/>
      </p:guideLst>
    </p:cSldViewPr>
  </p:slideViewPr>
  <p:outlineViewPr>
    <p:cViewPr>
      <p:scale>
        <a:sx n="33" d="100"/>
        <a:sy n="33" d="100"/>
      </p:scale>
      <p:origin x="48" y="9845"/>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22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pitchFamily="-111" charset="-128"/>
              </a:defRPr>
            </a:lvl1pPr>
          </a:lstStyle>
          <a:p>
            <a:pPr>
              <a:defRPr/>
            </a:pPr>
            <a:endParaRPr lang="it-IT"/>
          </a:p>
        </p:txBody>
      </p:sp>
      <p:sp>
        <p:nvSpPr>
          <p:cNvPr id="308227"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pitchFamily="-111" charset="-128"/>
              </a:defRPr>
            </a:lvl1pPr>
          </a:lstStyle>
          <a:p>
            <a:pPr>
              <a:defRPr/>
            </a:pPr>
            <a:endParaRPr lang="it-IT"/>
          </a:p>
        </p:txBody>
      </p:sp>
      <p:sp>
        <p:nvSpPr>
          <p:cNvPr id="308228"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pitchFamily="-111" charset="-128"/>
              </a:defRPr>
            </a:lvl1pPr>
          </a:lstStyle>
          <a:p>
            <a:pPr>
              <a:defRPr/>
            </a:pPr>
            <a:endParaRPr lang="it-IT"/>
          </a:p>
        </p:txBody>
      </p:sp>
      <p:sp>
        <p:nvSpPr>
          <p:cNvPr id="308229"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D118A1C7-6804-4837-AF19-B7826B184FF8}" type="slidenum">
              <a:rPr lang="it-IT" altLang="it-IT"/>
              <a:pPr/>
              <a:t>‹N›</a:t>
            </a:fld>
            <a:endParaRPr lang="it-IT" altLang="it-IT"/>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pitchFamily="-111" charset="-128"/>
              </a:defRPr>
            </a:lvl1pPr>
          </a:lstStyle>
          <a:p>
            <a:pPr>
              <a:defRPr/>
            </a:pPr>
            <a:endParaRPr lang="it-IT"/>
          </a:p>
        </p:txBody>
      </p:sp>
      <p:sp>
        <p:nvSpPr>
          <p:cNvPr id="38915"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pitchFamily="-111" charset="-128"/>
              </a:defRPr>
            </a:lvl1pPr>
          </a:lstStyle>
          <a:p>
            <a:pPr>
              <a:defRPr/>
            </a:pPr>
            <a:endParaRPr lang="it-IT"/>
          </a:p>
        </p:txBody>
      </p:sp>
      <p:sp>
        <p:nvSpPr>
          <p:cNvPr id="10244"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7"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38918"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pitchFamily="-111" charset="-128"/>
              </a:defRPr>
            </a:lvl1pPr>
          </a:lstStyle>
          <a:p>
            <a:pPr>
              <a:defRPr/>
            </a:pPr>
            <a:endParaRPr lang="it-IT"/>
          </a:p>
        </p:txBody>
      </p:sp>
      <p:sp>
        <p:nvSpPr>
          <p:cNvPr id="38919"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ED54FDD8-CE79-4C00-91A7-567ECF50105F}" type="slidenum">
              <a:rPr lang="it-IT" altLang="it-IT"/>
              <a:pPr/>
              <a:t>‹N›</a:t>
            </a:fld>
            <a:endParaRPr lang="it-IT" altLang="it-IT"/>
          </a:p>
        </p:txBody>
      </p:sp>
    </p:spTree>
    <p:extLst>
      <p:ext uri="{BB962C8B-B14F-4D97-AF65-F5344CB8AC3E}">
        <p14:creationId xmlns:p14="http://schemas.microsoft.com/office/powerpoint/2010/main" val="14345432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pitchFamily="-111" charset="-128"/>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pitchFamily="-11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egnaposto immagine diapositiva 1"/>
          <p:cNvSpPr>
            <a:spLocks noGrp="1" noRot="1" noChangeAspect="1" noChangeArrowheads="1" noTextEdit="1"/>
          </p:cNvSpPr>
          <p:nvPr>
            <p:ph type="sldImg"/>
          </p:nvPr>
        </p:nvSpPr>
        <p:spPr>
          <a:xfrm>
            <a:off x="90488" y="744538"/>
            <a:ext cx="6616700" cy="3722687"/>
          </a:xfrm>
          <a:ln/>
        </p:spPr>
      </p:sp>
      <p:sp>
        <p:nvSpPr>
          <p:cNvPr id="1331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1400">
                <a:latin typeface="Times New Roman" panose="02020603050405020304" pitchFamily="18" charset="0"/>
                <a:ea typeface="ＭＳ Ｐゴシック" panose="020B0600070205080204" pitchFamily="34" charset="-128"/>
                <a:cs typeface="Times New Roman" panose="02020603050405020304" pitchFamily="18" charset="0"/>
              </a:rPr>
              <a:t>The study of the bank-industry relationship in Italy has focused on the role of German-style universal banks from their foundation in the 1890s to their abolition in 1936, whereas more recent years are less explored. This paper contributes to fill this gap by analysing the bank-industry relationship in Italy from 1983 to 2017, a time span in which the Italian economy faced several shocks. These were both institutional shocks (the massive privatisation of state-owned enterprises and the reintroduction of universal banking in the 1990s) and sudden shocks (the financial crisis in 2008). </a:t>
            </a:r>
          </a:p>
          <a:p>
            <a:endParaRPr lang="en-US" altLang="it-IT">
              <a:ea typeface="ＭＳ Ｐゴシック" panose="020B0600070205080204" pitchFamily="34" charset="-128"/>
            </a:endParaRPr>
          </a:p>
        </p:txBody>
      </p:sp>
      <p:sp>
        <p:nvSpPr>
          <p:cNvPr id="1331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64E65D4-39D9-4448-92BF-2CA3A6551E04}" type="slidenum">
              <a:rPr lang="it-IT" altLang="it-IT"/>
              <a:pPr>
                <a:spcBef>
                  <a:spcPct val="0"/>
                </a:spcBef>
              </a:pPr>
              <a:t>1</a:t>
            </a:fld>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ChangeArrowheads="1" noTextEdit="1"/>
          </p:cNvSpPr>
          <p:nvPr>
            <p:ph type="sldImg"/>
          </p:nvPr>
        </p:nvSpPr>
        <p:spPr>
          <a:xfrm>
            <a:off x="90488" y="744538"/>
            <a:ext cx="6616700" cy="3722687"/>
          </a:xfrm>
          <a:ln/>
        </p:spPr>
      </p:sp>
      <p:sp>
        <p:nvSpPr>
          <p:cNvPr id="19459"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800" dirty="0">
                <a:latin typeface="Times New Roman" panose="02020603050405020304" pitchFamily="18" charset="0"/>
                <a:ea typeface="ＭＳ Ｐゴシック" panose="020B0600070205080204" pitchFamily="34" charset="-128"/>
                <a:cs typeface="Times New Roman" panose="02020603050405020304" pitchFamily="18" charset="0"/>
              </a:rPr>
              <a:t>An interlock is the link that is formed between two companies when a person is a director of both.     </a:t>
            </a:r>
          </a:p>
          <a:p>
            <a:endParaRPr lang="en-US" altLang="en-US" sz="1800" dirty="0">
              <a:latin typeface="Times New Roman" panose="02020603050405020304" pitchFamily="18" charset="0"/>
              <a:ea typeface="ＭＳ Ｐゴシック" panose="020B0600070205080204" pitchFamily="34" charset="-128"/>
            </a:endParaRPr>
          </a:p>
          <a:p>
            <a:r>
              <a:rPr lang="en-US" altLang="en-US" sz="1800" dirty="0">
                <a:latin typeface="Times New Roman" panose="02020603050405020304" pitchFamily="18" charset="0"/>
                <a:ea typeface="ＭＳ Ｐゴシック" panose="020B0600070205080204" pitchFamily="34" charset="-128"/>
                <a:cs typeface="Times New Roman" panose="02020603050405020304" pitchFamily="18" charset="0"/>
              </a:rPr>
              <a:t>Interlocking directorates are an important economic institution that provides an opportunity structure for the channeling of information, monitoring, and coordination of market exchange between companies. Firms placed at the </a:t>
            </a:r>
            <a:r>
              <a:rPr lang="en-US" altLang="en-US" sz="1800" dirty="0" err="1">
                <a:latin typeface="Times New Roman" panose="02020603050405020304" pitchFamily="18" charset="0"/>
                <a:ea typeface="ＭＳ Ｐゴシック" panose="020B0600070205080204" pitchFamily="34" charset="-128"/>
                <a:cs typeface="Times New Roman" panose="02020603050405020304" pitchFamily="18" charset="0"/>
              </a:rPr>
              <a:t>centre</a:t>
            </a:r>
            <a:r>
              <a:rPr lang="en-US" altLang="en-US" sz="1800" dirty="0">
                <a:latin typeface="Times New Roman" panose="02020603050405020304" pitchFamily="18" charset="0"/>
                <a:ea typeface="ＭＳ Ｐゴシック" panose="020B0600070205080204" pitchFamily="34" charset="-128"/>
                <a:cs typeface="Times New Roman" panose="02020603050405020304" pitchFamily="18" charset="0"/>
              </a:rPr>
              <a:t> of the system of interlocks are presumed to have better </a:t>
            </a:r>
            <a:r>
              <a:rPr lang="en-GB" altLang="en-US" sz="1800" dirty="0">
                <a:latin typeface="Times New Roman" panose="02020603050405020304" pitchFamily="18" charset="0"/>
                <a:ea typeface="ＭＳ Ｐゴシック" panose="020B0600070205080204" pitchFamily="34" charset="-128"/>
                <a:cs typeface="Times New Roman" panose="02020603050405020304" pitchFamily="18" charset="0"/>
              </a:rPr>
              <a:t>access to information, better opportunities to spread information and someway a “power” to coordinate the whole network.</a:t>
            </a:r>
          </a:p>
          <a:p>
            <a:endParaRPr lang="en-GB" altLang="en-US" dirty="0">
              <a:ea typeface="ＭＳ Ｐゴシック" panose="020B0600070205080204" pitchFamily="34" charset="-128"/>
            </a:endParaRPr>
          </a:p>
          <a:p>
            <a:r>
              <a:rPr lang="en-GB" altLang="en-US" dirty="0">
                <a:ea typeface="ＭＳ Ｐゴシック" panose="020B0600070205080204" pitchFamily="34" charset="-128"/>
              </a:rPr>
              <a:t>The analysis in this paper focuses on primary interlocks, it does not include secondary interlocks. Primary interlocks are used in all international studies  </a:t>
            </a:r>
          </a:p>
        </p:txBody>
      </p:sp>
      <p:sp>
        <p:nvSpPr>
          <p:cNvPr id="19460"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C202301E-3042-4015-9E05-DE5CE4BBF91E}" type="slidenum">
              <a:rPr lang="it-IT" altLang="it-IT">
                <a:latin typeface="Arial" panose="020B0604020202020204" pitchFamily="34" charset="0"/>
              </a:rPr>
              <a:pPr/>
              <a:t>2</a:t>
            </a:fld>
            <a:endParaRPr lang="it-IT" altLang="it-IT">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ChangeArrowheads="1" noTextEdit="1"/>
          </p:cNvSpPr>
          <p:nvPr>
            <p:ph type="sldImg"/>
          </p:nvPr>
        </p:nvSpPr>
        <p:spPr>
          <a:xfrm>
            <a:off x="90488" y="744538"/>
            <a:ext cx="6616700" cy="3722687"/>
          </a:xfrm>
          <a:ln/>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800" dirty="0" err="1">
                <a:cs typeface="Times New Roman" panose="02020603050405020304" pitchFamily="18" charset="0"/>
              </a:rPr>
              <a:t>Zorzini</a:t>
            </a:r>
            <a:r>
              <a:rPr lang="en-US" altLang="en-US" sz="1800" dirty="0">
                <a:cs typeface="Times New Roman" panose="02020603050405020304" pitchFamily="18" charset="0"/>
              </a:rPr>
              <a:t> (1925) and </a:t>
            </a:r>
            <a:r>
              <a:rPr lang="en-US" altLang="en-US" sz="1800" dirty="0" err="1">
                <a:cs typeface="Times New Roman" panose="02020603050405020304" pitchFamily="18" charset="0"/>
              </a:rPr>
              <a:t>Luzzatto</a:t>
            </a:r>
            <a:r>
              <a:rPr lang="en-US" altLang="en-US" sz="1800" dirty="0">
                <a:cs typeface="Times New Roman" panose="02020603050405020304" pitchFamily="18" charset="0"/>
              </a:rPr>
              <a:t> </a:t>
            </a:r>
            <a:r>
              <a:rPr lang="en-US" altLang="en-US" sz="1800" dirty="0" err="1">
                <a:cs typeface="Times New Roman" panose="02020603050405020304" pitchFamily="18" charset="0"/>
              </a:rPr>
              <a:t>Fegiz</a:t>
            </a:r>
            <a:r>
              <a:rPr lang="en-US" altLang="en-US" sz="1800" dirty="0">
                <a:cs typeface="Times New Roman" panose="02020603050405020304" pitchFamily="18" charset="0"/>
              </a:rPr>
              <a:t> (1928): high presence of directors of the two largest mixed banks – </a:t>
            </a:r>
            <a:r>
              <a:rPr lang="en-US" altLang="en-US" sz="1800" i="1" dirty="0">
                <a:cs typeface="Times New Roman" panose="02020603050405020304" pitchFamily="18" charset="0"/>
              </a:rPr>
              <a:t>Banca Commerciale </a:t>
            </a:r>
            <a:r>
              <a:rPr lang="en-US" altLang="en-US" sz="1800" i="1" dirty="0" err="1">
                <a:cs typeface="Times New Roman" panose="02020603050405020304" pitchFamily="18" charset="0"/>
              </a:rPr>
              <a:t>Italiana</a:t>
            </a:r>
            <a:r>
              <a:rPr lang="en-US" altLang="en-US" sz="1800" dirty="0">
                <a:cs typeface="Times New Roman" panose="02020603050405020304" pitchFamily="18" charset="0"/>
              </a:rPr>
              <a:t> and </a:t>
            </a:r>
            <a:r>
              <a:rPr lang="en-US" altLang="en-US" sz="1800" i="1" dirty="0" err="1">
                <a:cs typeface="Times New Roman" panose="02020603050405020304" pitchFamily="18" charset="0"/>
              </a:rPr>
              <a:t>Credito</a:t>
            </a:r>
            <a:r>
              <a:rPr lang="en-US" altLang="en-US" sz="1800" i="1" dirty="0">
                <a:cs typeface="Times New Roman" panose="02020603050405020304" pitchFamily="18" charset="0"/>
              </a:rPr>
              <a:t> </a:t>
            </a:r>
            <a:r>
              <a:rPr lang="en-US" altLang="en-US" sz="1800" i="1" dirty="0" err="1">
                <a:cs typeface="Times New Roman" panose="02020603050405020304" pitchFamily="18" charset="0"/>
              </a:rPr>
              <a:t>Italiano</a:t>
            </a:r>
            <a:r>
              <a:rPr lang="en-US" altLang="en-US" sz="1800" dirty="0">
                <a:cs typeface="Times New Roman" panose="02020603050405020304" pitchFamily="18" charset="0"/>
              </a:rPr>
              <a:t> – on the boards of electric power companies; high concentration of the whole corporate system: 2% of directors controlled more than one-third of the total share capital of Italian joint-stock companies.</a:t>
            </a:r>
          </a:p>
          <a:p>
            <a:pPr>
              <a:defRPr/>
            </a:pPr>
            <a:endParaRPr lang="en-GB" sz="1800" dirty="0">
              <a:latin typeface="+mn-lt"/>
            </a:endParaRPr>
          </a:p>
          <a:p>
            <a:pPr>
              <a:defRPr/>
            </a:pPr>
            <a:endParaRPr lang="en-GB" sz="1800" dirty="0">
              <a:latin typeface="+mn-lt"/>
            </a:endParaRPr>
          </a:p>
          <a:p>
            <a:pPr>
              <a:defRPr/>
            </a:pPr>
            <a:endParaRPr lang="en-GB" sz="1800" dirty="0">
              <a:latin typeface="+mn-lt"/>
            </a:endParaRPr>
          </a:p>
          <a:p>
            <a:pPr>
              <a:defRPr/>
            </a:pPr>
            <a:r>
              <a:rPr lang="en-GB" sz="1800" dirty="0">
                <a:latin typeface="+mn-lt"/>
              </a:rPr>
              <a:t>Important topic in the Italian historiography. However, only few studies have addressed it using the interlocking directorates technique.</a:t>
            </a:r>
          </a:p>
          <a:p>
            <a:pPr>
              <a:defRPr/>
            </a:pPr>
            <a:endParaRPr lang="en-GB" sz="1800" dirty="0">
              <a:latin typeface="+mn-lt"/>
            </a:endParaRPr>
          </a:p>
          <a:p>
            <a:pPr>
              <a:defRPr/>
            </a:pPr>
            <a:r>
              <a:rPr lang="en-US" sz="1800" dirty="0">
                <a:latin typeface="+mn-lt"/>
              </a:rPr>
              <a:t>Interlocking directorates are a structure for the channeling of information, monitoring, and coordination of market exchange between companies</a:t>
            </a:r>
          </a:p>
          <a:p>
            <a:pPr algn="just">
              <a:defRPr/>
            </a:pPr>
            <a:endParaRPr lang="en-US" sz="1800" dirty="0">
              <a:latin typeface="Times New Roman" panose="02020603050405020304" pitchFamily="18" charset="0"/>
              <a:ea typeface="Times New Roman" panose="02020603050405020304" pitchFamily="18" charset="0"/>
            </a:endParaRPr>
          </a:p>
          <a:p>
            <a:pPr algn="just">
              <a:defRPr/>
            </a:pPr>
            <a:r>
              <a:rPr lang="en-US" sz="1800" dirty="0">
                <a:latin typeface="Times New Roman" panose="02020603050405020304" pitchFamily="18" charset="0"/>
                <a:ea typeface="Times New Roman" panose="02020603050405020304" pitchFamily="18" charset="0"/>
              </a:rPr>
              <a:t>Despite the relevance of the relationships between banks and industry for the Italian economic historiography, only very few studies have addressed this topic by using the interlocking directorates technique. An interlock is the link that is formed between two companies when a person is a director of both. Interlocking directorates are an important economic institution that provides an opportunity structure for the channeling of information, monitoring, and coordination of market exchange between companies. Firms placed at the </a:t>
            </a:r>
            <a:r>
              <a:rPr lang="en-US" sz="1800" dirty="0" err="1">
                <a:latin typeface="Times New Roman" panose="02020603050405020304" pitchFamily="18" charset="0"/>
                <a:ea typeface="Times New Roman" panose="02020603050405020304" pitchFamily="18" charset="0"/>
              </a:rPr>
              <a:t>centre</a:t>
            </a:r>
            <a:r>
              <a:rPr lang="en-US" sz="1800" dirty="0">
                <a:latin typeface="Times New Roman" panose="02020603050405020304" pitchFamily="18" charset="0"/>
                <a:ea typeface="Times New Roman" panose="02020603050405020304" pitchFamily="18" charset="0"/>
              </a:rPr>
              <a:t> of the system of interlocks are presumed to have better </a:t>
            </a:r>
            <a:r>
              <a:rPr lang="en-GB" sz="1800" dirty="0">
                <a:latin typeface="Times New Roman" panose="02020603050405020304" pitchFamily="18" charset="0"/>
                <a:ea typeface="Times New Roman" panose="02020603050405020304" pitchFamily="18" charset="0"/>
              </a:rPr>
              <a:t>access to information, better opportunities to spread information and someway a “power” to coordinate the whole network.</a:t>
            </a:r>
          </a:p>
          <a:p>
            <a:pPr algn="just">
              <a:defRPr/>
            </a:pPr>
            <a:r>
              <a:rPr lang="en-US" sz="1800" dirty="0">
                <a:latin typeface="Times New Roman" panose="02020603050405020304" pitchFamily="18" charset="0"/>
                <a:ea typeface="Times" panose="02020603050405020304" pitchFamily="18" charset="0"/>
                <a:cs typeface="Times New Roman" panose="02020603050405020304" pitchFamily="18" charset="0"/>
              </a:rPr>
              <a:t>The pioneering works by </a:t>
            </a:r>
            <a:r>
              <a:rPr lang="en-US" sz="1800" dirty="0" err="1">
                <a:latin typeface="Times New Roman" panose="02020603050405020304" pitchFamily="18" charset="0"/>
                <a:ea typeface="Times" panose="02020603050405020304" pitchFamily="18" charset="0"/>
                <a:cs typeface="Times New Roman" panose="02020603050405020304" pitchFamily="18" charset="0"/>
              </a:rPr>
              <a:t>Zorzini</a:t>
            </a:r>
            <a:r>
              <a:rPr lang="en-US" sz="1800" dirty="0">
                <a:latin typeface="Times New Roman" panose="02020603050405020304" pitchFamily="18" charset="0"/>
                <a:ea typeface="Times" panose="02020603050405020304" pitchFamily="18" charset="0"/>
                <a:cs typeface="Times New Roman" panose="02020603050405020304" pitchFamily="18" charset="0"/>
              </a:rPr>
              <a:t> (1925) and </a:t>
            </a:r>
            <a:r>
              <a:rPr lang="en-US" sz="1800" dirty="0" err="1">
                <a:latin typeface="Times New Roman" panose="02020603050405020304" pitchFamily="18" charset="0"/>
                <a:ea typeface="Times" panose="02020603050405020304" pitchFamily="18" charset="0"/>
                <a:cs typeface="Times New Roman" panose="02020603050405020304" pitchFamily="18" charset="0"/>
              </a:rPr>
              <a:t>Luzzatto</a:t>
            </a:r>
            <a:r>
              <a:rPr lang="en-US" sz="1800" dirty="0">
                <a:latin typeface="Times New Roman" panose="02020603050405020304" pitchFamily="18" charset="0"/>
                <a:ea typeface="Times" panose="02020603050405020304" pitchFamily="18" charset="0"/>
                <a:cs typeface="Times New Roman" panose="02020603050405020304" pitchFamily="18" charset="0"/>
              </a:rPr>
              <a:t> </a:t>
            </a:r>
            <a:r>
              <a:rPr lang="en-US" sz="1800" dirty="0" err="1">
                <a:latin typeface="Times New Roman" panose="02020603050405020304" pitchFamily="18" charset="0"/>
                <a:ea typeface="Times" panose="02020603050405020304" pitchFamily="18" charset="0"/>
                <a:cs typeface="Times New Roman" panose="02020603050405020304" pitchFamily="18" charset="0"/>
              </a:rPr>
              <a:t>Fegiz</a:t>
            </a:r>
            <a:r>
              <a:rPr lang="en-US" sz="1800" dirty="0">
                <a:latin typeface="Times New Roman" panose="02020603050405020304" pitchFamily="18" charset="0"/>
                <a:ea typeface="Times" panose="02020603050405020304" pitchFamily="18" charset="0"/>
                <a:cs typeface="Times New Roman" panose="02020603050405020304" pitchFamily="18" charset="0"/>
              </a:rPr>
              <a:t> (1928) found in the mid-1920s a high presence of directors of the two largest mixed banks – </a:t>
            </a:r>
            <a:r>
              <a:rPr lang="en-US" sz="1800" i="1" dirty="0">
                <a:latin typeface="Times New Roman" panose="02020603050405020304" pitchFamily="18" charset="0"/>
                <a:ea typeface="Times" panose="02020603050405020304" pitchFamily="18" charset="0"/>
                <a:cs typeface="Times New Roman" panose="02020603050405020304" pitchFamily="18" charset="0"/>
              </a:rPr>
              <a:t>Banca Commerciale </a:t>
            </a:r>
            <a:r>
              <a:rPr lang="en-US" sz="1800" i="1" dirty="0" err="1">
                <a:latin typeface="Times New Roman" panose="02020603050405020304" pitchFamily="18" charset="0"/>
                <a:ea typeface="Times" panose="02020603050405020304" pitchFamily="18" charset="0"/>
                <a:cs typeface="Times New Roman" panose="02020603050405020304" pitchFamily="18" charset="0"/>
              </a:rPr>
              <a:t>Italiana</a:t>
            </a:r>
            <a:r>
              <a:rPr lang="en-US" sz="1800" dirty="0">
                <a:latin typeface="Times New Roman" panose="02020603050405020304" pitchFamily="18" charset="0"/>
                <a:ea typeface="Times" panose="02020603050405020304" pitchFamily="18" charset="0"/>
                <a:cs typeface="Times New Roman" panose="02020603050405020304" pitchFamily="18" charset="0"/>
              </a:rPr>
              <a:t> and </a:t>
            </a:r>
            <a:r>
              <a:rPr lang="en-US" sz="1800" i="1" dirty="0" err="1">
                <a:latin typeface="Times New Roman" panose="02020603050405020304" pitchFamily="18" charset="0"/>
                <a:ea typeface="Times" panose="02020603050405020304" pitchFamily="18" charset="0"/>
                <a:cs typeface="Times New Roman" panose="02020603050405020304" pitchFamily="18" charset="0"/>
              </a:rPr>
              <a:t>Credito</a:t>
            </a:r>
            <a:r>
              <a:rPr lang="en-US" sz="1800" i="1" dirty="0">
                <a:latin typeface="Times New Roman" panose="02020603050405020304" pitchFamily="18" charset="0"/>
                <a:ea typeface="Times" panose="02020603050405020304" pitchFamily="18" charset="0"/>
                <a:cs typeface="Times New Roman" panose="02020603050405020304" pitchFamily="18" charset="0"/>
              </a:rPr>
              <a:t> </a:t>
            </a:r>
            <a:r>
              <a:rPr lang="en-US" sz="1800" i="1" dirty="0" err="1">
                <a:latin typeface="Times New Roman" panose="02020603050405020304" pitchFamily="18" charset="0"/>
                <a:ea typeface="Times" panose="02020603050405020304" pitchFamily="18" charset="0"/>
                <a:cs typeface="Times New Roman" panose="02020603050405020304" pitchFamily="18" charset="0"/>
              </a:rPr>
              <a:t>Italiano</a:t>
            </a:r>
            <a:r>
              <a:rPr lang="en-US" sz="1800" dirty="0">
                <a:latin typeface="Times New Roman" panose="02020603050405020304" pitchFamily="18" charset="0"/>
                <a:ea typeface="Times" panose="02020603050405020304" pitchFamily="18" charset="0"/>
                <a:cs typeface="Times New Roman" panose="02020603050405020304" pitchFamily="18" charset="0"/>
              </a:rPr>
              <a:t> – on the boards of electric power companies and, more generally, a high concentration of the whole corporate system, in which 2 per cent of directors controlled more than one-third of the total share capital of Italian joint-stock companies. </a:t>
            </a:r>
            <a:r>
              <a:rPr lang="en-US" sz="1800" dirty="0">
                <a:solidFill>
                  <a:srgbClr val="FF0000"/>
                </a:solidFill>
                <a:latin typeface="Times New Roman" panose="02020603050405020304" pitchFamily="18" charset="0"/>
                <a:ea typeface="Times" panose="02020603050405020304" pitchFamily="18" charset="0"/>
                <a:cs typeface="Times New Roman" panose="02020603050405020304" pitchFamily="18" charset="0"/>
              </a:rPr>
              <a:t>More recently, Cohen (1967) and </a:t>
            </a:r>
            <a:r>
              <a:rPr lang="en-US" sz="1800" dirty="0" err="1">
                <a:solidFill>
                  <a:srgbClr val="FF0000"/>
                </a:solidFill>
                <a:latin typeface="Times New Roman" panose="02020603050405020304" pitchFamily="18" charset="0"/>
                <a:ea typeface="Times" panose="02020603050405020304" pitchFamily="18" charset="0"/>
                <a:cs typeface="Times New Roman" panose="02020603050405020304" pitchFamily="18" charset="0"/>
              </a:rPr>
              <a:t>Fohlin</a:t>
            </a:r>
            <a:r>
              <a:rPr lang="en-US" sz="1800" dirty="0">
                <a:solidFill>
                  <a:srgbClr val="FF0000"/>
                </a:solidFill>
                <a:latin typeface="Times New Roman" panose="02020603050405020304" pitchFamily="18" charset="0"/>
                <a:ea typeface="Times" panose="02020603050405020304" pitchFamily="18" charset="0"/>
                <a:cs typeface="Times New Roman" panose="02020603050405020304" pitchFamily="18" charset="0"/>
              </a:rPr>
              <a:t> (1999) also </a:t>
            </a:r>
            <a:r>
              <a:rPr lang="en-GB" sz="1800" dirty="0">
                <a:solidFill>
                  <a:srgbClr val="FF0000"/>
                </a:solidFill>
                <a:latin typeface="Times New Roman" panose="02020603050405020304" pitchFamily="18" charset="0"/>
                <a:ea typeface="Times" panose="02020603050405020304" pitchFamily="18" charset="0"/>
                <a:cs typeface="Times New Roman" panose="02020603050405020304" pitchFamily="18" charset="0"/>
              </a:rPr>
              <a:t>found that universal banks were at the centre of an entangled network with large firms </a:t>
            </a:r>
            <a:r>
              <a:rPr lang="en-US" sz="1800" dirty="0">
                <a:solidFill>
                  <a:srgbClr val="FF0000"/>
                </a:solidFill>
                <a:latin typeface="Times New Roman" panose="02020603050405020304" pitchFamily="18" charset="0"/>
                <a:ea typeface="Times" panose="02020603050405020304" pitchFamily="18" charset="0"/>
                <a:cs typeface="Times New Roman" panose="02020603050405020304" pitchFamily="18" charset="0"/>
              </a:rPr>
              <a:t>in modern capital-intensive sectors such as electric power, chemicals, iron and steel, and shipyards. </a:t>
            </a:r>
            <a:r>
              <a:rPr lang="en-GB" sz="1800" dirty="0">
                <a:solidFill>
                  <a:srgbClr val="FF0000"/>
                </a:solidFill>
                <a:latin typeface="Times New Roman" panose="02020603050405020304" pitchFamily="18" charset="0"/>
                <a:ea typeface="Times" panose="02020603050405020304" pitchFamily="18" charset="0"/>
                <a:cs typeface="Times New Roman" panose="02020603050405020304" pitchFamily="18" charset="0"/>
              </a:rPr>
              <a:t>However, Vasta &amp; </a:t>
            </a:r>
            <a:r>
              <a:rPr lang="en-GB" sz="1800" dirty="0" err="1">
                <a:solidFill>
                  <a:srgbClr val="FF0000"/>
                </a:solidFill>
                <a:latin typeface="Times New Roman" panose="02020603050405020304" pitchFamily="18" charset="0"/>
                <a:ea typeface="Times" panose="02020603050405020304" pitchFamily="18" charset="0"/>
                <a:cs typeface="Times New Roman" panose="02020603050405020304" pitchFamily="18" charset="0"/>
              </a:rPr>
              <a:t>Baccini</a:t>
            </a:r>
            <a:r>
              <a:rPr lang="en-GB" sz="1800" dirty="0">
                <a:solidFill>
                  <a:srgbClr val="FF0000"/>
                </a:solidFill>
                <a:latin typeface="Times New Roman" panose="02020603050405020304" pitchFamily="18" charset="0"/>
                <a:ea typeface="Times" panose="02020603050405020304" pitchFamily="18" charset="0"/>
                <a:cs typeface="Times New Roman" panose="02020603050405020304" pitchFamily="18" charset="0"/>
              </a:rPr>
              <a:t> (1997) argued that the Italian corporate network was not characterised by such a strong centrality of banks. The location of banks at the centre of the network could be detected in 1911 and even more in 1927, but this was no longer the case in 1936, after the collapse of the universal banks. Moreover, Vasta et al. (2017) argued that Italian capitalism is structured to a remarkable extent on a sizeable and stable system of corporate interlocks that existed in parallel to that centred on the universal banks. They also showed that the influence, at least in Lombardy and some other areas of the North, was exerted by local banks that in turn developed a dense web of ties with industrial firms in both capital-intensive and labour-intensive industries.</a:t>
            </a:r>
            <a:endParaRPr lang="en-GB" sz="1800" dirty="0">
              <a:latin typeface="Georgia" panose="02040502050405020303" pitchFamily="18" charset="0"/>
              <a:ea typeface="Times" panose="02020603050405020304" pitchFamily="18" charset="0"/>
              <a:cs typeface="Times New Roman" panose="02020603050405020304" pitchFamily="18" charset="0"/>
            </a:endParaRPr>
          </a:p>
          <a:p>
            <a:pPr>
              <a:defRPr/>
            </a:pPr>
            <a:endParaRPr lang="en-GB" dirty="0"/>
          </a:p>
        </p:txBody>
      </p:sp>
      <p:sp>
        <p:nvSpPr>
          <p:cNvPr id="2560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DC156D45-B6C8-4E8C-9FFB-7023E961A58C}" type="slidenum">
              <a:rPr lang="it-IT" altLang="it-IT">
                <a:latin typeface="Arial" panose="020B0604020202020204" pitchFamily="34" charset="0"/>
              </a:rPr>
              <a:pPr/>
              <a:t>3</a:t>
            </a:fld>
            <a:endParaRPr lang="it-IT" altLang="it-IT">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ChangeArrowheads="1" noTextEdit="1"/>
          </p:cNvSpPr>
          <p:nvPr>
            <p:ph type="sldImg"/>
          </p:nvPr>
        </p:nvSpPr>
        <p:spPr>
          <a:xfrm>
            <a:off x="90488" y="744538"/>
            <a:ext cx="6616700" cy="3722687"/>
          </a:xfrm>
          <a:ln/>
        </p:spPr>
      </p:sp>
      <p:sp>
        <p:nvSpPr>
          <p:cNvPr id="2765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800">
                <a:solidFill>
                  <a:srgbClr val="292526"/>
                </a:solidFill>
                <a:latin typeface="Times New Roman" panose="02020603050405020304" pitchFamily="18" charset="0"/>
                <a:ea typeface="ＭＳ Ｐゴシック" panose="020B0600070205080204" pitchFamily="34" charset="-128"/>
                <a:cs typeface="Times New Roman" panose="02020603050405020304" pitchFamily="18" charset="0"/>
              </a:rPr>
              <a:t>For the period after WW2, Chiesi (1982, 1985) was the first to use of formalized network analysis techniques. This author illustrated the existence in the mid-1970s of a centre of the system inside of which two large poles cohabited, hinged respectively on SOEs and on privately owned enterprises. Chiesi’s analysis also dealt with the relations between banks and industry, observing that the absence of large banks amongst central actors depended on the effects of the 1936 banking law which, by separating the function of the collection of deposits from industrial credit, had rendered it impossible to re-establish those close relations between banks and industries that had so strongly distinguished the period prior to the crisis. </a:t>
            </a:r>
            <a:endParaRPr lang="en-GB" altLang="en-US">
              <a:ea typeface="ＭＳ Ｐゴシック" panose="020B0600070205080204" pitchFamily="34" charset="-128"/>
            </a:endParaRPr>
          </a:p>
        </p:txBody>
      </p:sp>
      <p:sp>
        <p:nvSpPr>
          <p:cNvPr id="27652"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5BE3E480-7242-41A7-A3BB-BE4BE926C6E6}" type="slidenum">
              <a:rPr lang="it-IT" altLang="it-IT">
                <a:latin typeface="Arial" panose="020B0604020202020204" pitchFamily="34" charset="0"/>
              </a:rPr>
              <a:pPr/>
              <a:t>4</a:t>
            </a:fld>
            <a:endParaRPr lang="it-IT" altLang="it-IT">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solidFill>
          <a:schemeClr val="bg2"/>
        </a:solidFill>
        <a:effectLst/>
      </p:bgPr>
    </p:bg>
    <p:spTree>
      <p:nvGrpSpPr>
        <p:cNvPr id="1" name=""/>
        <p:cNvGrpSpPr/>
        <p:nvPr/>
      </p:nvGrpSpPr>
      <p:grpSpPr>
        <a:xfrm>
          <a:off x="0" y="0"/>
          <a:ext cx="0" cy="0"/>
          <a:chOff x="0" y="0"/>
          <a:chExt cx="0" cy="0"/>
        </a:xfrm>
      </p:grpSpPr>
      <p:sp>
        <p:nvSpPr>
          <p:cNvPr id="4" name="Rettangolo 3"/>
          <p:cNvSpPr/>
          <p:nvPr/>
        </p:nvSpPr>
        <p:spPr bwMode="white">
          <a:xfrm>
            <a:off x="0" y="4477941"/>
            <a:ext cx="9144000" cy="665559"/>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111" charset="-128"/>
            </a:endParaRPr>
          </a:p>
        </p:txBody>
      </p:sp>
      <p:sp>
        <p:nvSpPr>
          <p:cNvPr id="5" name="Rettangolo 4"/>
          <p:cNvSpPr/>
          <p:nvPr/>
        </p:nvSpPr>
        <p:spPr>
          <a:xfrm>
            <a:off x="-9525" y="4539854"/>
            <a:ext cx="2249488" cy="53459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111" charset="-128"/>
            </a:endParaRPr>
          </a:p>
        </p:txBody>
      </p:sp>
      <p:sp>
        <p:nvSpPr>
          <p:cNvPr id="6" name="Rettangolo 5"/>
          <p:cNvSpPr/>
          <p:nvPr/>
        </p:nvSpPr>
        <p:spPr>
          <a:xfrm>
            <a:off x="2359026" y="4532710"/>
            <a:ext cx="6784975" cy="535781"/>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111" charset="-128"/>
            </a:endParaRPr>
          </a:p>
        </p:txBody>
      </p:sp>
      <p:sp>
        <p:nvSpPr>
          <p:cNvPr id="8" name="Titolo 7"/>
          <p:cNvSpPr>
            <a:spLocks noGrp="1"/>
          </p:cNvSpPr>
          <p:nvPr>
            <p:ph type="ctrTitle"/>
          </p:nvPr>
        </p:nvSpPr>
        <p:spPr>
          <a:xfrm>
            <a:off x="2362200" y="3028950"/>
            <a:ext cx="6477000" cy="1371600"/>
          </a:xfrm>
        </p:spPr>
        <p:txBody>
          <a:bodyPr anchor="b"/>
          <a:lstStyle>
            <a:lvl1pPr>
              <a:defRPr cap="all" baseline="0"/>
            </a:lvl1pPr>
          </a:lstStyle>
          <a:p>
            <a:r>
              <a:rPr lang="it-IT"/>
              <a:t>Fare clic per modificare lo stile del titolo</a:t>
            </a:r>
            <a:endParaRPr lang="en-US"/>
          </a:p>
        </p:txBody>
      </p:sp>
      <p:sp>
        <p:nvSpPr>
          <p:cNvPr id="9" name="Sottotitolo 8"/>
          <p:cNvSpPr>
            <a:spLocks noGrp="1"/>
          </p:cNvSpPr>
          <p:nvPr>
            <p:ph type="subTitle" idx="1"/>
          </p:nvPr>
        </p:nvSpPr>
        <p:spPr>
          <a:xfrm>
            <a:off x="2362200" y="4537528"/>
            <a:ext cx="6705600" cy="51435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it-IT"/>
              <a:t>Fare clic per modificare lo stile del sottotitolo dello schema</a:t>
            </a:r>
            <a:endParaRPr lang="en-US"/>
          </a:p>
        </p:txBody>
      </p:sp>
      <p:sp>
        <p:nvSpPr>
          <p:cNvPr id="7" name="Segnaposto data 27"/>
          <p:cNvSpPr>
            <a:spLocks noGrp="1"/>
          </p:cNvSpPr>
          <p:nvPr>
            <p:ph type="dt" sz="half" idx="10"/>
          </p:nvPr>
        </p:nvSpPr>
        <p:spPr>
          <a:xfrm>
            <a:off x="76200" y="4551760"/>
            <a:ext cx="2057400" cy="514350"/>
          </a:xfrm>
        </p:spPr>
        <p:txBody>
          <a:bodyPr>
            <a:noAutofit/>
          </a:bodyPr>
          <a:lstStyle>
            <a:lvl1pPr algn="ctr">
              <a:defRPr sz="2000">
                <a:solidFill>
                  <a:srgbClr val="FFFFFF"/>
                </a:solidFill>
              </a:defRPr>
            </a:lvl1pPr>
          </a:lstStyle>
          <a:p>
            <a:pPr>
              <a:defRPr/>
            </a:pPr>
            <a:fld id="{525B58B5-BA6E-42A2-A915-1907D829E5A5}" type="datetime1">
              <a:rPr lang="it-IT"/>
              <a:pPr>
                <a:defRPr/>
              </a:pPr>
              <a:t>01/05/2023</a:t>
            </a:fld>
            <a:endParaRPr lang="it-IT"/>
          </a:p>
        </p:txBody>
      </p:sp>
      <p:sp>
        <p:nvSpPr>
          <p:cNvPr id="10" name="Segnaposto piè di pagina 16"/>
          <p:cNvSpPr>
            <a:spLocks noGrp="1"/>
          </p:cNvSpPr>
          <p:nvPr>
            <p:ph type="ftr" sz="quarter" idx="11"/>
          </p:nvPr>
        </p:nvSpPr>
        <p:spPr>
          <a:xfrm>
            <a:off x="2085975" y="177404"/>
            <a:ext cx="5867400" cy="273844"/>
          </a:xfrm>
        </p:spPr>
        <p:txBody>
          <a:bodyPr/>
          <a:lstStyle>
            <a:lvl1pPr>
              <a:defRPr/>
            </a:lvl1pPr>
          </a:lstStyle>
          <a:p>
            <a:pPr>
              <a:defRPr/>
            </a:pPr>
            <a:r>
              <a:rPr lang="it-IT"/>
              <a:t>© Michelangelo Vasta 2010</a:t>
            </a:r>
          </a:p>
        </p:txBody>
      </p:sp>
      <p:sp>
        <p:nvSpPr>
          <p:cNvPr id="11" name="Segnaposto numero diapositiva 28"/>
          <p:cNvSpPr>
            <a:spLocks noGrp="1"/>
          </p:cNvSpPr>
          <p:nvPr>
            <p:ph type="sldNum" sz="quarter" idx="12"/>
          </p:nvPr>
        </p:nvSpPr>
        <p:spPr>
          <a:xfrm>
            <a:off x="8001000" y="171450"/>
            <a:ext cx="838200" cy="285750"/>
          </a:xfrm>
        </p:spPr>
        <p:txBody>
          <a:bodyPr/>
          <a:lstStyle>
            <a:lvl1pPr>
              <a:defRPr>
                <a:solidFill>
                  <a:schemeClr val="tx2"/>
                </a:solidFill>
              </a:defRPr>
            </a:lvl1pPr>
          </a:lstStyle>
          <a:p>
            <a:fld id="{30704D92-6B97-49C9-8B19-688C8AD07A24}" type="slidenum">
              <a:rPr lang="it-IT" altLang="it-IT"/>
              <a:pPr/>
              <a:t>‹N›</a:t>
            </a:fld>
            <a:endParaRPr lang="it-IT" altLang="it-IT"/>
          </a:p>
        </p:txBody>
      </p:sp>
    </p:spTree>
    <p:extLst>
      <p:ext uri="{BB962C8B-B14F-4D97-AF65-F5344CB8AC3E}">
        <p14:creationId xmlns:p14="http://schemas.microsoft.com/office/powerpoint/2010/main" val="361873540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13"/>
          <p:cNvSpPr>
            <a:spLocks noGrp="1"/>
          </p:cNvSpPr>
          <p:nvPr>
            <p:ph type="dt" sz="half" idx="10"/>
          </p:nvPr>
        </p:nvSpPr>
        <p:spPr/>
        <p:txBody>
          <a:bodyPr/>
          <a:lstStyle>
            <a:lvl1pPr>
              <a:defRPr/>
            </a:lvl1pPr>
          </a:lstStyle>
          <a:p>
            <a:pPr>
              <a:defRPr/>
            </a:pPr>
            <a:fld id="{73BC492C-0202-4A9F-A570-AF7B5DBCB607}" type="datetime1">
              <a:rPr lang="it-IT"/>
              <a:pPr>
                <a:defRPr/>
              </a:pPr>
              <a:t>01/05/2023</a:t>
            </a:fld>
            <a:endParaRPr lang="en-US"/>
          </a:p>
        </p:txBody>
      </p:sp>
      <p:sp>
        <p:nvSpPr>
          <p:cNvPr id="5" name="Segnaposto piè di pagina 2"/>
          <p:cNvSpPr>
            <a:spLocks noGrp="1"/>
          </p:cNvSpPr>
          <p:nvPr>
            <p:ph type="ftr" sz="quarter" idx="11"/>
          </p:nvPr>
        </p:nvSpPr>
        <p:spPr/>
        <p:txBody>
          <a:bodyPr/>
          <a:lstStyle>
            <a:lvl1pPr>
              <a:defRPr/>
            </a:lvl1pPr>
          </a:lstStyle>
          <a:p>
            <a:pPr>
              <a:defRPr/>
            </a:pPr>
            <a:r>
              <a:rPr lang="it-IT"/>
              <a:t>© Michelangelo Vasta 2010</a:t>
            </a:r>
          </a:p>
        </p:txBody>
      </p:sp>
      <p:sp>
        <p:nvSpPr>
          <p:cNvPr id="6" name="Segnaposto numero diapositiva 22"/>
          <p:cNvSpPr>
            <a:spLocks noGrp="1"/>
          </p:cNvSpPr>
          <p:nvPr>
            <p:ph type="sldNum" sz="quarter" idx="12"/>
          </p:nvPr>
        </p:nvSpPr>
        <p:spPr/>
        <p:txBody>
          <a:bodyPr/>
          <a:lstStyle>
            <a:lvl1pPr>
              <a:defRPr/>
            </a:lvl1pPr>
          </a:lstStyle>
          <a:p>
            <a:fld id="{3C85514C-C3A6-4B59-B6DF-68EDC8E33B77}" type="slidenum">
              <a:rPr lang="it-IT" altLang="it-IT"/>
              <a:pPr/>
              <a:t>‹N›</a:t>
            </a:fld>
            <a:endParaRPr lang="it-IT" altLang="it-IT"/>
          </a:p>
        </p:txBody>
      </p:sp>
    </p:spTree>
    <p:extLst>
      <p:ext uri="{BB962C8B-B14F-4D97-AF65-F5344CB8AC3E}">
        <p14:creationId xmlns:p14="http://schemas.microsoft.com/office/powerpoint/2010/main" val="2653645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4" name="Rettangolo 3"/>
          <p:cNvSpPr/>
          <p:nvPr/>
        </p:nvSpPr>
        <p:spPr bwMode="white">
          <a:xfrm>
            <a:off x="6096001" y="0"/>
            <a:ext cx="320675" cy="51435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111" charset="-128"/>
            </a:endParaRPr>
          </a:p>
        </p:txBody>
      </p:sp>
      <p:sp>
        <p:nvSpPr>
          <p:cNvPr id="5" name="Rettangolo 4"/>
          <p:cNvSpPr/>
          <p:nvPr/>
        </p:nvSpPr>
        <p:spPr>
          <a:xfrm>
            <a:off x="6142038" y="457200"/>
            <a:ext cx="228600" cy="46863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111" charset="-128"/>
            </a:endParaRPr>
          </a:p>
        </p:txBody>
      </p:sp>
      <p:sp>
        <p:nvSpPr>
          <p:cNvPr id="6" name="Rettangolo 5"/>
          <p:cNvSpPr/>
          <p:nvPr/>
        </p:nvSpPr>
        <p:spPr>
          <a:xfrm>
            <a:off x="6142038" y="0"/>
            <a:ext cx="228600" cy="40005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111" charset="-128"/>
            </a:endParaRPr>
          </a:p>
        </p:txBody>
      </p:sp>
      <p:sp>
        <p:nvSpPr>
          <p:cNvPr id="2" name="Titolo verticale 1"/>
          <p:cNvSpPr>
            <a:spLocks noGrp="1"/>
          </p:cNvSpPr>
          <p:nvPr>
            <p:ph type="title" orient="vert"/>
          </p:nvPr>
        </p:nvSpPr>
        <p:spPr>
          <a:xfrm>
            <a:off x="6553200" y="457201"/>
            <a:ext cx="2057400" cy="4137422"/>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457200" y="457200"/>
            <a:ext cx="5562600" cy="4137423"/>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3"/>
          <p:cNvSpPr>
            <a:spLocks noGrp="1"/>
          </p:cNvSpPr>
          <p:nvPr>
            <p:ph type="dt" sz="half" idx="10"/>
          </p:nvPr>
        </p:nvSpPr>
        <p:spPr>
          <a:xfrm>
            <a:off x="6553200" y="4686300"/>
            <a:ext cx="2209800" cy="273844"/>
          </a:xfrm>
        </p:spPr>
        <p:txBody>
          <a:bodyPr/>
          <a:lstStyle>
            <a:lvl1pPr>
              <a:defRPr/>
            </a:lvl1pPr>
          </a:lstStyle>
          <a:p>
            <a:pPr>
              <a:defRPr/>
            </a:pPr>
            <a:fld id="{29F9EACA-74C9-4509-85A1-56DEE146C669}" type="datetime1">
              <a:rPr lang="it-IT"/>
              <a:pPr>
                <a:defRPr/>
              </a:pPr>
              <a:t>01/05/2023</a:t>
            </a:fld>
            <a:endParaRPr lang="en-US"/>
          </a:p>
        </p:txBody>
      </p:sp>
      <p:sp>
        <p:nvSpPr>
          <p:cNvPr id="8" name="Segnaposto piè di pagina 4"/>
          <p:cNvSpPr>
            <a:spLocks noGrp="1"/>
          </p:cNvSpPr>
          <p:nvPr>
            <p:ph type="ftr" sz="quarter" idx="11"/>
          </p:nvPr>
        </p:nvSpPr>
        <p:spPr>
          <a:xfrm>
            <a:off x="457201" y="4686300"/>
            <a:ext cx="5573713" cy="273844"/>
          </a:xfrm>
        </p:spPr>
        <p:txBody>
          <a:bodyPr/>
          <a:lstStyle>
            <a:lvl1pPr>
              <a:defRPr/>
            </a:lvl1pPr>
          </a:lstStyle>
          <a:p>
            <a:pPr>
              <a:defRPr/>
            </a:pPr>
            <a:r>
              <a:rPr lang="it-IT"/>
              <a:t>© Michelangelo Vasta 2010</a:t>
            </a:r>
          </a:p>
        </p:txBody>
      </p:sp>
      <p:sp>
        <p:nvSpPr>
          <p:cNvPr id="9" name="Segnaposto numero diapositiva 5"/>
          <p:cNvSpPr>
            <a:spLocks noGrp="1"/>
          </p:cNvSpPr>
          <p:nvPr>
            <p:ph type="sldNum" sz="quarter" idx="12"/>
          </p:nvPr>
        </p:nvSpPr>
        <p:spPr>
          <a:xfrm rot="5400000">
            <a:off x="6056313" y="77788"/>
            <a:ext cx="400050" cy="244475"/>
          </a:xfrm>
        </p:spPr>
        <p:txBody>
          <a:bodyPr/>
          <a:lstStyle>
            <a:lvl1pPr>
              <a:defRPr/>
            </a:lvl1pPr>
          </a:lstStyle>
          <a:p>
            <a:fld id="{58EB7E14-9142-4DE4-96F4-E4C3677CE148}" type="slidenum">
              <a:rPr lang="it-IT" altLang="it-IT"/>
              <a:pPr/>
              <a:t>‹N›</a:t>
            </a:fld>
            <a:endParaRPr lang="it-IT" altLang="it-IT"/>
          </a:p>
        </p:txBody>
      </p:sp>
    </p:spTree>
    <p:extLst>
      <p:ext uri="{BB962C8B-B14F-4D97-AF65-F5344CB8AC3E}">
        <p14:creationId xmlns:p14="http://schemas.microsoft.com/office/powerpoint/2010/main" val="361518360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olo, diagramma o organigramma">
    <p:spTree>
      <p:nvGrpSpPr>
        <p:cNvPr id="1" name=""/>
        <p:cNvGrpSpPr/>
        <p:nvPr/>
      </p:nvGrpSpPr>
      <p:grpSpPr>
        <a:xfrm>
          <a:off x="0" y="0"/>
          <a:ext cx="0" cy="0"/>
          <a:chOff x="0" y="0"/>
          <a:chExt cx="0" cy="0"/>
        </a:xfrm>
      </p:grpSpPr>
      <p:sp>
        <p:nvSpPr>
          <p:cNvPr id="2" name="Titolo 1"/>
          <p:cNvSpPr>
            <a:spLocks noGrp="1"/>
          </p:cNvSpPr>
          <p:nvPr>
            <p:ph type="title"/>
          </p:nvPr>
        </p:nvSpPr>
        <p:spPr>
          <a:xfrm>
            <a:off x="574675" y="228600"/>
            <a:ext cx="8001000" cy="912019"/>
          </a:xfrm>
        </p:spPr>
        <p:txBody>
          <a:bodyPr/>
          <a:lstStyle/>
          <a:p>
            <a:r>
              <a:rPr lang="it-IT"/>
              <a:t>Fare clic per modificare lo stile del titolo</a:t>
            </a:r>
          </a:p>
        </p:txBody>
      </p:sp>
      <p:sp>
        <p:nvSpPr>
          <p:cNvPr id="3" name="Segnaposto SmartArt 2"/>
          <p:cNvSpPr>
            <a:spLocks noGrp="1"/>
          </p:cNvSpPr>
          <p:nvPr>
            <p:ph type="dgm" idx="1"/>
          </p:nvPr>
        </p:nvSpPr>
        <p:spPr>
          <a:xfrm>
            <a:off x="566738" y="1314450"/>
            <a:ext cx="8001000" cy="3200400"/>
          </a:xfrm>
        </p:spPr>
        <p:txBody>
          <a:bodyPr>
            <a:normAutofit/>
          </a:bodyPr>
          <a:lstStyle/>
          <a:p>
            <a:pPr lvl="0"/>
            <a:endParaRPr lang="it-IT" noProof="0"/>
          </a:p>
        </p:txBody>
      </p:sp>
      <p:sp>
        <p:nvSpPr>
          <p:cNvPr id="4" name="Rectangle 7"/>
          <p:cNvSpPr>
            <a:spLocks noGrp="1" noChangeArrowheads="1"/>
          </p:cNvSpPr>
          <p:nvPr>
            <p:ph type="ftr" sz="quarter" idx="10"/>
          </p:nvPr>
        </p:nvSpPr>
        <p:spPr/>
        <p:txBody>
          <a:bodyPr/>
          <a:lstStyle>
            <a:lvl1pPr>
              <a:defRPr/>
            </a:lvl1pPr>
          </a:lstStyle>
          <a:p>
            <a:pPr>
              <a:defRPr/>
            </a:pPr>
            <a:r>
              <a:rPr lang="it-IT"/>
              <a:t>© Michelangelo Vasta 2010</a:t>
            </a:r>
          </a:p>
        </p:txBody>
      </p:sp>
      <p:sp>
        <p:nvSpPr>
          <p:cNvPr id="5" name="Rectangle 8"/>
          <p:cNvSpPr>
            <a:spLocks noGrp="1" noChangeArrowheads="1"/>
          </p:cNvSpPr>
          <p:nvPr>
            <p:ph type="sldNum" sz="quarter" idx="11"/>
          </p:nvPr>
        </p:nvSpPr>
        <p:spPr/>
        <p:txBody>
          <a:bodyPr/>
          <a:lstStyle>
            <a:lvl1pPr>
              <a:defRPr/>
            </a:lvl1pPr>
          </a:lstStyle>
          <a:p>
            <a:fld id="{7C53399E-9552-4BA4-9D0B-A4F8D15A6D24}" type="slidenum">
              <a:rPr lang="it-IT" altLang="it-IT"/>
              <a:pPr/>
              <a:t>‹N›</a:t>
            </a:fld>
            <a:endParaRPr lang="it-IT" altLang="it-IT"/>
          </a:p>
        </p:txBody>
      </p:sp>
    </p:spTree>
    <p:extLst>
      <p:ext uri="{BB962C8B-B14F-4D97-AF65-F5344CB8AC3E}">
        <p14:creationId xmlns:p14="http://schemas.microsoft.com/office/powerpoint/2010/main" val="2090775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olo, contenuto e testo">
    <p:spTree>
      <p:nvGrpSpPr>
        <p:cNvPr id="1" name=""/>
        <p:cNvGrpSpPr/>
        <p:nvPr/>
      </p:nvGrpSpPr>
      <p:grpSpPr>
        <a:xfrm>
          <a:off x="0" y="0"/>
          <a:ext cx="0" cy="0"/>
          <a:chOff x="0" y="0"/>
          <a:chExt cx="0" cy="0"/>
        </a:xfrm>
      </p:grpSpPr>
      <p:sp>
        <p:nvSpPr>
          <p:cNvPr id="2" name="Titolo 1"/>
          <p:cNvSpPr>
            <a:spLocks noGrp="1"/>
          </p:cNvSpPr>
          <p:nvPr>
            <p:ph type="title"/>
          </p:nvPr>
        </p:nvSpPr>
        <p:spPr>
          <a:xfrm>
            <a:off x="574675" y="228600"/>
            <a:ext cx="8001000" cy="912019"/>
          </a:xfrm>
        </p:spPr>
        <p:txBody>
          <a:bodyPr/>
          <a:lstStyle/>
          <a:p>
            <a:r>
              <a:rPr lang="it-IT"/>
              <a:t>Fare clic per modificare lo stile del titolo</a:t>
            </a:r>
          </a:p>
        </p:txBody>
      </p:sp>
      <p:sp>
        <p:nvSpPr>
          <p:cNvPr id="3" name="Segnaposto contenuto 2"/>
          <p:cNvSpPr>
            <a:spLocks noGrp="1"/>
          </p:cNvSpPr>
          <p:nvPr>
            <p:ph sz="half" idx="1"/>
          </p:nvPr>
        </p:nvSpPr>
        <p:spPr>
          <a:xfrm>
            <a:off x="566738" y="1314450"/>
            <a:ext cx="3924300" cy="32004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643438" y="1314450"/>
            <a:ext cx="3924300" cy="32004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7"/>
          <p:cNvSpPr>
            <a:spLocks noGrp="1" noChangeArrowheads="1"/>
          </p:cNvSpPr>
          <p:nvPr>
            <p:ph type="ftr" sz="quarter" idx="10"/>
          </p:nvPr>
        </p:nvSpPr>
        <p:spPr/>
        <p:txBody>
          <a:bodyPr/>
          <a:lstStyle>
            <a:lvl1pPr>
              <a:defRPr/>
            </a:lvl1pPr>
          </a:lstStyle>
          <a:p>
            <a:pPr>
              <a:defRPr/>
            </a:pPr>
            <a:r>
              <a:rPr lang="it-IT"/>
              <a:t>© Michelangelo Vasta 2010</a:t>
            </a:r>
          </a:p>
        </p:txBody>
      </p:sp>
      <p:sp>
        <p:nvSpPr>
          <p:cNvPr id="6" name="Rectangle 8"/>
          <p:cNvSpPr>
            <a:spLocks noGrp="1" noChangeArrowheads="1"/>
          </p:cNvSpPr>
          <p:nvPr>
            <p:ph type="sldNum" sz="quarter" idx="11"/>
          </p:nvPr>
        </p:nvSpPr>
        <p:spPr/>
        <p:txBody>
          <a:bodyPr/>
          <a:lstStyle>
            <a:lvl1pPr>
              <a:defRPr/>
            </a:lvl1pPr>
          </a:lstStyle>
          <a:p>
            <a:fld id="{FA5D305E-E68D-4AAF-B464-4CB90C046E86}" type="slidenum">
              <a:rPr lang="it-IT" altLang="it-IT"/>
              <a:pPr/>
              <a:t>‹N›</a:t>
            </a:fld>
            <a:endParaRPr lang="it-IT" altLang="it-IT"/>
          </a:p>
        </p:txBody>
      </p:sp>
    </p:spTree>
    <p:extLst>
      <p:ext uri="{BB962C8B-B14F-4D97-AF65-F5344CB8AC3E}">
        <p14:creationId xmlns:p14="http://schemas.microsoft.com/office/powerpoint/2010/main" val="2392612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12648" y="171450"/>
            <a:ext cx="8153400" cy="742950"/>
          </a:xfrm>
        </p:spPr>
        <p:txBody>
          <a:bodyPr/>
          <a:lstStyle>
            <a:lvl1pPr>
              <a:defRPr sz="3600">
                <a:latin typeface="Verdana" pitchFamily="34" charset="0"/>
                <a:ea typeface="Verdana" pitchFamily="34" charset="0"/>
                <a:cs typeface="Verdana" pitchFamily="34" charset="0"/>
              </a:defRPr>
            </a:lvl1pPr>
          </a:lstStyle>
          <a:p>
            <a:r>
              <a:rPr lang="it-IT" dirty="0"/>
              <a:t>Fare clic per modificare lo stile del titolo</a:t>
            </a:r>
            <a:endParaRPr lang="en-US" dirty="0"/>
          </a:p>
        </p:txBody>
      </p:sp>
      <p:sp>
        <p:nvSpPr>
          <p:cNvPr id="8" name="Segnaposto contenuto 7"/>
          <p:cNvSpPr>
            <a:spLocks noGrp="1"/>
          </p:cNvSpPr>
          <p:nvPr>
            <p:ph sz="quarter" idx="1"/>
          </p:nvPr>
        </p:nvSpPr>
        <p:spPr>
          <a:xfrm>
            <a:off x="612648" y="1200150"/>
            <a:ext cx="8153400" cy="3371850"/>
          </a:xfrm>
        </p:spPr>
        <p:txBody>
          <a:bodyPr/>
          <a:lstStyle>
            <a:lvl1pPr>
              <a:defRPr sz="2200">
                <a:latin typeface="Verdana" pitchFamily="34" charset="0"/>
                <a:ea typeface="Verdana" pitchFamily="34" charset="0"/>
                <a:cs typeface="Verdana" pitchFamily="34" charset="0"/>
              </a:defRPr>
            </a:lvl1pPr>
            <a:lvl2pPr>
              <a:defRPr sz="1800">
                <a:latin typeface="Verdana" pitchFamily="34" charset="0"/>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4" name="Segnaposto piè di pagina 4"/>
          <p:cNvSpPr>
            <a:spLocks noGrp="1"/>
          </p:cNvSpPr>
          <p:nvPr>
            <p:ph type="ftr" sz="quarter" idx="10"/>
          </p:nvPr>
        </p:nvSpPr>
        <p:spPr>
          <a:xfrm>
            <a:off x="0" y="4976812"/>
            <a:ext cx="9144000" cy="186929"/>
          </a:xfrm>
        </p:spPr>
        <p:txBody>
          <a:bodyPr/>
          <a:lstStyle>
            <a:lvl1pPr>
              <a:defRPr sz="1000"/>
            </a:lvl1pPr>
          </a:lstStyle>
          <a:p>
            <a:pPr>
              <a:defRPr/>
            </a:pPr>
            <a:r>
              <a:rPr lang="it-IT"/>
              <a:t>© Michelangelo Vasta 2010</a:t>
            </a:r>
          </a:p>
        </p:txBody>
      </p:sp>
      <p:sp>
        <p:nvSpPr>
          <p:cNvPr id="5" name="Segnaposto numero diapositiva 5"/>
          <p:cNvSpPr>
            <a:spLocks noGrp="1"/>
          </p:cNvSpPr>
          <p:nvPr>
            <p:ph type="sldNum" sz="quarter" idx="11"/>
          </p:nvPr>
        </p:nvSpPr>
        <p:spPr/>
        <p:txBody>
          <a:bodyPr/>
          <a:lstStyle>
            <a:lvl1pPr>
              <a:defRPr/>
            </a:lvl1pPr>
          </a:lstStyle>
          <a:p>
            <a:fld id="{7BF0DD09-3AEC-47B1-A35B-65F7F771E21F}" type="slidenum">
              <a:rPr lang="it-IT" altLang="it-IT"/>
              <a:pPr/>
              <a:t>‹N›</a:t>
            </a:fld>
            <a:endParaRPr lang="it-IT" altLang="it-IT"/>
          </a:p>
        </p:txBody>
      </p:sp>
    </p:spTree>
    <p:extLst>
      <p:ext uri="{BB962C8B-B14F-4D97-AF65-F5344CB8AC3E}">
        <p14:creationId xmlns:p14="http://schemas.microsoft.com/office/powerpoint/2010/main" val="1573945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ttangolo 3"/>
          <p:cNvSpPr/>
          <p:nvPr/>
        </p:nvSpPr>
        <p:spPr bwMode="white">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111" charset="-128"/>
            </a:endParaRPr>
          </a:p>
        </p:txBody>
      </p:sp>
      <p:sp>
        <p:nvSpPr>
          <p:cNvPr id="5" name="Rettangolo 4"/>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111" charset="-128"/>
            </a:endParaRPr>
          </a:p>
        </p:txBody>
      </p:sp>
      <p:sp>
        <p:nvSpPr>
          <p:cNvPr id="6" name="Rettangolo 5"/>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111" charset="-128"/>
            </a:endParaRPr>
          </a:p>
        </p:txBody>
      </p:sp>
      <p:sp>
        <p:nvSpPr>
          <p:cNvPr id="3" name="Segnaposto testo 2"/>
          <p:cNvSpPr>
            <a:spLocks noGrp="1"/>
          </p:cNvSpPr>
          <p:nvPr>
            <p:ph type="body" idx="1"/>
          </p:nvPr>
        </p:nvSpPr>
        <p:spPr>
          <a:xfrm>
            <a:off x="1371601" y="2057400"/>
            <a:ext cx="7123113" cy="1254919"/>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it-IT"/>
              <a:t>Fare clic per modificare stili del testo dello schema</a:t>
            </a:r>
          </a:p>
        </p:txBody>
      </p:sp>
      <p:sp>
        <p:nvSpPr>
          <p:cNvPr id="2" name="Titolo 1"/>
          <p:cNvSpPr>
            <a:spLocks noGrp="1"/>
          </p:cNvSpPr>
          <p:nvPr>
            <p:ph type="title"/>
          </p:nvPr>
        </p:nvSpPr>
        <p:spPr>
          <a:xfrm>
            <a:off x="1371600" y="1200150"/>
            <a:ext cx="7620000" cy="742950"/>
          </a:xfrm>
        </p:spPr>
        <p:txBody>
          <a:bodyPr/>
          <a:lstStyle>
            <a:lvl1pPr algn="l">
              <a:buNone/>
              <a:defRPr sz="4400" b="0" cap="none">
                <a:solidFill>
                  <a:srgbClr val="FFFFFF"/>
                </a:solidFill>
              </a:defRPr>
            </a:lvl1pPr>
          </a:lstStyle>
          <a:p>
            <a:r>
              <a:rPr lang="it-IT"/>
              <a:t>Fare clic per modificare lo stile del titolo</a:t>
            </a:r>
            <a:endParaRPr lang="en-US"/>
          </a:p>
        </p:txBody>
      </p:sp>
      <p:sp>
        <p:nvSpPr>
          <p:cNvPr id="7" name="Segnaposto data 11"/>
          <p:cNvSpPr>
            <a:spLocks noGrp="1"/>
          </p:cNvSpPr>
          <p:nvPr>
            <p:ph type="dt" sz="half" idx="10"/>
          </p:nvPr>
        </p:nvSpPr>
        <p:spPr/>
        <p:txBody>
          <a:bodyPr/>
          <a:lstStyle>
            <a:lvl1pPr>
              <a:defRPr/>
            </a:lvl1pPr>
          </a:lstStyle>
          <a:p>
            <a:pPr>
              <a:defRPr/>
            </a:pPr>
            <a:fld id="{76843B75-539B-4A1F-8459-780F4CBE2436}" type="datetime1">
              <a:rPr lang="it-IT"/>
              <a:pPr>
                <a:defRPr/>
              </a:pPr>
              <a:t>01/05/2023</a:t>
            </a:fld>
            <a:endParaRPr lang="en-US"/>
          </a:p>
        </p:txBody>
      </p:sp>
      <p:sp>
        <p:nvSpPr>
          <p:cNvPr id="8" name="Segnaposto numero diapositiva 12"/>
          <p:cNvSpPr>
            <a:spLocks noGrp="1"/>
          </p:cNvSpPr>
          <p:nvPr>
            <p:ph type="sldNum" sz="quarter" idx="11"/>
          </p:nvPr>
        </p:nvSpPr>
        <p:spPr>
          <a:xfrm>
            <a:off x="0" y="1314451"/>
            <a:ext cx="1295400" cy="526256"/>
          </a:xfrm>
        </p:spPr>
        <p:txBody>
          <a:bodyPr>
            <a:noAutofit/>
          </a:bodyPr>
          <a:lstStyle>
            <a:lvl1pPr>
              <a:defRPr sz="2400"/>
            </a:lvl1pPr>
          </a:lstStyle>
          <a:p>
            <a:fld id="{26EB45AF-2BEE-4FE3-B287-8AF44611ED71}" type="slidenum">
              <a:rPr lang="it-IT" altLang="it-IT"/>
              <a:pPr/>
              <a:t>‹N›</a:t>
            </a:fld>
            <a:endParaRPr lang="it-IT" altLang="it-IT"/>
          </a:p>
        </p:txBody>
      </p:sp>
      <p:sp>
        <p:nvSpPr>
          <p:cNvPr id="9" name="Segnaposto piè di pagina 13"/>
          <p:cNvSpPr>
            <a:spLocks noGrp="1"/>
          </p:cNvSpPr>
          <p:nvPr>
            <p:ph type="ftr" sz="quarter" idx="12"/>
          </p:nvPr>
        </p:nvSpPr>
        <p:spPr/>
        <p:txBody>
          <a:bodyPr/>
          <a:lstStyle>
            <a:lvl1pPr>
              <a:defRPr/>
            </a:lvl1pPr>
          </a:lstStyle>
          <a:p>
            <a:pPr>
              <a:defRPr/>
            </a:pPr>
            <a:r>
              <a:rPr lang="it-IT"/>
              <a:t>© Michelangelo Vasta 2010</a:t>
            </a:r>
          </a:p>
        </p:txBody>
      </p:sp>
    </p:spTree>
    <p:extLst>
      <p:ext uri="{BB962C8B-B14F-4D97-AF65-F5344CB8AC3E}">
        <p14:creationId xmlns:p14="http://schemas.microsoft.com/office/powerpoint/2010/main" val="138225246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9" name="Segnaposto contenuto 8"/>
          <p:cNvSpPr>
            <a:spLocks noGrp="1"/>
          </p:cNvSpPr>
          <p:nvPr>
            <p:ph sz="quarter" idx="1"/>
          </p:nvPr>
        </p:nvSpPr>
        <p:spPr>
          <a:xfrm>
            <a:off x="609600" y="1192175"/>
            <a:ext cx="3886200" cy="34290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11" name="Segnaposto contenuto 10"/>
          <p:cNvSpPr>
            <a:spLocks noGrp="1"/>
          </p:cNvSpPr>
          <p:nvPr>
            <p:ph sz="quarter" idx="2"/>
          </p:nvPr>
        </p:nvSpPr>
        <p:spPr>
          <a:xfrm>
            <a:off x="4844901" y="1192175"/>
            <a:ext cx="3886200" cy="34290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13"/>
          <p:cNvSpPr>
            <a:spLocks noGrp="1"/>
          </p:cNvSpPr>
          <p:nvPr>
            <p:ph type="dt" sz="half" idx="10"/>
          </p:nvPr>
        </p:nvSpPr>
        <p:spPr/>
        <p:txBody>
          <a:bodyPr/>
          <a:lstStyle>
            <a:lvl1pPr>
              <a:defRPr/>
            </a:lvl1pPr>
          </a:lstStyle>
          <a:p>
            <a:pPr>
              <a:defRPr/>
            </a:pPr>
            <a:fld id="{07C7FCEA-E3B1-438E-9DA0-B03D82533D3B}" type="datetime1">
              <a:rPr lang="it-IT"/>
              <a:pPr>
                <a:defRPr/>
              </a:pPr>
              <a:t>01/05/2023</a:t>
            </a:fld>
            <a:endParaRPr lang="en-US"/>
          </a:p>
        </p:txBody>
      </p:sp>
      <p:sp>
        <p:nvSpPr>
          <p:cNvPr id="6" name="Segnaposto piè di pagina 2"/>
          <p:cNvSpPr>
            <a:spLocks noGrp="1"/>
          </p:cNvSpPr>
          <p:nvPr>
            <p:ph type="ftr" sz="quarter" idx="11"/>
          </p:nvPr>
        </p:nvSpPr>
        <p:spPr/>
        <p:txBody>
          <a:bodyPr/>
          <a:lstStyle>
            <a:lvl1pPr>
              <a:defRPr/>
            </a:lvl1pPr>
          </a:lstStyle>
          <a:p>
            <a:pPr>
              <a:defRPr/>
            </a:pPr>
            <a:r>
              <a:rPr lang="it-IT"/>
              <a:t>© Michelangelo Vasta 2010</a:t>
            </a:r>
          </a:p>
        </p:txBody>
      </p:sp>
      <p:sp>
        <p:nvSpPr>
          <p:cNvPr id="7" name="Segnaposto numero diapositiva 22"/>
          <p:cNvSpPr>
            <a:spLocks noGrp="1"/>
          </p:cNvSpPr>
          <p:nvPr>
            <p:ph type="sldNum" sz="quarter" idx="12"/>
          </p:nvPr>
        </p:nvSpPr>
        <p:spPr/>
        <p:txBody>
          <a:bodyPr/>
          <a:lstStyle>
            <a:lvl1pPr>
              <a:defRPr/>
            </a:lvl1pPr>
          </a:lstStyle>
          <a:p>
            <a:fld id="{EB613124-089A-4EE8-ADDC-7D6BF3C24FE0}" type="slidenum">
              <a:rPr lang="it-IT" altLang="it-IT"/>
              <a:pPr/>
              <a:t>‹N›</a:t>
            </a:fld>
            <a:endParaRPr lang="it-IT" altLang="it-IT"/>
          </a:p>
        </p:txBody>
      </p:sp>
    </p:spTree>
    <p:extLst>
      <p:ext uri="{BB962C8B-B14F-4D97-AF65-F5344CB8AC3E}">
        <p14:creationId xmlns:p14="http://schemas.microsoft.com/office/powerpoint/2010/main" val="3698885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33400" y="204787"/>
            <a:ext cx="8153400" cy="652463"/>
          </a:xfrm>
        </p:spPr>
        <p:txBody>
          <a:bodyPr/>
          <a:lstStyle>
            <a:lvl1pPr>
              <a:defRPr/>
            </a:lvl1pPr>
          </a:lstStyle>
          <a:p>
            <a:r>
              <a:rPr lang="it-IT"/>
              <a:t>Fare clic per modificare lo stile del titolo</a:t>
            </a:r>
            <a:endParaRPr lang="en-US"/>
          </a:p>
        </p:txBody>
      </p:sp>
      <p:sp>
        <p:nvSpPr>
          <p:cNvPr id="11" name="Segnaposto contenuto 10"/>
          <p:cNvSpPr>
            <a:spLocks noGrp="1"/>
          </p:cNvSpPr>
          <p:nvPr>
            <p:ph sz="quarter" idx="2"/>
          </p:nvPr>
        </p:nvSpPr>
        <p:spPr>
          <a:xfrm>
            <a:off x="609600" y="1828800"/>
            <a:ext cx="3886200" cy="268605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13" name="Segnaposto contenuto 12"/>
          <p:cNvSpPr>
            <a:spLocks noGrp="1"/>
          </p:cNvSpPr>
          <p:nvPr>
            <p:ph sz="quarter" idx="4"/>
          </p:nvPr>
        </p:nvSpPr>
        <p:spPr>
          <a:xfrm>
            <a:off x="4800600" y="1828800"/>
            <a:ext cx="3886200" cy="268605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16" name="Segnaposto testo 15"/>
          <p:cNvSpPr>
            <a:spLocks noGrp="1"/>
          </p:cNvSpPr>
          <p:nvPr>
            <p:ph type="body" sz="quarter" idx="1"/>
          </p:nvPr>
        </p:nvSpPr>
        <p:spPr>
          <a:xfrm>
            <a:off x="609600" y="1314450"/>
            <a:ext cx="3886200" cy="480060"/>
          </a:xfrm>
          <a:solidFill>
            <a:schemeClr val="accent2"/>
          </a:solidFill>
        </p:spPr>
        <p:txBody>
          <a:bodyPr rtlCol="0" anchor="ctr"/>
          <a:lstStyle>
            <a:lvl1pPr marL="0" indent="0">
              <a:buFontTx/>
              <a:buNone/>
              <a:defRPr sz="2000" b="1">
                <a:solidFill>
                  <a:srgbClr val="FFFFFF"/>
                </a:solidFill>
              </a:defRPr>
            </a:lvl1pPr>
          </a:lstStyle>
          <a:p>
            <a:pPr lvl="0"/>
            <a:r>
              <a:rPr lang="it-IT"/>
              <a:t>Fare clic per modificare stili del testo dello schema</a:t>
            </a:r>
          </a:p>
        </p:txBody>
      </p:sp>
      <p:sp>
        <p:nvSpPr>
          <p:cNvPr id="15" name="Segnaposto testo 14"/>
          <p:cNvSpPr>
            <a:spLocks noGrp="1"/>
          </p:cNvSpPr>
          <p:nvPr>
            <p:ph type="body" sz="quarter" idx="3"/>
          </p:nvPr>
        </p:nvSpPr>
        <p:spPr>
          <a:xfrm>
            <a:off x="4800600" y="1314450"/>
            <a:ext cx="3886200" cy="480060"/>
          </a:xfrm>
          <a:solidFill>
            <a:schemeClr val="accent4"/>
          </a:solidFill>
        </p:spPr>
        <p:txBody>
          <a:bodyPr rtlCol="0" anchor="ctr"/>
          <a:lstStyle>
            <a:lvl1pPr marL="0" indent="0">
              <a:buFontTx/>
              <a:buNone/>
              <a:defRPr sz="2000" b="1">
                <a:solidFill>
                  <a:srgbClr val="FFFFFF"/>
                </a:solidFill>
              </a:defRPr>
            </a:lvl1pPr>
          </a:lstStyle>
          <a:p>
            <a:pPr lvl="0"/>
            <a:r>
              <a:rPr lang="it-IT"/>
              <a:t>Fare clic per modificare stili del testo dello schema</a:t>
            </a:r>
          </a:p>
        </p:txBody>
      </p:sp>
      <p:sp>
        <p:nvSpPr>
          <p:cNvPr id="7" name="Segnaposto data 13"/>
          <p:cNvSpPr>
            <a:spLocks noGrp="1"/>
          </p:cNvSpPr>
          <p:nvPr>
            <p:ph type="dt" sz="half" idx="10"/>
          </p:nvPr>
        </p:nvSpPr>
        <p:spPr/>
        <p:txBody>
          <a:bodyPr/>
          <a:lstStyle>
            <a:lvl1pPr>
              <a:defRPr/>
            </a:lvl1pPr>
          </a:lstStyle>
          <a:p>
            <a:pPr>
              <a:defRPr/>
            </a:pPr>
            <a:fld id="{256A2F79-DA69-47D0-BF3E-D4B691E3CE84}" type="datetime1">
              <a:rPr lang="it-IT"/>
              <a:pPr>
                <a:defRPr/>
              </a:pPr>
              <a:t>01/05/2023</a:t>
            </a:fld>
            <a:endParaRPr lang="en-US"/>
          </a:p>
        </p:txBody>
      </p:sp>
      <p:sp>
        <p:nvSpPr>
          <p:cNvPr id="8" name="Segnaposto piè di pagina 2"/>
          <p:cNvSpPr>
            <a:spLocks noGrp="1"/>
          </p:cNvSpPr>
          <p:nvPr>
            <p:ph type="ftr" sz="quarter" idx="11"/>
          </p:nvPr>
        </p:nvSpPr>
        <p:spPr/>
        <p:txBody>
          <a:bodyPr/>
          <a:lstStyle>
            <a:lvl1pPr>
              <a:defRPr/>
            </a:lvl1pPr>
          </a:lstStyle>
          <a:p>
            <a:pPr>
              <a:defRPr/>
            </a:pPr>
            <a:r>
              <a:rPr lang="it-IT"/>
              <a:t>© Michelangelo Vasta 2010</a:t>
            </a:r>
          </a:p>
        </p:txBody>
      </p:sp>
      <p:sp>
        <p:nvSpPr>
          <p:cNvPr id="9" name="Segnaposto numero diapositiva 22"/>
          <p:cNvSpPr>
            <a:spLocks noGrp="1"/>
          </p:cNvSpPr>
          <p:nvPr>
            <p:ph type="sldNum" sz="quarter" idx="12"/>
          </p:nvPr>
        </p:nvSpPr>
        <p:spPr/>
        <p:txBody>
          <a:bodyPr/>
          <a:lstStyle>
            <a:lvl1pPr>
              <a:defRPr/>
            </a:lvl1pPr>
          </a:lstStyle>
          <a:p>
            <a:fld id="{9AF91C98-E2F0-42F3-BA0C-BD17700AE07C}" type="slidenum">
              <a:rPr lang="it-IT" altLang="it-IT"/>
              <a:pPr/>
              <a:t>‹N›</a:t>
            </a:fld>
            <a:endParaRPr lang="it-IT" altLang="it-IT"/>
          </a:p>
        </p:txBody>
      </p:sp>
    </p:spTree>
    <p:extLst>
      <p:ext uri="{BB962C8B-B14F-4D97-AF65-F5344CB8AC3E}">
        <p14:creationId xmlns:p14="http://schemas.microsoft.com/office/powerpoint/2010/main" val="3985246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13"/>
          <p:cNvSpPr>
            <a:spLocks noGrp="1"/>
          </p:cNvSpPr>
          <p:nvPr>
            <p:ph type="dt" sz="half" idx="10"/>
          </p:nvPr>
        </p:nvSpPr>
        <p:spPr/>
        <p:txBody>
          <a:bodyPr/>
          <a:lstStyle>
            <a:lvl1pPr>
              <a:defRPr/>
            </a:lvl1pPr>
          </a:lstStyle>
          <a:p>
            <a:pPr>
              <a:defRPr/>
            </a:pPr>
            <a:fld id="{A64D64CB-918E-4DA4-8F4C-C68FF4E2D067}" type="datetime1">
              <a:rPr lang="it-IT"/>
              <a:pPr>
                <a:defRPr/>
              </a:pPr>
              <a:t>01/05/2023</a:t>
            </a:fld>
            <a:endParaRPr lang="en-US"/>
          </a:p>
        </p:txBody>
      </p:sp>
      <p:sp>
        <p:nvSpPr>
          <p:cNvPr id="4" name="Segnaposto piè di pagina 2"/>
          <p:cNvSpPr>
            <a:spLocks noGrp="1"/>
          </p:cNvSpPr>
          <p:nvPr>
            <p:ph type="ftr" sz="quarter" idx="11"/>
          </p:nvPr>
        </p:nvSpPr>
        <p:spPr/>
        <p:txBody>
          <a:bodyPr/>
          <a:lstStyle>
            <a:lvl1pPr>
              <a:defRPr/>
            </a:lvl1pPr>
          </a:lstStyle>
          <a:p>
            <a:pPr>
              <a:defRPr/>
            </a:pPr>
            <a:r>
              <a:rPr lang="it-IT"/>
              <a:t>© Michelangelo Vasta 2010</a:t>
            </a:r>
          </a:p>
        </p:txBody>
      </p:sp>
      <p:sp>
        <p:nvSpPr>
          <p:cNvPr id="5" name="Segnaposto numero diapositiva 22"/>
          <p:cNvSpPr>
            <a:spLocks noGrp="1"/>
          </p:cNvSpPr>
          <p:nvPr>
            <p:ph type="sldNum" sz="quarter" idx="12"/>
          </p:nvPr>
        </p:nvSpPr>
        <p:spPr/>
        <p:txBody>
          <a:bodyPr/>
          <a:lstStyle>
            <a:lvl1pPr>
              <a:defRPr/>
            </a:lvl1pPr>
          </a:lstStyle>
          <a:p>
            <a:fld id="{C9FF8A30-C777-4153-B81E-FED04E7EA4E0}" type="slidenum">
              <a:rPr lang="it-IT" altLang="it-IT"/>
              <a:pPr/>
              <a:t>‹N›</a:t>
            </a:fld>
            <a:endParaRPr lang="it-IT" altLang="it-IT"/>
          </a:p>
        </p:txBody>
      </p:sp>
    </p:spTree>
    <p:extLst>
      <p:ext uri="{BB962C8B-B14F-4D97-AF65-F5344CB8AC3E}">
        <p14:creationId xmlns:p14="http://schemas.microsoft.com/office/powerpoint/2010/main" val="98737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pPr>
              <a:defRPr/>
            </a:pPr>
            <a:fld id="{AF130114-AE80-4182-9FF8-4BD8ED4B63CC}" type="datetime1">
              <a:rPr lang="it-IT"/>
              <a:pPr>
                <a:defRPr/>
              </a:pPr>
              <a:t>01/05/2023</a:t>
            </a:fld>
            <a:endParaRPr lang="en-US"/>
          </a:p>
        </p:txBody>
      </p:sp>
      <p:sp>
        <p:nvSpPr>
          <p:cNvPr id="3" name="Segnaposto piè di pagina 2"/>
          <p:cNvSpPr>
            <a:spLocks noGrp="1"/>
          </p:cNvSpPr>
          <p:nvPr>
            <p:ph type="ftr" sz="quarter" idx="11"/>
          </p:nvPr>
        </p:nvSpPr>
        <p:spPr/>
        <p:txBody>
          <a:bodyPr/>
          <a:lstStyle>
            <a:lvl1pPr>
              <a:defRPr/>
            </a:lvl1pPr>
          </a:lstStyle>
          <a:p>
            <a:pPr>
              <a:defRPr/>
            </a:pPr>
            <a:r>
              <a:rPr lang="it-IT"/>
              <a:t>© Michelangelo Vasta 2010</a:t>
            </a:r>
          </a:p>
        </p:txBody>
      </p:sp>
      <p:sp>
        <p:nvSpPr>
          <p:cNvPr id="4" name="Segnaposto numero diapositiva 3"/>
          <p:cNvSpPr>
            <a:spLocks noGrp="1"/>
          </p:cNvSpPr>
          <p:nvPr>
            <p:ph type="sldNum" sz="quarter" idx="12"/>
          </p:nvPr>
        </p:nvSpPr>
        <p:spPr>
          <a:xfrm>
            <a:off x="0" y="4686300"/>
            <a:ext cx="533400" cy="285750"/>
          </a:xfrm>
        </p:spPr>
        <p:txBody>
          <a:bodyPr/>
          <a:lstStyle>
            <a:lvl1pPr>
              <a:defRPr>
                <a:solidFill>
                  <a:schemeClr val="tx2"/>
                </a:solidFill>
              </a:defRPr>
            </a:lvl1pPr>
          </a:lstStyle>
          <a:p>
            <a:fld id="{7D55CB1A-F996-444D-88DF-74B5CE17F34D}" type="slidenum">
              <a:rPr lang="it-IT" altLang="it-IT"/>
              <a:pPr/>
              <a:t>‹N›</a:t>
            </a:fld>
            <a:endParaRPr lang="it-IT" altLang="it-IT"/>
          </a:p>
        </p:txBody>
      </p:sp>
    </p:spTree>
    <p:extLst>
      <p:ext uri="{BB962C8B-B14F-4D97-AF65-F5344CB8AC3E}">
        <p14:creationId xmlns:p14="http://schemas.microsoft.com/office/powerpoint/2010/main" val="1902786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0" y="204787"/>
            <a:ext cx="8077200" cy="652463"/>
          </a:xfrm>
        </p:spPr>
        <p:txBody>
          <a:bodyPr/>
          <a:lstStyle>
            <a:lvl1pPr algn="l">
              <a:buNone/>
              <a:defRPr sz="4400" b="0"/>
            </a:lvl1pPr>
          </a:lstStyle>
          <a:p>
            <a:r>
              <a:rPr lang="it-IT"/>
              <a:t>Fare clic per modificare lo stile del titolo</a:t>
            </a:r>
            <a:endParaRPr lang="en-US"/>
          </a:p>
        </p:txBody>
      </p:sp>
      <p:sp>
        <p:nvSpPr>
          <p:cNvPr id="3" name="Segnaposto testo 2"/>
          <p:cNvSpPr>
            <a:spLocks noGrp="1"/>
          </p:cNvSpPr>
          <p:nvPr>
            <p:ph type="body" idx="2"/>
          </p:nvPr>
        </p:nvSpPr>
        <p:spPr>
          <a:xfrm>
            <a:off x="609600" y="1314450"/>
            <a:ext cx="1600200" cy="325755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it-IT"/>
              <a:t>Fare clic per modificare stili del testo dello schema</a:t>
            </a:r>
          </a:p>
        </p:txBody>
      </p:sp>
      <p:sp>
        <p:nvSpPr>
          <p:cNvPr id="9" name="Segnaposto contenuto 8"/>
          <p:cNvSpPr>
            <a:spLocks noGrp="1"/>
          </p:cNvSpPr>
          <p:nvPr>
            <p:ph sz="quarter" idx="1"/>
          </p:nvPr>
        </p:nvSpPr>
        <p:spPr>
          <a:xfrm>
            <a:off x="2362200" y="1314450"/>
            <a:ext cx="6400800" cy="33147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13"/>
          <p:cNvSpPr>
            <a:spLocks noGrp="1"/>
          </p:cNvSpPr>
          <p:nvPr>
            <p:ph type="dt" sz="half" idx="10"/>
          </p:nvPr>
        </p:nvSpPr>
        <p:spPr/>
        <p:txBody>
          <a:bodyPr/>
          <a:lstStyle>
            <a:lvl1pPr>
              <a:defRPr/>
            </a:lvl1pPr>
          </a:lstStyle>
          <a:p>
            <a:pPr>
              <a:defRPr/>
            </a:pPr>
            <a:fld id="{5D28093E-DEF6-46B3-9A66-447EB16F9BED}" type="datetime1">
              <a:rPr lang="it-IT"/>
              <a:pPr>
                <a:defRPr/>
              </a:pPr>
              <a:t>01/05/2023</a:t>
            </a:fld>
            <a:endParaRPr lang="en-US"/>
          </a:p>
        </p:txBody>
      </p:sp>
      <p:sp>
        <p:nvSpPr>
          <p:cNvPr id="6" name="Segnaposto piè di pagina 2"/>
          <p:cNvSpPr>
            <a:spLocks noGrp="1"/>
          </p:cNvSpPr>
          <p:nvPr>
            <p:ph type="ftr" sz="quarter" idx="11"/>
          </p:nvPr>
        </p:nvSpPr>
        <p:spPr/>
        <p:txBody>
          <a:bodyPr/>
          <a:lstStyle>
            <a:lvl1pPr>
              <a:defRPr/>
            </a:lvl1pPr>
          </a:lstStyle>
          <a:p>
            <a:pPr>
              <a:defRPr/>
            </a:pPr>
            <a:r>
              <a:rPr lang="it-IT"/>
              <a:t>© Michelangelo Vasta 2010</a:t>
            </a:r>
          </a:p>
        </p:txBody>
      </p:sp>
      <p:sp>
        <p:nvSpPr>
          <p:cNvPr id="7" name="Segnaposto numero diapositiva 22"/>
          <p:cNvSpPr>
            <a:spLocks noGrp="1"/>
          </p:cNvSpPr>
          <p:nvPr>
            <p:ph type="sldNum" sz="quarter" idx="12"/>
          </p:nvPr>
        </p:nvSpPr>
        <p:spPr/>
        <p:txBody>
          <a:bodyPr/>
          <a:lstStyle>
            <a:lvl1pPr>
              <a:defRPr/>
            </a:lvl1pPr>
          </a:lstStyle>
          <a:p>
            <a:fld id="{D1447BEE-182B-48C9-86C3-78541C48CC8E}" type="slidenum">
              <a:rPr lang="it-IT" altLang="it-IT"/>
              <a:pPr/>
              <a:t>‹N›</a:t>
            </a:fld>
            <a:endParaRPr lang="it-IT" altLang="it-IT"/>
          </a:p>
        </p:txBody>
      </p:sp>
    </p:spTree>
    <p:extLst>
      <p:ext uri="{BB962C8B-B14F-4D97-AF65-F5344CB8AC3E}">
        <p14:creationId xmlns:p14="http://schemas.microsoft.com/office/powerpoint/2010/main" val="2698411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ttangolo 4"/>
          <p:cNvSpPr/>
          <p:nvPr/>
        </p:nvSpPr>
        <p:spPr bwMode="white">
          <a:xfrm>
            <a:off x="-9525" y="3429000"/>
            <a:ext cx="9144000" cy="66556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111" charset="-128"/>
            </a:endParaRPr>
          </a:p>
        </p:txBody>
      </p:sp>
      <p:sp>
        <p:nvSpPr>
          <p:cNvPr id="6" name="Rettangolo 5"/>
          <p:cNvSpPr/>
          <p:nvPr/>
        </p:nvSpPr>
        <p:spPr>
          <a:xfrm>
            <a:off x="-9524" y="3498056"/>
            <a:ext cx="1463675" cy="534591"/>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111" charset="-128"/>
            </a:endParaRPr>
          </a:p>
        </p:txBody>
      </p:sp>
      <p:sp>
        <p:nvSpPr>
          <p:cNvPr id="7" name="Rettangolo 6"/>
          <p:cNvSpPr/>
          <p:nvPr/>
        </p:nvSpPr>
        <p:spPr>
          <a:xfrm>
            <a:off x="1544638" y="3490913"/>
            <a:ext cx="7599362" cy="534591"/>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111" charset="-128"/>
            </a:endParaRPr>
          </a:p>
        </p:txBody>
      </p:sp>
      <p:sp>
        <p:nvSpPr>
          <p:cNvPr id="8" name="Rettangolo 7"/>
          <p:cNvSpPr/>
          <p:nvPr/>
        </p:nvSpPr>
        <p:spPr bwMode="white">
          <a:xfrm>
            <a:off x="1447801" y="0"/>
            <a:ext cx="100013" cy="51506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111" charset="-128"/>
            </a:endParaRPr>
          </a:p>
        </p:txBody>
      </p:sp>
      <p:sp>
        <p:nvSpPr>
          <p:cNvPr id="4" name="Segnaposto testo 3"/>
          <p:cNvSpPr>
            <a:spLocks noGrp="1"/>
          </p:cNvSpPr>
          <p:nvPr>
            <p:ph type="body" sz="half" idx="2"/>
          </p:nvPr>
        </p:nvSpPr>
        <p:spPr>
          <a:xfrm>
            <a:off x="1600200" y="4114800"/>
            <a:ext cx="7315200" cy="51435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it-IT"/>
              <a:t>Fare clic per modificare stili del testo dello schema</a:t>
            </a:r>
          </a:p>
        </p:txBody>
      </p:sp>
      <p:sp>
        <p:nvSpPr>
          <p:cNvPr id="2" name="Titolo 1"/>
          <p:cNvSpPr>
            <a:spLocks noGrp="1"/>
          </p:cNvSpPr>
          <p:nvPr>
            <p:ph type="title"/>
          </p:nvPr>
        </p:nvSpPr>
        <p:spPr>
          <a:xfrm>
            <a:off x="1600200" y="3486150"/>
            <a:ext cx="7315200" cy="514350"/>
          </a:xfrm>
        </p:spPr>
        <p:txBody>
          <a:bodyPr/>
          <a:lstStyle>
            <a:lvl1pPr algn="l">
              <a:buNone/>
              <a:defRPr sz="2800" b="0">
                <a:solidFill>
                  <a:srgbClr val="FFFFFF"/>
                </a:solidFill>
              </a:defRPr>
            </a:lvl1pPr>
          </a:lstStyle>
          <a:p>
            <a:r>
              <a:rPr lang="it-IT"/>
              <a:t>Fare clic per modificare lo stile del titolo</a:t>
            </a:r>
            <a:endParaRPr lang="en-US"/>
          </a:p>
        </p:txBody>
      </p:sp>
      <p:sp>
        <p:nvSpPr>
          <p:cNvPr id="3" name="Segnaposto immagine 2"/>
          <p:cNvSpPr>
            <a:spLocks noGrp="1"/>
          </p:cNvSpPr>
          <p:nvPr>
            <p:ph type="pic" idx="1"/>
          </p:nvPr>
        </p:nvSpPr>
        <p:spPr>
          <a:xfrm>
            <a:off x="1560576" y="0"/>
            <a:ext cx="7583424" cy="3426714"/>
          </a:xfrm>
          <a:solidFill>
            <a:schemeClr val="accent1">
              <a:tint val="40000"/>
            </a:schemeClr>
          </a:solidFill>
          <a:ln>
            <a:noFill/>
          </a:ln>
        </p:spPr>
        <p:txBody>
          <a:bodyPr>
            <a:normAutofit/>
          </a:bodyPr>
          <a:lstStyle>
            <a:lvl1pPr marL="0" indent="0">
              <a:buNone/>
              <a:defRPr sz="3200"/>
            </a:lvl1pPr>
          </a:lstStyle>
          <a:p>
            <a:pPr lvl="0"/>
            <a:r>
              <a:rPr lang="it-IT" noProof="0"/>
              <a:t>Fare clic sull'icona per inserire un'immagine</a:t>
            </a:r>
            <a:endParaRPr lang="en-US" noProof="0" dirty="0"/>
          </a:p>
        </p:txBody>
      </p:sp>
      <p:sp>
        <p:nvSpPr>
          <p:cNvPr id="9" name="Segnaposto data 11"/>
          <p:cNvSpPr>
            <a:spLocks noGrp="1"/>
          </p:cNvSpPr>
          <p:nvPr>
            <p:ph type="dt" sz="half" idx="10"/>
          </p:nvPr>
        </p:nvSpPr>
        <p:spPr>
          <a:xfrm>
            <a:off x="6248400" y="4686300"/>
            <a:ext cx="2667000" cy="273844"/>
          </a:xfrm>
        </p:spPr>
        <p:txBody>
          <a:bodyPr/>
          <a:lstStyle>
            <a:lvl1pPr>
              <a:defRPr/>
            </a:lvl1pPr>
          </a:lstStyle>
          <a:p>
            <a:pPr>
              <a:defRPr/>
            </a:pPr>
            <a:fld id="{5A40F930-0FF9-4931-8CAF-2FB0DFE5F91D}" type="datetime1">
              <a:rPr lang="it-IT"/>
              <a:pPr>
                <a:defRPr/>
              </a:pPr>
              <a:t>01/05/2023</a:t>
            </a:fld>
            <a:endParaRPr lang="en-US"/>
          </a:p>
        </p:txBody>
      </p:sp>
      <p:sp>
        <p:nvSpPr>
          <p:cNvPr id="10" name="Segnaposto numero diapositiva 12"/>
          <p:cNvSpPr>
            <a:spLocks noGrp="1"/>
          </p:cNvSpPr>
          <p:nvPr>
            <p:ph type="sldNum" sz="quarter" idx="11"/>
          </p:nvPr>
        </p:nvSpPr>
        <p:spPr>
          <a:xfrm>
            <a:off x="0" y="3500438"/>
            <a:ext cx="1447800" cy="497681"/>
          </a:xfrm>
        </p:spPr>
        <p:txBody>
          <a:bodyPr/>
          <a:lstStyle>
            <a:lvl1pPr>
              <a:defRPr sz="2800"/>
            </a:lvl1pPr>
          </a:lstStyle>
          <a:p>
            <a:fld id="{B9DA7A4E-20A7-47AE-B559-8C5DF8F28BF8}" type="slidenum">
              <a:rPr lang="it-IT" altLang="it-IT"/>
              <a:pPr/>
              <a:t>‹N›</a:t>
            </a:fld>
            <a:endParaRPr lang="it-IT" altLang="it-IT"/>
          </a:p>
        </p:txBody>
      </p:sp>
      <p:sp>
        <p:nvSpPr>
          <p:cNvPr id="11" name="Segnaposto piè di pagina 13"/>
          <p:cNvSpPr>
            <a:spLocks noGrp="1"/>
          </p:cNvSpPr>
          <p:nvPr>
            <p:ph type="ftr" sz="quarter" idx="12"/>
          </p:nvPr>
        </p:nvSpPr>
        <p:spPr>
          <a:xfrm>
            <a:off x="1600200" y="4686300"/>
            <a:ext cx="4572000" cy="273844"/>
          </a:xfrm>
        </p:spPr>
        <p:txBody>
          <a:bodyPr/>
          <a:lstStyle>
            <a:lvl1pPr>
              <a:defRPr/>
            </a:lvl1pPr>
          </a:lstStyle>
          <a:p>
            <a:pPr>
              <a:defRPr/>
            </a:pPr>
            <a:r>
              <a:rPr lang="it-IT"/>
              <a:t>© Michelangelo Vasta 2010</a:t>
            </a:r>
          </a:p>
        </p:txBody>
      </p:sp>
    </p:spTree>
    <p:extLst>
      <p:ext uri="{BB962C8B-B14F-4D97-AF65-F5344CB8AC3E}">
        <p14:creationId xmlns:p14="http://schemas.microsoft.com/office/powerpoint/2010/main" val="346999348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21"/>
          <p:cNvSpPr>
            <a:spLocks noGrp="1"/>
          </p:cNvSpPr>
          <p:nvPr>
            <p:ph type="title"/>
          </p:nvPr>
        </p:nvSpPr>
        <p:spPr bwMode="auto">
          <a:xfrm>
            <a:off x="609600" y="171450"/>
            <a:ext cx="81534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endParaRPr lang="en-US" altLang="it-IT"/>
          </a:p>
        </p:txBody>
      </p:sp>
      <p:sp>
        <p:nvSpPr>
          <p:cNvPr id="1027" name="Segnaposto testo 12"/>
          <p:cNvSpPr>
            <a:spLocks noGrp="1"/>
          </p:cNvSpPr>
          <p:nvPr>
            <p:ph type="body" idx="1"/>
          </p:nvPr>
        </p:nvSpPr>
        <p:spPr bwMode="auto">
          <a:xfrm>
            <a:off x="612775" y="1200151"/>
            <a:ext cx="81534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endParaRPr lang="en-US" altLang="it-IT"/>
          </a:p>
        </p:txBody>
      </p:sp>
      <p:sp>
        <p:nvSpPr>
          <p:cNvPr id="14" name="Segnaposto data 13"/>
          <p:cNvSpPr>
            <a:spLocks noGrp="1"/>
          </p:cNvSpPr>
          <p:nvPr>
            <p:ph type="dt" sz="half" idx="2"/>
          </p:nvPr>
        </p:nvSpPr>
        <p:spPr>
          <a:xfrm>
            <a:off x="6096000" y="4686300"/>
            <a:ext cx="2667000" cy="273844"/>
          </a:xfrm>
          <a:prstGeom prst="rect">
            <a:avLst/>
          </a:prstGeom>
        </p:spPr>
        <p:txBody>
          <a:bodyPr vert="horz" wrap="square" lIns="91440" tIns="45720" rIns="91440" bIns="45720" numCol="1" anchor="ctr" anchorCtr="0" compatLnSpc="1">
            <a:prstTxWarp prst="textNoShape">
              <a:avLst/>
            </a:prstTxWarp>
          </a:bodyPr>
          <a:lstStyle>
            <a:lvl1pPr eaLnBrk="1" hangingPunct="1">
              <a:defRPr sz="1400">
                <a:solidFill>
                  <a:schemeClr val="tx2"/>
                </a:solidFill>
                <a:ea typeface="ＭＳ Ｐゴシック" pitchFamily="-111" charset="-128"/>
              </a:defRPr>
            </a:lvl1pPr>
          </a:lstStyle>
          <a:p>
            <a:pPr>
              <a:defRPr/>
            </a:pPr>
            <a:fld id="{F1DCEE9E-F780-40FF-A7C0-7BCE0C5E8F6F}" type="datetime1">
              <a:rPr lang="it-IT"/>
              <a:pPr>
                <a:defRPr/>
              </a:pPr>
              <a:t>01/05/2023</a:t>
            </a:fld>
            <a:endParaRPr lang="en-US"/>
          </a:p>
        </p:txBody>
      </p:sp>
      <p:sp>
        <p:nvSpPr>
          <p:cNvPr id="3" name="Segnaposto piè di pagina 2"/>
          <p:cNvSpPr>
            <a:spLocks noGrp="1"/>
          </p:cNvSpPr>
          <p:nvPr>
            <p:ph type="ftr" sz="quarter" idx="3"/>
          </p:nvPr>
        </p:nvSpPr>
        <p:spPr>
          <a:xfrm>
            <a:off x="609601" y="4686300"/>
            <a:ext cx="5421313"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chemeClr val="tx2"/>
                </a:solidFill>
                <a:ea typeface="ＭＳ Ｐゴシック" pitchFamily="-111" charset="-128"/>
              </a:defRPr>
            </a:lvl1pPr>
          </a:lstStyle>
          <a:p>
            <a:pPr>
              <a:defRPr/>
            </a:pPr>
            <a:r>
              <a:rPr lang="it-IT"/>
              <a:t>© Michelangelo Vasta 2010</a:t>
            </a:r>
          </a:p>
        </p:txBody>
      </p:sp>
      <p:sp>
        <p:nvSpPr>
          <p:cNvPr id="7" name="Rettangolo 6"/>
          <p:cNvSpPr/>
          <p:nvPr/>
        </p:nvSpPr>
        <p:spPr bwMode="white">
          <a:xfrm>
            <a:off x="0" y="926306"/>
            <a:ext cx="9144000" cy="23931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111" charset="-128"/>
            </a:endParaRPr>
          </a:p>
        </p:txBody>
      </p:sp>
      <p:sp>
        <p:nvSpPr>
          <p:cNvPr id="8" name="Rettangolo 7"/>
          <p:cNvSpPr/>
          <p:nvPr/>
        </p:nvSpPr>
        <p:spPr>
          <a:xfrm>
            <a:off x="0" y="959644"/>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111" charset="-128"/>
            </a:endParaRPr>
          </a:p>
        </p:txBody>
      </p:sp>
      <p:sp>
        <p:nvSpPr>
          <p:cNvPr id="9" name="Rettangolo 8"/>
          <p:cNvSpPr/>
          <p:nvPr/>
        </p:nvSpPr>
        <p:spPr>
          <a:xfrm>
            <a:off x="590550" y="959644"/>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111" charset="-128"/>
            </a:endParaRPr>
          </a:p>
        </p:txBody>
      </p:sp>
      <p:sp>
        <p:nvSpPr>
          <p:cNvPr id="23" name="Segnaposto numero diapositiva 22"/>
          <p:cNvSpPr>
            <a:spLocks noGrp="1"/>
          </p:cNvSpPr>
          <p:nvPr>
            <p:ph type="sldNum" sz="quarter" idx="4"/>
          </p:nvPr>
        </p:nvSpPr>
        <p:spPr>
          <a:xfrm>
            <a:off x="0" y="953692"/>
            <a:ext cx="533400" cy="183356"/>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400" b="1">
                <a:solidFill>
                  <a:srgbClr val="FFFFFF"/>
                </a:solidFill>
              </a:defRPr>
            </a:lvl1pPr>
          </a:lstStyle>
          <a:p>
            <a:fld id="{7F8A405C-5B7C-4A92-B697-DEC5DB0A893A}"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5093" r:id="rId1"/>
    <p:sldLayoutId id="2147485094" r:id="rId2"/>
    <p:sldLayoutId id="2147485095" r:id="rId3"/>
    <p:sldLayoutId id="2147485088" r:id="rId4"/>
    <p:sldLayoutId id="2147485089" r:id="rId5"/>
    <p:sldLayoutId id="2147485090" r:id="rId6"/>
    <p:sldLayoutId id="2147485096" r:id="rId7"/>
    <p:sldLayoutId id="2147485091" r:id="rId8"/>
    <p:sldLayoutId id="2147485097" r:id="rId9"/>
    <p:sldLayoutId id="2147485092" r:id="rId10"/>
    <p:sldLayoutId id="2147485098" r:id="rId11"/>
    <p:sldLayoutId id="2147485099" r:id="rId12"/>
    <p:sldLayoutId id="2147485100" r:id="rId13"/>
  </p:sldLayoutIdLst>
  <p:hf hdr="0" ftr="0" dt="0"/>
  <p:txStyles>
    <p:titleStyle>
      <a:lvl1pPr algn="l" rtl="0" eaLnBrk="0" fontAlgn="base" hangingPunct="0">
        <a:spcBef>
          <a:spcPct val="0"/>
        </a:spcBef>
        <a:spcAft>
          <a:spcPct val="0"/>
        </a:spcAft>
        <a:defRPr sz="4400" kern="1200">
          <a:solidFill>
            <a:schemeClr val="tx2"/>
          </a:solidFill>
          <a:latin typeface="+mj-lt"/>
          <a:ea typeface="ＭＳ Ｐゴシック" pitchFamily="-111" charset="-128"/>
          <a:cs typeface="+mj-cs"/>
        </a:defRPr>
      </a:lvl1pPr>
      <a:lvl2pPr algn="l" rtl="0" eaLnBrk="0" fontAlgn="base" hangingPunct="0">
        <a:spcBef>
          <a:spcPct val="0"/>
        </a:spcBef>
        <a:spcAft>
          <a:spcPct val="0"/>
        </a:spcAft>
        <a:defRPr sz="4400">
          <a:solidFill>
            <a:schemeClr val="tx2"/>
          </a:solidFill>
          <a:latin typeface="Tw Cen MT" pitchFamily="34" charset="0"/>
          <a:ea typeface="ＭＳ Ｐゴシック" pitchFamily="-111" charset="-128"/>
        </a:defRPr>
      </a:lvl2pPr>
      <a:lvl3pPr algn="l" rtl="0" eaLnBrk="0" fontAlgn="base" hangingPunct="0">
        <a:spcBef>
          <a:spcPct val="0"/>
        </a:spcBef>
        <a:spcAft>
          <a:spcPct val="0"/>
        </a:spcAft>
        <a:defRPr sz="4400">
          <a:solidFill>
            <a:schemeClr val="tx2"/>
          </a:solidFill>
          <a:latin typeface="Tw Cen MT" pitchFamily="34" charset="0"/>
          <a:ea typeface="ＭＳ Ｐゴシック" pitchFamily="-111" charset="-128"/>
        </a:defRPr>
      </a:lvl3pPr>
      <a:lvl4pPr algn="l" rtl="0" eaLnBrk="0" fontAlgn="base" hangingPunct="0">
        <a:spcBef>
          <a:spcPct val="0"/>
        </a:spcBef>
        <a:spcAft>
          <a:spcPct val="0"/>
        </a:spcAft>
        <a:defRPr sz="4400">
          <a:solidFill>
            <a:schemeClr val="tx2"/>
          </a:solidFill>
          <a:latin typeface="Tw Cen MT" pitchFamily="34" charset="0"/>
          <a:ea typeface="ＭＳ Ｐゴシック" pitchFamily="-111" charset="-128"/>
        </a:defRPr>
      </a:lvl4pPr>
      <a:lvl5pPr algn="l" rtl="0" eaLnBrk="0" fontAlgn="base" hangingPunct="0">
        <a:spcBef>
          <a:spcPct val="0"/>
        </a:spcBef>
        <a:spcAft>
          <a:spcPct val="0"/>
        </a:spcAft>
        <a:defRPr sz="4400">
          <a:solidFill>
            <a:schemeClr val="tx2"/>
          </a:solidFill>
          <a:latin typeface="Tw Cen MT" pitchFamily="34" charset="0"/>
          <a:ea typeface="ＭＳ Ｐゴシック" pitchFamily="-111" charset="-128"/>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ＭＳ Ｐゴシック" pitchFamily="-111" charset="-128"/>
          <a:cs typeface="+mn-cs"/>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ＭＳ Ｐゴシック" pitchFamily="-111" charset="-128"/>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ＭＳ Ｐゴシック" pitchFamily="-111" charset="-128"/>
          <a:cs typeface="+mn-cs"/>
        </a:defRPr>
      </a:lvl3pPr>
      <a:lvl4pPr marL="1371600" indent="-228600" algn="l" rtl="0" eaLnBrk="0" fontAlgn="base" hangingPunct="0">
        <a:spcBef>
          <a:spcPts val="400"/>
        </a:spcBef>
        <a:spcAft>
          <a:spcPct val="0"/>
        </a:spcAft>
        <a:buClr>
          <a:srgbClr val="FFFF00"/>
        </a:buClr>
        <a:buSzPct val="75000"/>
        <a:buFont typeface="Wingdings" panose="05000000000000000000" pitchFamily="2" charset="2"/>
        <a:buChar char=""/>
        <a:defRPr sz="2000" kern="1200">
          <a:solidFill>
            <a:schemeClr val="tx1"/>
          </a:solidFill>
          <a:latin typeface="+mn-lt"/>
          <a:ea typeface="ＭＳ Ｐゴシック" pitchFamily="-111" charset="-128"/>
          <a:cs typeface="+mn-cs"/>
        </a:defRPr>
      </a:lvl4pPr>
      <a:lvl5pPr marL="1828800" indent="-228600" algn="l" rtl="0" eaLnBrk="0" fontAlgn="base" hangingPunct="0">
        <a:spcBef>
          <a:spcPts val="400"/>
        </a:spcBef>
        <a:spcAft>
          <a:spcPct val="0"/>
        </a:spcAft>
        <a:buClr>
          <a:srgbClr val="7F7F7F"/>
        </a:buClr>
        <a:buSzPct val="65000"/>
        <a:buFont typeface="Wingdings" panose="05000000000000000000" pitchFamily="2" charset="2"/>
        <a:buChar char=""/>
        <a:defRPr sz="2000" kern="1200">
          <a:solidFill>
            <a:schemeClr val="tx1"/>
          </a:solidFill>
          <a:latin typeface="+mn-lt"/>
          <a:ea typeface="ＭＳ Ｐゴシック" pitchFamily="-111" charset="-128"/>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imitadb.unisi.i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290" name="AutoShape 2"/>
          <p:cNvSpPr>
            <a:spLocks noGrp="1"/>
          </p:cNvSpPr>
          <p:nvPr>
            <p:ph type="ctrTitle"/>
          </p:nvPr>
        </p:nvSpPr>
        <p:spPr>
          <a:xfrm>
            <a:off x="251520" y="987574"/>
            <a:ext cx="8568952" cy="1584176"/>
          </a:xfrm>
        </p:spPr>
        <p:txBody>
          <a:bodyPr/>
          <a:lstStyle/>
          <a:p>
            <a:pPr algn="ctr" eaLnBrk="1" hangingPunct="1"/>
            <a:r>
              <a:rPr lang="en-GB" altLang="it-IT" sz="2900" b="1" cap="none" dirty="0">
                <a:solidFill>
                  <a:srgbClr val="FF0000"/>
                </a:solidFill>
                <a:ea typeface="ＭＳ Ｐゴシック" panose="020B0600070205080204" pitchFamily="34" charset="-128"/>
              </a:rPr>
              <a:t/>
            </a:r>
            <a:br>
              <a:rPr lang="en-GB" altLang="it-IT" sz="2900" b="1" cap="none" dirty="0">
                <a:solidFill>
                  <a:srgbClr val="FF0000"/>
                </a:solidFill>
                <a:ea typeface="ＭＳ Ｐゴシック" panose="020B0600070205080204" pitchFamily="34" charset="-128"/>
              </a:rPr>
            </a:br>
            <a:r>
              <a:rPr lang="en-GB" altLang="it-IT" sz="2900" b="1" cap="none" dirty="0">
                <a:solidFill>
                  <a:srgbClr val="FF0000"/>
                </a:solidFill>
                <a:ea typeface="ＭＳ Ｐゴシック" panose="020B0600070205080204" pitchFamily="34" charset="-128"/>
              </a:rPr>
              <a:t/>
            </a:r>
            <a:br>
              <a:rPr lang="en-GB" altLang="it-IT" sz="2900" b="1" cap="none" dirty="0">
                <a:solidFill>
                  <a:srgbClr val="FF0000"/>
                </a:solidFill>
                <a:ea typeface="ＭＳ Ｐゴシック" panose="020B0600070205080204" pitchFamily="34" charset="-128"/>
              </a:rPr>
            </a:br>
            <a:r>
              <a:rPr lang="en-GB" altLang="it-IT" sz="2900" b="1" cap="none" dirty="0">
                <a:solidFill>
                  <a:srgbClr val="FF0000"/>
                </a:solidFill>
                <a:ea typeface="ＭＳ Ｐゴシック" panose="020B0600070205080204" pitchFamily="34" charset="-128"/>
              </a:rPr>
              <a:t/>
            </a:r>
            <a:br>
              <a:rPr lang="en-GB" altLang="it-IT" sz="2900" b="1" cap="none" dirty="0">
                <a:solidFill>
                  <a:srgbClr val="FF0000"/>
                </a:solidFill>
                <a:ea typeface="ＭＳ Ｐゴシック" panose="020B0600070205080204" pitchFamily="34" charset="-128"/>
              </a:rPr>
            </a:br>
            <a:r>
              <a:rPr lang="en-GB" altLang="it-IT" sz="2900" b="1" cap="none" dirty="0">
                <a:solidFill>
                  <a:srgbClr val="FF0000"/>
                </a:solidFill>
                <a:ea typeface="ＭＳ Ｐゴシック" panose="020B0600070205080204" pitchFamily="34" charset="-128"/>
              </a:rPr>
              <a:t/>
            </a:r>
            <a:br>
              <a:rPr lang="en-GB" altLang="it-IT" sz="2900" b="1" cap="none" dirty="0">
                <a:solidFill>
                  <a:srgbClr val="FF0000"/>
                </a:solidFill>
                <a:ea typeface="ＭＳ Ｐゴシック" panose="020B0600070205080204" pitchFamily="34" charset="-128"/>
              </a:rPr>
            </a:br>
            <a:r>
              <a:rPr lang="en-GB" altLang="it-IT" sz="3400" b="1" cap="none" dirty="0">
                <a:solidFill>
                  <a:srgbClr val="FF0000"/>
                </a:solidFill>
                <a:ea typeface="ＭＳ Ｐゴシック" panose="020B0600070205080204" pitchFamily="34" charset="-128"/>
              </a:rPr>
              <a:t>RESEARCH THEMES, DATABASES AND NETWORK ANALYSIS IN BUSINESS HISTORY</a:t>
            </a:r>
          </a:p>
        </p:txBody>
      </p:sp>
      <p:sp>
        <p:nvSpPr>
          <p:cNvPr id="12291" name="Rectangle 3"/>
          <p:cNvSpPr>
            <a:spLocks noGrp="1"/>
          </p:cNvSpPr>
          <p:nvPr>
            <p:ph type="subTitle" idx="1"/>
          </p:nvPr>
        </p:nvSpPr>
        <p:spPr>
          <a:xfrm>
            <a:off x="684213" y="2859782"/>
            <a:ext cx="7993062" cy="1440160"/>
          </a:xfrm>
        </p:spPr>
        <p:txBody>
          <a:bodyPr>
            <a:normAutofit/>
          </a:bodyPr>
          <a:lstStyle/>
          <a:p>
            <a:pPr eaLnBrk="1" hangingPunct="1">
              <a:lnSpc>
                <a:spcPct val="80000"/>
              </a:lnSpc>
            </a:pPr>
            <a:r>
              <a:rPr lang="en-GB" altLang="it-IT" sz="1800" dirty="0">
                <a:solidFill>
                  <a:srgbClr val="002060"/>
                </a:solidFill>
                <a:ea typeface="ＭＳ Ｐゴシック" panose="020B0600070205080204" pitchFamily="34" charset="-128"/>
              </a:rPr>
              <a:t>Alberto Rinaldi </a:t>
            </a:r>
            <a:r>
              <a:rPr lang="en-GB" altLang="it-IT" sz="1600" dirty="0">
                <a:solidFill>
                  <a:srgbClr val="002060"/>
                </a:solidFill>
                <a:ea typeface="ＭＳ Ｐゴシック" panose="020B0600070205080204" pitchFamily="34" charset="-128"/>
              </a:rPr>
              <a:t>(University of Modena and Reggio Emilia, </a:t>
            </a:r>
            <a:r>
              <a:rPr lang="en-GB" altLang="it-IT" sz="1600" dirty="0" err="1">
                <a:solidFill>
                  <a:srgbClr val="002060"/>
                </a:solidFill>
                <a:ea typeface="ＭＳ Ｐゴシック" panose="020B0600070205080204" pitchFamily="34" charset="-128"/>
              </a:rPr>
              <a:t>CiMET</a:t>
            </a:r>
            <a:r>
              <a:rPr lang="en-GB" altLang="it-IT" sz="1600" dirty="0">
                <a:solidFill>
                  <a:srgbClr val="002060"/>
                </a:solidFill>
                <a:ea typeface="ＭＳ Ｐゴシック" panose="020B0600070205080204" pitchFamily="34" charset="-128"/>
              </a:rPr>
              <a:t> and </a:t>
            </a:r>
            <a:r>
              <a:rPr lang="en-GB" altLang="it-IT" sz="1600" dirty="0" err="1">
                <a:solidFill>
                  <a:srgbClr val="002060"/>
                </a:solidFill>
                <a:ea typeface="ＭＳ Ｐゴシック" panose="020B0600070205080204" pitchFamily="34" charset="-128"/>
              </a:rPr>
              <a:t>RECent</a:t>
            </a:r>
            <a:r>
              <a:rPr lang="en-GB" altLang="it-IT" sz="1600" dirty="0">
                <a:solidFill>
                  <a:srgbClr val="002060"/>
                </a:solidFill>
                <a:ea typeface="ＭＳ Ｐゴシック" panose="020B0600070205080204" pitchFamily="34" charset="-128"/>
              </a:rPr>
              <a:t>)</a:t>
            </a:r>
          </a:p>
          <a:p>
            <a:pPr eaLnBrk="1" hangingPunct="1">
              <a:lnSpc>
                <a:spcPct val="80000"/>
              </a:lnSpc>
            </a:pPr>
            <a:r>
              <a:rPr lang="en-GB" altLang="it-IT" sz="1800" dirty="0">
                <a:solidFill>
                  <a:srgbClr val="002060"/>
                </a:solidFill>
                <a:ea typeface="ＭＳ Ｐゴシック" panose="020B0600070205080204" pitchFamily="34" charset="-128"/>
              </a:rPr>
              <a:t>Erica </a:t>
            </a:r>
            <a:r>
              <a:rPr lang="en-GB" altLang="it-IT" sz="1800" dirty="0" err="1">
                <a:solidFill>
                  <a:srgbClr val="002060"/>
                </a:solidFill>
                <a:ea typeface="ＭＳ Ｐゴシック" panose="020B0600070205080204" pitchFamily="34" charset="-128"/>
              </a:rPr>
              <a:t>Salvaj</a:t>
            </a:r>
            <a:r>
              <a:rPr lang="en-GB" altLang="it-IT" sz="1800" dirty="0">
                <a:solidFill>
                  <a:srgbClr val="002060"/>
                </a:solidFill>
                <a:ea typeface="ＭＳ Ｐゴシック" panose="020B0600070205080204" pitchFamily="34" charset="-128"/>
              </a:rPr>
              <a:t> </a:t>
            </a:r>
            <a:r>
              <a:rPr lang="en-GB" altLang="it-IT" sz="1600" dirty="0">
                <a:solidFill>
                  <a:srgbClr val="002060"/>
                </a:solidFill>
                <a:ea typeface="ＭＳ Ｐゴシック" panose="020B0600070205080204" pitchFamily="34" charset="-128"/>
              </a:rPr>
              <a:t>(Universidad del </a:t>
            </a:r>
            <a:r>
              <a:rPr lang="en-GB" altLang="it-IT" sz="1600" dirty="0" err="1">
                <a:solidFill>
                  <a:srgbClr val="002060"/>
                </a:solidFill>
                <a:ea typeface="ＭＳ Ｐゴシック" panose="020B0600070205080204" pitchFamily="34" charset="-128"/>
              </a:rPr>
              <a:t>Desarrollo</a:t>
            </a:r>
            <a:r>
              <a:rPr lang="en-GB" altLang="it-IT" sz="1600" dirty="0">
                <a:solidFill>
                  <a:srgbClr val="002060"/>
                </a:solidFill>
                <a:ea typeface="ＭＳ Ｐゴシック" panose="020B0600070205080204" pitchFamily="34" charset="-128"/>
              </a:rPr>
              <a:t>, Santiago, Chile)</a:t>
            </a:r>
          </a:p>
          <a:p>
            <a:pPr eaLnBrk="1" hangingPunct="1">
              <a:lnSpc>
                <a:spcPct val="80000"/>
              </a:lnSpc>
            </a:pPr>
            <a:r>
              <a:rPr lang="en-GB" altLang="it-IT" sz="1800" dirty="0">
                <a:solidFill>
                  <a:srgbClr val="002060"/>
                </a:solidFill>
                <a:ea typeface="ＭＳ Ｐゴシック" panose="020B0600070205080204" pitchFamily="34" charset="-128"/>
              </a:rPr>
              <a:t>Susie J. Pak </a:t>
            </a:r>
            <a:r>
              <a:rPr lang="en-GB" altLang="it-IT" sz="1600" dirty="0">
                <a:solidFill>
                  <a:srgbClr val="002060"/>
                </a:solidFill>
                <a:ea typeface="ＭＳ Ｐゴシック" panose="020B0600070205080204" pitchFamily="34" charset="-128"/>
              </a:rPr>
              <a:t>(St. Johns University, New York, NY)</a:t>
            </a:r>
          </a:p>
          <a:p>
            <a:pPr eaLnBrk="1" hangingPunct="1">
              <a:lnSpc>
                <a:spcPct val="80000"/>
              </a:lnSpc>
            </a:pPr>
            <a:r>
              <a:rPr lang="en-GB" altLang="it-IT" sz="1800" dirty="0">
                <a:solidFill>
                  <a:srgbClr val="002060"/>
                </a:solidFill>
                <a:ea typeface="ＭＳ Ｐゴシック" panose="020B0600070205080204" pitchFamily="34" charset="-128"/>
              </a:rPr>
              <a:t>Daniel S. </a:t>
            </a:r>
            <a:r>
              <a:rPr lang="en-GB" altLang="it-IT" sz="1800" dirty="0" err="1">
                <a:solidFill>
                  <a:srgbClr val="002060"/>
                </a:solidFill>
                <a:ea typeface="ＭＳ Ｐゴシック" panose="020B0600070205080204" pitchFamily="34" charset="-128"/>
              </a:rPr>
              <a:t>Halgin</a:t>
            </a:r>
            <a:r>
              <a:rPr lang="en-GB" altLang="it-IT" sz="1800" dirty="0">
                <a:solidFill>
                  <a:srgbClr val="002060"/>
                </a:solidFill>
                <a:ea typeface="ＭＳ Ｐゴシック" panose="020B0600070205080204" pitchFamily="34" charset="-128"/>
              </a:rPr>
              <a:t> </a:t>
            </a:r>
            <a:r>
              <a:rPr lang="en-GB" altLang="it-IT" sz="1600" dirty="0">
                <a:solidFill>
                  <a:srgbClr val="002060"/>
                </a:solidFill>
                <a:ea typeface="ＭＳ Ｐゴシック" panose="020B0600070205080204" pitchFamily="34" charset="-128"/>
              </a:rPr>
              <a:t>(University of Kentucky, Lexington, KY)</a:t>
            </a:r>
          </a:p>
        </p:txBody>
      </p:sp>
      <p:sp>
        <p:nvSpPr>
          <p:cNvPr id="10244" name="Rectangle 3"/>
          <p:cNvSpPr txBox="1">
            <a:spLocks noChangeArrowheads="1"/>
          </p:cNvSpPr>
          <p:nvPr/>
        </p:nvSpPr>
        <p:spPr bwMode="auto">
          <a:xfrm>
            <a:off x="0" y="325016"/>
            <a:ext cx="9144000" cy="590550"/>
          </a:xfrm>
          <a:prstGeom prst="rect">
            <a:avLst/>
          </a:prstGeom>
          <a:noFill/>
          <a:ln>
            <a:noFill/>
          </a:ln>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82"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FFFF00"/>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7F7F7F"/>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7F7F7F"/>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7F7F7F"/>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7F7F7F"/>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7F7F7F"/>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algn="ctr" eaLnBrk="1" hangingPunct="1">
              <a:lnSpc>
                <a:spcPct val="90000"/>
              </a:lnSpc>
              <a:spcBef>
                <a:spcPct val="20000"/>
              </a:spcBef>
              <a:buClrTx/>
              <a:buSzTx/>
              <a:buFont typeface="Wingdings" panose="05000000000000000000" pitchFamily="2" charset="2"/>
              <a:buNone/>
              <a:defRPr/>
            </a:pPr>
            <a:r>
              <a:rPr lang="en-US" altLang="it-IT" sz="1800" dirty="0">
                <a:solidFill>
                  <a:schemeClr val="bg1"/>
                </a:solidFill>
                <a:latin typeface="Verdana" panose="020B0604030504040204" pitchFamily="34" charset="0"/>
                <a:ea typeface="Verdana" panose="020B0604030504040204" pitchFamily="34" charset="0"/>
              </a:rPr>
              <a:t>ARS’23 Ninth International Workshop on Social Network Analysis </a:t>
            </a:r>
          </a:p>
          <a:p>
            <a:pPr algn="ctr" eaLnBrk="1" hangingPunct="1">
              <a:lnSpc>
                <a:spcPct val="90000"/>
              </a:lnSpc>
              <a:spcBef>
                <a:spcPct val="20000"/>
              </a:spcBef>
              <a:buClrTx/>
              <a:buSzTx/>
              <a:buFont typeface="Wingdings" panose="05000000000000000000" pitchFamily="2" charset="2"/>
              <a:buNone/>
              <a:defRPr/>
            </a:pPr>
            <a:endParaRPr lang="en-US" altLang="it-IT" sz="1800" dirty="0">
              <a:solidFill>
                <a:schemeClr val="bg1"/>
              </a:solidFill>
              <a:latin typeface="Verdana" panose="020B0604030504040204" pitchFamily="34" charset="0"/>
              <a:ea typeface="Verdana" panose="020B0604030504040204" pitchFamily="34" charset="0"/>
            </a:endParaRPr>
          </a:p>
          <a:p>
            <a:pPr algn="ctr" eaLnBrk="1" hangingPunct="1">
              <a:lnSpc>
                <a:spcPct val="90000"/>
              </a:lnSpc>
              <a:spcBef>
                <a:spcPct val="20000"/>
              </a:spcBef>
              <a:buClrTx/>
              <a:buSzTx/>
              <a:buFont typeface="Wingdings" panose="05000000000000000000" pitchFamily="2" charset="2"/>
              <a:buNone/>
              <a:defRPr/>
            </a:pPr>
            <a:r>
              <a:rPr lang="en-GB" sz="1200" kern="1800" spc="-10" dirty="0">
                <a:solidFill>
                  <a:srgbClr val="081B33"/>
                </a:solidFill>
                <a:latin typeface="Verdana" panose="020B0604030504040204" pitchFamily="34" charset="0"/>
                <a:ea typeface="Verdana" panose="020B0604030504040204" pitchFamily="34" charset="0"/>
                <a:cs typeface="Times New Roman" panose="02020603050405020304" pitchFamily="18" charset="0"/>
              </a:rPr>
              <a:t>Ischia Island, Naples, 2-3 May 2023</a:t>
            </a:r>
            <a:endParaRPr lang="en-GB" sz="1200" dirty="0">
              <a:latin typeface="Verdana" panose="020B0604030504040204" pitchFamily="34" charset="0"/>
              <a:ea typeface="Verdana" panose="020B0604030504040204" pitchFamily="34" charset="0"/>
              <a:cs typeface="Times New Roman" panose="02020603050405020304" pitchFamily="18" charset="0"/>
            </a:endParaRPr>
          </a:p>
          <a:p>
            <a:pPr algn="ctr" eaLnBrk="1" hangingPunct="1">
              <a:lnSpc>
                <a:spcPct val="90000"/>
              </a:lnSpc>
              <a:spcBef>
                <a:spcPct val="20000"/>
              </a:spcBef>
              <a:buClrTx/>
              <a:buSzTx/>
              <a:buFontTx/>
              <a:buNone/>
              <a:defRPr/>
            </a:pPr>
            <a:endParaRPr lang="en-US" altLang="it-IT" sz="1600" dirty="0">
              <a:solidFill>
                <a:schemeClr val="bg1"/>
              </a:solidFill>
              <a:latin typeface="Verdana" panose="020B0604030504040204" pitchFamily="34" charset="0"/>
            </a:endParaRPr>
          </a:p>
          <a:p>
            <a:pPr algn="ctr" eaLnBrk="1" hangingPunct="1">
              <a:lnSpc>
                <a:spcPct val="90000"/>
              </a:lnSpc>
              <a:spcBef>
                <a:spcPct val="20000"/>
              </a:spcBef>
              <a:buClrTx/>
              <a:buSzTx/>
              <a:buFontTx/>
              <a:buNone/>
              <a:defRPr/>
            </a:pPr>
            <a:endParaRPr lang="en-US" altLang="it-IT" sz="1600" dirty="0">
              <a:solidFill>
                <a:schemeClr val="bg1"/>
              </a:solidFill>
              <a:latin typeface="Calibri" panose="020F0502020204030204" pitchFamily="3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51234-DDAB-5A7B-27E6-0E80248FF6D0}"/>
              </a:ext>
            </a:extLst>
          </p:cNvPr>
          <p:cNvSpPr>
            <a:spLocks noGrp="1"/>
          </p:cNvSpPr>
          <p:nvPr>
            <p:ph type="title"/>
          </p:nvPr>
        </p:nvSpPr>
        <p:spPr/>
        <p:txBody>
          <a:bodyPr/>
          <a:lstStyle/>
          <a:p>
            <a:r>
              <a:rPr lang="it-IT" dirty="0">
                <a:latin typeface="Tw Cen MT" panose="020B0602020104020603" pitchFamily="34" charset="0"/>
              </a:rPr>
              <a:t>Macro analysis: national corporate network in Chile</a:t>
            </a:r>
            <a:endParaRPr lang="en-US" dirty="0"/>
          </a:p>
        </p:txBody>
      </p:sp>
      <p:sp>
        <p:nvSpPr>
          <p:cNvPr id="3" name="Content Placeholder 2">
            <a:extLst>
              <a:ext uri="{FF2B5EF4-FFF2-40B4-BE49-F238E27FC236}">
                <a16:creationId xmlns:a16="http://schemas.microsoft.com/office/drawing/2014/main" id="{020E8F88-70F2-4E5F-239F-C789A67CCB3D}"/>
              </a:ext>
            </a:extLst>
          </p:cNvPr>
          <p:cNvSpPr>
            <a:spLocks noGrp="1"/>
          </p:cNvSpPr>
          <p:nvPr>
            <p:ph sz="quarter" idx="1"/>
          </p:nvPr>
        </p:nvSpPr>
        <p:spPr>
          <a:xfrm>
            <a:off x="251520" y="1200150"/>
            <a:ext cx="8514528" cy="3371850"/>
          </a:xfrm>
        </p:spPr>
        <p:txBody>
          <a:bodyPr/>
          <a:lstStyle/>
          <a:p>
            <a:r>
              <a:rPr lang="it-IT" sz="2000" dirty="0">
                <a:latin typeface="+mn-lt"/>
              </a:rPr>
              <a:t>The database:</a:t>
            </a:r>
          </a:p>
          <a:p>
            <a:pPr lvl="1" algn="just"/>
            <a:r>
              <a:rPr lang="en-US" altLang="es-AR" sz="1600" dirty="0">
                <a:latin typeface="Tw Cen MT" panose="020B0602020104020603" pitchFamily="34" charset="0"/>
              </a:rPr>
              <a:t>Boardroom composition of the largest 100 firms and 25 banks, including both listed and non-listed firms. </a:t>
            </a:r>
          </a:p>
          <a:p>
            <a:pPr lvl="1" algn="just"/>
            <a:r>
              <a:rPr lang="en-US" altLang="es-AR" sz="1600" dirty="0">
                <a:latin typeface="Tw Cen MT" panose="020B0602020104020603" pitchFamily="34" charset="0"/>
              </a:rPr>
              <a:t>Six b</a:t>
            </a:r>
            <a:r>
              <a:rPr lang="en-US" altLang="es-AR" sz="1600" dirty="0" smtClean="0">
                <a:latin typeface="Tw Cen MT" panose="020B0602020104020603" pitchFamily="34" charset="0"/>
              </a:rPr>
              <a:t>enchmark </a:t>
            </a:r>
            <a:r>
              <a:rPr lang="en-US" altLang="es-AR" sz="1600" dirty="0">
                <a:latin typeface="Tw Cen MT" panose="020B0602020104020603" pitchFamily="34" charset="0"/>
              </a:rPr>
              <a:t>years for Chile (1901, 1939, 1970, 1988, 1999, 2010)</a:t>
            </a:r>
          </a:p>
          <a:p>
            <a:pPr lvl="1" algn="just"/>
            <a:r>
              <a:rPr lang="en-US" altLang="es-AR" sz="1600" dirty="0">
                <a:latin typeface="Tw Cen MT" panose="020B0602020104020603" pitchFamily="34" charset="0"/>
              </a:rPr>
              <a:t>Multiple sources of data (year books, repositories, firm’s information)</a:t>
            </a:r>
          </a:p>
          <a:p>
            <a:r>
              <a:rPr lang="en-US" sz="2000" dirty="0">
                <a:latin typeface="Tw Cen MT" panose="020B0602020104020603" pitchFamily="34" charset="0"/>
              </a:rPr>
              <a:t>Fresh results on several aspects of Chile’s economic and business history:</a:t>
            </a:r>
          </a:p>
          <a:p>
            <a:pPr lvl="1" algn="just"/>
            <a:r>
              <a:rPr lang="en-US" sz="1600" dirty="0" err="1">
                <a:latin typeface="Tw Cen MT" panose="020B0602020104020603" pitchFamily="34" charset="0"/>
              </a:rPr>
              <a:t>Meso</a:t>
            </a:r>
            <a:r>
              <a:rPr lang="en-US" sz="1600" dirty="0">
                <a:latin typeface="Tw Cen MT" panose="020B0602020104020603" pitchFamily="34" charset="0"/>
              </a:rPr>
              <a:t> level: Divergent trajectories in business structures with Argentina</a:t>
            </a:r>
          </a:p>
          <a:p>
            <a:pPr lvl="1" algn="just"/>
            <a:r>
              <a:rPr lang="en-US" altLang="es-AR" sz="1600" dirty="0">
                <a:latin typeface="Tw Cen MT" panose="020B0602020104020603" pitchFamily="34" charset="0"/>
              </a:rPr>
              <a:t>Chile maintained integration during the whole period; except for 1988 were the network exhibits a higher value of fragmentation</a:t>
            </a:r>
          </a:p>
          <a:p>
            <a:pPr lvl="1" algn="just"/>
            <a:r>
              <a:rPr lang="en-US" altLang="es-AR" sz="1600" dirty="0">
                <a:latin typeface="Tw Cen MT" panose="020B0602020104020603" pitchFamily="34" charset="0"/>
              </a:rPr>
              <a:t>Prevalence of FFs in Chile.</a:t>
            </a:r>
          </a:p>
          <a:p>
            <a:pPr lvl="1" algn="just"/>
            <a:endParaRPr lang="en-US" altLang="es-AR" sz="1600" dirty="0">
              <a:latin typeface="Tw Cen MT" panose="020B0602020104020603" pitchFamily="34" charset="0"/>
            </a:endParaRPr>
          </a:p>
          <a:p>
            <a:pPr lvl="1"/>
            <a:endParaRPr lang="en-US" dirty="0"/>
          </a:p>
        </p:txBody>
      </p:sp>
      <p:sp>
        <p:nvSpPr>
          <p:cNvPr id="4" name="Slide Number Placeholder 3">
            <a:extLst>
              <a:ext uri="{FF2B5EF4-FFF2-40B4-BE49-F238E27FC236}">
                <a16:creationId xmlns:a16="http://schemas.microsoft.com/office/drawing/2014/main" id="{CB0453F4-F7FA-CFA6-76CA-E6684E4E6505}"/>
              </a:ext>
            </a:extLst>
          </p:cNvPr>
          <p:cNvSpPr>
            <a:spLocks noGrp="1"/>
          </p:cNvSpPr>
          <p:nvPr>
            <p:ph type="sldNum" sz="quarter" idx="11"/>
          </p:nvPr>
        </p:nvSpPr>
        <p:spPr/>
        <p:txBody>
          <a:bodyPr>
            <a:normAutofit fontScale="47500" lnSpcReduction="20000"/>
          </a:bodyPr>
          <a:lstStyle/>
          <a:p>
            <a:fld id="{7BF0DD09-3AEC-47B1-A35B-65F7F771E21F}" type="slidenum">
              <a:rPr lang="it-IT" altLang="it-IT" smtClean="0"/>
              <a:pPr/>
              <a:t>10</a:t>
            </a:fld>
            <a:endParaRPr lang="it-IT" altLang="it-IT"/>
          </a:p>
        </p:txBody>
      </p:sp>
    </p:spTree>
    <p:extLst>
      <p:ext uri="{BB962C8B-B14F-4D97-AF65-F5344CB8AC3E}">
        <p14:creationId xmlns:p14="http://schemas.microsoft.com/office/powerpoint/2010/main" val="2004681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E7A3758E-1556-44B3-99EC-5C2D0FCAF66F}"/>
              </a:ext>
            </a:extLst>
          </p:cNvPr>
          <p:cNvGraphicFramePr>
            <a:graphicFrameLocks noGrp="1"/>
          </p:cNvGraphicFramePr>
          <p:nvPr>
            <p:ph idx="4294967295"/>
          </p:nvPr>
        </p:nvGraphicFramePr>
        <p:xfrm>
          <a:off x="1750554" y="922855"/>
          <a:ext cx="6074235" cy="4270057"/>
        </p:xfrm>
        <a:graphic>
          <a:graphicData uri="http://schemas.openxmlformats.org/drawingml/2006/table">
            <a:tbl>
              <a:tblPr/>
              <a:tblGrid>
                <a:gridCol w="3437000">
                  <a:extLst>
                    <a:ext uri="{9D8B030D-6E8A-4147-A177-3AD203B41FA5}">
                      <a16:colId xmlns:a16="http://schemas.microsoft.com/office/drawing/2014/main" val="20000"/>
                    </a:ext>
                  </a:extLst>
                </a:gridCol>
                <a:gridCol w="439746">
                  <a:extLst>
                    <a:ext uri="{9D8B030D-6E8A-4147-A177-3AD203B41FA5}">
                      <a16:colId xmlns:a16="http://schemas.microsoft.com/office/drawing/2014/main" val="20001"/>
                    </a:ext>
                  </a:extLst>
                </a:gridCol>
                <a:gridCol w="439748">
                  <a:extLst>
                    <a:ext uri="{9D8B030D-6E8A-4147-A177-3AD203B41FA5}">
                      <a16:colId xmlns:a16="http://schemas.microsoft.com/office/drawing/2014/main" val="20002"/>
                    </a:ext>
                  </a:extLst>
                </a:gridCol>
                <a:gridCol w="439746">
                  <a:extLst>
                    <a:ext uri="{9D8B030D-6E8A-4147-A177-3AD203B41FA5}">
                      <a16:colId xmlns:a16="http://schemas.microsoft.com/office/drawing/2014/main" val="20003"/>
                    </a:ext>
                  </a:extLst>
                </a:gridCol>
                <a:gridCol w="438501">
                  <a:extLst>
                    <a:ext uri="{9D8B030D-6E8A-4147-A177-3AD203B41FA5}">
                      <a16:colId xmlns:a16="http://schemas.microsoft.com/office/drawing/2014/main" val="20004"/>
                    </a:ext>
                  </a:extLst>
                </a:gridCol>
                <a:gridCol w="439748">
                  <a:extLst>
                    <a:ext uri="{9D8B030D-6E8A-4147-A177-3AD203B41FA5}">
                      <a16:colId xmlns:a16="http://schemas.microsoft.com/office/drawing/2014/main" val="20005"/>
                    </a:ext>
                  </a:extLst>
                </a:gridCol>
                <a:gridCol w="439746">
                  <a:extLst>
                    <a:ext uri="{9D8B030D-6E8A-4147-A177-3AD203B41FA5}">
                      <a16:colId xmlns:a16="http://schemas.microsoft.com/office/drawing/2014/main" val="20006"/>
                    </a:ext>
                  </a:extLst>
                </a:gridCol>
              </a:tblGrid>
              <a:tr h="135922">
                <a:tc gridSpan="7">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CHILE</a:t>
                      </a:r>
                      <a:endParaRPr kumimoji="0" lang="en-US" altLang="en-US" sz="900" b="1" i="0" u="none" strike="noStrike" cap="none" normalizeH="0" baseline="0" dirty="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36017">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Year</a:t>
                      </a:r>
                      <a:endParaRPr kumimoji="0" lang="en-US" altLang="en-US" sz="900" b="1" i="0" u="none" strike="noStrike" cap="none" normalizeH="0" baseline="0" dirty="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1901</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1939</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1970</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1988</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1999</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2010</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36017">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Sample size - Number of firms</a:t>
                      </a:r>
                      <a:endParaRPr kumimoji="0" lang="en-US" altLang="en-US" sz="9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125</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125</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127</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125</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125</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125</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36017">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9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36017">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Structure of the network</a:t>
                      </a:r>
                      <a:endParaRPr kumimoji="0" lang="en-US" altLang="en-US" sz="9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36017">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Number of marginal firms (M)</a:t>
                      </a:r>
                      <a:endParaRPr kumimoji="0" lang="en-US" altLang="en-US" sz="9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15</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25</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18</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15</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15</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11</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136017">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M as percentage of total number of firms</a:t>
                      </a:r>
                      <a:endParaRPr kumimoji="0" lang="en-US" altLang="en-US" sz="9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0.120 </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0.200 </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0.142 </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0.120 </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0.120 </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0.088 </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136017">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Isolated firms (I)</a:t>
                      </a:r>
                      <a:endParaRPr kumimoji="0" lang="en-US" altLang="en-US" sz="900" b="1" i="0" u="none" strike="noStrike" cap="none" normalizeH="0" baseline="0" dirty="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29</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19</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11</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30</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11</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13</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136017">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I as percentage of total number of firms</a:t>
                      </a:r>
                      <a:endParaRPr kumimoji="0" lang="en-US" altLang="en-US" sz="9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0.232 </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0.152 </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0.087 </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0.240 </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0.088 </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0.104 </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136017">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I and M as percentage of total number of firms</a:t>
                      </a:r>
                      <a:endParaRPr kumimoji="0" lang="en-US" altLang="en-US" sz="900" b="1" i="0" u="none" strike="noStrike" cap="none" normalizeH="0" baseline="0" dirty="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0.352 </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0.352 </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0.228 </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0.360 </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0.208 </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0.192 </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136017">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Firms in MC</a:t>
                      </a:r>
                      <a:endParaRPr kumimoji="0" lang="en-US" altLang="en-US" sz="9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80</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104</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116</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74</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110</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110</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158544">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Percentage of firms in main component</a:t>
                      </a:r>
                      <a:endParaRPr kumimoji="0" lang="en-US" altLang="en-US" sz="900" b="1" i="0" u="none" strike="noStrike" cap="none" normalizeH="0" baseline="0" dirty="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64.0 </a:t>
                      </a:r>
                      <a:endParaRPr kumimoji="0" lang="en-US" altLang="en-US" sz="11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83.2 </a:t>
                      </a:r>
                      <a:endParaRPr kumimoji="0" lang="en-US" altLang="en-US" sz="11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91.3 </a:t>
                      </a:r>
                      <a:endParaRPr kumimoji="0" lang="en-US" altLang="en-US" sz="11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59.2 </a:t>
                      </a:r>
                      <a:endParaRPr kumimoji="0" lang="en-US" altLang="en-US" sz="11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88.0 </a:t>
                      </a:r>
                      <a:endParaRPr kumimoji="0" lang="en-US" altLang="en-US" sz="11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88.0 </a:t>
                      </a:r>
                      <a:endParaRPr kumimoji="0" lang="en-US" altLang="en-US" sz="11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136017">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900" b="1" i="0" u="none" strike="noStrike" cap="none" normalizeH="0" baseline="0" dirty="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136017">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Ties</a:t>
                      </a:r>
                      <a:endParaRPr kumimoji="0" lang="en-US" altLang="en-US" sz="9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136017">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Total number of lines</a:t>
                      </a:r>
                      <a:endParaRPr kumimoji="0" lang="en-US" altLang="en-US" sz="9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397</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466</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418</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303</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466</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510</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r h="136017">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Total number of lines (main component)</a:t>
                      </a:r>
                      <a:endParaRPr kumimoji="0" lang="en-US" altLang="en-US" sz="9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375</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463</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418</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251</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462</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505</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5"/>
                  </a:ext>
                </a:extLst>
              </a:tr>
              <a:tr h="136017">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Number of multiple lines (main component)</a:t>
                      </a:r>
                      <a:endParaRPr kumimoji="0" lang="en-US" altLang="en-US" sz="900" b="1" i="0" u="none" strike="noStrike" cap="none" normalizeH="0" baseline="0" dirty="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62</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70</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44</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51</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65</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111</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6"/>
                  </a:ext>
                </a:extLst>
              </a:tr>
              <a:tr h="136017">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Density (main component)</a:t>
                      </a:r>
                      <a:endParaRPr kumimoji="0" lang="en-US" altLang="en-US" sz="900" b="1" i="0" u="none" strike="noStrike" cap="none" normalizeH="0" baseline="0" dirty="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0.117 </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0.086 </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0.062 </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0.092 </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0.076 </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0.083 </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7"/>
                  </a:ext>
                </a:extLst>
              </a:tr>
              <a:tr h="136017">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9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8"/>
                  </a:ext>
                </a:extLst>
              </a:tr>
              <a:tr h="136017">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Distribution of Position over Individuals</a:t>
                      </a:r>
                      <a:endParaRPr kumimoji="0" lang="en-US" altLang="en-US" sz="9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9"/>
                  </a:ext>
                </a:extLst>
              </a:tr>
              <a:tr h="136017">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Number of directors</a:t>
                      </a:r>
                      <a:endParaRPr kumimoji="0" lang="en-US" altLang="en-US" sz="9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510</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592</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447</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625</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716</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601</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0"/>
                  </a:ext>
                </a:extLst>
              </a:tr>
              <a:tr h="136017">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Number of interlockers</a:t>
                      </a:r>
                      <a:endParaRPr kumimoji="0" lang="en-US" altLang="en-US" sz="9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92</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135</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121</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122</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177</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184</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1"/>
                  </a:ext>
                </a:extLst>
              </a:tr>
              <a:tr h="136017">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Number of big linkers</a:t>
                      </a:r>
                      <a:endParaRPr kumimoji="0" lang="en-US" altLang="en-US" sz="9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44</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61</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51</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42</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76</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69</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2"/>
                  </a:ext>
                </a:extLst>
              </a:tr>
              <a:tr h="158544">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Interlockers as percentage of directors</a:t>
                      </a:r>
                      <a:endParaRPr kumimoji="0" lang="en-US" altLang="en-US" sz="9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18.04 </a:t>
                      </a:r>
                      <a:endParaRPr kumimoji="0" lang="en-US" altLang="en-US" sz="11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22.8 </a:t>
                      </a:r>
                      <a:endParaRPr kumimoji="0" lang="en-US" altLang="en-US" sz="11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27.1 </a:t>
                      </a:r>
                      <a:endParaRPr kumimoji="0" lang="en-US" altLang="en-US" sz="11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19.5 </a:t>
                      </a:r>
                      <a:endParaRPr kumimoji="0" lang="en-US" altLang="en-US" sz="11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24.7 </a:t>
                      </a:r>
                      <a:endParaRPr kumimoji="0" lang="en-US" altLang="en-US" sz="11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30.6 </a:t>
                      </a:r>
                      <a:endParaRPr kumimoji="0" lang="en-US" altLang="en-US" sz="11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3"/>
                  </a:ext>
                </a:extLst>
              </a:tr>
              <a:tr h="158544">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Big linkers as percentage of directors</a:t>
                      </a:r>
                      <a:endParaRPr kumimoji="0" lang="en-US" altLang="en-US" sz="900" b="1" i="0" u="none" strike="noStrike" cap="none" normalizeH="0" baseline="0" dirty="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8.63 </a:t>
                      </a:r>
                      <a:endParaRPr kumimoji="0" lang="en-US" altLang="en-US" sz="11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10.3 </a:t>
                      </a:r>
                      <a:endParaRPr kumimoji="0" lang="en-US" altLang="en-US" sz="11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11.4 </a:t>
                      </a:r>
                      <a:endParaRPr kumimoji="0" lang="en-US" altLang="en-US" sz="11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6.7 </a:t>
                      </a:r>
                      <a:endParaRPr kumimoji="0" lang="en-US" altLang="en-US" sz="11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10.6 </a:t>
                      </a:r>
                      <a:endParaRPr kumimoji="0" lang="en-US" altLang="en-US" sz="11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11.5 </a:t>
                      </a:r>
                      <a:endParaRPr kumimoji="0" lang="en-US" altLang="en-US" sz="11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4"/>
                  </a:ext>
                </a:extLst>
              </a:tr>
              <a:tr h="136017">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Number of board positions</a:t>
                      </a:r>
                      <a:endParaRPr kumimoji="0" lang="en-US" altLang="en-US" sz="9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689</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842</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668</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816</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1,008</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906</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5"/>
                  </a:ext>
                </a:extLst>
              </a:tr>
              <a:tr h="188651">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Percentage of board positions held by interlockers</a:t>
                      </a:r>
                      <a:endParaRPr kumimoji="0" lang="en-US" altLang="en-US" sz="900" b="1" i="0" u="none" strike="noStrike" cap="none" normalizeH="0" baseline="0" dirty="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39.33 </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45.72 </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51.20 </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38.36 </a:t>
                      </a:r>
                      <a:endParaRPr kumimoji="0" lang="en-US" altLang="en-US" sz="900" b="0" i="0" u="none" strike="noStrike" cap="none" normalizeH="0" baseline="0" dirty="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46.53 </a:t>
                      </a:r>
                      <a:endParaRPr kumimoji="0" lang="en-US" altLang="en-US" sz="900" b="0" i="0" u="none" strike="noStrike" cap="none" normalizeH="0" baseline="0" dirty="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53.97 </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6"/>
                  </a:ext>
                </a:extLst>
              </a:tr>
              <a:tr h="168015">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Percentage of board positions held by big linkers</a:t>
                      </a:r>
                      <a:endParaRPr kumimoji="0" lang="en-US" altLang="en-US" sz="900" b="1" i="0" u="none" strike="noStrike" cap="none" normalizeH="0" baseline="0" dirty="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25.40 </a:t>
                      </a:r>
                      <a:endParaRPr kumimoji="0" lang="en-US" altLang="en-US" sz="900" b="0" i="0" u="none" strike="noStrike" cap="none" normalizeH="0" baseline="0" dirty="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28.15 </a:t>
                      </a:r>
                      <a:endParaRPr kumimoji="0" lang="en-US" altLang="en-US" sz="900" b="0" i="0" u="none" strike="noStrike" cap="none" normalizeH="0" baseline="0" dirty="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30.24 </a:t>
                      </a:r>
                      <a:endParaRPr kumimoji="0" lang="en-US" altLang="en-US" sz="900" b="0" i="0" u="none" strike="noStrike" cap="none" normalizeH="0" baseline="0" dirty="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18.75 </a:t>
                      </a:r>
                      <a:endParaRPr kumimoji="0" lang="en-US" altLang="en-US" sz="9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26.49</a:t>
                      </a:r>
                      <a:endParaRPr kumimoji="0" lang="en-US" altLang="en-US" sz="900" b="0" i="0" u="none" strike="noStrike" cap="none" normalizeH="0" baseline="0" dirty="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28.59 </a:t>
                      </a:r>
                      <a:endParaRPr kumimoji="0" lang="en-US" altLang="en-US" sz="900" b="0" i="0" u="none" strike="noStrike" cap="none" normalizeH="0" baseline="0" dirty="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6860" marR="3686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7"/>
                  </a:ext>
                </a:extLst>
              </a:tr>
            </a:tbl>
          </a:graphicData>
        </a:graphic>
      </p:graphicFrame>
      <p:sp>
        <p:nvSpPr>
          <p:cNvPr id="5" name="Rectángulo 4">
            <a:extLst>
              <a:ext uri="{FF2B5EF4-FFF2-40B4-BE49-F238E27FC236}">
                <a16:creationId xmlns:a16="http://schemas.microsoft.com/office/drawing/2014/main" id="{44300A1F-3949-431F-902A-2968C0D7C498}"/>
              </a:ext>
            </a:extLst>
          </p:cNvPr>
          <p:cNvSpPr/>
          <p:nvPr/>
        </p:nvSpPr>
        <p:spPr>
          <a:xfrm>
            <a:off x="1245394" y="91679"/>
            <a:ext cx="6579394" cy="747192"/>
          </a:xfrm>
          <a:prstGeom prst="rect">
            <a:avLst/>
          </a:prstGeom>
        </p:spPr>
        <p:txBody>
          <a:bodyPr>
            <a:spAutoFit/>
          </a:bodyPr>
          <a:lstStyle/>
          <a:p>
            <a:pPr algn="ctr" eaLnBrk="1" fontAlgn="auto" hangingPunct="1">
              <a:lnSpc>
                <a:spcPct val="107000"/>
              </a:lnSpc>
              <a:spcBef>
                <a:spcPts val="0"/>
              </a:spcBef>
              <a:spcAft>
                <a:spcPts val="600"/>
              </a:spcAft>
              <a:defRPr/>
            </a:pPr>
            <a:r>
              <a:rPr lang="en-US" kern="0" dirty="0">
                <a:solidFill>
                  <a:schemeClr val="tx2"/>
                </a:solidFill>
                <a:latin typeface="+mj-lt"/>
                <a:ea typeface="+mj-ea"/>
                <a:cs typeface="+mj-cs"/>
                <a:sym typeface="Calibri"/>
              </a:rPr>
              <a:t>Evolution of the Corporate Network Structure </a:t>
            </a:r>
          </a:p>
          <a:p>
            <a:pPr algn="ctr" eaLnBrk="1" fontAlgn="auto" hangingPunct="1">
              <a:lnSpc>
                <a:spcPct val="107000"/>
              </a:lnSpc>
              <a:spcBef>
                <a:spcPts val="0"/>
              </a:spcBef>
              <a:spcAft>
                <a:spcPts val="600"/>
              </a:spcAft>
              <a:defRPr/>
            </a:pPr>
            <a:r>
              <a:rPr lang="en-US" kern="0" dirty="0">
                <a:solidFill>
                  <a:schemeClr val="tx2"/>
                </a:solidFill>
                <a:latin typeface="+mj-lt"/>
                <a:ea typeface="+mj-ea"/>
                <a:cs typeface="+mj-cs"/>
                <a:sym typeface="Calibri"/>
              </a:rPr>
              <a:t>Chile (1901-2010)</a:t>
            </a:r>
          </a:p>
        </p:txBody>
      </p:sp>
    </p:spTree>
    <p:extLst>
      <p:ext uri="{BB962C8B-B14F-4D97-AF65-F5344CB8AC3E}">
        <p14:creationId xmlns:p14="http://schemas.microsoft.com/office/powerpoint/2010/main" val="185118676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automatically generated">
            <a:extLst>
              <a:ext uri="{FF2B5EF4-FFF2-40B4-BE49-F238E27FC236}">
                <a16:creationId xmlns:a16="http://schemas.microsoft.com/office/drawing/2014/main" id="{247D435B-5639-4F86-B0F2-DE7D349E28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1059582"/>
            <a:ext cx="3744416" cy="3744416"/>
          </a:xfrm>
          <a:prstGeom prst="rect">
            <a:avLst/>
          </a:prstGeom>
        </p:spPr>
      </p:pic>
      <p:pic>
        <p:nvPicPr>
          <p:cNvPr id="5" name="Picture 4" descr="A close up of a map&#10;&#10;Description automatically generated">
            <a:extLst>
              <a:ext uri="{FF2B5EF4-FFF2-40B4-BE49-F238E27FC236}">
                <a16:creationId xmlns:a16="http://schemas.microsoft.com/office/drawing/2014/main" id="{27156537-FD8C-43A0-A6AD-56915DF92A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2219" y="1275606"/>
            <a:ext cx="3407455" cy="3407455"/>
          </a:xfrm>
          <a:prstGeom prst="rect">
            <a:avLst/>
          </a:prstGeom>
        </p:spPr>
      </p:pic>
      <p:sp>
        <p:nvSpPr>
          <p:cNvPr id="8" name="TextBox 7">
            <a:extLst>
              <a:ext uri="{FF2B5EF4-FFF2-40B4-BE49-F238E27FC236}">
                <a16:creationId xmlns:a16="http://schemas.microsoft.com/office/drawing/2014/main" id="{148ABF72-B75C-4AD4-9EA2-BA862B3A7D3F}"/>
              </a:ext>
            </a:extLst>
          </p:cNvPr>
          <p:cNvSpPr txBox="1"/>
          <p:nvPr/>
        </p:nvSpPr>
        <p:spPr>
          <a:xfrm>
            <a:off x="1187624" y="339502"/>
            <a:ext cx="1942412" cy="369332"/>
          </a:xfrm>
          <a:prstGeom prst="rect">
            <a:avLst/>
          </a:prstGeom>
          <a:noFill/>
        </p:spPr>
        <p:txBody>
          <a:bodyPr wrap="square" rtlCol="0">
            <a:spAutoFit/>
          </a:bodyPr>
          <a:lstStyle/>
          <a:p>
            <a:pPr algn="ctr"/>
            <a:r>
              <a:rPr lang="es-AR" kern="0" dirty="0">
                <a:solidFill>
                  <a:schemeClr val="tx2"/>
                </a:solidFill>
                <a:latin typeface="+mj-lt"/>
                <a:ea typeface="+mj-ea"/>
                <a:cs typeface="+mj-cs"/>
              </a:rPr>
              <a:t>Chile 1901</a:t>
            </a:r>
          </a:p>
        </p:txBody>
      </p:sp>
      <p:sp>
        <p:nvSpPr>
          <p:cNvPr id="9" name="TextBox 8">
            <a:extLst>
              <a:ext uri="{FF2B5EF4-FFF2-40B4-BE49-F238E27FC236}">
                <a16:creationId xmlns:a16="http://schemas.microsoft.com/office/drawing/2014/main" id="{B988B1D0-338B-4EF7-9424-6A0627EDAD1C}"/>
              </a:ext>
            </a:extLst>
          </p:cNvPr>
          <p:cNvSpPr txBox="1"/>
          <p:nvPr/>
        </p:nvSpPr>
        <p:spPr>
          <a:xfrm>
            <a:off x="5938235" y="339502"/>
            <a:ext cx="1247843" cy="369332"/>
          </a:xfrm>
          <a:prstGeom prst="rect">
            <a:avLst/>
          </a:prstGeom>
          <a:noFill/>
        </p:spPr>
        <p:txBody>
          <a:bodyPr wrap="square" rtlCol="0">
            <a:spAutoFit/>
          </a:bodyPr>
          <a:lstStyle/>
          <a:p>
            <a:pPr algn="ctr"/>
            <a:r>
              <a:rPr lang="es-AR" kern="0" dirty="0">
                <a:solidFill>
                  <a:schemeClr val="tx2"/>
                </a:solidFill>
                <a:latin typeface="+mj-lt"/>
                <a:ea typeface="+mj-ea"/>
                <a:cs typeface="+mj-cs"/>
              </a:rPr>
              <a:t>Chile 1940</a:t>
            </a:r>
          </a:p>
        </p:txBody>
      </p:sp>
    </p:spTree>
    <p:extLst>
      <p:ext uri="{BB962C8B-B14F-4D97-AF65-F5344CB8AC3E}">
        <p14:creationId xmlns:p14="http://schemas.microsoft.com/office/powerpoint/2010/main" val="129450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D467B-5EC9-0918-C83A-585C8A11F6E7}"/>
              </a:ext>
            </a:extLst>
          </p:cNvPr>
          <p:cNvSpPr>
            <a:spLocks noGrp="1"/>
          </p:cNvSpPr>
          <p:nvPr>
            <p:ph type="title"/>
          </p:nvPr>
        </p:nvSpPr>
        <p:spPr/>
        <p:txBody>
          <a:bodyPr/>
          <a:lstStyle/>
          <a:p>
            <a:pPr algn="ctr"/>
            <a:r>
              <a:rPr lang="en-US" sz="2400" dirty="0" smtClean="0">
                <a:latin typeface="Tw Cen MT" panose="020B0602020104020603" pitchFamily="34" charset="0"/>
              </a:rPr>
              <a:t>National corporate networks in 2010:</a:t>
            </a:r>
            <a:br>
              <a:rPr lang="en-US" sz="2400" dirty="0" smtClean="0">
                <a:latin typeface="Tw Cen MT" panose="020B0602020104020603" pitchFamily="34" charset="0"/>
              </a:rPr>
            </a:br>
            <a:r>
              <a:rPr lang="en-US" sz="2400" dirty="0" smtClean="0">
                <a:latin typeface="Tw Cen MT" panose="020B0602020104020603" pitchFamily="34" charset="0"/>
              </a:rPr>
              <a:t>Argentina (left), Chile (</a:t>
            </a:r>
            <a:r>
              <a:rPr lang="en-US" sz="2400" dirty="0" err="1" smtClean="0">
                <a:latin typeface="Tw Cen MT" panose="020B0602020104020603" pitchFamily="34" charset="0"/>
              </a:rPr>
              <a:t>centre</a:t>
            </a:r>
            <a:r>
              <a:rPr lang="en-US" sz="2400" dirty="0" smtClean="0">
                <a:latin typeface="Tw Cen MT" panose="020B0602020104020603" pitchFamily="34" charset="0"/>
              </a:rPr>
              <a:t>) and Italy (right) </a:t>
            </a:r>
            <a:endParaRPr lang="en-US" sz="2400" dirty="0">
              <a:latin typeface="Tw Cen MT" panose="020B0602020104020603" pitchFamily="34" charset="0"/>
            </a:endParaRPr>
          </a:p>
        </p:txBody>
      </p:sp>
      <p:sp>
        <p:nvSpPr>
          <p:cNvPr id="4" name="Slide Number Placeholder 3">
            <a:extLst>
              <a:ext uri="{FF2B5EF4-FFF2-40B4-BE49-F238E27FC236}">
                <a16:creationId xmlns:a16="http://schemas.microsoft.com/office/drawing/2014/main" id="{AB2DC73F-FE7F-6D70-54E1-0864EC1B242C}"/>
              </a:ext>
            </a:extLst>
          </p:cNvPr>
          <p:cNvSpPr>
            <a:spLocks noGrp="1"/>
          </p:cNvSpPr>
          <p:nvPr>
            <p:ph type="sldNum" sz="quarter" idx="11"/>
          </p:nvPr>
        </p:nvSpPr>
        <p:spPr/>
        <p:txBody>
          <a:bodyPr>
            <a:normAutofit fontScale="47500" lnSpcReduction="20000"/>
          </a:bodyPr>
          <a:lstStyle/>
          <a:p>
            <a:fld id="{7BF0DD09-3AEC-47B1-A35B-65F7F771E21F}" type="slidenum">
              <a:rPr lang="it-IT" altLang="it-IT" smtClean="0"/>
              <a:pPr/>
              <a:t>13</a:t>
            </a:fld>
            <a:endParaRPr lang="it-IT" altLang="it-IT"/>
          </a:p>
        </p:txBody>
      </p:sp>
      <p:pic>
        <p:nvPicPr>
          <p:cNvPr id="5" name="Marcador de contenido 3">
            <a:extLst>
              <a:ext uri="{FF2B5EF4-FFF2-40B4-BE49-F238E27FC236}">
                <a16:creationId xmlns:a16="http://schemas.microsoft.com/office/drawing/2014/main" id="{1A27D2C0-C2F4-B628-F19D-71E06CB65B8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9" y="1635646"/>
            <a:ext cx="3024335"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Marcador de contenido 3">
            <a:extLst>
              <a:ext uri="{FF2B5EF4-FFF2-40B4-BE49-F238E27FC236}">
                <a16:creationId xmlns:a16="http://schemas.microsoft.com/office/drawing/2014/main" id="{1931A870-3126-D327-4705-392918B22FAC}"/>
              </a:ext>
            </a:extLst>
          </p:cNvPr>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a:xfrm>
            <a:off x="179512" y="1707655"/>
            <a:ext cx="2880320" cy="2736304"/>
          </a:xfrm>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7" name="Oggetto 6"/>
          <p:cNvGraphicFramePr>
            <a:graphicFrameLocks noChangeAspect="1"/>
          </p:cNvGraphicFramePr>
          <p:nvPr>
            <p:extLst>
              <p:ext uri="{D42A27DB-BD31-4B8C-83A1-F6EECF244321}">
                <p14:modId xmlns:p14="http://schemas.microsoft.com/office/powerpoint/2010/main" val="869955"/>
              </p:ext>
            </p:extLst>
          </p:nvPr>
        </p:nvGraphicFramePr>
        <p:xfrm>
          <a:off x="6156176" y="1707655"/>
          <a:ext cx="2953916" cy="2664296"/>
        </p:xfrm>
        <a:graphic>
          <a:graphicData uri="http://schemas.openxmlformats.org/presentationml/2006/ole">
            <mc:AlternateContent xmlns:mc="http://schemas.openxmlformats.org/markup-compatibility/2006">
              <mc:Choice xmlns:v="urn:schemas-microsoft-com:vml" Requires="v">
                <p:oleObj spid="_x0000_s1048" name="Immagine bitmap" r:id="rId5" imgW="13011120" imgH="6524640" progId="Paint.Picture">
                  <p:embed/>
                </p:oleObj>
              </mc:Choice>
              <mc:Fallback>
                <p:oleObj name="Immagine bitmap" r:id="rId5" imgW="13011120" imgH="6524640" progId="Paint.Picture">
                  <p:embed/>
                  <p:pic>
                    <p:nvPicPr>
                      <p:cNvPr id="0" name="Object 1"/>
                      <p:cNvPicPr>
                        <a:picLocks noChangeAspect="1" noChangeArrowheads="1"/>
                      </p:cNvPicPr>
                      <p:nvPr/>
                    </p:nvPicPr>
                    <p:blipFill>
                      <a:blip r:embed="rId6"/>
                      <a:srcRect/>
                      <a:stretch>
                        <a:fillRect/>
                      </a:stretch>
                    </p:blipFill>
                    <p:spPr bwMode="auto">
                      <a:xfrm>
                        <a:off x="6156176" y="1707655"/>
                        <a:ext cx="2953916" cy="2664296"/>
                      </a:xfrm>
                      <a:prstGeom prst="rect">
                        <a:avLst/>
                      </a:prstGeom>
                      <a:noFill/>
                    </p:spPr>
                  </p:pic>
                </p:oleObj>
              </mc:Fallback>
            </mc:AlternateContent>
          </a:graphicData>
        </a:graphic>
      </p:graphicFrame>
    </p:spTree>
    <p:extLst>
      <p:ext uri="{BB962C8B-B14F-4D97-AF65-F5344CB8AC3E}">
        <p14:creationId xmlns:p14="http://schemas.microsoft.com/office/powerpoint/2010/main" val="2256005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a:latin typeface="Tw Cen MT" panose="020B0602020104020603" pitchFamily="34" charset="0"/>
              </a:rPr>
              <a:t>Meso</a:t>
            </a:r>
            <a:r>
              <a:rPr lang="it-IT" dirty="0">
                <a:latin typeface="Tw Cen MT" panose="020B0602020104020603" pitchFamily="34" charset="0"/>
              </a:rPr>
              <a:t> </a:t>
            </a:r>
            <a:r>
              <a:rPr lang="it-IT" dirty="0" err="1">
                <a:latin typeface="Tw Cen MT" panose="020B0602020104020603" pitchFamily="34" charset="0"/>
              </a:rPr>
              <a:t>analysis</a:t>
            </a:r>
            <a:r>
              <a:rPr lang="it-IT" dirty="0">
                <a:latin typeface="Tw Cen MT" panose="020B0602020104020603" pitchFamily="34" charset="0"/>
              </a:rPr>
              <a:t>: business networks and </a:t>
            </a:r>
            <a:r>
              <a:rPr lang="it-IT" dirty="0" err="1">
                <a:latin typeface="Tw Cen MT" panose="020B0602020104020603" pitchFamily="34" charset="0"/>
              </a:rPr>
              <a:t>economic</a:t>
            </a:r>
            <a:r>
              <a:rPr lang="it-IT" dirty="0">
                <a:latin typeface="Tw Cen MT" panose="020B0602020104020603" pitchFamily="34" charset="0"/>
              </a:rPr>
              <a:t> </a:t>
            </a:r>
            <a:r>
              <a:rPr lang="it-IT" dirty="0" err="1">
                <a:latin typeface="Tw Cen MT" panose="020B0602020104020603" pitchFamily="34" charset="0"/>
              </a:rPr>
              <a:t>elites</a:t>
            </a:r>
            <a:r>
              <a:rPr lang="it-IT" dirty="0">
                <a:latin typeface="Tw Cen MT" panose="020B0602020104020603" pitchFamily="34" charset="0"/>
              </a:rPr>
              <a:t> in Southern </a:t>
            </a:r>
            <a:r>
              <a:rPr lang="it-IT" dirty="0" err="1">
                <a:latin typeface="Tw Cen MT" panose="020B0602020104020603" pitchFamily="34" charset="0"/>
              </a:rPr>
              <a:t>Italy</a:t>
            </a:r>
            <a:endParaRPr lang="it-IT" dirty="0">
              <a:latin typeface="Tw Cen MT" panose="020B0602020104020603" pitchFamily="34" charset="0"/>
            </a:endParaRPr>
          </a:p>
        </p:txBody>
      </p:sp>
      <p:sp>
        <p:nvSpPr>
          <p:cNvPr id="3" name="Segnaposto contenuto 2"/>
          <p:cNvSpPr>
            <a:spLocks noGrp="1"/>
          </p:cNvSpPr>
          <p:nvPr>
            <p:ph sz="quarter" idx="1"/>
          </p:nvPr>
        </p:nvSpPr>
        <p:spPr>
          <a:xfrm>
            <a:off x="251520" y="1200150"/>
            <a:ext cx="8514528" cy="3371850"/>
          </a:xfrm>
        </p:spPr>
        <p:txBody>
          <a:bodyPr/>
          <a:lstStyle/>
          <a:p>
            <a:r>
              <a:rPr lang="en-GB" sz="2000" dirty="0">
                <a:latin typeface="+mn-lt"/>
              </a:rPr>
              <a:t>The </a:t>
            </a:r>
            <a:r>
              <a:rPr lang="en-GB" sz="2000" dirty="0" err="1">
                <a:latin typeface="+mn-lt"/>
              </a:rPr>
              <a:t>IFESMez</a:t>
            </a:r>
            <a:r>
              <a:rPr lang="en-GB" sz="2000" dirty="0">
                <a:latin typeface="+mn-lt"/>
              </a:rPr>
              <a:t> database:</a:t>
            </a:r>
          </a:p>
          <a:p>
            <a:pPr lvl="1"/>
            <a:r>
              <a:rPr lang="en-GB" sz="1600" dirty="0">
                <a:latin typeface="+mn-lt"/>
              </a:rPr>
              <a:t>The primary source for this database is Mercantile Court archival funds (from 1883 on, Civil Court) at the Naples State Archive: </a:t>
            </a:r>
          </a:p>
          <a:p>
            <a:pPr lvl="2"/>
            <a:r>
              <a:rPr lang="en-GB" sz="1400" dirty="0">
                <a:latin typeface="+mn-lt"/>
              </a:rPr>
              <a:t>Data are collected from official documents (memoranda of association, balance sheets, appointments of directors, minutes of general meeting, etc.) provided to the courts by firms of any legal form. The dataset includes all firms legally registered in Naples; firms that are registered elsewhere but operate in Naples; and firms that are linked to firms in Naples through common shareholders, directors etc.;</a:t>
            </a:r>
          </a:p>
          <a:p>
            <a:pPr lvl="2"/>
            <a:r>
              <a:rPr lang="en-GB" sz="1400" dirty="0">
                <a:latin typeface="+mn-lt"/>
              </a:rPr>
              <a:t>Archival data have been integrated with information from other sources (grey literature, publications);</a:t>
            </a:r>
            <a:r>
              <a:rPr lang="en-GB" dirty="0">
                <a:latin typeface="+mn-lt"/>
              </a:rPr>
              <a:t> </a:t>
            </a:r>
          </a:p>
          <a:p>
            <a:pPr lvl="2"/>
            <a:r>
              <a:rPr lang="en-GB" sz="1400" dirty="0">
                <a:latin typeface="+mn-lt"/>
              </a:rPr>
              <a:t>The database contains information about 3,500 firms and 28,000 individuals (shareholders, partners, directors, syndics, managers) for the 1800-1913 years; </a:t>
            </a:r>
          </a:p>
          <a:p>
            <a:r>
              <a:rPr lang="en-GB" sz="2000" dirty="0">
                <a:latin typeface="+mn-lt"/>
              </a:rPr>
              <a:t>New findings on business networks and the persistence of economic elites in Southern Italy well over Italy’s unification in 1861 </a:t>
            </a:r>
            <a:r>
              <a:rPr lang="en-GB" sz="2000" dirty="0">
                <a:latin typeface="Arial"/>
                <a:cs typeface="Arial"/>
              </a:rPr>
              <a:t>→</a:t>
            </a:r>
            <a:r>
              <a:rPr lang="en-GB" sz="2000" dirty="0">
                <a:latin typeface="+mn-lt"/>
              </a:rPr>
              <a:t> Pivotal role of local utility firms and financial firms to co-opt outsiders (</a:t>
            </a:r>
            <a:r>
              <a:rPr lang="en-GB" sz="2000" dirty="0" err="1">
                <a:latin typeface="+mn-lt"/>
              </a:rPr>
              <a:t>Schisani</a:t>
            </a:r>
            <a:r>
              <a:rPr lang="en-GB" sz="2000" dirty="0">
                <a:latin typeface="+mn-lt"/>
              </a:rPr>
              <a:t> &amp; </a:t>
            </a:r>
            <a:r>
              <a:rPr lang="en-GB" sz="2000" dirty="0" err="1">
                <a:latin typeface="+mn-lt"/>
              </a:rPr>
              <a:t>Caiazzo</a:t>
            </a:r>
            <a:r>
              <a:rPr lang="en-GB" sz="2000" dirty="0">
                <a:latin typeface="+mn-lt"/>
              </a:rPr>
              <a:t> 2016; </a:t>
            </a:r>
            <a:r>
              <a:rPr lang="en-GB" sz="2000" dirty="0" err="1">
                <a:latin typeface="+mn-lt"/>
              </a:rPr>
              <a:t>Schisani</a:t>
            </a:r>
            <a:r>
              <a:rPr lang="en-GB" sz="2000" dirty="0">
                <a:latin typeface="+mn-lt"/>
              </a:rPr>
              <a:t> et al. 2021).</a:t>
            </a:r>
          </a:p>
        </p:txBody>
      </p:sp>
      <p:sp>
        <p:nvSpPr>
          <p:cNvPr id="4" name="Segnaposto numero diapositiva 3"/>
          <p:cNvSpPr>
            <a:spLocks noGrp="1"/>
          </p:cNvSpPr>
          <p:nvPr>
            <p:ph type="sldNum" sz="quarter" idx="11"/>
          </p:nvPr>
        </p:nvSpPr>
        <p:spPr/>
        <p:txBody>
          <a:bodyPr>
            <a:normAutofit fontScale="47500" lnSpcReduction="20000"/>
          </a:bodyPr>
          <a:lstStyle/>
          <a:p>
            <a:fld id="{7BF0DD09-3AEC-47B1-A35B-65F7F771E21F}" type="slidenum">
              <a:rPr lang="it-IT" altLang="it-IT" smtClean="0"/>
              <a:pPr/>
              <a:t>14</a:t>
            </a:fld>
            <a:endParaRPr lang="it-IT" altLang="it-IT"/>
          </a:p>
        </p:txBody>
      </p:sp>
    </p:spTree>
    <p:extLst>
      <p:ext uri="{BB962C8B-B14F-4D97-AF65-F5344CB8AC3E}">
        <p14:creationId xmlns:p14="http://schemas.microsoft.com/office/powerpoint/2010/main" val="3730750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lvl="1" algn="just">
              <a:spcBef>
                <a:spcPts val="300"/>
              </a:spcBef>
              <a:spcAft>
                <a:spcPts val="0"/>
              </a:spcAft>
            </a:pPr>
            <a:r>
              <a:rPr lang="en-US" altLang="en-US" sz="2400" dirty="0" smtClean="0">
                <a:cs typeface="Times New Roman" panose="02020603050405020304" pitchFamily="18" charset="0"/>
              </a:rPr>
              <a:t>Micro: </a:t>
            </a:r>
            <a:r>
              <a:rPr lang="en-GB" sz="2400" dirty="0"/>
              <a:t>social club memberships, partnership ties, and interlocking directorates of J.P. Morgan &amp; Co. in the early 20</a:t>
            </a:r>
            <a:r>
              <a:rPr lang="en-GB" sz="2400" baseline="30000" dirty="0"/>
              <a:t>th</a:t>
            </a:r>
            <a:r>
              <a:rPr lang="en-GB" sz="2400" dirty="0"/>
              <a:t> </a:t>
            </a:r>
            <a:r>
              <a:rPr lang="en-GB" sz="2400" dirty="0" smtClean="0"/>
              <a:t>century</a:t>
            </a:r>
            <a:endParaRPr lang="en-US" altLang="en-US" sz="2400" dirty="0">
              <a:cs typeface="Times New Roman" panose="02020603050405020304" pitchFamily="18" charset="0"/>
            </a:endParaRPr>
          </a:p>
        </p:txBody>
      </p:sp>
      <p:sp>
        <p:nvSpPr>
          <p:cNvPr id="3" name="Segnaposto contenuto 2"/>
          <p:cNvSpPr>
            <a:spLocks noGrp="1"/>
          </p:cNvSpPr>
          <p:nvPr>
            <p:ph sz="quarter" idx="1"/>
          </p:nvPr>
        </p:nvSpPr>
        <p:spPr>
          <a:xfrm>
            <a:off x="251520" y="1200150"/>
            <a:ext cx="8514528" cy="3371850"/>
          </a:xfrm>
        </p:spPr>
        <p:txBody>
          <a:bodyPr/>
          <a:lstStyle/>
          <a:p>
            <a:endParaRPr lang="en-US" sz="2000" dirty="0" smtClean="0">
              <a:latin typeface="Tw Cen MT" panose="020B0602020104020603" pitchFamily="34" charset="0"/>
            </a:endParaRPr>
          </a:p>
          <a:p>
            <a:r>
              <a:rPr lang="en-US" sz="2000" dirty="0" smtClean="0">
                <a:latin typeface="Tw Cen MT" panose="020B0602020104020603" pitchFamily="34" charset="0"/>
              </a:rPr>
              <a:t>Question: What </a:t>
            </a:r>
            <a:r>
              <a:rPr lang="en-US" sz="2000" dirty="0">
                <a:latin typeface="Tw Cen MT" panose="020B0602020104020603" pitchFamily="34" charset="0"/>
              </a:rPr>
              <a:t>role do social clubs play in the facilitation of cooperative relationships between economic actors? </a:t>
            </a:r>
            <a:endParaRPr lang="en-US" sz="2000" dirty="0" smtClean="0">
              <a:latin typeface="Tw Cen MT" panose="020B0602020104020603" pitchFamily="34" charset="0"/>
            </a:endParaRPr>
          </a:p>
          <a:p>
            <a:r>
              <a:rPr lang="en-US" sz="2000" dirty="0" smtClean="0">
                <a:latin typeface="Tw Cen MT" panose="020B0602020104020603" pitchFamily="34" charset="0"/>
              </a:rPr>
              <a:t>Following the </a:t>
            </a:r>
            <a:r>
              <a:rPr lang="en-US" sz="2000" dirty="0">
                <a:latin typeface="Tw Cen MT" panose="020B0602020104020603" pitchFamily="34" charset="0"/>
              </a:rPr>
              <a:t>tradition of Padgett &amp; Ansel (</a:t>
            </a:r>
            <a:r>
              <a:rPr lang="en-US" sz="2000" dirty="0" smtClean="0">
                <a:latin typeface="Tw Cen MT" panose="020B0602020104020603" pitchFamily="34" charset="0"/>
              </a:rPr>
              <a:t>1993), the case </a:t>
            </a:r>
            <a:r>
              <a:rPr lang="en-US" sz="2000" dirty="0" smtClean="0">
                <a:latin typeface="Tw Cen MT" panose="020B0602020104020603" pitchFamily="34" charset="0"/>
              </a:rPr>
              <a:t>of </a:t>
            </a:r>
            <a:r>
              <a:rPr lang="en-US" sz="2000" dirty="0">
                <a:latin typeface="Tw Cen MT" panose="020B0602020104020603" pitchFamily="34" charset="0"/>
              </a:rPr>
              <a:t>J.P. Morgan &amp; Co.’s strategic tie formation </a:t>
            </a:r>
            <a:r>
              <a:rPr lang="en-US" sz="2000" dirty="0" smtClean="0">
                <a:latin typeface="Tw Cen MT" panose="020B0602020104020603" pitchFamily="34" charset="0"/>
              </a:rPr>
              <a:t>focuses on </a:t>
            </a:r>
            <a:r>
              <a:rPr lang="en-US" sz="2000" dirty="0">
                <a:latin typeface="Tw Cen MT" panose="020B0602020104020603" pitchFamily="34" charset="0"/>
              </a:rPr>
              <a:t>the relationship between </a:t>
            </a:r>
            <a:r>
              <a:rPr lang="en-US" sz="2000" dirty="0" smtClean="0">
                <a:latin typeface="Tw Cen MT" panose="020B0602020104020603" pitchFamily="34" charset="0"/>
              </a:rPr>
              <a:t>the </a:t>
            </a:r>
            <a:r>
              <a:rPr lang="en-US" sz="2000" dirty="0">
                <a:latin typeface="Tw Cen MT" panose="020B0602020104020603" pitchFamily="34" charset="0"/>
              </a:rPr>
              <a:t>social and economic ties </a:t>
            </a:r>
            <a:r>
              <a:rPr lang="en-US" sz="2000" dirty="0" smtClean="0">
                <a:latin typeface="Tw Cen MT" panose="020B0602020104020603" pitchFamily="34" charset="0"/>
              </a:rPr>
              <a:t>correlating partnership capital and syndicate participation with social club memberships (Pak 2013).</a:t>
            </a:r>
          </a:p>
          <a:p>
            <a:pPr lvl="1"/>
            <a:r>
              <a:rPr lang="en-US" dirty="0" smtClean="0">
                <a:latin typeface="Tw Cen MT" panose="020B0602020104020603" pitchFamily="34" charset="0"/>
              </a:rPr>
              <a:t>The </a:t>
            </a:r>
            <a:r>
              <a:rPr lang="en-US" dirty="0">
                <a:latin typeface="Tw Cen MT" panose="020B0602020104020603" pitchFamily="34" charset="0"/>
              </a:rPr>
              <a:t>value of social clubs </a:t>
            </a:r>
            <a:r>
              <a:rPr lang="en-US" dirty="0" smtClean="0">
                <a:latin typeface="Tw Cen MT" panose="020B0602020104020603" pitchFamily="34" charset="0"/>
              </a:rPr>
              <a:t>is studied in </a:t>
            </a:r>
            <a:r>
              <a:rPr lang="en-US" dirty="0">
                <a:latin typeface="Tw Cen MT" panose="020B0602020104020603" pitchFamily="34" charset="0"/>
              </a:rPr>
              <a:t>both </a:t>
            </a:r>
            <a:r>
              <a:rPr lang="en-US" dirty="0" smtClean="0">
                <a:latin typeface="Tw Cen MT" panose="020B0602020104020603" pitchFamily="34" charset="0"/>
              </a:rPr>
              <a:t>partnerships or internal </a:t>
            </a:r>
            <a:r>
              <a:rPr lang="en-US" dirty="0">
                <a:latin typeface="Tw Cen MT" panose="020B0602020104020603" pitchFamily="34" charset="0"/>
              </a:rPr>
              <a:t>firm </a:t>
            </a:r>
            <a:r>
              <a:rPr lang="en-US" dirty="0" smtClean="0">
                <a:latin typeface="Tw Cen MT" panose="020B0602020104020603" pitchFamily="34" charset="0"/>
              </a:rPr>
              <a:t>dealings and</a:t>
            </a:r>
            <a:r>
              <a:rPr lang="en-US" dirty="0">
                <a:latin typeface="Tw Cen MT" panose="020B0602020104020603" pitchFamily="34" charset="0"/>
              </a:rPr>
              <a:t>, through the analysis of rare syndicate data, external interactions. </a:t>
            </a:r>
          </a:p>
        </p:txBody>
      </p:sp>
      <p:sp>
        <p:nvSpPr>
          <p:cNvPr id="4" name="Segnaposto numero diapositiva 3"/>
          <p:cNvSpPr>
            <a:spLocks noGrp="1"/>
          </p:cNvSpPr>
          <p:nvPr>
            <p:ph type="sldNum" sz="quarter" idx="11"/>
          </p:nvPr>
        </p:nvSpPr>
        <p:spPr/>
        <p:txBody>
          <a:bodyPr>
            <a:normAutofit fontScale="47500" lnSpcReduction="20000"/>
          </a:bodyPr>
          <a:lstStyle/>
          <a:p>
            <a:fld id="{7BF0DD09-3AEC-47B1-A35B-65F7F771E21F}" type="slidenum">
              <a:rPr lang="it-IT" altLang="it-IT" smtClean="0"/>
              <a:pPr/>
              <a:t>15</a:t>
            </a:fld>
            <a:endParaRPr lang="it-IT" altLang="it-IT"/>
          </a:p>
        </p:txBody>
      </p:sp>
    </p:spTree>
    <p:extLst>
      <p:ext uri="{BB962C8B-B14F-4D97-AF65-F5344CB8AC3E}">
        <p14:creationId xmlns:p14="http://schemas.microsoft.com/office/powerpoint/2010/main" val="4241825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lvl="1" algn="just">
              <a:spcBef>
                <a:spcPts val="300"/>
              </a:spcBef>
              <a:spcAft>
                <a:spcPts val="0"/>
              </a:spcAft>
            </a:pPr>
            <a:r>
              <a:rPr lang="en-US" altLang="en-US" sz="2400" dirty="0">
                <a:cs typeface="Times New Roman" panose="02020603050405020304" pitchFamily="18" charset="0"/>
              </a:rPr>
              <a:t>Micro: </a:t>
            </a:r>
            <a:r>
              <a:rPr lang="en-GB" sz="2400" dirty="0"/>
              <a:t>social club memberships, partnership ties, and interlocking directorates of J.P. Morgan &amp; Co. in the early 20</a:t>
            </a:r>
            <a:r>
              <a:rPr lang="en-GB" sz="2400" baseline="30000" dirty="0"/>
              <a:t>th</a:t>
            </a:r>
            <a:r>
              <a:rPr lang="en-GB" sz="2400" dirty="0"/>
              <a:t> </a:t>
            </a:r>
            <a:r>
              <a:rPr lang="en-GB" sz="2400" dirty="0" smtClean="0"/>
              <a:t>century</a:t>
            </a:r>
            <a:endParaRPr lang="en-US" altLang="en-US" sz="2400" dirty="0">
              <a:cs typeface="Times New Roman" panose="02020603050405020304" pitchFamily="18" charset="0"/>
            </a:endParaRPr>
          </a:p>
        </p:txBody>
      </p:sp>
      <p:sp>
        <p:nvSpPr>
          <p:cNvPr id="3" name="Segnaposto contenuto 2"/>
          <p:cNvSpPr>
            <a:spLocks noGrp="1"/>
          </p:cNvSpPr>
          <p:nvPr>
            <p:ph sz="quarter" idx="1"/>
          </p:nvPr>
        </p:nvSpPr>
        <p:spPr>
          <a:xfrm>
            <a:off x="251520" y="1200150"/>
            <a:ext cx="8514528" cy="3371850"/>
          </a:xfrm>
        </p:spPr>
        <p:txBody>
          <a:bodyPr/>
          <a:lstStyle/>
          <a:p>
            <a:endParaRPr lang="en-US" sz="2000" dirty="0" smtClean="0">
              <a:latin typeface="Tw Cen MT" panose="020B0602020104020603" pitchFamily="34" charset="0"/>
            </a:endParaRPr>
          </a:p>
          <a:p>
            <a:r>
              <a:rPr lang="en-US" sz="2000" dirty="0" smtClean="0">
                <a:latin typeface="Tw Cen MT" panose="020B0602020104020603" pitchFamily="34" charset="0"/>
              </a:rPr>
              <a:t>Data Sources:</a:t>
            </a:r>
          </a:p>
          <a:p>
            <a:pPr lvl="2"/>
            <a:r>
              <a:rPr lang="en-US" sz="1800" dirty="0">
                <a:latin typeface="Tw Cen MT" panose="020B0602020104020603" pitchFamily="34" charset="0"/>
              </a:rPr>
              <a:t>Direct population data </a:t>
            </a:r>
            <a:r>
              <a:rPr lang="en-US" sz="1800" dirty="0" smtClean="0">
                <a:latin typeface="Tw Cen MT" panose="020B0602020104020603" pitchFamily="34" charset="0"/>
              </a:rPr>
              <a:t>from the </a:t>
            </a:r>
            <a:r>
              <a:rPr lang="en-US" sz="1800" i="1" dirty="0">
                <a:latin typeface="Tw Cen MT" panose="020B0602020104020603" pitchFamily="34" charset="0"/>
              </a:rPr>
              <a:t>Social Register, New York </a:t>
            </a:r>
            <a:r>
              <a:rPr lang="en-US" sz="1800" dirty="0">
                <a:latin typeface="Tw Cen MT" panose="020B0602020104020603" pitchFamily="34" charset="0"/>
              </a:rPr>
              <a:t>published by the Social Register Association for the years 1897, 1905, 1910, 1915, 1920, 1925, 1930, 1935, and 1940; comparable years for the</a:t>
            </a:r>
            <a:r>
              <a:rPr lang="en-US" sz="1800" i="1" dirty="0">
                <a:latin typeface="Tw Cen MT" panose="020B0602020104020603" pitchFamily="34" charset="0"/>
              </a:rPr>
              <a:t> Social Register, </a:t>
            </a:r>
            <a:r>
              <a:rPr lang="en-US" sz="1800" i="1" dirty="0" smtClean="0">
                <a:latin typeface="Tw Cen MT" panose="020B0602020104020603" pitchFamily="34" charset="0"/>
              </a:rPr>
              <a:t>Philadelphia</a:t>
            </a:r>
            <a:r>
              <a:rPr lang="en-US" sz="1800" dirty="0">
                <a:latin typeface="Tw Cen MT" panose="020B0602020104020603" pitchFamily="34" charset="0"/>
              </a:rPr>
              <a:t>;</a:t>
            </a:r>
          </a:p>
          <a:p>
            <a:pPr lvl="2"/>
            <a:r>
              <a:rPr lang="en-US" sz="1800" dirty="0">
                <a:latin typeface="Tw Cen MT" panose="020B0602020104020603" pitchFamily="34" charset="0"/>
              </a:rPr>
              <a:t>Articles of </a:t>
            </a:r>
            <a:r>
              <a:rPr lang="en-US" sz="1800" dirty="0" err="1">
                <a:latin typeface="Tw Cen MT" panose="020B0602020104020603" pitchFamily="34" charset="0"/>
              </a:rPr>
              <a:t>copartnership</a:t>
            </a:r>
            <a:r>
              <a:rPr lang="en-US" sz="1800" dirty="0">
                <a:latin typeface="Tw Cen MT" panose="020B0602020104020603" pitchFamily="34" charset="0"/>
              </a:rPr>
              <a:t>, 1894-1914, ARC 1195, Box 1; Articles of </a:t>
            </a:r>
            <a:r>
              <a:rPr lang="en-US" sz="1800" dirty="0" err="1">
                <a:latin typeface="Tw Cen MT" panose="020B0602020104020603" pitchFamily="34" charset="0"/>
              </a:rPr>
              <a:t>copartnership</a:t>
            </a:r>
            <a:r>
              <a:rPr lang="en-US" sz="1800" dirty="0">
                <a:latin typeface="Tw Cen MT" panose="020B0602020104020603" pitchFamily="34" charset="0"/>
              </a:rPr>
              <a:t>: J.P. Morgan &amp; Co., 1916-1939, Morgan Firms Papers, ARV 131798, Box 1, Morgan Firm Papers, Pierpont Morgan Library and Museum (PML</a:t>
            </a:r>
            <a:r>
              <a:rPr lang="en-US" sz="1800" dirty="0" smtClean="0">
                <a:latin typeface="Tw Cen MT" panose="020B0602020104020603" pitchFamily="34" charset="0"/>
              </a:rPr>
              <a:t>);</a:t>
            </a:r>
            <a:endParaRPr lang="en-US" sz="1800" dirty="0">
              <a:latin typeface="Tw Cen MT" panose="020B0602020104020603" pitchFamily="34" charset="0"/>
            </a:endParaRPr>
          </a:p>
          <a:p>
            <a:pPr lvl="2"/>
            <a:r>
              <a:rPr lang="en-US" sz="1800" dirty="0">
                <a:latin typeface="Tw Cen MT" panose="020B0602020104020603" pitchFamily="34" charset="0"/>
              </a:rPr>
              <a:t>J.P. Morgan &amp; Co. Syndicate Books, ARC 108-ARC 119, PML. </a:t>
            </a:r>
            <a:endParaRPr lang="en-GB" sz="1800" dirty="0">
              <a:latin typeface="Tw Cen MT" panose="020B0602020104020603" pitchFamily="34" charset="0"/>
            </a:endParaRPr>
          </a:p>
        </p:txBody>
      </p:sp>
      <p:sp>
        <p:nvSpPr>
          <p:cNvPr id="4" name="Segnaposto numero diapositiva 3"/>
          <p:cNvSpPr>
            <a:spLocks noGrp="1"/>
          </p:cNvSpPr>
          <p:nvPr>
            <p:ph type="sldNum" sz="quarter" idx="11"/>
          </p:nvPr>
        </p:nvSpPr>
        <p:spPr/>
        <p:txBody>
          <a:bodyPr>
            <a:normAutofit fontScale="47500" lnSpcReduction="20000"/>
          </a:bodyPr>
          <a:lstStyle/>
          <a:p>
            <a:fld id="{7BF0DD09-3AEC-47B1-A35B-65F7F771E21F}" type="slidenum">
              <a:rPr lang="it-IT" altLang="it-IT" smtClean="0"/>
              <a:pPr/>
              <a:t>16</a:t>
            </a:fld>
            <a:endParaRPr lang="it-IT" altLang="it-IT"/>
          </a:p>
        </p:txBody>
      </p:sp>
    </p:spTree>
    <p:extLst>
      <p:ext uri="{BB962C8B-B14F-4D97-AF65-F5344CB8AC3E}">
        <p14:creationId xmlns:p14="http://schemas.microsoft.com/office/powerpoint/2010/main" val="2607010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lvl="1" algn="just">
              <a:spcBef>
                <a:spcPts val="300"/>
              </a:spcBef>
              <a:spcAft>
                <a:spcPts val="0"/>
              </a:spcAft>
            </a:pPr>
            <a:r>
              <a:rPr lang="en-US" altLang="en-US" sz="2400" dirty="0">
                <a:cs typeface="Times New Roman" panose="02020603050405020304" pitchFamily="18" charset="0"/>
              </a:rPr>
              <a:t>Micro: </a:t>
            </a:r>
            <a:r>
              <a:rPr lang="en-GB" sz="2400" dirty="0"/>
              <a:t>social club memberships, partnership ties, and interlocking directorates of J.P. Morgan &amp; Co. in the early 20</a:t>
            </a:r>
            <a:r>
              <a:rPr lang="en-GB" sz="2400" baseline="30000" dirty="0"/>
              <a:t>th</a:t>
            </a:r>
            <a:r>
              <a:rPr lang="en-GB" sz="2400" dirty="0"/>
              <a:t> </a:t>
            </a:r>
            <a:r>
              <a:rPr lang="en-GB" sz="2400" dirty="0" smtClean="0"/>
              <a:t>century</a:t>
            </a:r>
            <a:endParaRPr lang="en-US" altLang="en-US" sz="2400" dirty="0">
              <a:cs typeface="Times New Roman" panose="02020603050405020304" pitchFamily="18" charset="0"/>
            </a:endParaRPr>
          </a:p>
        </p:txBody>
      </p:sp>
      <p:sp>
        <p:nvSpPr>
          <p:cNvPr id="3" name="Segnaposto contenuto 2"/>
          <p:cNvSpPr>
            <a:spLocks noGrp="1"/>
          </p:cNvSpPr>
          <p:nvPr>
            <p:ph sz="quarter" idx="1"/>
          </p:nvPr>
        </p:nvSpPr>
        <p:spPr>
          <a:xfrm>
            <a:off x="251520" y="1200150"/>
            <a:ext cx="8514528" cy="3747864"/>
          </a:xfrm>
        </p:spPr>
        <p:txBody>
          <a:bodyPr/>
          <a:lstStyle/>
          <a:p>
            <a:r>
              <a:rPr lang="en-US" sz="2000" dirty="0">
                <a:latin typeface="Tw Cen MT" panose="020B0602020104020603" pitchFamily="34" charset="0"/>
              </a:rPr>
              <a:t>T</a:t>
            </a:r>
            <a:r>
              <a:rPr lang="en-US" sz="2000" dirty="0" smtClean="0">
                <a:latin typeface="Tw Cen MT" panose="020B0602020104020603" pitchFamily="34" charset="0"/>
              </a:rPr>
              <a:t>he </a:t>
            </a:r>
            <a:r>
              <a:rPr lang="en-US" sz="2000" dirty="0">
                <a:latin typeface="Tw Cen MT" panose="020B0602020104020603" pitchFamily="34" charset="0"/>
              </a:rPr>
              <a:t>social status of partners benefited from club memberships because it affected </a:t>
            </a:r>
            <a:r>
              <a:rPr lang="en-US" sz="2000" i="1" dirty="0">
                <a:latin typeface="Tw Cen MT" panose="020B0602020104020603" pitchFamily="34" charset="0"/>
              </a:rPr>
              <a:t>internal </a:t>
            </a:r>
            <a:r>
              <a:rPr lang="en-US" sz="2000" dirty="0">
                <a:latin typeface="Tw Cen MT" panose="020B0602020104020603" pitchFamily="34" charset="0"/>
              </a:rPr>
              <a:t>firm cohesion and the economic structure of the partner hierarchy. </a:t>
            </a:r>
            <a:endParaRPr lang="en-US" sz="2000" dirty="0" smtClean="0">
              <a:latin typeface="Tw Cen MT" panose="020B0602020104020603" pitchFamily="34" charset="0"/>
            </a:endParaRPr>
          </a:p>
          <a:p>
            <a:pPr lvl="1"/>
            <a:r>
              <a:rPr lang="en-US" sz="1600" dirty="0" smtClean="0">
                <a:latin typeface="Tw Cen MT" panose="020B0602020104020603" pitchFamily="34" charset="0"/>
              </a:rPr>
              <a:t>Accounting </a:t>
            </a:r>
            <a:r>
              <a:rPr lang="en-US" sz="1600" dirty="0">
                <a:latin typeface="Tw Cen MT" panose="020B0602020104020603" pitchFamily="34" charset="0"/>
              </a:rPr>
              <a:t>for the total number of clubs, we found that partners were rewarded </a:t>
            </a:r>
            <a:r>
              <a:rPr lang="en-US" sz="1600" dirty="0" smtClean="0">
                <a:latin typeface="Tw Cen MT" panose="020B0602020104020603" pitchFamily="34" charset="0"/>
              </a:rPr>
              <a:t>by greater partnership capital ownership in the following five-year period not </a:t>
            </a:r>
            <a:r>
              <a:rPr lang="en-US" sz="1600" dirty="0">
                <a:latin typeface="Tw Cen MT" panose="020B0602020104020603" pitchFamily="34" charset="0"/>
              </a:rPr>
              <a:t>just for joining social clubs randomly but after joining the inner circle of clubs popular with firm partners. </a:t>
            </a:r>
            <a:endParaRPr lang="en-US" sz="1600" dirty="0" smtClean="0">
              <a:latin typeface="Tw Cen MT" panose="020B0602020104020603" pitchFamily="34" charset="0"/>
            </a:endParaRPr>
          </a:p>
          <a:p>
            <a:r>
              <a:rPr lang="en-US" sz="2000" dirty="0" smtClean="0">
                <a:latin typeface="Tw Cen MT" panose="020B0602020104020603" pitchFamily="34" charset="0"/>
              </a:rPr>
              <a:t>Increases in </a:t>
            </a:r>
            <a:r>
              <a:rPr lang="en-US" sz="2000" dirty="0">
                <a:latin typeface="Tw Cen MT" panose="020B0602020104020603" pitchFamily="34" charset="0"/>
              </a:rPr>
              <a:t>social club memberships with Morgan partners </a:t>
            </a:r>
            <a:r>
              <a:rPr lang="en-US" sz="2000" dirty="0" smtClean="0">
                <a:latin typeface="Tw Cen MT" panose="020B0602020104020603" pitchFamily="34" charset="0"/>
              </a:rPr>
              <a:t>were also </a:t>
            </a:r>
            <a:r>
              <a:rPr lang="en-US" sz="2000" dirty="0">
                <a:latin typeface="Tw Cen MT" panose="020B0602020104020603" pitchFamily="34" charset="0"/>
              </a:rPr>
              <a:t>associated with increases in the amount allotted in the </a:t>
            </a:r>
            <a:r>
              <a:rPr lang="en-US" sz="2000" dirty="0" smtClean="0">
                <a:latin typeface="Tw Cen MT" panose="020B0602020104020603" pitchFamily="34" charset="0"/>
              </a:rPr>
              <a:t>syndicates by </a:t>
            </a:r>
            <a:r>
              <a:rPr lang="en-US" sz="2000" i="1" dirty="0" smtClean="0">
                <a:latin typeface="Tw Cen MT" panose="020B0602020104020603" pitchFamily="34" charset="0"/>
              </a:rPr>
              <a:t>external</a:t>
            </a:r>
            <a:r>
              <a:rPr lang="en-US" sz="2000" dirty="0" smtClean="0">
                <a:latin typeface="Tw Cen MT" panose="020B0602020104020603" pitchFamily="34" charset="0"/>
              </a:rPr>
              <a:t> firm cohesion, </a:t>
            </a:r>
            <a:r>
              <a:rPr lang="en-US" sz="2000" dirty="0">
                <a:latin typeface="Tw Cen MT" panose="020B0602020104020603" pitchFamily="34" charset="0"/>
              </a:rPr>
              <a:t>even when accounting for common board memberships and education</a:t>
            </a:r>
            <a:r>
              <a:rPr lang="en-US" sz="2000" dirty="0" smtClean="0">
                <a:latin typeface="Tw Cen MT" panose="020B0602020104020603" pitchFamily="34" charset="0"/>
              </a:rPr>
              <a:t>.</a:t>
            </a:r>
          </a:p>
          <a:p>
            <a:pPr lvl="1"/>
            <a:r>
              <a:rPr lang="en-US" sz="1600" dirty="0">
                <a:latin typeface="Tw Cen MT" panose="020B0602020104020603" pitchFamily="34" charset="0"/>
              </a:rPr>
              <a:t>Did the </a:t>
            </a:r>
            <a:r>
              <a:rPr lang="en-US" sz="1600" dirty="0" err="1">
                <a:latin typeface="Tw Cen MT" panose="020B0602020104020603" pitchFamily="34" charset="0"/>
              </a:rPr>
              <a:t>Morgans</a:t>
            </a:r>
            <a:r>
              <a:rPr lang="en-US" sz="1600" dirty="0">
                <a:latin typeface="Tw Cen MT" panose="020B0602020104020603" pitchFamily="34" charset="0"/>
              </a:rPr>
              <a:t> tend to work more with participants with whom they had overlaps in social clubs? The answer is </a:t>
            </a:r>
            <a:r>
              <a:rPr lang="en-US" sz="1600" dirty="0" smtClean="0">
                <a:latin typeface="Tw Cen MT" panose="020B0602020104020603" pitchFamily="34" charset="0"/>
              </a:rPr>
              <a:t>yes</a:t>
            </a:r>
            <a:r>
              <a:rPr lang="en-US" sz="1600" dirty="0">
                <a:latin typeface="Tw Cen MT" panose="020B0602020104020603" pitchFamily="34" charset="0"/>
              </a:rPr>
              <a:t>. </a:t>
            </a:r>
            <a:endParaRPr lang="en-US" sz="1600" dirty="0" smtClean="0">
              <a:latin typeface="Tw Cen MT" panose="020B0602020104020603" pitchFamily="34" charset="0"/>
            </a:endParaRPr>
          </a:p>
        </p:txBody>
      </p:sp>
      <p:sp>
        <p:nvSpPr>
          <p:cNvPr id="4" name="Segnaposto numero diapositiva 3"/>
          <p:cNvSpPr>
            <a:spLocks noGrp="1"/>
          </p:cNvSpPr>
          <p:nvPr>
            <p:ph type="sldNum" sz="quarter" idx="11"/>
          </p:nvPr>
        </p:nvSpPr>
        <p:spPr/>
        <p:txBody>
          <a:bodyPr>
            <a:normAutofit fontScale="47500" lnSpcReduction="20000"/>
          </a:bodyPr>
          <a:lstStyle/>
          <a:p>
            <a:fld id="{7BF0DD09-3AEC-47B1-A35B-65F7F771E21F}" type="slidenum">
              <a:rPr lang="it-IT" altLang="it-IT" smtClean="0"/>
              <a:pPr/>
              <a:t>17</a:t>
            </a:fld>
            <a:endParaRPr lang="it-IT" altLang="it-IT"/>
          </a:p>
        </p:txBody>
      </p:sp>
    </p:spTree>
    <p:extLst>
      <p:ext uri="{BB962C8B-B14F-4D97-AF65-F5344CB8AC3E}">
        <p14:creationId xmlns:p14="http://schemas.microsoft.com/office/powerpoint/2010/main" val="3997727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lvl="1" algn="just">
              <a:spcBef>
                <a:spcPts val="300"/>
              </a:spcBef>
              <a:spcAft>
                <a:spcPts val="0"/>
              </a:spcAft>
            </a:pPr>
            <a:r>
              <a:rPr lang="en-US" altLang="en-US" sz="2400" dirty="0">
                <a:cs typeface="Times New Roman" panose="02020603050405020304" pitchFamily="18" charset="0"/>
              </a:rPr>
              <a:t>Micro: </a:t>
            </a:r>
            <a:r>
              <a:rPr lang="en-GB" sz="2400" dirty="0"/>
              <a:t>social club memberships, partnership ties, and interlocking directorates of J.P. Morgan &amp; Co. in the early 20</a:t>
            </a:r>
            <a:r>
              <a:rPr lang="en-GB" sz="2400" baseline="30000" dirty="0"/>
              <a:t>th</a:t>
            </a:r>
            <a:r>
              <a:rPr lang="en-GB" sz="2400" dirty="0"/>
              <a:t> century. </a:t>
            </a:r>
            <a:endParaRPr lang="en-US" altLang="en-US" sz="2400" dirty="0">
              <a:cs typeface="Times New Roman" panose="02020603050405020304" pitchFamily="18" charset="0"/>
            </a:endParaRPr>
          </a:p>
        </p:txBody>
      </p:sp>
      <p:sp>
        <p:nvSpPr>
          <p:cNvPr id="3" name="Segnaposto contenuto 2"/>
          <p:cNvSpPr>
            <a:spLocks noGrp="1"/>
          </p:cNvSpPr>
          <p:nvPr>
            <p:ph sz="quarter" idx="1"/>
          </p:nvPr>
        </p:nvSpPr>
        <p:spPr>
          <a:xfrm>
            <a:off x="251520" y="1200150"/>
            <a:ext cx="8514528" cy="3747864"/>
          </a:xfrm>
        </p:spPr>
        <p:txBody>
          <a:bodyPr/>
          <a:lstStyle/>
          <a:p>
            <a:r>
              <a:rPr lang="en-US" sz="2400" dirty="0" smtClean="0">
                <a:latin typeface="Tw Cen MT" panose="020B0602020104020603" pitchFamily="34" charset="0"/>
              </a:rPr>
              <a:t>The general </a:t>
            </a:r>
            <a:r>
              <a:rPr lang="en-US" sz="2400" dirty="0">
                <a:latin typeface="Tw Cen MT" panose="020B0602020104020603" pitchFamily="34" charset="0"/>
              </a:rPr>
              <a:t>significance of private social club associations for the study of economic cohesion </a:t>
            </a:r>
            <a:r>
              <a:rPr lang="en-US" sz="2400" dirty="0" smtClean="0">
                <a:latin typeface="Tw Cen MT" panose="020B0602020104020603" pitchFamily="34" charset="0"/>
              </a:rPr>
              <a:t>takes place in </a:t>
            </a:r>
            <a:r>
              <a:rPr lang="en-US" sz="2400" dirty="0">
                <a:latin typeface="Tw Cen MT" panose="020B0602020104020603" pitchFamily="34" charset="0"/>
              </a:rPr>
              <a:t>the context of unsuccessful efforts to regulate private banking in the financial sector—including other banks, both private and commercial, and client firms, such as </a:t>
            </a:r>
            <a:r>
              <a:rPr lang="en-US" sz="2400" dirty="0" smtClean="0">
                <a:latin typeface="Tw Cen MT" panose="020B0602020104020603" pitchFamily="34" charset="0"/>
              </a:rPr>
              <a:t>railroads—during the Progressive era of U.S. American history;</a:t>
            </a:r>
          </a:p>
          <a:p>
            <a:r>
              <a:rPr lang="en-US" sz="2400" dirty="0" smtClean="0">
                <a:latin typeface="Tw Cen MT" panose="020B0602020104020603" pitchFamily="34" charset="0"/>
              </a:rPr>
              <a:t>Private </a:t>
            </a:r>
            <a:r>
              <a:rPr lang="en-US" sz="2400" dirty="0">
                <a:latin typeface="Tw Cen MT" panose="020B0602020104020603" pitchFamily="34" charset="0"/>
              </a:rPr>
              <a:t>elite men’s social </a:t>
            </a:r>
            <a:r>
              <a:rPr lang="en-US" sz="2400" dirty="0" smtClean="0">
                <a:latin typeface="Tw Cen MT" panose="020B0602020104020603" pitchFamily="34" charset="0"/>
              </a:rPr>
              <a:t>clubs provided </a:t>
            </a:r>
            <a:r>
              <a:rPr lang="en-US" sz="2400" dirty="0">
                <a:latin typeface="Tw Cen MT" panose="020B0602020104020603" pitchFamily="34" charset="0"/>
              </a:rPr>
              <a:t>opportunities for financial leaders to interact and were signals of members’ legitimacy that helped shape and govern economic transactions. </a:t>
            </a:r>
            <a:endParaRPr lang="en-US" sz="2400" dirty="0" smtClean="0">
              <a:latin typeface="Tw Cen MT" panose="020B0602020104020603" pitchFamily="34" charset="0"/>
            </a:endParaRPr>
          </a:p>
        </p:txBody>
      </p:sp>
      <p:sp>
        <p:nvSpPr>
          <p:cNvPr id="4" name="Segnaposto numero diapositiva 3"/>
          <p:cNvSpPr>
            <a:spLocks noGrp="1"/>
          </p:cNvSpPr>
          <p:nvPr>
            <p:ph type="sldNum" sz="quarter" idx="11"/>
          </p:nvPr>
        </p:nvSpPr>
        <p:spPr/>
        <p:txBody>
          <a:bodyPr>
            <a:normAutofit fontScale="47500" lnSpcReduction="20000"/>
          </a:bodyPr>
          <a:lstStyle/>
          <a:p>
            <a:fld id="{7BF0DD09-3AEC-47B1-A35B-65F7F771E21F}" type="slidenum">
              <a:rPr lang="it-IT" altLang="it-IT" smtClean="0"/>
              <a:pPr/>
              <a:t>18</a:t>
            </a:fld>
            <a:endParaRPr lang="it-IT" altLang="it-IT"/>
          </a:p>
        </p:txBody>
      </p:sp>
    </p:spTree>
    <p:extLst>
      <p:ext uri="{BB962C8B-B14F-4D97-AF65-F5344CB8AC3E}">
        <p14:creationId xmlns:p14="http://schemas.microsoft.com/office/powerpoint/2010/main" val="3819004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ltLang="en-US" sz="3200" dirty="0">
                <a:latin typeface="Tw Cen MT" panose="020B0602020104020603" pitchFamily="34" charset="0"/>
                <a:cs typeface="Times New Roman" panose="02020603050405020304" pitchFamily="18" charset="0"/>
              </a:rPr>
              <a:t>(Tentative) conclusions: new perspectives for the use of SNA in business history</a:t>
            </a:r>
            <a:endParaRPr lang="it-IT" sz="3200" dirty="0">
              <a:latin typeface="Tw Cen MT" panose="020B0602020104020603" pitchFamily="34" charset="0"/>
            </a:endParaRPr>
          </a:p>
        </p:txBody>
      </p:sp>
      <p:sp>
        <p:nvSpPr>
          <p:cNvPr id="3" name="Segnaposto contenuto 2"/>
          <p:cNvSpPr>
            <a:spLocks noGrp="1"/>
          </p:cNvSpPr>
          <p:nvPr>
            <p:ph sz="quarter" idx="1"/>
          </p:nvPr>
        </p:nvSpPr>
        <p:spPr>
          <a:xfrm>
            <a:off x="251520" y="1200150"/>
            <a:ext cx="8514528" cy="3371850"/>
          </a:xfrm>
        </p:spPr>
        <p:txBody>
          <a:bodyPr/>
          <a:lstStyle/>
          <a:p>
            <a:r>
              <a:rPr lang="it-IT" sz="2000" dirty="0" smtClean="0">
                <a:latin typeface="Tw Cen MT" panose="020B0602020104020603" pitchFamily="34" charset="0"/>
              </a:rPr>
              <a:t>Business </a:t>
            </a:r>
            <a:r>
              <a:rPr lang="it-IT" sz="2000" dirty="0" err="1" smtClean="0">
                <a:latin typeface="Tw Cen MT" panose="020B0602020104020603" pitchFamily="34" charset="0"/>
              </a:rPr>
              <a:t>historians</a:t>
            </a:r>
            <a:r>
              <a:rPr lang="it-IT" sz="2000" dirty="0" smtClean="0">
                <a:latin typeface="Tw Cen MT" panose="020B0602020104020603" pitchFamily="34" charset="0"/>
              </a:rPr>
              <a:t> can use SNA to </a:t>
            </a:r>
            <a:r>
              <a:rPr lang="it-IT" sz="2000" dirty="0" err="1" smtClean="0">
                <a:latin typeface="Tw Cen MT" panose="020B0602020104020603" pitchFamily="34" charset="0"/>
              </a:rPr>
              <a:t>engage</a:t>
            </a:r>
            <a:r>
              <a:rPr lang="it-IT" sz="2000" dirty="0" smtClean="0">
                <a:latin typeface="Tw Cen MT" panose="020B0602020104020603" pitchFamily="34" charset="0"/>
              </a:rPr>
              <a:t> with more </a:t>
            </a:r>
            <a:r>
              <a:rPr lang="it-IT" sz="2000" dirty="0" err="1" smtClean="0">
                <a:latin typeface="Tw Cen MT" panose="020B0602020104020603" pitchFamily="34" charset="0"/>
              </a:rPr>
              <a:t>recent</a:t>
            </a:r>
            <a:r>
              <a:rPr lang="it-IT" sz="2000" dirty="0" smtClean="0">
                <a:latin typeface="Tw Cen MT" panose="020B0602020104020603" pitchFamily="34" charset="0"/>
              </a:rPr>
              <a:t> </a:t>
            </a:r>
            <a:r>
              <a:rPr lang="it-IT" sz="2000" dirty="0" err="1" smtClean="0">
                <a:latin typeface="Tw Cen MT" panose="020B0602020104020603" pitchFamily="34" charset="0"/>
              </a:rPr>
              <a:t>debates</a:t>
            </a:r>
            <a:r>
              <a:rPr lang="it-IT" sz="2000" dirty="0" smtClean="0">
                <a:latin typeface="Tw Cen MT" panose="020B0602020104020603" pitchFamily="34" charset="0"/>
              </a:rPr>
              <a:t>, </a:t>
            </a:r>
            <a:r>
              <a:rPr lang="it-IT" sz="2000" dirty="0" err="1" smtClean="0">
                <a:latin typeface="Tw Cen MT" panose="020B0602020104020603" pitchFamily="34" charset="0"/>
              </a:rPr>
              <a:t>notice</a:t>
            </a:r>
            <a:r>
              <a:rPr lang="it-IT" sz="2000" dirty="0" smtClean="0">
                <a:latin typeface="Tw Cen MT" panose="020B0602020104020603" pitchFamily="34" charset="0"/>
              </a:rPr>
              <a:t> new connection (or the </a:t>
            </a:r>
            <a:r>
              <a:rPr lang="it-IT" sz="2000" dirty="0" err="1" smtClean="0">
                <a:latin typeface="Tw Cen MT" panose="020B0602020104020603" pitchFamily="34" charset="0"/>
              </a:rPr>
              <a:t>lack</a:t>
            </a:r>
            <a:r>
              <a:rPr lang="it-IT" sz="2000" dirty="0" smtClean="0">
                <a:latin typeface="Tw Cen MT" panose="020B0602020104020603" pitchFamily="34" charset="0"/>
              </a:rPr>
              <a:t> of </a:t>
            </a:r>
            <a:r>
              <a:rPr lang="it-IT" sz="2000" dirty="0" err="1" smtClean="0">
                <a:latin typeface="Tw Cen MT" panose="020B0602020104020603" pitchFamily="34" charset="0"/>
              </a:rPr>
              <a:t>them</a:t>
            </a:r>
            <a:r>
              <a:rPr lang="it-IT" sz="2000" dirty="0" smtClean="0">
                <a:latin typeface="Tw Cen MT" panose="020B0602020104020603" pitchFamily="34" charset="0"/>
              </a:rPr>
              <a:t>), and </a:t>
            </a:r>
            <a:r>
              <a:rPr lang="it-IT" sz="2000" dirty="0" err="1" smtClean="0">
                <a:latin typeface="Tw Cen MT" panose="020B0602020104020603" pitchFamily="34" charset="0"/>
              </a:rPr>
              <a:t>provide</a:t>
            </a:r>
            <a:r>
              <a:rPr lang="it-IT" sz="2000" dirty="0" smtClean="0">
                <a:latin typeface="Tw Cen MT" panose="020B0602020104020603" pitchFamily="34" charset="0"/>
              </a:rPr>
              <a:t> </a:t>
            </a:r>
            <a:r>
              <a:rPr lang="it-IT" sz="2000" dirty="0" err="1" smtClean="0">
                <a:latin typeface="Tw Cen MT" panose="020B0602020104020603" pitchFamily="34" charset="0"/>
              </a:rPr>
              <a:t>original</a:t>
            </a:r>
            <a:r>
              <a:rPr lang="it-IT" sz="2000" dirty="0" smtClean="0">
                <a:latin typeface="Tw Cen MT" panose="020B0602020104020603" pitchFamily="34" charset="0"/>
              </a:rPr>
              <a:t> </a:t>
            </a:r>
            <a:r>
              <a:rPr lang="it-IT" sz="2000" dirty="0" err="1" smtClean="0">
                <a:latin typeface="Tw Cen MT" panose="020B0602020104020603" pitchFamily="34" charset="0"/>
              </a:rPr>
              <a:t>interpretations</a:t>
            </a:r>
            <a:r>
              <a:rPr lang="it-IT" sz="2000" dirty="0" smtClean="0">
                <a:latin typeface="Tw Cen MT" panose="020B0602020104020603" pitchFamily="34" charset="0"/>
              </a:rPr>
              <a:t>;</a:t>
            </a:r>
          </a:p>
          <a:p>
            <a:r>
              <a:rPr lang="it-IT" sz="2000" dirty="0" err="1" smtClean="0">
                <a:latin typeface="Tw Cen MT" panose="020B0602020104020603" pitchFamily="34" charset="0"/>
              </a:rPr>
              <a:t>One</a:t>
            </a:r>
            <a:r>
              <a:rPr lang="it-IT" sz="2000" dirty="0" smtClean="0">
                <a:latin typeface="Tw Cen MT" panose="020B0602020104020603" pitchFamily="34" charset="0"/>
              </a:rPr>
              <a:t> of the </a:t>
            </a:r>
            <a:r>
              <a:rPr lang="it-IT" sz="2000" dirty="0" err="1" smtClean="0">
                <a:latin typeface="Tw Cen MT" panose="020B0602020104020603" pitchFamily="34" charset="0"/>
              </a:rPr>
              <a:t>most</a:t>
            </a:r>
            <a:r>
              <a:rPr lang="it-IT" sz="2000" dirty="0" smtClean="0">
                <a:latin typeface="Tw Cen MT" panose="020B0602020104020603" pitchFamily="34" charset="0"/>
              </a:rPr>
              <a:t> </a:t>
            </a:r>
            <a:r>
              <a:rPr lang="it-IT" sz="2000" dirty="0" err="1" smtClean="0">
                <a:latin typeface="Tw Cen MT" panose="020B0602020104020603" pitchFamily="34" charset="0"/>
              </a:rPr>
              <a:t>outstanding</a:t>
            </a:r>
            <a:r>
              <a:rPr lang="it-IT" sz="2000" dirty="0" smtClean="0">
                <a:latin typeface="Tw Cen MT" panose="020B0602020104020603" pitchFamily="34" charset="0"/>
              </a:rPr>
              <a:t> </a:t>
            </a:r>
            <a:r>
              <a:rPr lang="it-IT" sz="2000" dirty="0" err="1" smtClean="0">
                <a:latin typeface="Tw Cen MT" panose="020B0602020104020603" pitchFamily="34" charset="0"/>
              </a:rPr>
              <a:t>results</a:t>
            </a:r>
            <a:r>
              <a:rPr lang="it-IT" sz="2000" dirty="0" smtClean="0">
                <a:latin typeface="Tw Cen MT" panose="020B0602020104020603" pitchFamily="34" charset="0"/>
              </a:rPr>
              <a:t> in </a:t>
            </a:r>
            <a:r>
              <a:rPr lang="it-IT" sz="2000" dirty="0" err="1" smtClean="0">
                <a:latin typeface="Tw Cen MT" panose="020B0602020104020603" pitchFamily="34" charset="0"/>
              </a:rPr>
              <a:t>this</a:t>
            </a:r>
            <a:r>
              <a:rPr lang="it-IT" sz="2000" dirty="0" smtClean="0">
                <a:latin typeface="Tw Cen MT" panose="020B0602020104020603" pitchFamily="34" charset="0"/>
              </a:rPr>
              <a:t> </a:t>
            </a:r>
            <a:r>
              <a:rPr lang="it-IT" sz="2000" dirty="0" err="1" smtClean="0">
                <a:latin typeface="Tw Cen MT" panose="020B0602020104020603" pitchFamily="34" charset="0"/>
              </a:rPr>
              <a:t>field</a:t>
            </a:r>
            <a:r>
              <a:rPr lang="it-IT" sz="2000" dirty="0" smtClean="0">
                <a:latin typeface="Tw Cen MT" panose="020B0602020104020603" pitchFamily="34" charset="0"/>
              </a:rPr>
              <a:t> </a:t>
            </a:r>
            <a:r>
              <a:rPr lang="it-IT" sz="2000" dirty="0" err="1" smtClean="0">
                <a:latin typeface="Tw Cen MT" panose="020B0602020104020603" pitchFamily="34" charset="0"/>
              </a:rPr>
              <a:t>is</a:t>
            </a:r>
            <a:r>
              <a:rPr lang="it-IT" sz="2000" dirty="0" smtClean="0">
                <a:latin typeface="Tw Cen MT" panose="020B0602020104020603" pitchFamily="34" charset="0"/>
              </a:rPr>
              <a:t> the </a:t>
            </a:r>
            <a:r>
              <a:rPr lang="it-IT" sz="2000" dirty="0" err="1" smtClean="0">
                <a:latin typeface="Tw Cen MT" panose="020B0602020104020603" pitchFamily="34" charset="0"/>
              </a:rPr>
              <a:t>weakening</a:t>
            </a:r>
            <a:r>
              <a:rPr lang="it-IT" sz="2000" dirty="0" smtClean="0">
                <a:latin typeface="Tw Cen MT" panose="020B0602020104020603" pitchFamily="34" charset="0"/>
              </a:rPr>
              <a:t> of </a:t>
            </a:r>
            <a:r>
              <a:rPr lang="it-IT" sz="2000" dirty="0" err="1" smtClean="0">
                <a:latin typeface="Tw Cen MT" panose="020B0602020104020603" pitchFamily="34" charset="0"/>
              </a:rPr>
              <a:t>national</a:t>
            </a:r>
            <a:r>
              <a:rPr lang="it-IT" sz="2000" dirty="0" smtClean="0">
                <a:latin typeface="Tw Cen MT" panose="020B0602020104020603" pitchFamily="34" charset="0"/>
              </a:rPr>
              <a:t> </a:t>
            </a:r>
            <a:r>
              <a:rPr lang="it-IT" sz="2000" dirty="0" err="1" smtClean="0">
                <a:latin typeface="Tw Cen MT" panose="020B0602020104020603" pitchFamily="34" charset="0"/>
              </a:rPr>
              <a:t>directors</a:t>
            </a:r>
            <a:r>
              <a:rPr lang="it-IT" sz="2000" dirty="0" smtClean="0">
                <a:latin typeface="Tw Cen MT" panose="020B0602020104020603" pitchFamily="34" charset="0"/>
              </a:rPr>
              <a:t>’ networks </a:t>
            </a:r>
            <a:r>
              <a:rPr lang="it-IT" sz="2000" dirty="0" err="1" smtClean="0">
                <a:latin typeface="Tw Cen MT" panose="020B0602020104020603" pitchFamily="34" charset="0"/>
              </a:rPr>
              <a:t>since</a:t>
            </a:r>
            <a:r>
              <a:rPr lang="it-IT" sz="2000" dirty="0" smtClean="0">
                <a:latin typeface="Tw Cen MT" panose="020B0602020104020603" pitchFamily="34" charset="0"/>
              </a:rPr>
              <a:t> the 1980s (David &amp; </a:t>
            </a:r>
            <a:r>
              <a:rPr lang="it-IT" sz="2000" dirty="0" err="1" smtClean="0">
                <a:latin typeface="Tw Cen MT" panose="020B0602020104020603" pitchFamily="34" charset="0"/>
              </a:rPr>
              <a:t>Westerhuis</a:t>
            </a:r>
            <a:r>
              <a:rPr lang="it-IT" sz="2000" dirty="0" smtClean="0">
                <a:latin typeface="Tw Cen MT" panose="020B0602020104020603" pitchFamily="34" charset="0"/>
              </a:rPr>
              <a:t> 2014):</a:t>
            </a:r>
          </a:p>
          <a:p>
            <a:pPr lvl="1"/>
            <a:r>
              <a:rPr lang="it-IT" sz="1600" dirty="0" err="1" smtClean="0">
                <a:latin typeface="Tw Cen MT" panose="020B0602020104020603" pitchFamily="34" charset="0"/>
              </a:rPr>
              <a:t>What</a:t>
            </a:r>
            <a:r>
              <a:rPr lang="it-IT" sz="1600" dirty="0" smtClean="0">
                <a:latin typeface="Tw Cen MT" panose="020B0602020104020603" pitchFamily="34" charset="0"/>
              </a:rPr>
              <a:t> are the </a:t>
            </a:r>
            <a:r>
              <a:rPr lang="it-IT" sz="1600" dirty="0" err="1" smtClean="0">
                <a:latin typeface="Tw Cen MT" panose="020B0602020104020603" pitchFamily="34" charset="0"/>
              </a:rPr>
              <a:t>causes</a:t>
            </a:r>
            <a:r>
              <a:rPr lang="it-IT" sz="1600" dirty="0" smtClean="0">
                <a:latin typeface="Tw Cen MT" panose="020B0602020104020603" pitchFamily="34" charset="0"/>
              </a:rPr>
              <a:t> of </a:t>
            </a:r>
            <a:r>
              <a:rPr lang="it-IT" sz="1600" dirty="0" err="1" smtClean="0">
                <a:latin typeface="Tw Cen MT" panose="020B0602020104020603" pitchFamily="34" charset="0"/>
              </a:rPr>
              <a:t>this</a:t>
            </a:r>
            <a:r>
              <a:rPr lang="it-IT" sz="1600" dirty="0" smtClean="0">
                <a:latin typeface="Tw Cen MT" panose="020B0602020104020603" pitchFamily="34" charset="0"/>
              </a:rPr>
              <a:t> </a:t>
            </a:r>
            <a:r>
              <a:rPr lang="it-IT" sz="1600" dirty="0" err="1" smtClean="0">
                <a:latin typeface="Tw Cen MT" panose="020B0602020104020603" pitchFamily="34" charset="0"/>
              </a:rPr>
              <a:t>decline</a:t>
            </a:r>
            <a:r>
              <a:rPr lang="it-IT" sz="1600" dirty="0" smtClean="0">
                <a:latin typeface="Tw Cen MT" panose="020B0602020104020603" pitchFamily="34" charset="0"/>
              </a:rPr>
              <a:t>?</a:t>
            </a:r>
          </a:p>
          <a:p>
            <a:pPr lvl="1"/>
            <a:r>
              <a:rPr lang="it-IT" sz="1600" dirty="0" err="1" smtClean="0">
                <a:latin typeface="Tw Cen MT" panose="020B0602020104020603" pitchFamily="34" charset="0"/>
              </a:rPr>
              <a:t>Is</a:t>
            </a:r>
            <a:r>
              <a:rPr lang="it-IT" sz="1600" dirty="0" smtClean="0">
                <a:latin typeface="Tw Cen MT" panose="020B0602020104020603" pitchFamily="34" charset="0"/>
              </a:rPr>
              <a:t> </a:t>
            </a:r>
            <a:r>
              <a:rPr lang="it-IT" sz="1600" dirty="0" err="1" smtClean="0">
                <a:latin typeface="Tw Cen MT" panose="020B0602020104020603" pitchFamily="34" charset="0"/>
              </a:rPr>
              <a:t>this</a:t>
            </a:r>
            <a:r>
              <a:rPr lang="it-IT" sz="1600" dirty="0" smtClean="0">
                <a:latin typeface="Tw Cen MT" panose="020B0602020104020603" pitchFamily="34" charset="0"/>
              </a:rPr>
              <a:t> </a:t>
            </a:r>
            <a:r>
              <a:rPr lang="it-IT" sz="1600" dirty="0" err="1" smtClean="0">
                <a:latin typeface="Tw Cen MT" panose="020B0602020104020603" pitchFamily="34" charset="0"/>
              </a:rPr>
              <a:t>decline</a:t>
            </a:r>
            <a:r>
              <a:rPr lang="it-IT" sz="1600" dirty="0" smtClean="0">
                <a:latin typeface="Tw Cen MT" panose="020B0602020104020603" pitchFamily="34" charset="0"/>
              </a:rPr>
              <a:t> </a:t>
            </a:r>
            <a:r>
              <a:rPr lang="it-IT" sz="1600" dirty="0" err="1" smtClean="0">
                <a:latin typeface="Tw Cen MT" panose="020B0602020104020603" pitchFamily="34" charset="0"/>
              </a:rPr>
              <a:t>leading</a:t>
            </a:r>
            <a:r>
              <a:rPr lang="it-IT" sz="1600" dirty="0" smtClean="0">
                <a:latin typeface="Tw Cen MT" panose="020B0602020104020603" pitchFamily="34" charset="0"/>
              </a:rPr>
              <a:t> to the end of </a:t>
            </a:r>
            <a:r>
              <a:rPr lang="it-IT" sz="1600" dirty="0" err="1" smtClean="0">
                <a:latin typeface="Tw Cen MT" panose="020B0602020104020603" pitchFamily="34" charset="0"/>
              </a:rPr>
              <a:t>national</a:t>
            </a:r>
            <a:r>
              <a:rPr lang="it-IT" sz="1600" dirty="0" smtClean="0">
                <a:latin typeface="Tw Cen MT" panose="020B0602020104020603" pitchFamily="34" charset="0"/>
              </a:rPr>
              <a:t> corporate networks (</a:t>
            </a:r>
            <a:r>
              <a:rPr lang="it-IT" sz="1600" smtClean="0">
                <a:latin typeface="Tw Cen MT" panose="020B0602020104020603" pitchFamily="34" charset="0"/>
              </a:rPr>
              <a:t>and </a:t>
            </a:r>
            <a:r>
              <a:rPr lang="it-IT" sz="1600" smtClean="0">
                <a:latin typeface="Tw Cen MT" panose="020B0602020104020603" pitchFamily="34" charset="0"/>
              </a:rPr>
              <a:t>loss</a:t>
            </a:r>
            <a:r>
              <a:rPr lang="it-IT" sz="1600" dirty="0" smtClean="0">
                <a:latin typeface="Tw Cen MT" panose="020B0602020104020603" pitchFamily="34" charset="0"/>
              </a:rPr>
              <a:t> </a:t>
            </a:r>
            <a:r>
              <a:rPr lang="it-IT" sz="1600" dirty="0" smtClean="0">
                <a:latin typeface="Tw Cen MT" panose="020B0602020104020603" pitchFamily="34" charset="0"/>
              </a:rPr>
              <a:t>of a </a:t>
            </a:r>
            <a:r>
              <a:rPr lang="it-IT" sz="1600" dirty="0" err="1" smtClean="0">
                <a:latin typeface="Tw Cen MT" panose="020B0602020104020603" pitchFamily="34" charset="0"/>
              </a:rPr>
              <a:t>national</a:t>
            </a:r>
            <a:r>
              <a:rPr lang="it-IT" sz="1600" dirty="0" smtClean="0">
                <a:latin typeface="Tw Cen MT" panose="020B0602020104020603" pitchFamily="34" charset="0"/>
              </a:rPr>
              <a:t> corporate </a:t>
            </a:r>
            <a:r>
              <a:rPr lang="it-IT" sz="1600" dirty="0" err="1" smtClean="0">
                <a:latin typeface="Tw Cen MT" panose="020B0602020104020603" pitchFamily="34" charset="0"/>
              </a:rPr>
              <a:t>elite</a:t>
            </a:r>
            <a:r>
              <a:rPr lang="it-IT" sz="1600" dirty="0" smtClean="0">
                <a:latin typeface="Tw Cen MT" panose="020B0602020104020603" pitchFamily="34" charset="0"/>
              </a:rPr>
              <a:t>) (</a:t>
            </a:r>
            <a:r>
              <a:rPr lang="it-IT" sz="1600" dirty="0" err="1" smtClean="0">
                <a:latin typeface="Tw Cen MT" panose="020B0602020104020603" pitchFamily="34" charset="0"/>
              </a:rPr>
              <a:t>Mizruchi</a:t>
            </a:r>
            <a:r>
              <a:rPr lang="it-IT" sz="1600" dirty="0">
                <a:latin typeface="Tw Cen MT" panose="020B0602020104020603" pitchFamily="34" charset="0"/>
              </a:rPr>
              <a:t> </a:t>
            </a:r>
            <a:r>
              <a:rPr lang="it-IT" sz="1600" dirty="0" smtClean="0">
                <a:latin typeface="Tw Cen MT" panose="020B0602020104020603" pitchFamily="34" charset="0"/>
              </a:rPr>
              <a:t>2013) or to </a:t>
            </a:r>
            <a:r>
              <a:rPr lang="it-IT" sz="1600" dirty="0" err="1" smtClean="0">
                <a:latin typeface="Tw Cen MT" panose="020B0602020104020603" pitchFamily="34" charset="0"/>
              </a:rPr>
              <a:t>their</a:t>
            </a:r>
            <a:r>
              <a:rPr lang="it-IT" sz="1600" dirty="0" smtClean="0">
                <a:latin typeface="Tw Cen MT" panose="020B0602020104020603" pitchFamily="34" charset="0"/>
              </a:rPr>
              <a:t> </a:t>
            </a:r>
            <a:r>
              <a:rPr lang="it-IT" sz="1600" dirty="0" err="1" smtClean="0">
                <a:latin typeface="Tw Cen MT" panose="020B0602020104020603" pitchFamily="34" charset="0"/>
              </a:rPr>
              <a:t>recomposition</a:t>
            </a:r>
            <a:r>
              <a:rPr lang="it-IT" sz="1600" dirty="0" smtClean="0">
                <a:latin typeface="Tw Cen MT" panose="020B0602020104020603" pitchFamily="34" charset="0"/>
              </a:rPr>
              <a:t> </a:t>
            </a:r>
            <a:r>
              <a:rPr lang="it-IT" sz="1600" dirty="0" err="1" smtClean="0">
                <a:latin typeface="Tw Cen MT" panose="020B0602020104020603" pitchFamily="34" charset="0"/>
              </a:rPr>
              <a:t>into</a:t>
            </a:r>
            <a:r>
              <a:rPr lang="it-IT" sz="1600" dirty="0" smtClean="0">
                <a:latin typeface="Tw Cen MT" panose="020B0602020104020603" pitchFamily="34" charset="0"/>
              </a:rPr>
              <a:t> </a:t>
            </a:r>
            <a:r>
              <a:rPr lang="it-IT" sz="1600" dirty="0" smtClean="0">
                <a:latin typeface="+mn-lt"/>
                <a:ea typeface="Verdana"/>
                <a:cs typeface="Verdana"/>
              </a:rPr>
              <a:t>“</a:t>
            </a:r>
            <a:r>
              <a:rPr lang="it-IT" sz="1600" dirty="0" smtClean="0">
                <a:latin typeface="+mn-lt"/>
              </a:rPr>
              <a:t>small </a:t>
            </a:r>
            <a:r>
              <a:rPr lang="it-IT" sz="1600" dirty="0" err="1" smtClean="0">
                <a:latin typeface="+mn-lt"/>
              </a:rPr>
              <a:t>words</a:t>
            </a:r>
            <a:r>
              <a:rPr lang="it-IT" sz="1600" dirty="0" smtClean="0">
                <a:latin typeface="+mn-lt"/>
                <a:ea typeface="Verdana"/>
                <a:cs typeface="Verdana"/>
              </a:rPr>
              <a:t>”? (</a:t>
            </a:r>
            <a:r>
              <a:rPr lang="it-IT" sz="1600" dirty="0" err="1" smtClean="0">
                <a:latin typeface="+mn-lt"/>
                <a:ea typeface="Verdana"/>
                <a:cs typeface="Verdana"/>
              </a:rPr>
              <a:t>Kogut</a:t>
            </a:r>
            <a:r>
              <a:rPr lang="it-IT" sz="1600" dirty="0" smtClean="0">
                <a:latin typeface="+mn-lt"/>
                <a:ea typeface="Verdana"/>
                <a:cs typeface="Verdana"/>
              </a:rPr>
              <a:t> 2012)?</a:t>
            </a:r>
            <a:endParaRPr lang="it-IT" sz="1600" dirty="0" smtClean="0">
              <a:latin typeface="+mn-lt"/>
            </a:endParaRPr>
          </a:p>
          <a:p>
            <a:r>
              <a:rPr lang="it-IT" sz="2000" dirty="0" err="1" smtClean="0">
                <a:latin typeface="Tw Cen MT" panose="020B0602020104020603" pitchFamily="34" charset="0"/>
              </a:rPr>
              <a:t>Other</a:t>
            </a:r>
            <a:r>
              <a:rPr lang="it-IT" sz="2000" dirty="0" smtClean="0">
                <a:latin typeface="Tw Cen MT" panose="020B0602020104020603" pitchFamily="34" charset="0"/>
              </a:rPr>
              <a:t> </a:t>
            </a:r>
            <a:r>
              <a:rPr lang="it-IT" sz="2000" dirty="0" err="1" smtClean="0">
                <a:latin typeface="Tw Cen MT" panose="020B0602020104020603" pitchFamily="34" charset="0"/>
              </a:rPr>
              <a:t>possible</a:t>
            </a:r>
            <a:r>
              <a:rPr lang="it-IT" sz="2000" dirty="0" smtClean="0">
                <a:latin typeface="Tw Cen MT" panose="020B0602020104020603" pitchFamily="34" charset="0"/>
              </a:rPr>
              <a:t> </a:t>
            </a:r>
            <a:r>
              <a:rPr lang="it-IT" sz="2000" dirty="0" err="1" smtClean="0">
                <a:latin typeface="Tw Cen MT" panose="020B0602020104020603" pitchFamily="34" charset="0"/>
              </a:rPr>
              <a:t>areas</a:t>
            </a:r>
            <a:r>
              <a:rPr lang="it-IT" sz="2000" dirty="0" smtClean="0">
                <a:latin typeface="Tw Cen MT" panose="020B0602020104020603" pitchFamily="34" charset="0"/>
              </a:rPr>
              <a:t> of </a:t>
            </a:r>
            <a:r>
              <a:rPr lang="it-IT" sz="2000" dirty="0" err="1" smtClean="0">
                <a:latin typeface="Tw Cen MT" panose="020B0602020104020603" pitchFamily="34" charset="0"/>
              </a:rPr>
              <a:t>investigation</a:t>
            </a:r>
            <a:r>
              <a:rPr lang="it-IT" sz="2000" dirty="0" smtClean="0">
                <a:latin typeface="Tw Cen MT" panose="020B0602020104020603" pitchFamily="34" charset="0"/>
              </a:rPr>
              <a:t> </a:t>
            </a:r>
            <a:r>
              <a:rPr lang="it-IT" sz="2000" dirty="0" smtClean="0">
                <a:latin typeface="Arial"/>
                <a:cs typeface="Arial"/>
              </a:rPr>
              <a:t>→</a:t>
            </a:r>
            <a:r>
              <a:rPr lang="it-IT" sz="2000" dirty="0" smtClean="0">
                <a:latin typeface="Tw Cen MT" panose="020B0602020104020603" pitchFamily="34" charset="0"/>
              </a:rPr>
              <a:t> new networks:</a:t>
            </a:r>
          </a:p>
          <a:p>
            <a:pPr lvl="1"/>
            <a:r>
              <a:rPr lang="it-IT" sz="1600" dirty="0" err="1" smtClean="0">
                <a:latin typeface="Tw Cen MT" panose="020B0602020104020603" pitchFamily="34" charset="0"/>
              </a:rPr>
              <a:t>Emergence</a:t>
            </a:r>
            <a:r>
              <a:rPr lang="it-IT" sz="1600" dirty="0" smtClean="0">
                <a:latin typeface="Tw Cen MT" panose="020B0602020104020603" pitchFamily="34" charset="0"/>
              </a:rPr>
              <a:t> of </a:t>
            </a:r>
            <a:r>
              <a:rPr lang="it-IT" sz="1600" dirty="0" err="1" smtClean="0">
                <a:latin typeface="Tw Cen MT" panose="020B0602020104020603" pitchFamily="34" charset="0"/>
              </a:rPr>
              <a:t>transnational</a:t>
            </a:r>
            <a:r>
              <a:rPr lang="it-IT" sz="1600" dirty="0" smtClean="0">
                <a:latin typeface="Tw Cen MT" panose="020B0602020104020603" pitchFamily="34" charset="0"/>
              </a:rPr>
              <a:t> networks;</a:t>
            </a:r>
          </a:p>
          <a:p>
            <a:pPr lvl="1"/>
            <a:r>
              <a:rPr lang="it-IT" sz="1600" dirty="0" err="1">
                <a:latin typeface="Tw Cen MT" panose="020B0602020104020603" pitchFamily="34" charset="0"/>
              </a:rPr>
              <a:t>R</a:t>
            </a:r>
            <a:r>
              <a:rPr lang="it-IT" sz="1600" dirty="0" err="1" smtClean="0">
                <a:latin typeface="Tw Cen MT" panose="020B0602020104020603" pitchFamily="34" charset="0"/>
              </a:rPr>
              <a:t>egional</a:t>
            </a:r>
            <a:r>
              <a:rPr lang="it-IT" sz="1600" dirty="0" smtClean="0">
                <a:latin typeface="Tw Cen MT" panose="020B0602020104020603" pitchFamily="34" charset="0"/>
              </a:rPr>
              <a:t> and </a:t>
            </a:r>
            <a:r>
              <a:rPr lang="it-IT" sz="1600" dirty="0" err="1" smtClean="0">
                <a:latin typeface="Tw Cen MT" panose="020B0602020104020603" pitchFamily="34" charset="0"/>
              </a:rPr>
              <a:t>and</a:t>
            </a:r>
            <a:r>
              <a:rPr lang="it-IT" sz="1600" dirty="0" smtClean="0">
                <a:latin typeface="Tw Cen MT" panose="020B0602020104020603" pitchFamily="34" charset="0"/>
              </a:rPr>
              <a:t> </a:t>
            </a:r>
            <a:r>
              <a:rPr lang="it-IT" sz="1600" dirty="0" err="1" smtClean="0">
                <a:latin typeface="Tw Cen MT" panose="020B0602020104020603" pitchFamily="34" charset="0"/>
              </a:rPr>
              <a:t>local</a:t>
            </a:r>
            <a:r>
              <a:rPr lang="it-IT" sz="1600" dirty="0" smtClean="0">
                <a:latin typeface="Tw Cen MT" panose="020B0602020104020603" pitchFamily="34" charset="0"/>
              </a:rPr>
              <a:t> networks;</a:t>
            </a:r>
          </a:p>
          <a:p>
            <a:pPr lvl="1"/>
            <a:r>
              <a:rPr lang="it-IT" sz="1600" dirty="0" smtClean="0">
                <a:latin typeface="Tw Cen MT" panose="020B0602020104020603" pitchFamily="34" charset="0"/>
              </a:rPr>
              <a:t>Networks </a:t>
            </a:r>
            <a:r>
              <a:rPr lang="it-IT" sz="1600" dirty="0" err="1" smtClean="0">
                <a:latin typeface="Tw Cen MT" panose="020B0602020104020603" pitchFamily="34" charset="0"/>
              </a:rPr>
              <a:t>created</a:t>
            </a:r>
            <a:r>
              <a:rPr lang="it-IT" sz="1600" dirty="0" smtClean="0">
                <a:latin typeface="Tw Cen MT" panose="020B0602020104020603" pitchFamily="34" charset="0"/>
              </a:rPr>
              <a:t> by joint-</a:t>
            </a:r>
            <a:r>
              <a:rPr lang="it-IT" sz="1600" dirty="0" err="1" smtClean="0">
                <a:latin typeface="Tw Cen MT" panose="020B0602020104020603" pitchFamily="34" charset="0"/>
              </a:rPr>
              <a:t>membership</a:t>
            </a:r>
            <a:r>
              <a:rPr lang="it-IT" sz="1600" dirty="0" smtClean="0">
                <a:latin typeface="Tw Cen MT" panose="020B0602020104020603" pitchFamily="34" charset="0"/>
              </a:rPr>
              <a:t> of </a:t>
            </a:r>
            <a:r>
              <a:rPr lang="it-IT" sz="1600" dirty="0" err="1" smtClean="0">
                <a:latin typeface="Tw Cen MT" panose="020B0602020104020603" pitchFamily="34" charset="0"/>
              </a:rPr>
              <a:t>think</a:t>
            </a:r>
            <a:r>
              <a:rPr lang="it-IT" sz="1600" dirty="0" smtClean="0">
                <a:latin typeface="Tw Cen MT" panose="020B0602020104020603" pitchFamily="34" charset="0"/>
              </a:rPr>
              <a:t>-tanks, policy-planning </a:t>
            </a:r>
            <a:r>
              <a:rPr lang="it-IT" sz="1600" dirty="0" err="1" smtClean="0">
                <a:latin typeface="Tw Cen MT" panose="020B0602020104020603" pitchFamily="34" charset="0"/>
              </a:rPr>
              <a:t>groups</a:t>
            </a:r>
            <a:r>
              <a:rPr lang="it-IT" sz="1600" dirty="0" smtClean="0">
                <a:latin typeface="Tw Cen MT" panose="020B0602020104020603" pitchFamily="34" charset="0"/>
              </a:rPr>
              <a:t>, </a:t>
            </a:r>
            <a:r>
              <a:rPr lang="it-IT" sz="1600" dirty="0" err="1" smtClean="0">
                <a:latin typeface="Tw Cen MT" panose="020B0602020104020603" pitchFamily="34" charset="0"/>
              </a:rPr>
              <a:t>university</a:t>
            </a:r>
            <a:r>
              <a:rPr lang="it-IT" sz="1600" dirty="0" smtClean="0">
                <a:latin typeface="Tw Cen MT" panose="020B0602020104020603" pitchFamily="34" charset="0"/>
              </a:rPr>
              <a:t> </a:t>
            </a:r>
            <a:r>
              <a:rPr lang="it-IT" sz="1600" dirty="0" err="1" smtClean="0">
                <a:latin typeface="Tw Cen MT" panose="020B0602020104020603" pitchFamily="34" charset="0"/>
              </a:rPr>
              <a:t>boards</a:t>
            </a:r>
            <a:r>
              <a:rPr lang="it-IT" sz="1600" dirty="0" smtClean="0">
                <a:latin typeface="Tw Cen MT" panose="020B0602020104020603" pitchFamily="34" charset="0"/>
              </a:rPr>
              <a:t>, </a:t>
            </a:r>
            <a:r>
              <a:rPr lang="it-IT" sz="1600" dirty="0" err="1" smtClean="0">
                <a:latin typeface="Tw Cen MT" panose="020B0602020104020603" pitchFamily="34" charset="0"/>
              </a:rPr>
              <a:t>employers</a:t>
            </a:r>
            <a:r>
              <a:rPr lang="it-IT" sz="1600" dirty="0" smtClean="0">
                <a:latin typeface="Tw Cen MT" panose="020B0602020104020603" pitchFamily="34" charset="0"/>
              </a:rPr>
              <a:t>’ </a:t>
            </a:r>
            <a:r>
              <a:rPr lang="it-IT" sz="1600" dirty="0" err="1" smtClean="0">
                <a:latin typeface="Tw Cen MT" panose="020B0602020104020603" pitchFamily="34" charset="0"/>
              </a:rPr>
              <a:t>associations</a:t>
            </a:r>
            <a:r>
              <a:rPr lang="it-IT" sz="1600" dirty="0" smtClean="0">
                <a:latin typeface="Tw Cen MT" panose="020B0602020104020603" pitchFamily="34" charset="0"/>
              </a:rPr>
              <a:t>, </a:t>
            </a:r>
            <a:r>
              <a:rPr lang="it-IT" sz="1600" dirty="0" err="1" smtClean="0">
                <a:latin typeface="Tw Cen MT" panose="020B0602020104020603" pitchFamily="34" charset="0"/>
              </a:rPr>
              <a:t>philantropic</a:t>
            </a:r>
            <a:r>
              <a:rPr lang="it-IT" sz="1600" dirty="0" smtClean="0">
                <a:latin typeface="Tw Cen MT" panose="020B0602020104020603" pitchFamily="34" charset="0"/>
              </a:rPr>
              <a:t> </a:t>
            </a:r>
            <a:r>
              <a:rPr lang="it-IT" sz="1600" dirty="0" err="1" smtClean="0">
                <a:latin typeface="Tw Cen MT" panose="020B0602020104020603" pitchFamily="34" charset="0"/>
              </a:rPr>
              <a:t>associations</a:t>
            </a:r>
            <a:r>
              <a:rPr lang="it-IT" sz="1600" dirty="0" smtClean="0">
                <a:latin typeface="Tw Cen MT" panose="020B0602020104020603" pitchFamily="34" charset="0"/>
              </a:rPr>
              <a:t>, etc.</a:t>
            </a:r>
            <a:endParaRPr lang="it-IT" sz="1600" dirty="0">
              <a:latin typeface="Tw Cen MT" panose="020B0602020104020603" pitchFamily="34" charset="0"/>
            </a:endParaRPr>
          </a:p>
        </p:txBody>
      </p:sp>
      <p:sp>
        <p:nvSpPr>
          <p:cNvPr id="4" name="Segnaposto numero diapositiva 3"/>
          <p:cNvSpPr>
            <a:spLocks noGrp="1"/>
          </p:cNvSpPr>
          <p:nvPr>
            <p:ph type="sldNum" sz="quarter" idx="11"/>
          </p:nvPr>
        </p:nvSpPr>
        <p:spPr/>
        <p:txBody>
          <a:bodyPr>
            <a:normAutofit fontScale="47500" lnSpcReduction="20000"/>
          </a:bodyPr>
          <a:lstStyle/>
          <a:p>
            <a:fld id="{7BF0DD09-3AEC-47B1-A35B-65F7F771E21F}" type="slidenum">
              <a:rPr lang="it-IT" altLang="it-IT" smtClean="0"/>
              <a:pPr/>
              <a:t>19</a:t>
            </a:fld>
            <a:endParaRPr lang="it-IT" altLang="it-IT"/>
          </a:p>
        </p:txBody>
      </p:sp>
    </p:spTree>
    <p:extLst>
      <p:ext uri="{BB962C8B-B14F-4D97-AF65-F5344CB8AC3E}">
        <p14:creationId xmlns:p14="http://schemas.microsoft.com/office/powerpoint/2010/main" val="1781569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95536" y="171450"/>
            <a:ext cx="8370639" cy="742950"/>
          </a:xfrm>
        </p:spPr>
        <p:txBody>
          <a:bodyPr/>
          <a:lstStyle/>
          <a:p>
            <a:pPr algn="ctr"/>
            <a:r>
              <a:rPr lang="en-GB" altLang="en-US" dirty="0">
                <a:latin typeface="+mn-lt"/>
                <a:ea typeface="ＭＳ Ｐゴシック" panose="020B0600070205080204" pitchFamily="34" charset="-128"/>
              </a:rPr>
              <a:t>Introduction</a:t>
            </a:r>
          </a:p>
        </p:txBody>
      </p:sp>
      <p:sp>
        <p:nvSpPr>
          <p:cNvPr id="4" name="Slide Number Placeholder 3"/>
          <p:cNvSpPr>
            <a:spLocks noGrp="1"/>
          </p:cNvSpPr>
          <p:nvPr>
            <p:ph type="sldNum" sz="quarter" idx="11"/>
          </p:nvPr>
        </p:nvSpPr>
        <p:spPr/>
        <p:txBody>
          <a:bodyPr>
            <a:normAutofit fontScale="85000" lnSpcReduction="20000"/>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nSpc>
                <a:spcPct val="80000"/>
              </a:lnSpc>
            </a:pPr>
            <a:fld id="{6BEE8DD9-C485-4FE0-9098-896FCB2CE691}" type="slidenum">
              <a:rPr lang="it-IT" altLang="it-IT" sz="1200">
                <a:solidFill>
                  <a:srgbClr val="FFFFFF"/>
                </a:solidFill>
              </a:rPr>
              <a:pPr>
                <a:lnSpc>
                  <a:spcPct val="80000"/>
                </a:lnSpc>
              </a:pPr>
              <a:t>2</a:t>
            </a:fld>
            <a:endParaRPr lang="it-IT" altLang="it-IT" sz="1200">
              <a:solidFill>
                <a:srgbClr val="FFFFFF"/>
              </a:solidFill>
            </a:endParaRPr>
          </a:p>
        </p:txBody>
      </p:sp>
      <p:sp>
        <p:nvSpPr>
          <p:cNvPr id="5" name="Content Placeholder 2"/>
          <p:cNvSpPr>
            <a:spLocks noGrp="1"/>
          </p:cNvSpPr>
          <p:nvPr>
            <p:ph sz="quarter" idx="1"/>
          </p:nvPr>
        </p:nvSpPr>
        <p:spPr>
          <a:xfrm>
            <a:off x="251520" y="1200150"/>
            <a:ext cx="8514657" cy="3771900"/>
          </a:xfrm>
        </p:spPr>
        <p:txBody>
          <a:bodyPr/>
          <a:lstStyle/>
          <a:p>
            <a:pPr algn="just">
              <a:spcBef>
                <a:spcPts val="300"/>
              </a:spcBef>
              <a:spcAft>
                <a:spcPts val="0"/>
              </a:spcAft>
            </a:pPr>
            <a:r>
              <a:rPr lang="en-GB" sz="2000" dirty="0">
                <a:latin typeface="+mn-lt"/>
              </a:rPr>
              <a:t>This paper discusses the application of Social Network Analysis (SNA) in business history;</a:t>
            </a:r>
            <a:endParaRPr lang="en-US" altLang="en-US" sz="2000" dirty="0">
              <a:latin typeface="+mn-lt"/>
              <a:cs typeface="Times New Roman" panose="02020603050405020304" pitchFamily="18" charset="0"/>
            </a:endParaRPr>
          </a:p>
          <a:p>
            <a:pPr algn="just">
              <a:spcBef>
                <a:spcPts val="300"/>
              </a:spcBef>
              <a:spcAft>
                <a:spcPts val="0"/>
              </a:spcAft>
            </a:pPr>
            <a:r>
              <a:rPr lang="en-US" altLang="en-US" sz="2000" dirty="0">
                <a:latin typeface="+mn-lt"/>
                <a:cs typeface="Times New Roman" panose="02020603050405020304" pitchFamily="18" charset="0"/>
              </a:rPr>
              <a:t>Structure of the paper:</a:t>
            </a:r>
          </a:p>
          <a:p>
            <a:pPr algn="just">
              <a:spcBef>
                <a:spcPts val="300"/>
              </a:spcBef>
              <a:spcAft>
                <a:spcPts val="0"/>
              </a:spcAft>
            </a:pPr>
            <a:r>
              <a:rPr lang="en-US" altLang="en-US" sz="2000" dirty="0">
                <a:latin typeface="+mn-lt"/>
                <a:cs typeface="Times New Roman" panose="02020603050405020304" pitchFamily="18" charset="0"/>
              </a:rPr>
              <a:t>Main research themes addressed by the use of SNA in business history;</a:t>
            </a:r>
          </a:p>
          <a:p>
            <a:pPr algn="just">
              <a:spcBef>
                <a:spcPts val="300"/>
              </a:spcBef>
              <a:spcAft>
                <a:spcPts val="0"/>
              </a:spcAft>
            </a:pPr>
            <a:r>
              <a:rPr lang="en-US" altLang="en-US" sz="2000" dirty="0">
                <a:latin typeface="+mn-lt"/>
                <a:cs typeface="Times New Roman" panose="02020603050405020304" pitchFamily="18" charset="0"/>
              </a:rPr>
              <a:t>Some examples of how SNA has been used for macro, </a:t>
            </a:r>
            <a:r>
              <a:rPr lang="en-US" altLang="en-US" sz="2000" dirty="0" err="1">
                <a:latin typeface="+mn-lt"/>
                <a:cs typeface="Times New Roman" panose="02020603050405020304" pitchFamily="18" charset="0"/>
              </a:rPr>
              <a:t>meso</a:t>
            </a:r>
            <a:r>
              <a:rPr lang="en-US" altLang="en-US" sz="2000" dirty="0">
                <a:latin typeface="+mn-lt"/>
                <a:cs typeface="Times New Roman" panose="02020603050405020304" pitchFamily="18" charset="0"/>
              </a:rPr>
              <a:t>, and micro analysis:</a:t>
            </a:r>
          </a:p>
          <a:p>
            <a:pPr lvl="1" algn="just">
              <a:spcBef>
                <a:spcPts val="300"/>
              </a:spcBef>
              <a:spcAft>
                <a:spcPts val="0"/>
              </a:spcAft>
            </a:pPr>
            <a:r>
              <a:rPr lang="en-US" altLang="en-US" sz="1600" dirty="0">
                <a:latin typeface="+mn-lt"/>
                <a:cs typeface="Times New Roman" panose="02020603050405020304" pitchFamily="18" charset="0"/>
              </a:rPr>
              <a:t>Macro: national corporate networks in Argentina, Chile, and Italy (1900-2017);</a:t>
            </a:r>
          </a:p>
          <a:p>
            <a:pPr lvl="1" algn="just">
              <a:spcBef>
                <a:spcPts val="300"/>
              </a:spcBef>
              <a:spcAft>
                <a:spcPts val="0"/>
              </a:spcAft>
            </a:pPr>
            <a:r>
              <a:rPr lang="en-US" altLang="en-US" sz="1600" dirty="0" err="1">
                <a:latin typeface="+mn-lt"/>
                <a:cs typeface="Times New Roman" panose="02020603050405020304" pitchFamily="18" charset="0"/>
              </a:rPr>
              <a:t>Meso</a:t>
            </a:r>
            <a:r>
              <a:rPr lang="en-US" altLang="en-US" sz="1600" dirty="0">
                <a:latin typeface="+mn-lt"/>
                <a:cs typeface="Times New Roman" panose="02020603050405020304" pitchFamily="18" charset="0"/>
              </a:rPr>
              <a:t>: business networks and permanence of economic elites in Southern Italy (19</a:t>
            </a:r>
            <a:r>
              <a:rPr lang="en-US" altLang="en-US" sz="1600" baseline="30000" dirty="0">
                <a:latin typeface="+mn-lt"/>
                <a:cs typeface="Times New Roman" panose="02020603050405020304" pitchFamily="18" charset="0"/>
              </a:rPr>
              <a:t>th</a:t>
            </a:r>
            <a:r>
              <a:rPr lang="en-US" altLang="en-US" sz="1600" dirty="0">
                <a:latin typeface="+mn-lt"/>
                <a:cs typeface="Times New Roman" panose="02020603050405020304" pitchFamily="18" charset="0"/>
              </a:rPr>
              <a:t> century);</a:t>
            </a:r>
          </a:p>
          <a:p>
            <a:pPr lvl="1" algn="just">
              <a:spcBef>
                <a:spcPts val="300"/>
              </a:spcBef>
              <a:spcAft>
                <a:spcPts val="0"/>
              </a:spcAft>
            </a:pPr>
            <a:r>
              <a:rPr lang="en-US" altLang="en-US" sz="1600" dirty="0">
                <a:latin typeface="+mn-lt"/>
                <a:cs typeface="Times New Roman" panose="02020603050405020304" pitchFamily="18" charset="0"/>
              </a:rPr>
              <a:t>Micro: </a:t>
            </a:r>
            <a:r>
              <a:rPr lang="en-GB" sz="1600" dirty="0">
                <a:latin typeface="+mn-lt"/>
              </a:rPr>
              <a:t>social club memberships, partnership ties, and interlocking directorates of J.P. Morgan &amp; Co. in the early 20</a:t>
            </a:r>
            <a:r>
              <a:rPr lang="en-GB" sz="1600" baseline="30000" dirty="0">
                <a:latin typeface="+mn-lt"/>
              </a:rPr>
              <a:t>th</a:t>
            </a:r>
            <a:r>
              <a:rPr lang="en-GB" sz="1600" dirty="0">
                <a:latin typeface="+mn-lt"/>
              </a:rPr>
              <a:t> century. </a:t>
            </a:r>
            <a:endParaRPr lang="en-US" altLang="en-US" sz="1600" dirty="0">
              <a:latin typeface="+mn-lt"/>
              <a:cs typeface="Times New Roman" panose="02020603050405020304" pitchFamily="18" charset="0"/>
            </a:endParaRPr>
          </a:p>
          <a:p>
            <a:pPr algn="just">
              <a:spcBef>
                <a:spcPts val="300"/>
              </a:spcBef>
              <a:spcAft>
                <a:spcPts val="0"/>
              </a:spcAft>
            </a:pPr>
            <a:r>
              <a:rPr lang="en-US" altLang="en-US" sz="2000" dirty="0">
                <a:latin typeface="+mn-lt"/>
                <a:cs typeface="Times New Roman" panose="02020603050405020304" pitchFamily="18" charset="0"/>
              </a:rPr>
              <a:t>(Tentative) conclusions: new perspectives for the use of SNA in business history. </a:t>
            </a:r>
            <a:endParaRPr lang="en-GB" altLang="en-US" sz="1600" dirty="0">
              <a:latin typeface="+mn-lt"/>
              <a:ea typeface="ＭＳ Ｐゴシック" panose="020B0600070205080204"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79389" y="171450"/>
            <a:ext cx="8785225" cy="742950"/>
          </a:xfrm>
        </p:spPr>
        <p:txBody>
          <a:bodyPr/>
          <a:lstStyle/>
          <a:p>
            <a:pPr algn="ctr"/>
            <a:r>
              <a:rPr lang="en-GB" altLang="it-IT" dirty="0">
                <a:latin typeface="Tw Cen MT" panose="020B0602020104020603" pitchFamily="34" charset="0"/>
                <a:ea typeface="ＭＳ Ｐゴシック" panose="020B0600070205080204" pitchFamily="34" charset="-128"/>
              </a:rPr>
              <a:t>Research themes: the firm’s perspective</a:t>
            </a:r>
            <a:endParaRPr lang="en-GB" altLang="en-US" dirty="0">
              <a:ea typeface="ＭＳ Ｐゴシック" panose="020B0600070205080204" pitchFamily="34" charset="-128"/>
            </a:endParaRPr>
          </a:p>
        </p:txBody>
      </p:sp>
      <p:sp>
        <p:nvSpPr>
          <p:cNvPr id="24579" name="Content Placeholder 2"/>
          <p:cNvSpPr>
            <a:spLocks noGrp="1"/>
          </p:cNvSpPr>
          <p:nvPr>
            <p:ph sz="quarter" idx="1"/>
          </p:nvPr>
        </p:nvSpPr>
        <p:spPr>
          <a:xfrm>
            <a:off x="251521" y="1200150"/>
            <a:ext cx="8514656" cy="3771900"/>
          </a:xfrm>
        </p:spPr>
        <p:txBody>
          <a:bodyPr/>
          <a:lstStyle/>
          <a:p>
            <a:pPr algn="just">
              <a:spcBef>
                <a:spcPts val="300"/>
              </a:spcBef>
              <a:spcAft>
                <a:spcPts val="0"/>
              </a:spcAft>
            </a:pPr>
            <a:r>
              <a:rPr lang="en-US" altLang="en-US" sz="2000" dirty="0">
                <a:latin typeface="+mn-lt"/>
                <a:cs typeface="Times New Roman" panose="02020603050405020304" pitchFamily="18" charset="0"/>
              </a:rPr>
              <a:t>Are corporate networks – i.e., networks generated by interlocking directors (IDs) – irrelevant or relevant to corporate governance and interfirm relations?</a:t>
            </a:r>
          </a:p>
          <a:p>
            <a:pPr algn="just">
              <a:spcBef>
                <a:spcPts val="300"/>
              </a:spcBef>
              <a:spcAft>
                <a:spcPts val="0"/>
              </a:spcAft>
            </a:pPr>
            <a:r>
              <a:rPr lang="en-US" altLang="en-US" sz="2000" dirty="0">
                <a:latin typeface="+mn-lt"/>
                <a:cs typeface="Times New Roman" panose="02020603050405020304" pitchFamily="18" charset="0"/>
              </a:rPr>
              <a:t>Irrelevant:</a:t>
            </a:r>
          </a:p>
          <a:p>
            <a:pPr lvl="1" algn="just">
              <a:spcBef>
                <a:spcPts val="300"/>
              </a:spcBef>
              <a:spcAft>
                <a:spcPts val="0"/>
              </a:spcAft>
            </a:pPr>
            <a:r>
              <a:rPr lang="en-US" altLang="en-US" sz="1600" dirty="0">
                <a:latin typeface="+mn-lt"/>
                <a:cs typeface="Times New Roman" panose="02020603050405020304" pitchFamily="18" charset="0"/>
              </a:rPr>
              <a:t>Theory of the </a:t>
            </a:r>
            <a:r>
              <a:rPr lang="en-US" altLang="en-US" sz="1600" dirty="0">
                <a:solidFill>
                  <a:srgbClr val="FF0000"/>
                </a:solidFill>
                <a:latin typeface="+mn-lt"/>
                <a:cs typeface="Times New Roman" panose="02020603050405020304" pitchFamily="18" charset="0"/>
              </a:rPr>
              <a:t>managerial control of the firm</a:t>
            </a:r>
            <a:r>
              <a:rPr lang="en-US" altLang="en-US" sz="1600" dirty="0">
                <a:latin typeface="+mn-lt"/>
                <a:cs typeface="Times New Roman" panose="02020603050405020304" pitchFamily="18" charset="0"/>
              </a:rPr>
              <a:t>: control is exercised by management </a:t>
            </a:r>
            <a:r>
              <a:rPr lang="en-US" altLang="en-US" sz="1600" dirty="0">
                <a:latin typeface="Arial" panose="020B0604020202020204" pitchFamily="34" charset="0"/>
                <a:cs typeface="Arial" panose="020B0604020202020204" pitchFamily="34" charset="0"/>
              </a:rPr>
              <a:t>→</a:t>
            </a:r>
            <a:r>
              <a:rPr lang="en-US" altLang="en-US" sz="1600" dirty="0">
                <a:latin typeface="+mn-lt"/>
                <a:cs typeface="Times New Roman" panose="02020603050405020304" pitchFamily="18" charset="0"/>
              </a:rPr>
              <a:t> The board of directors is only an organ of representation (Koenig et al. 1979; Silva et al. 2021);</a:t>
            </a:r>
          </a:p>
          <a:p>
            <a:pPr algn="just">
              <a:spcBef>
                <a:spcPts val="300"/>
              </a:spcBef>
              <a:spcAft>
                <a:spcPts val="0"/>
              </a:spcAft>
            </a:pPr>
            <a:r>
              <a:rPr lang="en-US" altLang="en-US" sz="2000" dirty="0">
                <a:latin typeface="+mn-lt"/>
                <a:cs typeface="Times New Roman" panose="02020603050405020304" pitchFamily="18" charset="0"/>
              </a:rPr>
              <a:t>Relevant:</a:t>
            </a:r>
          </a:p>
          <a:p>
            <a:pPr lvl="1" algn="just">
              <a:spcBef>
                <a:spcPts val="300"/>
              </a:spcBef>
              <a:spcAft>
                <a:spcPts val="0"/>
              </a:spcAft>
            </a:pPr>
            <a:r>
              <a:rPr lang="en-US" altLang="en-US" sz="1600" u="sng" dirty="0">
                <a:latin typeface="+mn-lt"/>
                <a:cs typeface="Times New Roman" panose="02020603050405020304" pitchFamily="18" charset="0"/>
              </a:rPr>
              <a:t>IDs as a control mechanism</a:t>
            </a:r>
            <a:r>
              <a:rPr lang="en-US" altLang="en-US" sz="1600" dirty="0">
                <a:latin typeface="+mn-lt"/>
                <a:cs typeface="Times New Roman" panose="02020603050405020304" pitchFamily="18" charset="0"/>
              </a:rPr>
              <a:t>: Theory of the </a:t>
            </a:r>
            <a:r>
              <a:rPr lang="en-US" altLang="en-US" sz="1600" dirty="0">
                <a:solidFill>
                  <a:srgbClr val="FF0000"/>
                </a:solidFill>
                <a:latin typeface="+mn-lt"/>
                <a:cs typeface="Times New Roman" panose="02020603050405020304" pitchFamily="18" charset="0"/>
              </a:rPr>
              <a:t>hegemony of finance capital </a:t>
            </a:r>
            <a:r>
              <a:rPr lang="en-US" altLang="en-US" sz="1600" dirty="0">
                <a:latin typeface="+mn-lt"/>
                <a:cs typeface="Times New Roman" panose="02020603050405020304" pitchFamily="18" charset="0"/>
              </a:rPr>
              <a:t>(</a:t>
            </a:r>
            <a:r>
              <a:rPr lang="en-US" altLang="en-US" sz="1600" dirty="0" err="1">
                <a:latin typeface="+mn-lt"/>
                <a:cs typeface="Times New Roman" panose="02020603050405020304" pitchFamily="18" charset="0"/>
              </a:rPr>
              <a:t>Hilferding</a:t>
            </a:r>
            <a:r>
              <a:rPr lang="en-US" altLang="en-US" sz="1600" dirty="0">
                <a:latin typeface="+mn-lt"/>
                <a:cs typeface="Times New Roman" panose="02020603050405020304" pitchFamily="18" charset="0"/>
              </a:rPr>
              <a:t> 1910) and </a:t>
            </a:r>
            <a:r>
              <a:rPr lang="en-US" altLang="en-US" sz="1600" dirty="0" err="1">
                <a:latin typeface="+mn-lt"/>
                <a:cs typeface="Times New Roman" panose="02020603050405020304" pitchFamily="18" charset="0"/>
              </a:rPr>
              <a:t>Kotz’s</a:t>
            </a:r>
            <a:r>
              <a:rPr lang="en-US" altLang="en-US" sz="1600" dirty="0">
                <a:latin typeface="+mn-lt"/>
                <a:cs typeface="Times New Roman" panose="02020603050405020304" pitchFamily="18" charset="0"/>
              </a:rPr>
              <a:t> (1978) “</a:t>
            </a:r>
            <a:r>
              <a:rPr lang="en-US" altLang="en-US" sz="1600" dirty="0">
                <a:solidFill>
                  <a:srgbClr val="FF0000"/>
                </a:solidFill>
                <a:latin typeface="+mn-lt"/>
                <a:cs typeface="Times New Roman" panose="02020603050405020304" pitchFamily="18" charset="0"/>
              </a:rPr>
              <a:t>bank control model</a:t>
            </a:r>
            <a:r>
              <a:rPr lang="en-US" altLang="en-US" sz="1600" dirty="0">
                <a:latin typeface="+mn-lt"/>
                <a:cs typeface="Times New Roman" panose="02020603050405020304" pitchFamily="18" charset="0"/>
              </a:rPr>
              <a:t>”: Control of credit flows and, more rarely, part of firm’s equity enables banks to determine firms’ strategy </a:t>
            </a:r>
            <a:r>
              <a:rPr lang="en-US" altLang="en-US" sz="1600" dirty="0">
                <a:latin typeface="Arial" panose="020B0604020202020204" pitchFamily="34" charset="0"/>
                <a:cs typeface="Arial" panose="020B0604020202020204" pitchFamily="34" charset="0"/>
              </a:rPr>
              <a:t>→</a:t>
            </a:r>
            <a:r>
              <a:rPr lang="en-US" altLang="en-US" sz="1600" dirty="0">
                <a:latin typeface="+mn-lt"/>
                <a:cs typeface="Times New Roman" panose="02020603050405020304" pitchFamily="18" charset="0"/>
              </a:rPr>
              <a:t> IDs are a major instrument to enforce this control through the presence of bank fiduciaries on company boards;</a:t>
            </a:r>
          </a:p>
          <a:p>
            <a:pPr lvl="1" algn="just">
              <a:spcBef>
                <a:spcPts val="300"/>
              </a:spcBef>
              <a:spcAft>
                <a:spcPts val="0"/>
              </a:spcAft>
            </a:pPr>
            <a:r>
              <a:rPr lang="en-US" altLang="en-US" sz="1600" u="sng" dirty="0">
                <a:latin typeface="Tw Cen MT" panose="020B0602020104020603" pitchFamily="34" charset="0"/>
                <a:cs typeface="Times New Roman" panose="02020603050405020304" pitchFamily="18" charset="0"/>
              </a:rPr>
              <a:t>IDs as a coordination and communication mechanism driven by convergence of interests</a:t>
            </a:r>
            <a:r>
              <a:rPr lang="en-US" altLang="en-US" sz="1600" dirty="0">
                <a:latin typeface="+mn-lt"/>
                <a:cs typeface="Times New Roman" panose="02020603050405020304" pitchFamily="18" charset="0"/>
              </a:rPr>
              <a:t>:</a:t>
            </a:r>
            <a:r>
              <a:rPr lang="en-US" altLang="en-US" sz="1600" dirty="0">
                <a:solidFill>
                  <a:srgbClr val="FF0000"/>
                </a:solidFill>
                <a:latin typeface="+mn-lt"/>
                <a:cs typeface="Times New Roman" panose="02020603050405020304" pitchFamily="18" charset="0"/>
              </a:rPr>
              <a:t> Resource dependence models</a:t>
            </a:r>
            <a:r>
              <a:rPr lang="en-US" altLang="en-US" sz="1600" dirty="0">
                <a:latin typeface="+mn-lt"/>
                <a:cs typeface="Times New Roman" panose="02020603050405020304" pitchFamily="18" charset="0"/>
              </a:rPr>
              <a:t>: restrictions on access to resources and information push firms to create IDs </a:t>
            </a:r>
            <a:r>
              <a:rPr lang="en-US" altLang="en-US" sz="1600" dirty="0">
                <a:latin typeface="Arial"/>
                <a:cs typeface="Arial"/>
              </a:rPr>
              <a:t>→</a:t>
            </a:r>
            <a:r>
              <a:rPr lang="en-US" altLang="en-US" sz="1600" dirty="0">
                <a:latin typeface="+mn-lt"/>
                <a:cs typeface="Times New Roman" panose="02020603050405020304" pitchFamily="18" charset="0"/>
              </a:rPr>
              <a:t> Fi</a:t>
            </a:r>
            <a:r>
              <a:rPr lang="en-GB" altLang="en-US" sz="1600" dirty="0" err="1">
                <a:latin typeface="+mn-lt"/>
                <a:ea typeface="ＭＳ Ｐゴシック" panose="020B0600070205080204" pitchFamily="34" charset="-128"/>
              </a:rPr>
              <a:t>rms</a:t>
            </a:r>
            <a:r>
              <a:rPr lang="en-GB" altLang="en-US" sz="1600" dirty="0">
                <a:latin typeface="+mn-lt"/>
                <a:ea typeface="ＭＳ Ｐゴシック" panose="020B0600070205080204" pitchFamily="34" charset="-128"/>
              </a:rPr>
              <a:t> use IDs to co-opt other organizations with which they are interdependent (</a:t>
            </a:r>
            <a:r>
              <a:rPr lang="en-GB" altLang="en-US" sz="1600" dirty="0" err="1">
                <a:latin typeface="+mn-lt"/>
                <a:ea typeface="ＭＳ Ｐゴシック" panose="020B0600070205080204" pitchFamily="34" charset="-128"/>
              </a:rPr>
              <a:t>Haunschild</a:t>
            </a:r>
            <a:r>
              <a:rPr lang="en-GB" altLang="en-US" sz="1600" dirty="0">
                <a:latin typeface="+mn-lt"/>
                <a:ea typeface="ＭＳ Ｐゴシック" panose="020B0600070205080204" pitchFamily="34" charset="-128"/>
              </a:rPr>
              <a:t> &amp; Beckman 1998; Hillman et al. 2009; </a:t>
            </a:r>
            <a:r>
              <a:rPr lang="en-GB" altLang="en-US" sz="1600" dirty="0" err="1">
                <a:latin typeface="+mn-lt"/>
                <a:ea typeface="ＭＳ Ｐゴシック" panose="020B0600070205080204" pitchFamily="34" charset="-128"/>
              </a:rPr>
              <a:t>Fohlin</a:t>
            </a:r>
            <a:r>
              <a:rPr lang="en-GB" altLang="en-US" sz="1600" dirty="0">
                <a:latin typeface="+mn-lt"/>
                <a:ea typeface="ＭＳ Ｐゴシック" panose="020B0600070205080204" pitchFamily="34" charset="-128"/>
              </a:rPr>
              <a:t> 2007, 2012).</a:t>
            </a:r>
          </a:p>
        </p:txBody>
      </p:sp>
      <p:sp>
        <p:nvSpPr>
          <p:cNvPr id="4" name="Slide Number Placeholder 3"/>
          <p:cNvSpPr>
            <a:spLocks noGrp="1"/>
          </p:cNvSpPr>
          <p:nvPr>
            <p:ph type="sldNum" sz="quarter" idx="11"/>
          </p:nvPr>
        </p:nvSpPr>
        <p:spPr/>
        <p:txBody>
          <a:bodyPr>
            <a:normAutofit fontScale="85000" lnSpcReduction="20000"/>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nSpc>
                <a:spcPct val="80000"/>
              </a:lnSpc>
            </a:pPr>
            <a:fld id="{2F66BE12-B7EB-4E46-A512-146AFB494DF6}" type="slidenum">
              <a:rPr lang="it-IT" altLang="it-IT" sz="1200">
                <a:solidFill>
                  <a:srgbClr val="FFFFFF"/>
                </a:solidFill>
              </a:rPr>
              <a:pPr>
                <a:lnSpc>
                  <a:spcPct val="80000"/>
                </a:lnSpc>
              </a:pPr>
              <a:t>3</a:t>
            </a:fld>
            <a:endParaRPr lang="it-IT" altLang="it-IT" sz="120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95288" y="171450"/>
            <a:ext cx="8640762" cy="742950"/>
          </a:xfrm>
        </p:spPr>
        <p:txBody>
          <a:bodyPr/>
          <a:lstStyle/>
          <a:p>
            <a:pPr algn="ctr"/>
            <a:r>
              <a:rPr lang="en-GB" altLang="it-IT" dirty="0">
                <a:latin typeface="Tw Cen MT" panose="020B0602020104020603" pitchFamily="34" charset="0"/>
                <a:ea typeface="ＭＳ Ｐゴシック" panose="020B0600070205080204" pitchFamily="34" charset="-128"/>
              </a:rPr>
              <a:t>Research themes: the director’s perspective </a:t>
            </a:r>
            <a:endParaRPr lang="en-GB" altLang="en-US" dirty="0">
              <a:ea typeface="ＭＳ Ｐゴシック" panose="020B0600070205080204" pitchFamily="34" charset="-128"/>
            </a:endParaRPr>
          </a:p>
        </p:txBody>
      </p:sp>
      <p:sp>
        <p:nvSpPr>
          <p:cNvPr id="26627" name="Content Placeholder 2"/>
          <p:cNvSpPr>
            <a:spLocks noGrp="1"/>
          </p:cNvSpPr>
          <p:nvPr>
            <p:ph sz="quarter" idx="1"/>
          </p:nvPr>
        </p:nvSpPr>
        <p:spPr>
          <a:xfrm>
            <a:off x="251520" y="1176337"/>
            <a:ext cx="8640069" cy="3447641"/>
          </a:xfrm>
        </p:spPr>
        <p:txBody>
          <a:bodyPr/>
          <a:lstStyle/>
          <a:p>
            <a:pPr algn="just">
              <a:spcBef>
                <a:spcPts val="600"/>
              </a:spcBef>
              <a:spcAft>
                <a:spcPts val="0"/>
              </a:spcAft>
            </a:pPr>
            <a:endParaRPr lang="en-US" altLang="en-US" sz="2000" dirty="0" smtClean="0">
              <a:latin typeface="+mn-lt"/>
              <a:ea typeface="ＭＳ Ｐゴシック" panose="020B0600070205080204" pitchFamily="34" charset="-128"/>
            </a:endParaRPr>
          </a:p>
          <a:p>
            <a:pPr algn="just">
              <a:spcBef>
                <a:spcPts val="600"/>
              </a:spcBef>
              <a:spcAft>
                <a:spcPts val="0"/>
              </a:spcAft>
            </a:pPr>
            <a:r>
              <a:rPr lang="en-US" altLang="en-US" sz="2000" dirty="0" smtClean="0">
                <a:latin typeface="+mn-lt"/>
                <a:ea typeface="ＭＳ Ｐゴシック" panose="020B0600070205080204" pitchFamily="34" charset="-128"/>
              </a:rPr>
              <a:t>IDs </a:t>
            </a:r>
            <a:r>
              <a:rPr lang="en-US" altLang="en-US" sz="2000" dirty="0">
                <a:latin typeface="+mn-lt"/>
                <a:ea typeface="ＭＳ Ｐゴシック" panose="020B0600070205080204" pitchFamily="34" charset="-128"/>
              </a:rPr>
              <a:t>can also be analyzed from the perspective of </a:t>
            </a:r>
            <a:r>
              <a:rPr lang="en-US" altLang="en-US" sz="2000" dirty="0">
                <a:solidFill>
                  <a:srgbClr val="FF0000"/>
                </a:solidFill>
                <a:latin typeface="+mn-lt"/>
                <a:ea typeface="ＭＳ Ｐゴシック" panose="020B0600070205080204" pitchFamily="34" charset="-128"/>
              </a:rPr>
              <a:t>links between individuals  </a:t>
            </a:r>
            <a:r>
              <a:rPr lang="en-US" altLang="en-US" sz="2000" dirty="0">
                <a:latin typeface="+mn-lt"/>
                <a:ea typeface="ＭＳ Ｐゴシック" panose="020B0600070205080204" pitchFamily="34" charset="-128"/>
              </a:rPr>
              <a:t>(</a:t>
            </a:r>
            <a:r>
              <a:rPr lang="en-US" altLang="en-US" sz="2000" dirty="0" err="1">
                <a:latin typeface="+mn-lt"/>
                <a:ea typeface="ＭＳ Ｐゴシック" panose="020B0600070205080204" pitchFamily="34" charset="-128"/>
              </a:rPr>
              <a:t>Mizruchi</a:t>
            </a:r>
            <a:r>
              <a:rPr lang="en-US" altLang="en-US" sz="2000" dirty="0">
                <a:latin typeface="+mn-lt"/>
                <a:ea typeface="ＭＳ Ｐゴシック" panose="020B0600070205080204" pitchFamily="34" charset="-128"/>
              </a:rPr>
              <a:t> 1996; Carroll 2010); </a:t>
            </a:r>
          </a:p>
          <a:p>
            <a:pPr algn="just">
              <a:spcBef>
                <a:spcPts val="600"/>
              </a:spcBef>
              <a:spcAft>
                <a:spcPts val="0"/>
              </a:spcAft>
            </a:pPr>
            <a:r>
              <a:rPr lang="en-US" altLang="en-US" sz="2000" dirty="0">
                <a:latin typeface="+mn-lt"/>
                <a:ea typeface="ＭＳ Ｐゴシック" panose="020B0600070205080204" pitchFamily="34" charset="-128"/>
              </a:rPr>
              <a:t>The network of IDs is an indicator of the structure of the corporate elite </a:t>
            </a:r>
            <a:r>
              <a:rPr lang="en-US" altLang="en-US" sz="2000" dirty="0">
                <a:latin typeface="+mn-lt"/>
                <a:ea typeface="ＭＳ Ｐゴシック" panose="020B0600070205080204" pitchFamily="34" charset="-128"/>
                <a:cs typeface="Arial"/>
              </a:rPr>
              <a:t>→</a:t>
            </a:r>
            <a:r>
              <a:rPr lang="en-US" altLang="en-US" sz="2000" dirty="0">
                <a:latin typeface="+mn-lt"/>
                <a:ea typeface="ＭＳ Ｐゴシック" panose="020B0600070205080204" pitchFamily="34" charset="-128"/>
              </a:rPr>
              <a:t> A dense network is an expression of the </a:t>
            </a:r>
            <a:r>
              <a:rPr lang="en-US" altLang="en-US" sz="2000" dirty="0">
                <a:solidFill>
                  <a:srgbClr val="FF0000"/>
                </a:solidFill>
                <a:latin typeface="+mn-lt"/>
                <a:ea typeface="ＭＳ Ｐゴシック" panose="020B0600070205080204" pitchFamily="34" charset="-128"/>
              </a:rPr>
              <a:t>cohesion of the elite </a:t>
            </a:r>
            <a:r>
              <a:rPr lang="en-US" altLang="en-US" sz="2000" dirty="0">
                <a:latin typeface="+mn-lt"/>
                <a:ea typeface="ＭＳ Ｐゴシック" panose="020B0600070205080204" pitchFamily="34" charset="-128"/>
              </a:rPr>
              <a:t>(and its capability to act in a coordinated way);</a:t>
            </a:r>
            <a:r>
              <a:rPr lang="en-US" altLang="en-US" sz="2000" dirty="0">
                <a:solidFill>
                  <a:srgbClr val="292526"/>
                </a:solidFill>
                <a:latin typeface="+mn-lt"/>
              </a:rPr>
              <a:t> </a:t>
            </a:r>
          </a:p>
          <a:p>
            <a:pPr algn="just">
              <a:spcBef>
                <a:spcPts val="600"/>
              </a:spcBef>
              <a:spcAft>
                <a:spcPts val="0"/>
              </a:spcAft>
            </a:pPr>
            <a:r>
              <a:rPr lang="it-IT" sz="2000" dirty="0">
                <a:latin typeface="Tw Cen MT" panose="020B0602020104020603" pitchFamily="34" charset="0"/>
              </a:rPr>
              <a:t>Dense networks </a:t>
            </a:r>
            <a:r>
              <a:rPr lang="it-IT" sz="2000" dirty="0" err="1">
                <a:latin typeface="Tw Cen MT" panose="020B0602020104020603" pitchFamily="34" charset="0"/>
              </a:rPr>
              <a:t>erect</a:t>
            </a:r>
            <a:r>
              <a:rPr lang="it-IT" sz="2000" dirty="0">
                <a:latin typeface="Tw Cen MT" panose="020B0602020104020603" pitchFamily="34" charset="0"/>
              </a:rPr>
              <a:t> </a:t>
            </a:r>
            <a:r>
              <a:rPr lang="it-IT" sz="2000" dirty="0" err="1">
                <a:latin typeface="Tw Cen MT" panose="020B0602020104020603" pitchFamily="34" charset="0"/>
              </a:rPr>
              <a:t>barriers</a:t>
            </a:r>
            <a:r>
              <a:rPr lang="it-IT" sz="2000" dirty="0">
                <a:latin typeface="Tw Cen MT" panose="020B0602020104020603" pitchFamily="34" charset="0"/>
              </a:rPr>
              <a:t> </a:t>
            </a:r>
            <a:r>
              <a:rPr lang="it-IT" sz="2000" dirty="0" err="1">
                <a:latin typeface="Tw Cen MT" panose="020B0602020104020603" pitchFamily="34" charset="0"/>
              </a:rPr>
              <a:t>against</a:t>
            </a:r>
            <a:r>
              <a:rPr lang="it-IT" sz="2000" dirty="0">
                <a:latin typeface="Tw Cen MT" panose="020B0602020104020603" pitchFamily="34" charset="0"/>
              </a:rPr>
              <a:t> free </a:t>
            </a:r>
            <a:r>
              <a:rPr lang="it-IT" sz="2000" dirty="0" err="1">
                <a:latin typeface="Tw Cen MT" panose="020B0602020104020603" pitchFamily="34" charset="0"/>
              </a:rPr>
              <a:t>riding</a:t>
            </a:r>
            <a:r>
              <a:rPr lang="it-IT" sz="2000" dirty="0">
                <a:latin typeface="Tw Cen MT" panose="020B0602020104020603" pitchFamily="34" charset="0"/>
              </a:rPr>
              <a:t>, </a:t>
            </a:r>
            <a:r>
              <a:rPr lang="it-IT" sz="2000" dirty="0" err="1">
                <a:latin typeface="Tw Cen MT" panose="020B0602020104020603" pitchFamily="34" charset="0"/>
              </a:rPr>
              <a:t>as</a:t>
            </a:r>
            <a:r>
              <a:rPr lang="it-IT" sz="2000" dirty="0">
                <a:latin typeface="Tw Cen MT" panose="020B0602020104020603" pitchFamily="34" charset="0"/>
              </a:rPr>
              <a:t> network </a:t>
            </a:r>
            <a:r>
              <a:rPr lang="it-IT" sz="2000" dirty="0" err="1">
                <a:latin typeface="Tw Cen MT" panose="020B0602020104020603" pitchFamily="34" charset="0"/>
              </a:rPr>
              <a:t>members</a:t>
            </a:r>
            <a:r>
              <a:rPr lang="it-IT" sz="2000" dirty="0">
                <a:latin typeface="Tw Cen MT" panose="020B0602020104020603" pitchFamily="34" charset="0"/>
              </a:rPr>
              <a:t> can more </a:t>
            </a:r>
            <a:r>
              <a:rPr lang="it-IT" sz="2000" dirty="0" err="1">
                <a:latin typeface="Tw Cen MT" panose="020B0602020104020603" pitchFamily="34" charset="0"/>
              </a:rPr>
              <a:t>easily</a:t>
            </a:r>
            <a:r>
              <a:rPr lang="it-IT" sz="2000" dirty="0">
                <a:latin typeface="Tw Cen MT" panose="020B0602020104020603" pitchFamily="34" charset="0"/>
              </a:rPr>
              <a:t> monitor and </a:t>
            </a:r>
            <a:r>
              <a:rPr lang="it-IT" sz="2000" dirty="0" err="1">
                <a:latin typeface="Tw Cen MT" panose="020B0602020104020603" pitchFamily="34" charset="0"/>
              </a:rPr>
              <a:t>sanction</a:t>
            </a:r>
            <a:r>
              <a:rPr lang="it-IT" sz="2000" dirty="0">
                <a:latin typeface="Tw Cen MT" panose="020B0602020104020603" pitchFamily="34" charset="0"/>
              </a:rPr>
              <a:t> </a:t>
            </a:r>
            <a:r>
              <a:rPr lang="it-IT" sz="2000" dirty="0" err="1">
                <a:latin typeface="Tw Cen MT" panose="020B0602020104020603" pitchFamily="34" charset="0"/>
              </a:rPr>
              <a:t>each</a:t>
            </a:r>
            <a:r>
              <a:rPr lang="it-IT" sz="2000" dirty="0">
                <a:latin typeface="Tw Cen MT" panose="020B0602020104020603" pitchFamily="34" charset="0"/>
              </a:rPr>
              <a:t> </a:t>
            </a:r>
            <a:r>
              <a:rPr lang="it-IT" sz="2000" dirty="0" err="1">
                <a:latin typeface="Tw Cen MT" panose="020B0602020104020603" pitchFamily="34" charset="0"/>
              </a:rPr>
              <a:t>other</a:t>
            </a:r>
            <a:r>
              <a:rPr lang="it-IT" sz="2000" dirty="0">
                <a:latin typeface="Tw Cen MT" panose="020B0602020104020603" pitchFamily="34" charset="0"/>
              </a:rPr>
              <a:t> </a:t>
            </a:r>
            <a:r>
              <a:rPr lang="it-IT" sz="2000" dirty="0">
                <a:latin typeface="Arial"/>
                <a:cs typeface="Arial"/>
              </a:rPr>
              <a:t>→</a:t>
            </a:r>
            <a:r>
              <a:rPr lang="it-IT" sz="2000" dirty="0">
                <a:latin typeface="Tw Cen MT" panose="020B0602020104020603" pitchFamily="34" charset="0"/>
              </a:rPr>
              <a:t> </a:t>
            </a:r>
            <a:r>
              <a:rPr lang="it-IT" sz="2000" dirty="0" err="1">
                <a:latin typeface="Tw Cen MT" panose="020B0602020104020603" pitchFamily="34" charset="0"/>
              </a:rPr>
              <a:t>Therefore</a:t>
            </a:r>
            <a:r>
              <a:rPr lang="it-IT" sz="2000" dirty="0">
                <a:latin typeface="Tw Cen MT" panose="020B0602020104020603" pitchFamily="34" charset="0"/>
              </a:rPr>
              <a:t>, networks impose a </a:t>
            </a:r>
            <a:r>
              <a:rPr lang="it-IT" sz="2000" dirty="0" err="1">
                <a:latin typeface="Tw Cen MT" panose="020B0602020104020603" pitchFamily="34" charset="0"/>
              </a:rPr>
              <a:t>certain</a:t>
            </a:r>
            <a:r>
              <a:rPr lang="it-IT" sz="2000" dirty="0">
                <a:latin typeface="Tw Cen MT" panose="020B0602020104020603" pitchFamily="34" charset="0"/>
              </a:rPr>
              <a:t> code of </a:t>
            </a:r>
            <a:r>
              <a:rPr lang="it-IT" sz="2000" dirty="0" err="1">
                <a:latin typeface="Tw Cen MT" panose="020B0602020104020603" pitchFamily="34" charset="0"/>
              </a:rPr>
              <a:t>ethics</a:t>
            </a:r>
            <a:r>
              <a:rPr lang="it-IT" sz="2000" dirty="0">
                <a:latin typeface="Tw Cen MT" panose="020B0602020104020603" pitchFamily="34" charset="0"/>
              </a:rPr>
              <a:t> </a:t>
            </a:r>
            <a:r>
              <a:rPr lang="it-IT" sz="2000" dirty="0" err="1">
                <a:latin typeface="Tw Cen MT" panose="020B0602020104020603" pitchFamily="34" charset="0"/>
              </a:rPr>
              <a:t>amongst</a:t>
            </a:r>
            <a:r>
              <a:rPr lang="it-IT" sz="2000" dirty="0">
                <a:latin typeface="Tw Cen MT" panose="020B0602020104020603" pitchFamily="34" charset="0"/>
              </a:rPr>
              <a:t> </a:t>
            </a:r>
            <a:r>
              <a:rPr lang="it-IT" sz="2000" dirty="0" err="1">
                <a:latin typeface="Tw Cen MT" panose="020B0602020104020603" pitchFamily="34" charset="0"/>
              </a:rPr>
              <a:t>members</a:t>
            </a:r>
            <a:r>
              <a:rPr lang="it-IT" sz="2000" dirty="0">
                <a:latin typeface="Tw Cen MT" panose="020B0602020104020603" pitchFamily="34" charset="0"/>
              </a:rPr>
              <a:t> of the </a:t>
            </a:r>
            <a:r>
              <a:rPr lang="it-IT" sz="2000" dirty="0" err="1">
                <a:latin typeface="Tw Cen MT" panose="020B0602020104020603" pitchFamily="34" charset="0"/>
              </a:rPr>
              <a:t>elite</a:t>
            </a:r>
            <a:r>
              <a:rPr lang="it-IT" sz="2000" dirty="0">
                <a:latin typeface="Tw Cen MT" panose="020B0602020104020603" pitchFamily="34" charset="0"/>
              </a:rPr>
              <a:t> </a:t>
            </a:r>
            <a:r>
              <a:rPr lang="it-IT" sz="2000" dirty="0">
                <a:latin typeface="Arial" panose="020B0604020202020204" pitchFamily="34" charset="0"/>
                <a:cs typeface="Arial" panose="020B0604020202020204" pitchFamily="34" charset="0"/>
              </a:rPr>
              <a:t>→</a:t>
            </a:r>
            <a:r>
              <a:rPr lang="it-IT" sz="2000" dirty="0">
                <a:latin typeface="Tw Cen MT" panose="020B0602020104020603" pitchFamily="34" charset="0"/>
              </a:rPr>
              <a:t> In </a:t>
            </a:r>
            <a:r>
              <a:rPr lang="it-IT" sz="2000" dirty="0" err="1">
                <a:latin typeface="Tw Cen MT" panose="020B0602020104020603" pitchFamily="34" charset="0"/>
              </a:rPr>
              <a:t>largely-held</a:t>
            </a:r>
            <a:r>
              <a:rPr lang="it-IT" sz="2000" dirty="0">
                <a:latin typeface="Tw Cen MT" panose="020B0602020104020603" pitchFamily="34" charset="0"/>
              </a:rPr>
              <a:t> joint stock companies </a:t>
            </a:r>
            <a:r>
              <a:rPr lang="it-IT" sz="2000" dirty="0" err="1">
                <a:latin typeface="Tw Cen MT" panose="020B0602020104020603" pitchFamily="34" charset="0"/>
              </a:rPr>
              <a:t>IDs</a:t>
            </a:r>
            <a:r>
              <a:rPr lang="it-IT" sz="2000" dirty="0">
                <a:latin typeface="Tw Cen MT" panose="020B0602020104020603" pitchFamily="34" charset="0"/>
              </a:rPr>
              <a:t> </a:t>
            </a:r>
            <a:r>
              <a:rPr lang="it-IT" sz="2000" dirty="0">
                <a:solidFill>
                  <a:srgbClr val="FF0000"/>
                </a:solidFill>
                <a:latin typeface="Tw Cen MT" panose="020B0602020104020603" pitchFamily="34" charset="0"/>
              </a:rPr>
              <a:t>can </a:t>
            </a:r>
            <a:r>
              <a:rPr lang="it-IT" sz="2000" dirty="0" err="1">
                <a:solidFill>
                  <a:srgbClr val="FF0000"/>
                </a:solidFill>
                <a:latin typeface="Tw Cen MT" panose="020B0602020104020603" pitchFamily="34" charset="0"/>
              </a:rPr>
              <a:t>replace</a:t>
            </a:r>
            <a:r>
              <a:rPr lang="it-IT" sz="2000" dirty="0">
                <a:solidFill>
                  <a:srgbClr val="FF0000"/>
                </a:solidFill>
                <a:latin typeface="Tw Cen MT" panose="020B0602020104020603" pitchFamily="34" charset="0"/>
              </a:rPr>
              <a:t> </a:t>
            </a:r>
            <a:r>
              <a:rPr lang="it-IT" sz="2000" dirty="0" err="1">
                <a:solidFill>
                  <a:srgbClr val="FF0000"/>
                </a:solidFill>
                <a:latin typeface="Tw Cen MT" panose="020B0602020104020603" pitchFamily="34" charset="0"/>
              </a:rPr>
              <a:t>ownership</a:t>
            </a:r>
            <a:r>
              <a:rPr lang="it-IT" sz="2000" dirty="0">
                <a:solidFill>
                  <a:srgbClr val="FF0000"/>
                </a:solidFill>
                <a:latin typeface="Tw Cen MT" panose="020B0602020104020603" pitchFamily="34" charset="0"/>
              </a:rPr>
              <a:t> </a:t>
            </a:r>
            <a:r>
              <a:rPr lang="it-IT" sz="2000" dirty="0" err="1">
                <a:solidFill>
                  <a:srgbClr val="FF0000"/>
                </a:solidFill>
                <a:latin typeface="Tw Cen MT" panose="020B0602020104020603" pitchFamily="34" charset="0"/>
              </a:rPr>
              <a:t>as</a:t>
            </a:r>
            <a:r>
              <a:rPr lang="it-IT" sz="2000" dirty="0">
                <a:solidFill>
                  <a:srgbClr val="FF0000"/>
                </a:solidFill>
                <a:latin typeface="Tw Cen MT" panose="020B0602020104020603" pitchFamily="34" charset="0"/>
              </a:rPr>
              <a:t> </a:t>
            </a:r>
            <a:r>
              <a:rPr lang="it-IT" sz="2000" dirty="0" err="1">
                <a:solidFill>
                  <a:srgbClr val="FF0000"/>
                </a:solidFill>
                <a:latin typeface="Tw Cen MT" panose="020B0602020104020603" pitchFamily="34" charset="0"/>
              </a:rPr>
              <a:t>mechanism</a:t>
            </a:r>
            <a:r>
              <a:rPr lang="it-IT" sz="2000" dirty="0">
                <a:solidFill>
                  <a:srgbClr val="FF0000"/>
                </a:solidFill>
                <a:latin typeface="Tw Cen MT" panose="020B0602020104020603" pitchFamily="34" charset="0"/>
              </a:rPr>
              <a:t> of control </a:t>
            </a:r>
            <a:r>
              <a:rPr lang="it-IT" sz="2000" dirty="0">
                <a:latin typeface="Tw Cen MT" panose="020B0602020104020603" pitchFamily="34" charset="0"/>
              </a:rPr>
              <a:t>(</a:t>
            </a:r>
            <a:r>
              <a:rPr lang="it-IT" sz="2000" dirty="0" err="1">
                <a:latin typeface="Tw Cen MT" panose="020B0602020104020603" pitchFamily="34" charset="0"/>
              </a:rPr>
              <a:t>Windolf</a:t>
            </a:r>
            <a:r>
              <a:rPr lang="it-IT" sz="2000" dirty="0">
                <a:latin typeface="Tw Cen MT" panose="020B0602020104020603" pitchFamily="34" charset="0"/>
              </a:rPr>
              <a:t> 2014</a:t>
            </a:r>
            <a:r>
              <a:rPr lang="it-IT" sz="2000" dirty="0" smtClean="0">
                <a:latin typeface="Tw Cen MT" panose="020B0602020104020603" pitchFamily="34" charset="0"/>
              </a:rPr>
              <a:t>).</a:t>
            </a:r>
            <a:endParaRPr lang="it-IT" sz="2000" dirty="0">
              <a:latin typeface="Tw Cen MT" panose="020B0602020104020603" pitchFamily="34" charset="0"/>
            </a:endParaRPr>
          </a:p>
          <a:p>
            <a:pPr algn="just">
              <a:spcBef>
                <a:spcPts val="300"/>
              </a:spcBef>
              <a:spcAft>
                <a:spcPts val="0"/>
              </a:spcAft>
            </a:pPr>
            <a:endParaRPr lang="en-US" altLang="en-US" sz="2000" dirty="0">
              <a:solidFill>
                <a:srgbClr val="292526"/>
              </a:solidFill>
              <a:latin typeface="+mn-lt"/>
            </a:endParaRPr>
          </a:p>
          <a:p>
            <a:pPr algn="just">
              <a:spcBef>
                <a:spcPts val="300"/>
              </a:spcBef>
              <a:spcAft>
                <a:spcPts val="0"/>
              </a:spcAft>
            </a:pPr>
            <a:endParaRPr lang="en-US" altLang="en-US" sz="2000" dirty="0">
              <a:solidFill>
                <a:srgbClr val="292526"/>
              </a:solidFill>
              <a:latin typeface="+mn-lt"/>
            </a:endParaRPr>
          </a:p>
        </p:txBody>
      </p:sp>
      <p:sp>
        <p:nvSpPr>
          <p:cNvPr id="4" name="Slide Number Placeholder 3"/>
          <p:cNvSpPr>
            <a:spLocks noGrp="1"/>
          </p:cNvSpPr>
          <p:nvPr>
            <p:ph type="sldNum" sz="quarter" idx="11"/>
          </p:nvPr>
        </p:nvSpPr>
        <p:spPr/>
        <p:txBody>
          <a:bodyPr>
            <a:normAutofit fontScale="85000" lnSpcReduction="20000"/>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nSpc>
                <a:spcPct val="80000"/>
              </a:lnSpc>
            </a:pPr>
            <a:fld id="{AC58799C-370A-4FE3-B030-64A982C4CC71}" type="slidenum">
              <a:rPr lang="it-IT" altLang="it-IT" sz="1200">
                <a:solidFill>
                  <a:srgbClr val="FFFFFF"/>
                </a:solidFill>
              </a:rPr>
              <a:pPr>
                <a:lnSpc>
                  <a:spcPct val="80000"/>
                </a:lnSpc>
              </a:pPr>
              <a:t>4</a:t>
            </a:fld>
            <a:endParaRPr lang="it-IT" altLang="it-IT" sz="120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a:latin typeface="Tw Cen MT" panose="020B0602020104020603" pitchFamily="34" charset="0"/>
              </a:rPr>
              <a:t>Main</a:t>
            </a:r>
            <a:r>
              <a:rPr lang="it-IT" dirty="0">
                <a:latin typeface="Tw Cen MT" panose="020B0602020104020603" pitchFamily="34" charset="0"/>
              </a:rPr>
              <a:t> </a:t>
            </a:r>
            <a:r>
              <a:rPr lang="it-IT" dirty="0" err="1">
                <a:latin typeface="Tw Cen MT" panose="020B0602020104020603" pitchFamily="34" charset="0"/>
              </a:rPr>
              <a:t>results</a:t>
            </a:r>
            <a:r>
              <a:rPr lang="it-IT" dirty="0">
                <a:latin typeface="Tw Cen MT" panose="020B0602020104020603" pitchFamily="34" charset="0"/>
              </a:rPr>
              <a:t> of SNA in business </a:t>
            </a:r>
            <a:r>
              <a:rPr lang="it-IT" dirty="0" err="1">
                <a:latin typeface="Tw Cen MT" panose="020B0602020104020603" pitchFamily="34" charset="0"/>
              </a:rPr>
              <a:t>history</a:t>
            </a:r>
            <a:endParaRPr lang="it-IT" dirty="0">
              <a:latin typeface="Tw Cen MT" panose="020B0602020104020603" pitchFamily="34" charset="0"/>
            </a:endParaRPr>
          </a:p>
        </p:txBody>
      </p:sp>
      <p:sp>
        <p:nvSpPr>
          <p:cNvPr id="3" name="Segnaposto contenuto 2"/>
          <p:cNvSpPr>
            <a:spLocks noGrp="1"/>
          </p:cNvSpPr>
          <p:nvPr>
            <p:ph sz="quarter" idx="1"/>
          </p:nvPr>
        </p:nvSpPr>
        <p:spPr>
          <a:xfrm>
            <a:off x="251520" y="1200150"/>
            <a:ext cx="8514528" cy="3371850"/>
          </a:xfrm>
        </p:spPr>
        <p:txBody>
          <a:bodyPr/>
          <a:lstStyle/>
          <a:p>
            <a:endParaRPr lang="en-US" sz="2000" dirty="0">
              <a:latin typeface="Tw Cen MT" panose="020B0602020104020603" pitchFamily="34" charset="0"/>
            </a:endParaRPr>
          </a:p>
          <a:p>
            <a:r>
              <a:rPr lang="en-US" sz="2000" dirty="0">
                <a:latin typeface="Tw Cen MT" panose="020B0602020104020603" pitchFamily="34" charset="0"/>
              </a:rPr>
              <a:t>The use of SNA in business history has allowed </a:t>
            </a:r>
            <a:r>
              <a:rPr lang="en-US" sz="2000" dirty="0" smtClean="0">
                <a:latin typeface="Tw Cen MT" panose="020B0602020104020603" pitchFamily="34" charset="0"/>
              </a:rPr>
              <a:t>to </a:t>
            </a:r>
            <a:r>
              <a:rPr lang="en-US" sz="2000" dirty="0">
                <a:latin typeface="Tw Cen MT" panose="020B0602020104020603" pitchFamily="34" charset="0"/>
              </a:rPr>
              <a:t>open new perspectives in the analysis of systems of actors wherein economic action is embedded;</a:t>
            </a:r>
          </a:p>
          <a:p>
            <a:r>
              <a:rPr lang="en-US" sz="2000" dirty="0">
                <a:latin typeface="Tw Cen MT" panose="020B0602020104020603" pitchFamily="34" charset="0"/>
              </a:rPr>
              <a:t>The focus on IDs and corporate networks has revealed to be particularly useful in noticing new – and sometimes surprising – connections among firms </a:t>
            </a:r>
            <a:r>
              <a:rPr lang="en-US" sz="2000" dirty="0">
                <a:solidFill>
                  <a:srgbClr val="FF0000"/>
                </a:solidFill>
                <a:latin typeface="Tw Cen MT" panose="020B0602020104020603" pitchFamily="34" charset="0"/>
              </a:rPr>
              <a:t>(or the lack of them)</a:t>
            </a:r>
            <a:r>
              <a:rPr lang="en-US" sz="2000" dirty="0">
                <a:latin typeface="Tw Cen MT" panose="020B0602020104020603" pitchFamily="34" charset="0"/>
              </a:rPr>
              <a:t>, financial institutions, economic elites and the state;</a:t>
            </a:r>
          </a:p>
          <a:p>
            <a:r>
              <a:rPr lang="en-US" sz="2000" dirty="0">
                <a:latin typeface="Tw Cen MT" panose="020B0602020104020603" pitchFamily="34" charset="0"/>
              </a:rPr>
              <a:t>These have triggered new interpretations of the structures of coordination, control and power in capitalist societies (David &amp; </a:t>
            </a:r>
            <a:r>
              <a:rPr lang="en-US" sz="2000" dirty="0" err="1">
                <a:latin typeface="Tw Cen MT" panose="020B0602020104020603" pitchFamily="34" charset="0"/>
              </a:rPr>
              <a:t>Westerhuis</a:t>
            </a:r>
            <a:r>
              <a:rPr lang="en-US" sz="2000" dirty="0">
                <a:latin typeface="Tw Cen MT" panose="020B0602020104020603" pitchFamily="34" charset="0"/>
              </a:rPr>
              <a:t> 2014; </a:t>
            </a:r>
            <a:r>
              <a:rPr lang="en-US" sz="2000" dirty="0" err="1">
                <a:latin typeface="Tw Cen MT" panose="020B0602020104020603" pitchFamily="34" charset="0"/>
              </a:rPr>
              <a:t>Sapinki</a:t>
            </a:r>
            <a:r>
              <a:rPr lang="en-US" sz="2000" dirty="0">
                <a:latin typeface="Tw Cen MT" panose="020B0602020104020603" pitchFamily="34" charset="0"/>
              </a:rPr>
              <a:t> &amp; Carroll 2018).</a:t>
            </a:r>
            <a:endParaRPr lang="it-IT" sz="2000" dirty="0">
              <a:latin typeface="Tw Cen MT" panose="020B0602020104020603" pitchFamily="34" charset="0"/>
            </a:endParaRPr>
          </a:p>
          <a:p>
            <a:endParaRPr lang="it-IT" dirty="0">
              <a:latin typeface="Tw Cen MT" panose="020B0602020104020603" pitchFamily="34" charset="0"/>
            </a:endParaRPr>
          </a:p>
        </p:txBody>
      </p:sp>
      <p:sp>
        <p:nvSpPr>
          <p:cNvPr id="4" name="Segnaposto numero diapositiva 3"/>
          <p:cNvSpPr>
            <a:spLocks noGrp="1"/>
          </p:cNvSpPr>
          <p:nvPr>
            <p:ph type="sldNum" sz="quarter" idx="11"/>
          </p:nvPr>
        </p:nvSpPr>
        <p:spPr/>
        <p:txBody>
          <a:bodyPr>
            <a:normAutofit fontScale="47500" lnSpcReduction="20000"/>
          </a:bodyPr>
          <a:lstStyle/>
          <a:p>
            <a:fld id="{7BF0DD09-3AEC-47B1-A35B-65F7F771E21F}" type="slidenum">
              <a:rPr lang="it-IT" altLang="it-IT" smtClean="0"/>
              <a:pPr/>
              <a:t>5</a:t>
            </a:fld>
            <a:endParaRPr lang="it-IT" altLang="it-IT"/>
          </a:p>
        </p:txBody>
      </p:sp>
    </p:spTree>
    <p:extLst>
      <p:ext uri="{BB962C8B-B14F-4D97-AF65-F5344CB8AC3E}">
        <p14:creationId xmlns:p14="http://schemas.microsoft.com/office/powerpoint/2010/main" val="840103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latin typeface="Tw Cen MT" panose="020B0602020104020603" pitchFamily="34" charset="0"/>
              </a:rPr>
              <a:t>Macro </a:t>
            </a:r>
            <a:r>
              <a:rPr lang="it-IT" dirty="0" err="1">
                <a:latin typeface="Tw Cen MT" panose="020B0602020104020603" pitchFamily="34" charset="0"/>
              </a:rPr>
              <a:t>analysis</a:t>
            </a:r>
            <a:r>
              <a:rPr lang="it-IT" dirty="0">
                <a:latin typeface="Tw Cen MT" panose="020B0602020104020603" pitchFamily="34" charset="0"/>
              </a:rPr>
              <a:t>: </a:t>
            </a:r>
            <a:r>
              <a:rPr lang="it-IT" dirty="0" err="1">
                <a:latin typeface="Tw Cen MT" panose="020B0602020104020603" pitchFamily="34" charset="0"/>
              </a:rPr>
              <a:t>national</a:t>
            </a:r>
            <a:r>
              <a:rPr lang="it-IT" dirty="0">
                <a:latin typeface="Tw Cen MT" panose="020B0602020104020603" pitchFamily="34" charset="0"/>
              </a:rPr>
              <a:t> corporate network in </a:t>
            </a:r>
            <a:r>
              <a:rPr lang="it-IT" dirty="0" err="1">
                <a:latin typeface="Tw Cen MT" panose="020B0602020104020603" pitchFamily="34" charset="0"/>
              </a:rPr>
              <a:t>Italy</a:t>
            </a:r>
            <a:endParaRPr lang="it-IT" dirty="0">
              <a:latin typeface="Tw Cen MT" panose="020B0602020104020603" pitchFamily="34" charset="0"/>
            </a:endParaRPr>
          </a:p>
        </p:txBody>
      </p:sp>
      <p:sp>
        <p:nvSpPr>
          <p:cNvPr id="3" name="Segnaposto contenuto 2"/>
          <p:cNvSpPr>
            <a:spLocks noGrp="1"/>
          </p:cNvSpPr>
          <p:nvPr>
            <p:ph sz="quarter" idx="1"/>
          </p:nvPr>
        </p:nvSpPr>
        <p:spPr>
          <a:xfrm>
            <a:off x="251520" y="1200150"/>
            <a:ext cx="8514528" cy="3371850"/>
          </a:xfrm>
        </p:spPr>
        <p:txBody>
          <a:bodyPr/>
          <a:lstStyle/>
          <a:p>
            <a:r>
              <a:rPr lang="it-IT" sz="2000" dirty="0">
                <a:latin typeface="+mn-lt"/>
              </a:rPr>
              <a:t>The </a:t>
            </a:r>
            <a:r>
              <a:rPr lang="it-IT" sz="2000" dirty="0" err="1">
                <a:latin typeface="+mn-lt"/>
              </a:rPr>
              <a:t>Imita.db</a:t>
            </a:r>
            <a:r>
              <a:rPr lang="it-IT" sz="2000" dirty="0">
                <a:latin typeface="+mn-lt"/>
              </a:rPr>
              <a:t> </a:t>
            </a:r>
            <a:r>
              <a:rPr lang="it-IT" sz="2000" dirty="0" smtClean="0">
                <a:latin typeface="+mn-lt"/>
              </a:rPr>
              <a:t>database (</a:t>
            </a:r>
            <a:r>
              <a:rPr lang="it-IT" sz="2000" dirty="0" smtClean="0">
                <a:latin typeface="+mn-lt"/>
                <a:hlinkClick r:id="rId2"/>
              </a:rPr>
              <a:t>http://imitadb.unisi.it</a:t>
            </a:r>
            <a:r>
              <a:rPr lang="it-IT" sz="2000" dirty="0" smtClean="0">
                <a:latin typeface="+mn-lt"/>
              </a:rPr>
              <a:t>):</a:t>
            </a:r>
            <a:endParaRPr lang="it-IT" sz="2000" dirty="0">
              <a:latin typeface="+mn-lt"/>
            </a:endParaRPr>
          </a:p>
          <a:p>
            <a:pPr lvl="1"/>
            <a:r>
              <a:rPr lang="it-IT" sz="1600" dirty="0" err="1" smtClean="0">
                <a:latin typeface="+mn-lt"/>
              </a:rPr>
              <a:t>It</a:t>
            </a:r>
            <a:r>
              <a:rPr lang="it-IT" sz="1600" dirty="0" smtClean="0">
                <a:latin typeface="+mn-lt"/>
              </a:rPr>
              <a:t> </a:t>
            </a:r>
            <a:r>
              <a:rPr lang="it-IT" sz="1600" dirty="0" err="1" smtClean="0">
                <a:latin typeface="+mn-lt"/>
              </a:rPr>
              <a:t>is</a:t>
            </a:r>
            <a:r>
              <a:rPr lang="en-GB" sz="1600" dirty="0" smtClean="0">
                <a:latin typeface="+mn-lt"/>
              </a:rPr>
              <a:t> </a:t>
            </a:r>
            <a:r>
              <a:rPr lang="en-GB" sz="1600" dirty="0">
                <a:latin typeface="+mn-lt"/>
              </a:rPr>
              <a:t>the electronic version of </a:t>
            </a:r>
            <a:r>
              <a:rPr lang="en-GB" sz="1600" dirty="0" smtClean="0">
                <a:latin typeface="+mn-lt"/>
              </a:rPr>
              <a:t>the serial source </a:t>
            </a:r>
            <a:r>
              <a:rPr lang="en-GB" sz="1600" i="1" dirty="0" err="1">
                <a:latin typeface="+mn-lt"/>
              </a:rPr>
              <a:t>Notizie</a:t>
            </a:r>
            <a:r>
              <a:rPr lang="en-GB" sz="1600" i="1" dirty="0">
                <a:latin typeface="+mn-lt"/>
              </a:rPr>
              <a:t> </a:t>
            </a:r>
            <a:r>
              <a:rPr lang="en-GB" sz="1600" i="1" dirty="0" err="1">
                <a:latin typeface="+mn-lt"/>
              </a:rPr>
              <a:t>statistiche</a:t>
            </a:r>
            <a:r>
              <a:rPr lang="en-GB" sz="1600" i="1" dirty="0">
                <a:latin typeface="+mn-lt"/>
              </a:rPr>
              <a:t> </a:t>
            </a:r>
            <a:r>
              <a:rPr lang="en-GB" sz="1600" i="1" dirty="0" err="1">
                <a:latin typeface="+mn-lt"/>
              </a:rPr>
              <a:t>sulle</a:t>
            </a:r>
            <a:r>
              <a:rPr lang="en-GB" sz="1600" i="1" dirty="0">
                <a:latin typeface="+mn-lt"/>
              </a:rPr>
              <a:t> </a:t>
            </a:r>
            <a:r>
              <a:rPr lang="en-GB" sz="1600" i="1" dirty="0" err="1">
                <a:latin typeface="+mn-lt"/>
              </a:rPr>
              <a:t>principali</a:t>
            </a:r>
            <a:r>
              <a:rPr lang="en-GB" sz="1600" i="1" dirty="0">
                <a:latin typeface="+mn-lt"/>
              </a:rPr>
              <a:t> </a:t>
            </a:r>
            <a:r>
              <a:rPr lang="en-GB" sz="1600" i="1" dirty="0" err="1">
                <a:latin typeface="+mn-lt"/>
              </a:rPr>
              <a:t>società</a:t>
            </a:r>
            <a:r>
              <a:rPr lang="en-GB" sz="1600" i="1" dirty="0">
                <a:latin typeface="+mn-lt"/>
              </a:rPr>
              <a:t> </a:t>
            </a:r>
            <a:r>
              <a:rPr lang="en-GB" sz="1600" i="1" dirty="0" err="1">
                <a:latin typeface="+mn-lt"/>
              </a:rPr>
              <a:t>italiane</a:t>
            </a:r>
            <a:r>
              <a:rPr lang="en-GB" sz="1600" i="1" dirty="0">
                <a:latin typeface="+mn-lt"/>
              </a:rPr>
              <a:t> per </a:t>
            </a:r>
            <a:r>
              <a:rPr lang="en-GB" sz="1600" i="1" dirty="0" err="1">
                <a:latin typeface="+mn-lt"/>
              </a:rPr>
              <a:t>azioni</a:t>
            </a:r>
            <a:r>
              <a:rPr lang="en-GB" sz="1600" dirty="0">
                <a:latin typeface="+mn-lt"/>
              </a:rPr>
              <a:t>, edited by </a:t>
            </a:r>
            <a:r>
              <a:rPr lang="en-GB" sz="1600" dirty="0" err="1">
                <a:latin typeface="+mn-lt"/>
              </a:rPr>
              <a:t>Credito</a:t>
            </a:r>
            <a:r>
              <a:rPr lang="en-GB" sz="1600" dirty="0">
                <a:latin typeface="+mn-lt"/>
              </a:rPr>
              <a:t> </a:t>
            </a:r>
            <a:r>
              <a:rPr lang="en-GB" sz="1600" dirty="0" err="1">
                <a:latin typeface="+mn-lt"/>
              </a:rPr>
              <a:t>Italiano</a:t>
            </a:r>
            <a:r>
              <a:rPr lang="en-GB" sz="1600" dirty="0">
                <a:latin typeface="+mn-lt"/>
              </a:rPr>
              <a:t> (1906-25) and </a:t>
            </a:r>
            <a:r>
              <a:rPr lang="en-GB" sz="1600" dirty="0" err="1">
                <a:latin typeface="+mn-lt"/>
              </a:rPr>
              <a:t>Assonime</a:t>
            </a:r>
            <a:r>
              <a:rPr lang="en-GB" sz="1600" dirty="0">
                <a:latin typeface="+mn-lt"/>
              </a:rPr>
              <a:t> (1928-84) </a:t>
            </a:r>
            <a:r>
              <a:rPr lang="en-GB" sz="1600" dirty="0">
                <a:latin typeface="Arial"/>
                <a:cs typeface="Arial"/>
              </a:rPr>
              <a:t>→</a:t>
            </a:r>
            <a:r>
              <a:rPr lang="en-GB" sz="1600" dirty="0">
                <a:latin typeface="+mn-lt"/>
              </a:rPr>
              <a:t> It </a:t>
            </a:r>
            <a:r>
              <a:rPr lang="en-GB" sz="1600" dirty="0" smtClean="0">
                <a:latin typeface="+mn-lt"/>
              </a:rPr>
              <a:t>stores </a:t>
            </a:r>
            <a:r>
              <a:rPr lang="en-GB" sz="1600" dirty="0">
                <a:latin typeface="+mn-lt"/>
              </a:rPr>
              <a:t>data on:</a:t>
            </a:r>
          </a:p>
          <a:p>
            <a:pPr lvl="2"/>
            <a:r>
              <a:rPr lang="en-GB" sz="1400" dirty="0">
                <a:latin typeface="+mn-lt"/>
              </a:rPr>
              <a:t>M</a:t>
            </a:r>
            <a:r>
              <a:rPr lang="en-GB" altLang="it-IT" sz="1400" dirty="0">
                <a:latin typeface="+mn-lt"/>
                <a:ea typeface="ＭＳ Ｐゴシック" pitchFamily="-111" charset="-128"/>
              </a:rPr>
              <a:t>ore than 38,000 companies for nine </a:t>
            </a:r>
            <a:r>
              <a:rPr lang="en-GB" altLang="it-IT" sz="1400" i="1" dirty="0">
                <a:latin typeface="+mn-lt"/>
                <a:ea typeface="ＭＳ Ｐゴシック" pitchFamily="-111" charset="-128"/>
              </a:rPr>
              <a:t>benchmark </a:t>
            </a:r>
            <a:r>
              <a:rPr lang="en-GB" altLang="it-IT" sz="1400" dirty="0">
                <a:latin typeface="+mn-lt"/>
                <a:ea typeface="ＭＳ Ｐゴシック" pitchFamily="-111" charset="-128"/>
              </a:rPr>
              <a:t>years (1911, 1913, 1921, 1927, 1936, 1952, 1960, 1972, 1983);</a:t>
            </a:r>
          </a:p>
          <a:p>
            <a:pPr lvl="2"/>
            <a:r>
              <a:rPr lang="en-GB" altLang="it-IT" sz="1400" dirty="0">
                <a:latin typeface="+mn-lt"/>
                <a:ea typeface="ＭＳ Ｐゴシック" pitchFamily="-111" charset="-128"/>
              </a:rPr>
              <a:t>A</a:t>
            </a:r>
            <a:r>
              <a:rPr lang="en-GB" sz="1400" dirty="0">
                <a:latin typeface="+mn-lt"/>
              </a:rPr>
              <a:t>lm</a:t>
            </a:r>
            <a:r>
              <a:rPr lang="en-GB" altLang="it-IT" sz="1400" dirty="0">
                <a:latin typeface="+mn-lt"/>
                <a:ea typeface="ＭＳ Ｐゴシック" pitchFamily="-111" charset="-128"/>
              </a:rPr>
              <a:t>ost 300,000 directors of Italian joint-stock companies for the same </a:t>
            </a:r>
            <a:r>
              <a:rPr lang="en-GB" altLang="it-IT" sz="1400" i="1" dirty="0">
                <a:latin typeface="+mn-lt"/>
                <a:ea typeface="ＭＳ Ｐゴシック" pitchFamily="-111" charset="-128"/>
              </a:rPr>
              <a:t>benchmark </a:t>
            </a:r>
            <a:r>
              <a:rPr lang="en-GB" altLang="it-IT" sz="1400" dirty="0">
                <a:latin typeface="+mn-lt"/>
                <a:ea typeface="ＭＳ Ｐゴシック" pitchFamily="-111" charset="-128"/>
              </a:rPr>
              <a:t>years;</a:t>
            </a:r>
          </a:p>
          <a:p>
            <a:pPr lvl="2"/>
            <a:r>
              <a:rPr lang="en-GB" altLang="it-IT" sz="1400" dirty="0">
                <a:latin typeface="+mn-lt"/>
                <a:ea typeface="ＭＳ Ｐゴシック" pitchFamily="-111" charset="-128"/>
              </a:rPr>
              <a:t>More than 100,000 balance sheets </a:t>
            </a:r>
            <a:r>
              <a:rPr lang="en-GB" altLang="it-IT" sz="1400" dirty="0" smtClean="0">
                <a:latin typeface="+mn-lt"/>
                <a:ea typeface="ＭＳ Ｐゴシック" pitchFamily="-111" charset="-128"/>
              </a:rPr>
              <a:t>for </a:t>
            </a:r>
            <a:r>
              <a:rPr lang="en-GB" altLang="it-IT" sz="1400" dirty="0">
                <a:latin typeface="+mn-lt"/>
                <a:ea typeface="ＭＳ Ｐゴシック" pitchFamily="-111" charset="-128"/>
              </a:rPr>
              <a:t>all industrial companies contained in the source;</a:t>
            </a:r>
            <a:endParaRPr lang="it-IT" sz="1400" dirty="0">
              <a:latin typeface="+mn-lt"/>
            </a:endParaRPr>
          </a:p>
          <a:p>
            <a:r>
              <a:rPr lang="en-US" sz="2000" dirty="0">
                <a:latin typeface="Tw Cen MT" panose="020B0602020104020603" pitchFamily="34" charset="0"/>
              </a:rPr>
              <a:t>Fresh results on several aspects of Italy’s economic and business history:</a:t>
            </a:r>
          </a:p>
          <a:p>
            <a:pPr lvl="1"/>
            <a:r>
              <a:rPr lang="en-US" sz="1600" dirty="0">
                <a:latin typeface="Tw Cen MT" panose="020B0602020104020603" pitchFamily="34" charset="0"/>
              </a:rPr>
              <a:t>The bank-industry relationship and especially the networks of local banks (</a:t>
            </a:r>
            <a:r>
              <a:rPr lang="en-US" sz="1600" dirty="0" err="1">
                <a:latin typeface="Tw Cen MT" panose="020B0602020104020603" pitchFamily="34" charset="0"/>
              </a:rPr>
              <a:t>Baccini</a:t>
            </a:r>
            <a:r>
              <a:rPr lang="en-US" sz="1600" dirty="0">
                <a:latin typeface="Tw Cen MT" panose="020B0602020104020603" pitchFamily="34" charset="0"/>
              </a:rPr>
              <a:t> &amp; </a:t>
            </a:r>
            <a:r>
              <a:rPr lang="en-US" sz="1600" dirty="0" err="1">
                <a:latin typeface="Tw Cen MT" panose="020B0602020104020603" pitchFamily="34" charset="0"/>
              </a:rPr>
              <a:t>Vasta</a:t>
            </a:r>
            <a:r>
              <a:rPr lang="en-US" sz="1600" dirty="0">
                <a:latin typeface="Tw Cen MT" panose="020B0602020104020603" pitchFamily="34" charset="0"/>
              </a:rPr>
              <a:t> 1997; </a:t>
            </a:r>
            <a:r>
              <a:rPr lang="en-US" sz="1600" dirty="0" err="1">
                <a:latin typeface="Tw Cen MT" panose="020B0602020104020603" pitchFamily="34" charset="0"/>
              </a:rPr>
              <a:t>Vasta</a:t>
            </a:r>
            <a:r>
              <a:rPr lang="en-US" sz="1600" dirty="0">
                <a:latin typeface="Tw Cen MT" panose="020B0602020104020603" pitchFamily="34" charset="0"/>
              </a:rPr>
              <a:t> et al. 2017; Rinaldi &amp; </a:t>
            </a:r>
            <a:r>
              <a:rPr lang="en-US" sz="1600" dirty="0" err="1">
                <a:latin typeface="Tw Cen MT" panose="020B0602020104020603" pitchFamily="34" charset="0"/>
              </a:rPr>
              <a:t>Spadavecchia</a:t>
            </a:r>
            <a:r>
              <a:rPr lang="en-US" sz="1600" dirty="0">
                <a:latin typeface="Tw Cen MT" panose="020B0602020104020603" pitchFamily="34" charset="0"/>
              </a:rPr>
              <a:t> 2021);</a:t>
            </a:r>
          </a:p>
          <a:p>
            <a:pPr lvl="1"/>
            <a:r>
              <a:rPr lang="en-US" sz="1600" dirty="0" smtClean="0">
                <a:latin typeface="Tw Cen MT" panose="020B0602020104020603" pitchFamily="34" charset="0"/>
              </a:rPr>
              <a:t>The links between SOEs and </a:t>
            </a:r>
            <a:r>
              <a:rPr lang="en-US" sz="1600" dirty="0">
                <a:latin typeface="Tw Cen MT" panose="020B0602020104020603" pitchFamily="34" charset="0"/>
              </a:rPr>
              <a:t>with private firms (Rinaldi &amp; </a:t>
            </a:r>
            <a:r>
              <a:rPr lang="en-US" sz="1600" dirty="0" err="1">
                <a:latin typeface="Tw Cen MT" panose="020B0602020104020603" pitchFamily="34" charset="0"/>
              </a:rPr>
              <a:t>Vasta</a:t>
            </a:r>
            <a:r>
              <a:rPr lang="en-US" sz="1600" dirty="0">
                <a:latin typeface="Tw Cen MT" panose="020B0602020104020603" pitchFamily="34" charset="0"/>
              </a:rPr>
              <a:t> 2012, 2014); </a:t>
            </a:r>
          </a:p>
          <a:p>
            <a:pPr lvl="1"/>
            <a:r>
              <a:rPr lang="en-US" sz="1600" dirty="0">
                <a:latin typeface="Tw Cen MT" panose="020B0602020104020603" pitchFamily="34" charset="0"/>
              </a:rPr>
              <a:t>The effects of </a:t>
            </a:r>
            <a:r>
              <a:rPr lang="en-US" sz="1600" dirty="0" smtClean="0">
                <a:latin typeface="Tw Cen MT" panose="020B0602020104020603" pitchFamily="34" charset="0"/>
              </a:rPr>
              <a:t>major institutional shocks, i.e., the nationalization of the electricity industry in 1962 (Rinaldi </a:t>
            </a:r>
            <a:r>
              <a:rPr lang="en-US" sz="1600" dirty="0">
                <a:latin typeface="Tw Cen MT" panose="020B0602020104020603" pitchFamily="34" charset="0"/>
              </a:rPr>
              <a:t>&amp; </a:t>
            </a:r>
            <a:r>
              <a:rPr lang="en-US" sz="1600" dirty="0" err="1">
                <a:latin typeface="Tw Cen MT" panose="020B0602020104020603" pitchFamily="34" charset="0"/>
              </a:rPr>
              <a:t>Vasta</a:t>
            </a:r>
            <a:r>
              <a:rPr lang="en-US" sz="1600" dirty="0">
                <a:latin typeface="Tw Cen MT" panose="020B0602020104020603" pitchFamily="34" charset="0"/>
              </a:rPr>
              <a:t> 2005).</a:t>
            </a:r>
            <a:endParaRPr lang="it-IT" sz="1600" dirty="0">
              <a:latin typeface="Tw Cen MT" panose="020B0602020104020603" pitchFamily="34" charset="0"/>
            </a:endParaRPr>
          </a:p>
        </p:txBody>
      </p:sp>
      <p:sp>
        <p:nvSpPr>
          <p:cNvPr id="4" name="Segnaposto numero diapositiva 3"/>
          <p:cNvSpPr>
            <a:spLocks noGrp="1"/>
          </p:cNvSpPr>
          <p:nvPr>
            <p:ph type="sldNum" sz="quarter" idx="11"/>
          </p:nvPr>
        </p:nvSpPr>
        <p:spPr/>
        <p:txBody>
          <a:bodyPr>
            <a:normAutofit fontScale="47500" lnSpcReduction="20000"/>
          </a:bodyPr>
          <a:lstStyle/>
          <a:p>
            <a:fld id="{7BF0DD09-3AEC-47B1-A35B-65F7F771E21F}" type="slidenum">
              <a:rPr lang="it-IT" altLang="it-IT" smtClean="0"/>
              <a:pPr/>
              <a:t>6</a:t>
            </a:fld>
            <a:endParaRPr lang="it-IT" altLang="it-IT"/>
          </a:p>
        </p:txBody>
      </p:sp>
    </p:spTree>
    <p:extLst>
      <p:ext uri="{BB962C8B-B14F-4D97-AF65-F5344CB8AC3E}">
        <p14:creationId xmlns:p14="http://schemas.microsoft.com/office/powerpoint/2010/main" val="1791645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4BEE5-1B45-749B-EBF9-2CB54A342AAF}"/>
              </a:ext>
            </a:extLst>
          </p:cNvPr>
          <p:cNvSpPr>
            <a:spLocks noGrp="1"/>
          </p:cNvSpPr>
          <p:nvPr>
            <p:ph type="title"/>
          </p:nvPr>
        </p:nvSpPr>
        <p:spPr/>
        <p:txBody>
          <a:bodyPr/>
          <a:lstStyle/>
          <a:p>
            <a:r>
              <a:rPr lang="it-IT" dirty="0">
                <a:latin typeface="Tw Cen MT" panose="020B0602020104020603" pitchFamily="34" charset="0"/>
              </a:rPr>
              <a:t>Macro analysis: national corporate network in Argentina </a:t>
            </a:r>
            <a:endParaRPr lang="en-US" dirty="0"/>
          </a:p>
        </p:txBody>
      </p:sp>
      <p:sp>
        <p:nvSpPr>
          <p:cNvPr id="3" name="Content Placeholder 2">
            <a:extLst>
              <a:ext uri="{FF2B5EF4-FFF2-40B4-BE49-F238E27FC236}">
                <a16:creationId xmlns:a16="http://schemas.microsoft.com/office/drawing/2014/main" id="{E492C983-A1C1-34A5-4857-56C43964380F}"/>
              </a:ext>
            </a:extLst>
          </p:cNvPr>
          <p:cNvSpPr>
            <a:spLocks noGrp="1"/>
          </p:cNvSpPr>
          <p:nvPr>
            <p:ph sz="quarter" idx="1"/>
          </p:nvPr>
        </p:nvSpPr>
        <p:spPr>
          <a:xfrm>
            <a:off x="251520" y="1200150"/>
            <a:ext cx="8514528" cy="3371850"/>
          </a:xfrm>
        </p:spPr>
        <p:txBody>
          <a:bodyPr/>
          <a:lstStyle/>
          <a:p>
            <a:r>
              <a:rPr lang="it-IT" sz="2000" dirty="0">
                <a:latin typeface="+mn-lt"/>
              </a:rPr>
              <a:t>The database:</a:t>
            </a:r>
          </a:p>
          <a:p>
            <a:pPr lvl="1" algn="just"/>
            <a:r>
              <a:rPr lang="en-US" altLang="es-AR" sz="1600" dirty="0">
                <a:latin typeface="Tw Cen MT" panose="020B0602020104020603" pitchFamily="34" charset="0"/>
              </a:rPr>
              <a:t>Boardroom composition of the largest 100 firms and 25 banks, including both listed and non-listed </a:t>
            </a:r>
            <a:r>
              <a:rPr lang="en-US" altLang="es-AR" sz="1600" dirty="0" smtClean="0">
                <a:latin typeface="Tw Cen MT" panose="020B0602020104020603" pitchFamily="34" charset="0"/>
              </a:rPr>
              <a:t>firms</a:t>
            </a:r>
            <a:r>
              <a:rPr lang="en-US" altLang="es-AR" sz="1600" dirty="0">
                <a:latin typeface="Tw Cen MT" panose="020B0602020104020603" pitchFamily="34" charset="0"/>
              </a:rPr>
              <a:t>;</a:t>
            </a:r>
          </a:p>
          <a:p>
            <a:pPr lvl="1" algn="just"/>
            <a:r>
              <a:rPr lang="en-US" altLang="es-AR" sz="1600" dirty="0">
                <a:latin typeface="Tw Cen MT" panose="020B0602020104020603" pitchFamily="34" charset="0"/>
              </a:rPr>
              <a:t>Eleven benchmark years for Argentina (1901, 1914, 1923, 1937, 1945, 1954, 1970, 1980, 1990, 2000, 2010</a:t>
            </a:r>
            <a:r>
              <a:rPr lang="en-US" altLang="es-AR" sz="1600" dirty="0" smtClean="0">
                <a:latin typeface="Tw Cen MT" panose="020B0602020104020603" pitchFamily="34" charset="0"/>
              </a:rPr>
              <a:t>);</a:t>
            </a:r>
            <a:endParaRPr lang="en-US" altLang="es-AR" sz="1600" dirty="0">
              <a:latin typeface="Tw Cen MT" panose="020B0602020104020603" pitchFamily="34" charset="0"/>
            </a:endParaRPr>
          </a:p>
          <a:p>
            <a:pPr lvl="1" algn="just"/>
            <a:r>
              <a:rPr lang="en-US" altLang="es-AR" sz="1600" dirty="0">
                <a:latin typeface="Tw Cen MT" panose="020B0602020104020603" pitchFamily="34" charset="0"/>
              </a:rPr>
              <a:t>Multiple sources of data (year books, repositories, firm information</a:t>
            </a:r>
            <a:r>
              <a:rPr lang="en-US" altLang="es-AR" sz="1600" dirty="0" smtClean="0">
                <a:latin typeface="Tw Cen MT" panose="020B0602020104020603" pitchFamily="34" charset="0"/>
              </a:rPr>
              <a:t>). </a:t>
            </a:r>
            <a:endParaRPr lang="en-US" altLang="es-AR" sz="1600" dirty="0">
              <a:latin typeface="Tw Cen MT" panose="020B0602020104020603" pitchFamily="34" charset="0"/>
            </a:endParaRPr>
          </a:p>
          <a:p>
            <a:r>
              <a:rPr lang="en-US" sz="2000" dirty="0">
                <a:latin typeface="Tw Cen MT" panose="020B0602020104020603" pitchFamily="34" charset="0"/>
              </a:rPr>
              <a:t>Fresh results on several aspects of Argentina’s economic and business </a:t>
            </a:r>
            <a:r>
              <a:rPr lang="en-US" sz="2000" dirty="0" smtClean="0">
                <a:latin typeface="Tw Cen MT" panose="020B0602020104020603" pitchFamily="34" charset="0"/>
              </a:rPr>
              <a:t>history (</a:t>
            </a:r>
            <a:r>
              <a:rPr lang="en-US" sz="2000" dirty="0" err="1" smtClean="0">
                <a:latin typeface="Tw Cen MT" panose="020B0602020104020603" pitchFamily="34" charset="0"/>
              </a:rPr>
              <a:t>Lluch</a:t>
            </a:r>
            <a:r>
              <a:rPr lang="en-US" sz="2000" dirty="0" smtClean="0">
                <a:latin typeface="Tw Cen MT" panose="020B0602020104020603" pitchFamily="34" charset="0"/>
              </a:rPr>
              <a:t> &amp; </a:t>
            </a:r>
            <a:r>
              <a:rPr lang="en-US" sz="2000" dirty="0" err="1" smtClean="0">
                <a:latin typeface="Tw Cen MT" panose="020B0602020104020603" pitchFamily="34" charset="0"/>
              </a:rPr>
              <a:t>Salvaj</a:t>
            </a:r>
            <a:r>
              <a:rPr lang="en-US" sz="2000" dirty="0" smtClean="0">
                <a:latin typeface="Tw Cen MT" panose="020B0602020104020603" pitchFamily="34" charset="0"/>
              </a:rPr>
              <a:t> 2014):</a:t>
            </a:r>
            <a:endParaRPr lang="en-US" sz="2000" dirty="0">
              <a:latin typeface="Tw Cen MT" panose="020B0602020104020603" pitchFamily="34" charset="0"/>
            </a:endParaRPr>
          </a:p>
          <a:p>
            <a:pPr lvl="1" algn="just"/>
            <a:r>
              <a:rPr lang="en-US" altLang="es-AR" sz="1600" dirty="0">
                <a:latin typeface="Tw Cen MT" panose="020B0602020104020603" pitchFamily="34" charset="0"/>
              </a:rPr>
              <a:t>Argentina evolved into highly fragmented, uncoordinated networks. </a:t>
            </a:r>
          </a:p>
          <a:p>
            <a:pPr lvl="1" algn="just"/>
            <a:r>
              <a:rPr lang="en-US" altLang="es-AR" sz="1600" dirty="0">
                <a:latin typeface="Tw Cen MT" panose="020B0602020104020603" pitchFamily="34" charset="0"/>
              </a:rPr>
              <a:t>Firms’ ownership: from the 1950s MNCs become more relevant in Argentina. </a:t>
            </a:r>
          </a:p>
          <a:p>
            <a:pPr lvl="1" algn="just"/>
            <a:endParaRPr lang="en-US" altLang="es-AR" sz="1600" dirty="0">
              <a:latin typeface="Tw Cen MT" panose="020B0602020104020603" pitchFamily="34" charset="0"/>
            </a:endParaRPr>
          </a:p>
          <a:p>
            <a:pPr lvl="1"/>
            <a:endParaRPr lang="en-US" dirty="0"/>
          </a:p>
        </p:txBody>
      </p:sp>
      <p:sp>
        <p:nvSpPr>
          <p:cNvPr id="4" name="Slide Number Placeholder 3">
            <a:extLst>
              <a:ext uri="{FF2B5EF4-FFF2-40B4-BE49-F238E27FC236}">
                <a16:creationId xmlns:a16="http://schemas.microsoft.com/office/drawing/2014/main" id="{60E00B5D-2881-0A67-72B4-572C6508BB6B}"/>
              </a:ext>
            </a:extLst>
          </p:cNvPr>
          <p:cNvSpPr>
            <a:spLocks noGrp="1"/>
          </p:cNvSpPr>
          <p:nvPr>
            <p:ph type="sldNum" sz="quarter" idx="11"/>
          </p:nvPr>
        </p:nvSpPr>
        <p:spPr/>
        <p:txBody>
          <a:bodyPr>
            <a:normAutofit fontScale="47500" lnSpcReduction="20000"/>
          </a:bodyPr>
          <a:lstStyle/>
          <a:p>
            <a:fld id="{7BF0DD09-3AEC-47B1-A35B-65F7F771E21F}" type="slidenum">
              <a:rPr lang="it-IT" altLang="it-IT" smtClean="0"/>
              <a:pPr/>
              <a:t>7</a:t>
            </a:fld>
            <a:endParaRPr lang="it-IT" altLang="it-IT"/>
          </a:p>
        </p:txBody>
      </p:sp>
    </p:spTree>
    <p:extLst>
      <p:ext uri="{BB962C8B-B14F-4D97-AF65-F5344CB8AC3E}">
        <p14:creationId xmlns:p14="http://schemas.microsoft.com/office/powerpoint/2010/main" val="3254513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0CF5F9B0-ECAE-4304-B45D-B04CB9F33040}"/>
              </a:ext>
            </a:extLst>
          </p:cNvPr>
          <p:cNvGraphicFramePr>
            <a:graphicFrameLocks noGrp="1"/>
          </p:cNvGraphicFramePr>
          <p:nvPr>
            <p:ph idx="1"/>
          </p:nvPr>
        </p:nvGraphicFramePr>
        <p:xfrm>
          <a:off x="1344563" y="975183"/>
          <a:ext cx="6537726" cy="3865384"/>
        </p:xfrm>
        <a:graphic>
          <a:graphicData uri="http://schemas.openxmlformats.org/drawingml/2006/table">
            <a:tbl>
              <a:tblPr/>
              <a:tblGrid>
                <a:gridCol w="2717006">
                  <a:extLst>
                    <a:ext uri="{9D8B030D-6E8A-4147-A177-3AD203B41FA5}">
                      <a16:colId xmlns:a16="http://schemas.microsoft.com/office/drawing/2014/main" val="20000"/>
                    </a:ext>
                  </a:extLst>
                </a:gridCol>
                <a:gridCol w="346472">
                  <a:extLst>
                    <a:ext uri="{9D8B030D-6E8A-4147-A177-3AD203B41FA5}">
                      <a16:colId xmlns:a16="http://schemas.microsoft.com/office/drawing/2014/main" val="20001"/>
                    </a:ext>
                  </a:extLst>
                </a:gridCol>
                <a:gridCol w="347663">
                  <a:extLst>
                    <a:ext uri="{9D8B030D-6E8A-4147-A177-3AD203B41FA5}">
                      <a16:colId xmlns:a16="http://schemas.microsoft.com/office/drawing/2014/main" val="20002"/>
                    </a:ext>
                  </a:extLst>
                </a:gridCol>
                <a:gridCol w="347663">
                  <a:extLst>
                    <a:ext uri="{9D8B030D-6E8A-4147-A177-3AD203B41FA5}">
                      <a16:colId xmlns:a16="http://schemas.microsoft.com/office/drawing/2014/main" val="20003"/>
                    </a:ext>
                  </a:extLst>
                </a:gridCol>
                <a:gridCol w="347663">
                  <a:extLst>
                    <a:ext uri="{9D8B030D-6E8A-4147-A177-3AD203B41FA5}">
                      <a16:colId xmlns:a16="http://schemas.microsoft.com/office/drawing/2014/main" val="20004"/>
                    </a:ext>
                  </a:extLst>
                </a:gridCol>
                <a:gridCol w="346472">
                  <a:extLst>
                    <a:ext uri="{9D8B030D-6E8A-4147-A177-3AD203B41FA5}">
                      <a16:colId xmlns:a16="http://schemas.microsoft.com/office/drawing/2014/main" val="20005"/>
                    </a:ext>
                  </a:extLst>
                </a:gridCol>
                <a:gridCol w="347663">
                  <a:extLst>
                    <a:ext uri="{9D8B030D-6E8A-4147-A177-3AD203B41FA5}">
                      <a16:colId xmlns:a16="http://schemas.microsoft.com/office/drawing/2014/main" val="20006"/>
                    </a:ext>
                  </a:extLst>
                </a:gridCol>
                <a:gridCol w="347663">
                  <a:extLst>
                    <a:ext uri="{9D8B030D-6E8A-4147-A177-3AD203B41FA5}">
                      <a16:colId xmlns:a16="http://schemas.microsoft.com/office/drawing/2014/main" val="20007"/>
                    </a:ext>
                  </a:extLst>
                </a:gridCol>
                <a:gridCol w="347663">
                  <a:extLst>
                    <a:ext uri="{9D8B030D-6E8A-4147-A177-3AD203B41FA5}">
                      <a16:colId xmlns:a16="http://schemas.microsoft.com/office/drawing/2014/main" val="20008"/>
                    </a:ext>
                  </a:extLst>
                </a:gridCol>
                <a:gridCol w="346472">
                  <a:extLst>
                    <a:ext uri="{9D8B030D-6E8A-4147-A177-3AD203B41FA5}">
                      <a16:colId xmlns:a16="http://schemas.microsoft.com/office/drawing/2014/main" val="20009"/>
                    </a:ext>
                  </a:extLst>
                </a:gridCol>
                <a:gridCol w="347663">
                  <a:extLst>
                    <a:ext uri="{9D8B030D-6E8A-4147-A177-3AD203B41FA5}">
                      <a16:colId xmlns:a16="http://schemas.microsoft.com/office/drawing/2014/main" val="20010"/>
                    </a:ext>
                  </a:extLst>
                </a:gridCol>
                <a:gridCol w="347663">
                  <a:extLst>
                    <a:ext uri="{9D8B030D-6E8A-4147-A177-3AD203B41FA5}">
                      <a16:colId xmlns:a16="http://schemas.microsoft.com/office/drawing/2014/main" val="20011"/>
                    </a:ext>
                  </a:extLst>
                </a:gridCol>
              </a:tblGrid>
              <a:tr h="130986">
                <a:tc gridSpan="12">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800" b="1" i="0" u="none" strike="noStrike" cap="none" normalizeH="0" baseline="0" dirty="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ARGENTINA</a:t>
                      </a:r>
                      <a:endParaRPr kumimoji="0" lang="en-US" altLang="en-US" sz="800" b="1" i="0" u="none" strike="noStrike" cap="none" normalizeH="0" baseline="0" dirty="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30986">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1" i="0" u="none" strike="noStrike" cap="none" normalizeH="0" baseline="0" dirty="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Year</a:t>
                      </a:r>
                      <a:endParaRPr kumimoji="0" lang="en-US" altLang="en-US" sz="800" b="1" i="0" u="none" strike="noStrike" cap="none" normalizeH="0" baseline="0" dirty="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1901</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1913</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1923</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1937</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1945</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1954</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1970</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1980</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1990</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2000</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2010</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30986">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Sample size - Number of firms</a:t>
                      </a:r>
                      <a:endParaRPr kumimoji="0" lang="en-US" altLang="en-US" sz="8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125</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125</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125</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125</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126</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128</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124</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111</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125</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125</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118</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30986">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30986">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Structure of the network</a:t>
                      </a:r>
                      <a:endParaRPr kumimoji="0" lang="en-US" altLang="en-US" sz="8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30986">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Number of marginal firms (M)</a:t>
                      </a:r>
                      <a:endParaRPr kumimoji="0" lang="en-US" altLang="en-US" sz="8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18</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18</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27</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19</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21</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27</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21</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26</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27</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21</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17</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130986">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M as percentage of total number of firms</a:t>
                      </a:r>
                      <a:endParaRPr kumimoji="0" lang="en-US" altLang="en-US" sz="8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0.144</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0.144</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0.216</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0.152</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0.166</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0.211</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0.169</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0.234</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0.216</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0.168</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0.144</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130986">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Isolated firms (I)</a:t>
                      </a:r>
                      <a:endParaRPr kumimoji="0" lang="en-US" altLang="en-US" sz="8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18</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37</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32</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28</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39</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37</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48</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42</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73</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76</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80</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130986">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1" i="0" u="none" strike="noStrike" cap="none" normalizeH="0" baseline="0" dirty="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I as percentage of total number of firms</a:t>
                      </a:r>
                      <a:endParaRPr kumimoji="0" lang="en-US" altLang="en-US" sz="800" b="1" i="0" u="none" strike="noStrike" cap="none" normalizeH="0" baseline="0" dirty="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0.144</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0.296</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0.256</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0.224</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0.309</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0.289</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0.387</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0.378</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0.584</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0.608</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0.678</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130986">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I and M as percentage of total number of firms</a:t>
                      </a:r>
                      <a:endParaRPr kumimoji="0" lang="en-US" altLang="en-US" sz="8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0.288</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0.440</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0.472</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0.376</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0.472</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0.500</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0.556</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0.613</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0.800</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0.776</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0.822</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130986">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Firms in main component</a:t>
                      </a:r>
                      <a:endParaRPr kumimoji="0" lang="en-US" altLang="en-US" sz="8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104</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75</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74</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83</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77</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78</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64</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37</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24</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6</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11</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146799">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Percentage of firms in main component</a:t>
                      </a:r>
                      <a:endParaRPr kumimoji="0" lang="en-US" altLang="en-US" sz="8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83.2</a:t>
                      </a:r>
                      <a:endParaRPr kumimoji="0" lang="en-US" altLang="en-US" sz="9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60</a:t>
                      </a:r>
                      <a:endParaRPr kumimoji="0" lang="en-US" altLang="en-US" sz="9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59.2</a:t>
                      </a:r>
                      <a:endParaRPr kumimoji="0" lang="en-US" altLang="en-US" sz="9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66.4</a:t>
                      </a:r>
                      <a:endParaRPr kumimoji="0" lang="en-US" altLang="en-US" sz="9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61.1</a:t>
                      </a:r>
                      <a:endParaRPr kumimoji="0" lang="en-US" altLang="en-US" sz="9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60.9</a:t>
                      </a:r>
                      <a:endParaRPr kumimoji="0" lang="en-US" altLang="en-US" sz="9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51.6</a:t>
                      </a:r>
                      <a:endParaRPr kumimoji="0" lang="en-US" altLang="en-US" sz="9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33.3</a:t>
                      </a:r>
                      <a:endParaRPr kumimoji="0" lang="en-US" altLang="en-US" sz="9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19.2</a:t>
                      </a:r>
                      <a:endParaRPr kumimoji="0" lang="en-US" altLang="en-US" sz="9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4.8</a:t>
                      </a:r>
                      <a:endParaRPr kumimoji="0" lang="en-US" altLang="en-US" sz="9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9.3</a:t>
                      </a:r>
                      <a:endParaRPr kumimoji="0" lang="en-US" altLang="en-US" sz="9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130986">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1" i="0" u="none" strike="noStrike" cap="none" normalizeH="0" baseline="0" dirty="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1" i="0" u="none" strike="noStrike" cap="none" normalizeH="0" baseline="0" dirty="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130986">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1" i="0" u="none" strike="noStrike" cap="none" normalizeH="0" baseline="0" dirty="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Ties</a:t>
                      </a:r>
                      <a:endParaRPr kumimoji="0" lang="en-US" altLang="en-US" sz="800" b="1" i="0" u="none" strike="noStrike" cap="none" normalizeH="0" baseline="0" dirty="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0" i="0" u="none" strike="noStrike" cap="none" normalizeH="0" baseline="0" dirty="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0" i="0" u="none" strike="noStrike" cap="none" normalizeH="0" baseline="0" dirty="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130986">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Total number of lines</a:t>
                      </a:r>
                      <a:endParaRPr kumimoji="0" lang="en-US" altLang="en-US" sz="8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382</a:t>
                      </a:r>
                      <a:endParaRPr kumimoji="0" lang="en-US" altLang="en-US" sz="800" b="0" i="0" u="none" strike="noStrike" cap="none" normalizeH="0" baseline="0" dirty="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324</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250</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450</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340</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245</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137</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144</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93</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108</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60</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r h="130986">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Total number of lines (main component)</a:t>
                      </a:r>
                      <a:endParaRPr kumimoji="0" lang="en-US" altLang="en-US" sz="8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380</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314</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238</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432</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326</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232</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130</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100</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46</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8</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22</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5"/>
                  </a:ext>
                </a:extLst>
              </a:tr>
              <a:tr h="130986">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Number of multiple lines (main component)</a:t>
                      </a:r>
                      <a:endParaRPr kumimoji="0" lang="en-US" altLang="en-US" sz="8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91</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74</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36</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80</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52</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37</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12</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13</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8</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5</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6"/>
                  </a:ext>
                </a:extLst>
              </a:tr>
              <a:tr h="130986">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Density (main component)</a:t>
                      </a:r>
                      <a:endParaRPr kumimoji="0" lang="en-US" altLang="en-US" sz="8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0.070</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0.113</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0.087</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0.125</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0.110</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0.076</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0.063</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0.146</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0.160</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0.444</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0.364</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7"/>
                  </a:ext>
                </a:extLst>
              </a:tr>
              <a:tr h="130986">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8"/>
                  </a:ext>
                </a:extLst>
              </a:tr>
              <a:tr h="130986">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Distribution of Position over Individuals</a:t>
                      </a:r>
                      <a:endParaRPr kumimoji="0" lang="en-US" altLang="en-US" sz="8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 </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9"/>
                  </a:ext>
                </a:extLst>
              </a:tr>
              <a:tr h="130986">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Number of directors</a:t>
                      </a:r>
                      <a:endParaRPr kumimoji="0" lang="en-US" altLang="en-US" sz="8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737</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564</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563</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637</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653</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815</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884</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977</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861</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786</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825</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0"/>
                  </a:ext>
                </a:extLst>
              </a:tr>
              <a:tr h="130986">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Number of interlockers</a:t>
                      </a:r>
                      <a:endParaRPr kumimoji="0" lang="en-US" altLang="en-US" sz="8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126</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98</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91</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122</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110</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110</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81</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103</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64</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70</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56</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1"/>
                  </a:ext>
                </a:extLst>
              </a:tr>
              <a:tr h="130986">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Number of big linkers</a:t>
                      </a:r>
                      <a:endParaRPr kumimoji="0" lang="en-US" altLang="en-US" sz="8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49</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41</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27</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46</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41</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37</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18</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21</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14</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16</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6</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2"/>
                  </a:ext>
                </a:extLst>
              </a:tr>
              <a:tr h="246491">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Interlockers as percentage of directors</a:t>
                      </a:r>
                      <a:endParaRPr kumimoji="0" lang="en-US" altLang="en-US" sz="8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17.1</a:t>
                      </a:r>
                      <a:endParaRPr kumimoji="0" lang="en-US" altLang="en-US" sz="9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17.4</a:t>
                      </a:r>
                      <a:endParaRPr kumimoji="0" lang="en-US" altLang="en-US" sz="9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16.2</a:t>
                      </a:r>
                      <a:endParaRPr kumimoji="0" lang="en-US" altLang="en-US" sz="9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19.2</a:t>
                      </a:r>
                      <a:endParaRPr kumimoji="0" lang="en-US" altLang="en-US" sz="9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16.9</a:t>
                      </a:r>
                      <a:endParaRPr kumimoji="0" lang="en-US" altLang="en-US" sz="9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13.5</a:t>
                      </a:r>
                      <a:endParaRPr kumimoji="0" lang="en-US" altLang="en-US" sz="9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9.1</a:t>
                      </a:r>
                      <a:endParaRPr kumimoji="0" lang="en-US" altLang="en-US" sz="9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10.5</a:t>
                      </a:r>
                      <a:endParaRPr kumimoji="0" lang="en-US" altLang="en-US" sz="9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7.4</a:t>
                      </a:r>
                      <a:endParaRPr kumimoji="0" lang="en-US" altLang="en-US" sz="9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8.9</a:t>
                      </a:r>
                      <a:endParaRPr kumimoji="0" lang="en-US" altLang="en-US" sz="9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6.79</a:t>
                      </a:r>
                      <a:endParaRPr kumimoji="0" lang="en-US" altLang="en-US" sz="9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3"/>
                  </a:ext>
                </a:extLst>
              </a:tr>
              <a:tr h="146799">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Big linkers as percentage of directors</a:t>
                      </a:r>
                      <a:endParaRPr kumimoji="0" lang="en-US" altLang="en-US" sz="8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6.7</a:t>
                      </a:r>
                      <a:endParaRPr kumimoji="0" lang="en-US" altLang="en-US" sz="9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7.3</a:t>
                      </a:r>
                      <a:endParaRPr kumimoji="0" lang="en-US" altLang="en-US" sz="9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4.8</a:t>
                      </a:r>
                      <a:endParaRPr kumimoji="0" lang="en-US" altLang="en-US" sz="900" b="1" i="0" u="none" strike="noStrike" cap="none" normalizeH="0" baseline="0" dirty="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7.2</a:t>
                      </a:r>
                      <a:endParaRPr kumimoji="0" lang="en-US" altLang="en-US" sz="9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6.3</a:t>
                      </a:r>
                      <a:endParaRPr kumimoji="0" lang="en-US" altLang="en-US" sz="9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4.5</a:t>
                      </a:r>
                      <a:endParaRPr kumimoji="0" lang="en-US" altLang="en-US" sz="9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2.0</a:t>
                      </a:r>
                      <a:endParaRPr kumimoji="0" lang="en-US" altLang="en-US" sz="9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2.1</a:t>
                      </a:r>
                      <a:endParaRPr kumimoji="0" lang="en-US" altLang="en-US" sz="9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1.6</a:t>
                      </a:r>
                      <a:endParaRPr kumimoji="0" lang="en-US" altLang="en-US" sz="9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2.0</a:t>
                      </a:r>
                      <a:endParaRPr kumimoji="0" lang="en-US" altLang="en-US" sz="9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0.73</a:t>
                      </a:r>
                      <a:endParaRPr kumimoji="0" lang="en-US" altLang="en-US" sz="9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4"/>
                  </a:ext>
                </a:extLst>
              </a:tr>
              <a:tr h="130986">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1"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Number of board positions </a:t>
                      </a:r>
                      <a:endParaRPr kumimoji="0" lang="en-US" altLang="en-US" sz="800" b="1"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956</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738</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710</a:t>
                      </a:r>
                      <a:endParaRPr kumimoji="0" lang="en-US" altLang="en-US" sz="800" b="0" i="0" u="none" strike="noStrike" cap="none" normalizeH="0" baseline="0" dirty="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865</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844</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980</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991</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1104</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943</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876</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887</a:t>
                      </a:r>
                      <a:endParaRPr kumimoji="0" lang="en-US" altLang="en-US" sz="800" b="0" i="0" u="none" strike="noStrike" cap="none" normalizeH="0" baseline="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5"/>
                  </a:ext>
                </a:extLst>
              </a:tr>
              <a:tr h="157583">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1" i="0" u="none" strike="noStrike" cap="none" normalizeH="0" baseline="0" dirty="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Percentage of board positions held by interlockers</a:t>
                      </a:r>
                      <a:endParaRPr kumimoji="0" lang="en-US" altLang="en-US" sz="800" b="1" i="0" u="none" strike="noStrike" cap="none" normalizeH="0" baseline="0" dirty="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36.09</a:t>
                      </a:r>
                      <a:endParaRPr kumimoji="0" lang="en-US" altLang="en-US" sz="800" b="0" i="0" u="none" strike="noStrike" cap="none" normalizeH="0" baseline="0" dirty="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36.86</a:t>
                      </a:r>
                      <a:endParaRPr kumimoji="0" lang="en-US" altLang="en-US" sz="800" b="0" i="0" u="none" strike="noStrike" cap="none" normalizeH="0" baseline="0" dirty="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33.52</a:t>
                      </a:r>
                      <a:endParaRPr kumimoji="0" lang="en-US" altLang="en-US" sz="800" b="0" i="0" u="none" strike="noStrike" cap="none" normalizeH="0" baseline="0" dirty="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40.46</a:t>
                      </a:r>
                      <a:endParaRPr kumimoji="0" lang="en-US" altLang="en-US" sz="800" b="0" i="0" u="none" strike="noStrike" cap="none" normalizeH="0" baseline="0" dirty="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35.66</a:t>
                      </a:r>
                      <a:endParaRPr kumimoji="0" lang="en-US" altLang="en-US" sz="800" b="0" i="0" u="none" strike="noStrike" cap="none" normalizeH="0" baseline="0" dirty="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28.06</a:t>
                      </a:r>
                      <a:endParaRPr kumimoji="0" lang="en-US" altLang="en-US" sz="800" b="0" i="0" u="none" strike="noStrike" cap="none" normalizeH="0" baseline="0" dirty="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18.97</a:t>
                      </a:r>
                      <a:endParaRPr kumimoji="0" lang="en-US" altLang="en-US" sz="800" b="0" i="0" u="none" strike="noStrike" cap="none" normalizeH="0" baseline="0" dirty="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20.83</a:t>
                      </a:r>
                      <a:endParaRPr kumimoji="0" lang="en-US" altLang="en-US" sz="800" b="0" i="0" u="none" strike="noStrike" cap="none" normalizeH="0" baseline="0" dirty="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15.48</a:t>
                      </a:r>
                      <a:endParaRPr kumimoji="0" lang="en-US" altLang="en-US" sz="800" b="0" i="0" u="none" strike="noStrike" cap="none" normalizeH="0" baseline="0" dirty="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18.26</a:t>
                      </a:r>
                      <a:endParaRPr kumimoji="0" lang="en-US" altLang="en-US" sz="800" b="0" i="0" u="none" strike="noStrike" cap="none" normalizeH="0" baseline="0" dirty="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13.30</a:t>
                      </a:r>
                      <a:endParaRPr kumimoji="0" lang="en-US" altLang="en-US" sz="800" b="0" i="0" u="none" strike="noStrike" cap="none" normalizeH="0" baseline="0" dirty="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6"/>
                  </a:ext>
                </a:extLst>
              </a:tr>
              <a:tr h="155034">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800" b="1" i="0" u="none" strike="noStrike" cap="none" normalizeH="0" baseline="0" dirty="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Percentage of board positions held by big linkers</a:t>
                      </a:r>
                      <a:endParaRPr kumimoji="0" lang="en-US" altLang="en-US" sz="800" b="1" i="0" u="none" strike="noStrike" cap="none" normalizeH="0" baseline="0" dirty="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19.98</a:t>
                      </a:r>
                      <a:endParaRPr kumimoji="0" lang="en-US" altLang="en-US" sz="800" b="0" i="0" u="none" strike="noStrike" cap="none" normalizeH="0" baseline="0" dirty="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21.41</a:t>
                      </a:r>
                      <a:endParaRPr kumimoji="0" lang="en-US" altLang="en-US" sz="800" b="0" i="0" u="none" strike="noStrike" cap="none" normalizeH="0" baseline="0" dirty="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15.49</a:t>
                      </a:r>
                      <a:endParaRPr kumimoji="0" lang="en-US" altLang="en-US" sz="800" b="0" i="0" u="none" strike="noStrike" cap="none" normalizeH="0" baseline="0" dirty="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22.89</a:t>
                      </a:r>
                      <a:endParaRPr kumimoji="0" lang="en-US" altLang="en-US" sz="800" b="0" i="0" u="none" strike="noStrike" cap="none" normalizeH="0" baseline="0" dirty="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19.31</a:t>
                      </a:r>
                      <a:endParaRPr kumimoji="0" lang="en-US" altLang="en-US" sz="800" b="0" i="0" u="none" strike="noStrike" cap="none" normalizeH="0" baseline="0" dirty="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13.16</a:t>
                      </a:r>
                      <a:endParaRPr kumimoji="0" lang="en-US" altLang="en-US" sz="800" b="0" i="0" u="none" strike="noStrike" cap="none" normalizeH="0" baseline="0" dirty="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6.26</a:t>
                      </a:r>
                      <a:endParaRPr kumimoji="0" lang="en-US" altLang="en-US" sz="800" b="0" i="0" u="none" strike="noStrike" cap="none" normalizeH="0" baseline="0" dirty="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5.98</a:t>
                      </a:r>
                      <a:endParaRPr kumimoji="0" lang="en-US" altLang="en-US" sz="800" b="0" i="0" u="none" strike="noStrike" cap="none" normalizeH="0" baseline="0" dirty="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4.88</a:t>
                      </a:r>
                      <a:endParaRPr kumimoji="0" lang="en-US" altLang="en-US" sz="800" b="0" i="0" u="none" strike="noStrike" cap="none" normalizeH="0" baseline="0" dirty="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5.94</a:t>
                      </a:r>
                      <a:endParaRPr kumimoji="0" lang="en-US" altLang="en-US" sz="800" b="0" i="0" u="none" strike="noStrike" cap="none" normalizeH="0" baseline="0" dirty="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Font typeface="Wingdings 2" panose="05020102010507070707" pitchFamily="18" charset="2"/>
                        <a:defRPr>
                          <a:solidFill>
                            <a:srgbClr val="595959"/>
                          </a:solidFill>
                          <a:latin typeface="Century Gothic" panose="020B0502020202020204" pitchFamily="34" charset="0"/>
                          <a:ea typeface="MS PGothic" panose="020B0600070205080204" pitchFamily="34" charset="-128"/>
                        </a:defRPr>
                      </a:lvl1pPr>
                      <a:lvl2pPr marL="742950" indent="-28575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2pPr>
                      <a:lvl3pPr marL="11430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3pPr>
                      <a:lvl4pPr marL="1600200" indent="-228600">
                        <a:spcBef>
                          <a:spcPts val="600"/>
                        </a:spcBef>
                        <a:buClr>
                          <a:srgbClr val="51640B"/>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4pPr>
                      <a:lvl5pPr marL="2057400" indent="-228600">
                        <a:spcBef>
                          <a:spcPts val="600"/>
                        </a:spcBef>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5pPr>
                      <a:lvl6pPr marL="25146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6pPr>
                      <a:lvl7pPr marL="29718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7pPr>
                      <a:lvl8pPr marL="34290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8pPr>
                      <a:lvl9pPr marL="3886200" indent="-228600" fontAlgn="base">
                        <a:spcBef>
                          <a:spcPts val="600"/>
                        </a:spcBef>
                        <a:spcAft>
                          <a:spcPct val="0"/>
                        </a:spcAft>
                        <a:buClr>
                          <a:schemeClr val="accent1"/>
                        </a:buClr>
                        <a:buFont typeface="Wingdings 2" panose="05020102010507070707" pitchFamily="18" charset="2"/>
                        <a:defRPr sz="1600">
                          <a:solidFill>
                            <a:srgbClr val="595959"/>
                          </a:solidFill>
                          <a:latin typeface="Century Gothic" panose="020B0502020202020204" pitchFamily="34" charset="0"/>
                          <a:ea typeface="MS PGothic" panose="020B0600070205080204" pitchFamily="34" charset="-128"/>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entury Gothic" panose="020B0502020202020204" pitchFamily="34" charset="0"/>
                          <a:ea typeface="MS PGothic" panose="020B0600070205080204" pitchFamily="34" charset="-128"/>
                          <a:sym typeface="Calibri" panose="020F0502020204030204" pitchFamily="34" charset="0"/>
                        </a:rPr>
                        <a:t>2.03</a:t>
                      </a:r>
                      <a:endParaRPr kumimoji="0" lang="en-US" altLang="en-US" sz="800" b="0" i="0" u="none" strike="noStrike" cap="none" normalizeH="0" baseline="0" dirty="0">
                        <a:ln>
                          <a:noFill/>
                        </a:ln>
                        <a:solidFill>
                          <a:schemeClr val="tx1"/>
                        </a:solidFill>
                        <a:effectLst/>
                        <a:latin typeface="Cambria" panose="02040503050406030204" pitchFamily="18" charset="0"/>
                        <a:ea typeface="Cambria" panose="02040503050406030204" pitchFamily="18" charset="0"/>
                        <a:sym typeface="Calibri" panose="020F0502020204030204" pitchFamily="34" charset="0"/>
                      </a:endParaRPr>
                    </a:p>
                  </a:txBody>
                  <a:tcPr marL="37020" marR="3702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7"/>
                  </a:ext>
                </a:extLst>
              </a:tr>
            </a:tbl>
          </a:graphicData>
        </a:graphic>
      </p:graphicFrame>
      <p:sp>
        <p:nvSpPr>
          <p:cNvPr id="5" name="Rectángulo 4">
            <a:extLst>
              <a:ext uri="{FF2B5EF4-FFF2-40B4-BE49-F238E27FC236}">
                <a16:creationId xmlns:a16="http://schemas.microsoft.com/office/drawing/2014/main" id="{F5418973-8815-40AE-895A-5C69A4B2CB93}"/>
              </a:ext>
            </a:extLst>
          </p:cNvPr>
          <p:cNvSpPr/>
          <p:nvPr/>
        </p:nvSpPr>
        <p:spPr>
          <a:xfrm>
            <a:off x="1245394" y="174527"/>
            <a:ext cx="6579394" cy="747192"/>
          </a:xfrm>
          <a:prstGeom prst="rect">
            <a:avLst/>
          </a:prstGeom>
        </p:spPr>
        <p:txBody>
          <a:bodyPr>
            <a:spAutoFit/>
          </a:bodyPr>
          <a:lstStyle/>
          <a:p>
            <a:pPr algn="ctr" eaLnBrk="1" fontAlgn="auto" hangingPunct="1">
              <a:lnSpc>
                <a:spcPct val="107000"/>
              </a:lnSpc>
              <a:spcBef>
                <a:spcPts val="0"/>
              </a:spcBef>
              <a:spcAft>
                <a:spcPts val="600"/>
              </a:spcAft>
              <a:defRPr/>
            </a:pPr>
            <a:r>
              <a:rPr lang="en-US" kern="0" dirty="0">
                <a:solidFill>
                  <a:schemeClr val="tx2"/>
                </a:solidFill>
                <a:latin typeface="+mj-lt"/>
                <a:ea typeface="+mj-ea"/>
                <a:cs typeface="+mj-cs"/>
                <a:sym typeface="Calibri"/>
              </a:rPr>
              <a:t>Evolution of the Corporate Network Structure </a:t>
            </a:r>
          </a:p>
          <a:p>
            <a:pPr algn="ctr" eaLnBrk="1" fontAlgn="auto" hangingPunct="1">
              <a:lnSpc>
                <a:spcPct val="107000"/>
              </a:lnSpc>
              <a:spcBef>
                <a:spcPts val="0"/>
              </a:spcBef>
              <a:spcAft>
                <a:spcPts val="600"/>
              </a:spcAft>
              <a:defRPr/>
            </a:pPr>
            <a:r>
              <a:rPr lang="en-US" kern="0" dirty="0">
                <a:solidFill>
                  <a:schemeClr val="tx2"/>
                </a:solidFill>
                <a:latin typeface="+mj-lt"/>
                <a:ea typeface="+mj-ea"/>
                <a:cs typeface="+mj-cs"/>
                <a:sym typeface="Calibri"/>
              </a:rPr>
              <a:t>Argentina (1901-2010)</a:t>
            </a:r>
          </a:p>
        </p:txBody>
      </p:sp>
    </p:spTree>
    <p:extLst>
      <p:ext uri="{BB962C8B-B14F-4D97-AF65-F5344CB8AC3E}">
        <p14:creationId xmlns:p14="http://schemas.microsoft.com/office/powerpoint/2010/main" val="235887728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E0AFD5D5-C72E-4D04-A794-A1BCFFC477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1112738"/>
            <a:ext cx="3251434" cy="3115196"/>
          </a:xfrm>
          <a:prstGeom prst="rect">
            <a:avLst/>
          </a:prstGeom>
        </p:spPr>
      </p:pic>
      <p:pic>
        <p:nvPicPr>
          <p:cNvPr id="7" name="Picture 6" descr="A close up of a map&#10;&#10;Description automatically generated">
            <a:extLst>
              <a:ext uri="{FF2B5EF4-FFF2-40B4-BE49-F238E27FC236}">
                <a16:creationId xmlns:a16="http://schemas.microsoft.com/office/drawing/2014/main" id="{A778C664-6A11-4F01-AAF0-C83B9E2009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1419622"/>
            <a:ext cx="2880320" cy="2880320"/>
          </a:xfrm>
          <a:prstGeom prst="rect">
            <a:avLst/>
          </a:prstGeom>
        </p:spPr>
      </p:pic>
      <p:sp>
        <p:nvSpPr>
          <p:cNvPr id="10" name="TextBox 9">
            <a:extLst>
              <a:ext uri="{FF2B5EF4-FFF2-40B4-BE49-F238E27FC236}">
                <a16:creationId xmlns:a16="http://schemas.microsoft.com/office/drawing/2014/main" id="{19F12F33-EE42-40CE-8F22-206FF6BCA2F7}"/>
              </a:ext>
            </a:extLst>
          </p:cNvPr>
          <p:cNvSpPr txBox="1"/>
          <p:nvPr/>
        </p:nvSpPr>
        <p:spPr>
          <a:xfrm>
            <a:off x="1187624" y="411510"/>
            <a:ext cx="1143334" cy="646331"/>
          </a:xfrm>
          <a:prstGeom prst="rect">
            <a:avLst/>
          </a:prstGeom>
          <a:noFill/>
        </p:spPr>
        <p:txBody>
          <a:bodyPr wrap="square" rtlCol="0">
            <a:spAutoFit/>
          </a:bodyPr>
          <a:lstStyle/>
          <a:p>
            <a:pPr algn="ctr"/>
            <a:r>
              <a:rPr lang="es-AR" kern="0" dirty="0">
                <a:solidFill>
                  <a:schemeClr val="tx2"/>
                </a:solidFill>
                <a:latin typeface="+mj-lt"/>
                <a:ea typeface="+mj-ea"/>
                <a:cs typeface="+mj-cs"/>
              </a:rPr>
              <a:t>Argentina 1901</a:t>
            </a:r>
          </a:p>
        </p:txBody>
      </p:sp>
      <p:sp>
        <p:nvSpPr>
          <p:cNvPr id="11" name="TextBox 10">
            <a:extLst>
              <a:ext uri="{FF2B5EF4-FFF2-40B4-BE49-F238E27FC236}">
                <a16:creationId xmlns:a16="http://schemas.microsoft.com/office/drawing/2014/main" id="{7D95030F-19B8-49BF-8A04-0D71B424C18C}"/>
              </a:ext>
            </a:extLst>
          </p:cNvPr>
          <p:cNvSpPr txBox="1"/>
          <p:nvPr/>
        </p:nvSpPr>
        <p:spPr>
          <a:xfrm>
            <a:off x="6372200" y="411509"/>
            <a:ext cx="1397360" cy="646331"/>
          </a:xfrm>
          <a:prstGeom prst="rect">
            <a:avLst/>
          </a:prstGeom>
          <a:noFill/>
        </p:spPr>
        <p:txBody>
          <a:bodyPr wrap="square" rtlCol="0">
            <a:spAutoFit/>
          </a:bodyPr>
          <a:lstStyle/>
          <a:p>
            <a:pPr algn="ctr"/>
            <a:r>
              <a:rPr lang="es-AR" kern="0" dirty="0">
                <a:solidFill>
                  <a:schemeClr val="tx2"/>
                </a:solidFill>
                <a:latin typeface="+mj-lt"/>
                <a:ea typeface="+mj-ea"/>
                <a:cs typeface="+mj-cs"/>
              </a:rPr>
              <a:t>Argentina 1945</a:t>
            </a:r>
          </a:p>
        </p:txBody>
      </p:sp>
    </p:spTree>
    <p:extLst>
      <p:ext uri="{BB962C8B-B14F-4D97-AF65-F5344CB8AC3E}">
        <p14:creationId xmlns:p14="http://schemas.microsoft.com/office/powerpoint/2010/main" val="19161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Luna">
  <a:themeElements>
    <a:clrScheme name="mondrian">
      <a:dk1>
        <a:srgbClr val="000000"/>
      </a:dk1>
      <a:lt1>
        <a:srgbClr val="FFFFFF"/>
      </a:lt1>
      <a:dk2>
        <a:srgbClr val="000000"/>
      </a:dk2>
      <a:lt2>
        <a:srgbClr val="FFFFFF"/>
      </a:lt2>
      <a:accent1>
        <a:srgbClr val="002060"/>
      </a:accent1>
      <a:accent2>
        <a:srgbClr val="FF0000"/>
      </a:accent2>
      <a:accent3>
        <a:srgbClr val="FFFF00"/>
      </a:accent3>
      <a:accent4>
        <a:srgbClr val="7F7F7F"/>
      </a:accent4>
      <a:accent5>
        <a:srgbClr val="FFC000"/>
      </a:accent5>
      <a:accent6>
        <a:srgbClr val="2F0999"/>
      </a:accent6>
      <a:hlink>
        <a:srgbClr val="000000"/>
      </a:hlink>
      <a:folHlink>
        <a:srgbClr val="000000"/>
      </a:folHlink>
    </a:clrScheme>
    <a:fontScheme name="Luna">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ndrian">
    <a:dk1>
      <a:srgbClr val="000000"/>
    </a:dk1>
    <a:lt1>
      <a:srgbClr val="FFFFFF"/>
    </a:lt1>
    <a:dk2>
      <a:srgbClr val="000000"/>
    </a:dk2>
    <a:lt2>
      <a:srgbClr val="FFFFFF"/>
    </a:lt2>
    <a:accent1>
      <a:srgbClr val="002060"/>
    </a:accent1>
    <a:accent2>
      <a:srgbClr val="FF0000"/>
    </a:accent2>
    <a:accent3>
      <a:srgbClr val="FFFF00"/>
    </a:accent3>
    <a:accent4>
      <a:srgbClr val="7F7F7F"/>
    </a:accent4>
    <a:accent5>
      <a:srgbClr val="FFC000"/>
    </a:accent5>
    <a:accent6>
      <a:srgbClr val="2F0999"/>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Median</Template>
  <TotalTime>8905</TotalTime>
  <Words>3368</Words>
  <Application>Microsoft Office PowerPoint</Application>
  <PresentationFormat>Presentazione su schermo (16:9)</PresentationFormat>
  <Paragraphs>655</Paragraphs>
  <Slides>19</Slides>
  <Notes>4</Notes>
  <HiddenSlides>0</HiddenSlides>
  <MMClips>0</MMClips>
  <ScaleCrop>false</ScaleCrop>
  <HeadingPairs>
    <vt:vector size="8" baseType="variant">
      <vt:variant>
        <vt:lpstr>Caratteri utilizzati</vt:lpstr>
      </vt:variant>
      <vt:variant>
        <vt:i4>13</vt:i4>
      </vt:variant>
      <vt:variant>
        <vt:lpstr>Tema</vt:lpstr>
      </vt:variant>
      <vt:variant>
        <vt:i4>1</vt:i4>
      </vt:variant>
      <vt:variant>
        <vt:lpstr>Server OLE incorporati</vt:lpstr>
      </vt:variant>
      <vt:variant>
        <vt:i4>1</vt:i4>
      </vt:variant>
      <vt:variant>
        <vt:lpstr>Titoli diapositive</vt:lpstr>
      </vt:variant>
      <vt:variant>
        <vt:i4>19</vt:i4>
      </vt:variant>
    </vt:vector>
  </HeadingPairs>
  <TitlesOfParts>
    <vt:vector size="34" baseType="lpstr">
      <vt:lpstr>ＭＳ Ｐゴシック</vt:lpstr>
      <vt:lpstr>ＭＳ Ｐゴシック</vt:lpstr>
      <vt:lpstr>Arial</vt:lpstr>
      <vt:lpstr>Calibri</vt:lpstr>
      <vt:lpstr>Cambria</vt:lpstr>
      <vt:lpstr>Century Gothic</vt:lpstr>
      <vt:lpstr>Georgia</vt:lpstr>
      <vt:lpstr>Times</vt:lpstr>
      <vt:lpstr>Times New Roman</vt:lpstr>
      <vt:lpstr>Tw Cen MT</vt:lpstr>
      <vt:lpstr>Verdana</vt:lpstr>
      <vt:lpstr>Wingdings</vt:lpstr>
      <vt:lpstr>Wingdings 2</vt:lpstr>
      <vt:lpstr>Luna</vt:lpstr>
      <vt:lpstr>Immagine bitmap</vt:lpstr>
      <vt:lpstr>    RESEARCH THEMES, DATABASES AND NETWORK ANALYSIS IN BUSINESS HISTORY</vt:lpstr>
      <vt:lpstr>Introduction</vt:lpstr>
      <vt:lpstr>Research themes: the firm’s perspective</vt:lpstr>
      <vt:lpstr>Research themes: the director’s perspective </vt:lpstr>
      <vt:lpstr>Main results of SNA in business history</vt:lpstr>
      <vt:lpstr>Macro analysis: national corporate network in Italy</vt:lpstr>
      <vt:lpstr>Macro analysis: national corporate network in Argentina </vt:lpstr>
      <vt:lpstr>Presentazione standard di PowerPoint</vt:lpstr>
      <vt:lpstr>Presentazione standard di PowerPoint</vt:lpstr>
      <vt:lpstr>Macro analysis: national corporate network in Chile</vt:lpstr>
      <vt:lpstr>Presentazione standard di PowerPoint</vt:lpstr>
      <vt:lpstr>Presentazione standard di PowerPoint</vt:lpstr>
      <vt:lpstr>National corporate networks in 2010: Argentina (left), Chile (centre) and Italy (right) </vt:lpstr>
      <vt:lpstr>Meso analysis: business networks and economic elites in Southern Italy</vt:lpstr>
      <vt:lpstr>Micro: social club memberships, partnership ties, and interlocking directorates of J.P. Morgan &amp; Co. in the early 20th century</vt:lpstr>
      <vt:lpstr>Micro: social club memberships, partnership ties, and interlocking directorates of J.P. Morgan &amp; Co. in the early 20th century</vt:lpstr>
      <vt:lpstr>Micro: social club memberships, partnership ties, and interlocking directorates of J.P. Morgan &amp; Co. in the early 20th century</vt:lpstr>
      <vt:lpstr>Micro: social club memberships, partnership ties, and interlocking directorates of J.P. Morgan &amp; Co. in the early 20th century. </vt:lpstr>
      <vt:lpstr>(Tentative) conclusions: new perspectives for the use of SNA in business history</vt:lpstr>
    </vt:vector>
  </TitlesOfParts>
  <Company>km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Storia dell’impresa I</dc:title>
  <dc:creator>MV</dc:creator>
  <cp:lastModifiedBy>Alberto</cp:lastModifiedBy>
  <cp:revision>805</cp:revision>
  <cp:lastPrinted>2018-08-31T17:46:04Z</cp:lastPrinted>
  <dcterms:created xsi:type="dcterms:W3CDTF">2010-11-12T11:30:38Z</dcterms:created>
  <dcterms:modified xsi:type="dcterms:W3CDTF">2023-05-01T07:35:06Z</dcterms:modified>
</cp:coreProperties>
</file>